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67" r:id="rId9"/>
    <p:sldId id="272" r:id="rId10"/>
    <p:sldId id="263" r:id="rId11"/>
    <p:sldId id="264" r:id="rId12"/>
    <p:sldId id="265" r:id="rId13"/>
    <p:sldId id="268" r:id="rId14"/>
    <p:sldId id="269" r:id="rId15"/>
    <p:sldId id="270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73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6"/>
  </p:normalViewPr>
  <p:slideViewPr>
    <p:cSldViewPr snapToGrid="0" snapToObjects="1">
      <p:cViewPr varScale="1">
        <p:scale>
          <a:sx n="106" d="100"/>
          <a:sy n="106" d="100"/>
        </p:scale>
        <p:origin x="180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72" d="100"/>
          <a:sy n="72" d="100"/>
        </p:scale>
        <p:origin x="-3504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D7032-D46A-3046-8E76-355B59D5D4C5}" type="datetimeFigureOut">
              <a:rPr lang="en-US" smtClean="0"/>
              <a:t>9/27/22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D2E2A-C344-BF42-BD33-4D694A9EA0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361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7D2E2A-C344-BF42-BD33-4D694A9EA0A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3114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7D2E2A-C344-BF42-BD33-4D694A9EA0A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136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2BBA1-A167-454B-95BC-768A8FE0ECA4}" type="datetimeFigureOut">
              <a:rPr lang="en-US" smtClean="0"/>
              <a:t>9/27/22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A0036-2AB7-974E-B761-F6528F37C2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356986891?h=00142ea5e7&amp;app_id=12296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ydance.org.uk/developing-practice/live-well-and-dance-iwith-parkinsons-i" TargetMode="External"/><Relationship Id="rId2" Type="http://schemas.openxmlformats.org/officeDocument/2006/relationships/hyperlink" Target="https://peoplespeakup.co.uk/stories-on-prescription-pilot-project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rm.ac.uk/resources/online/all/?id=2071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3942"/>
            <a:ext cx="7772400" cy="2436509"/>
          </a:xfrm>
        </p:spPr>
        <p:txBody>
          <a:bodyPr/>
          <a:lstStyle/>
          <a:p>
            <a:r>
              <a:rPr lang="en-US" dirty="0"/>
              <a:t>Drama, Health and Wellbeing</a:t>
            </a:r>
          </a:p>
        </p:txBody>
      </p:sp>
      <p:pic>
        <p:nvPicPr>
          <p:cNvPr id="4" name="Picture 3" descr="demo appliedtheatreinhospita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8406" y="3600450"/>
            <a:ext cx="5000263" cy="281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399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Arts and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we talking about?</a:t>
            </a:r>
          </a:p>
          <a:p>
            <a:endParaRPr lang="en-US" dirty="0"/>
          </a:p>
          <a:p>
            <a:r>
              <a:rPr lang="en-US" u="sng" dirty="0"/>
              <a:t>Arts in health</a:t>
            </a:r>
            <a:r>
              <a:rPr lang="en-US" dirty="0"/>
              <a:t>: where art making is the primary intent but health benefits are a welcome outcome</a:t>
            </a:r>
          </a:p>
          <a:p>
            <a:endParaRPr lang="en-US" dirty="0"/>
          </a:p>
          <a:p>
            <a:r>
              <a:rPr lang="en-US" u="sng" dirty="0"/>
              <a:t>Arts for health</a:t>
            </a:r>
            <a:r>
              <a:rPr lang="en-US" dirty="0"/>
              <a:t>: Direct pedagogical intentions for engaging in a health issue</a:t>
            </a:r>
          </a:p>
        </p:txBody>
      </p:sp>
    </p:spTree>
    <p:extLst>
      <p:ext uri="{BB962C8B-B14F-4D97-AF65-F5344CB8AC3E}">
        <p14:creationId xmlns:p14="http://schemas.microsoft.com/office/powerpoint/2010/main" val="342138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about</a:t>
            </a:r>
            <a:r>
              <a:rPr lang="is-IS" dirty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u="sng" dirty="0"/>
          </a:p>
          <a:p>
            <a:endParaRPr lang="en-US" u="sng" dirty="0"/>
          </a:p>
          <a:p>
            <a:r>
              <a:rPr lang="en-US" sz="4000" u="sng" dirty="0"/>
              <a:t>Arts as health</a:t>
            </a:r>
            <a:r>
              <a:rPr lang="en-US" sz="4000" dirty="0"/>
              <a:t>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593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Discuss these three ideas – what do they mean to you?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i="1" dirty="0"/>
              <a:t>Drama in health</a:t>
            </a:r>
          </a:p>
          <a:p>
            <a:r>
              <a:rPr lang="en-US" i="1" dirty="0"/>
              <a:t>Drama for health</a:t>
            </a:r>
          </a:p>
          <a:p>
            <a:r>
              <a:rPr lang="en-US" i="1" dirty="0"/>
              <a:t>Drama as health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103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981"/>
            <a:ext cx="8229600" cy="4478694"/>
          </a:xfrm>
        </p:spPr>
        <p:txBody>
          <a:bodyPr>
            <a:normAutofit/>
          </a:bodyPr>
          <a:lstStyle/>
          <a:p>
            <a:r>
              <a:rPr lang="en-US" sz="5400" dirty="0"/>
              <a:t>4 categories according to Baxter and Low (2017)</a:t>
            </a:r>
          </a:p>
        </p:txBody>
      </p:sp>
    </p:spTree>
    <p:extLst>
      <p:ext uri="{BB962C8B-B14F-4D97-AF65-F5344CB8AC3E}">
        <p14:creationId xmlns:p14="http://schemas.microsoft.com/office/powerpoint/2010/main" val="1944519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387"/>
            <a:ext cx="8229600" cy="1713544"/>
          </a:xfrm>
        </p:spPr>
        <p:txBody>
          <a:bodyPr/>
          <a:lstStyle/>
          <a:p>
            <a:r>
              <a:rPr lang="en-US" dirty="0"/>
              <a:t>1. Educational work around health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1932"/>
            <a:ext cx="8229600" cy="3984232"/>
          </a:xfrm>
        </p:spPr>
        <p:txBody>
          <a:bodyPr>
            <a:normAutofit/>
          </a:bodyPr>
          <a:lstStyle/>
          <a:p>
            <a:r>
              <a:rPr lang="en-US" dirty="0"/>
              <a:t>Specific pedagogical intention</a:t>
            </a:r>
          </a:p>
          <a:p>
            <a:r>
              <a:rPr lang="en-US" dirty="0"/>
              <a:t>Interventionist practice</a:t>
            </a:r>
          </a:p>
          <a:p>
            <a:endParaRPr lang="en-US" dirty="0"/>
          </a:p>
          <a:p>
            <a:r>
              <a:rPr lang="en-US" i="1" dirty="0"/>
              <a:t>Up for it?</a:t>
            </a:r>
          </a:p>
          <a:p>
            <a:r>
              <a:rPr lang="en-US" dirty="0"/>
              <a:t> </a:t>
            </a:r>
            <a:r>
              <a:rPr lang="en-US" i="1" dirty="0"/>
              <a:t>#</a:t>
            </a:r>
            <a:r>
              <a:rPr lang="en-US" i="1" dirty="0" err="1"/>
              <a:t>noblurredlines</a:t>
            </a:r>
            <a:endParaRPr lang="en-US" i="1" dirty="0"/>
          </a:p>
          <a:p>
            <a:r>
              <a:rPr lang="en-US" dirty="0"/>
              <a:t>Health promotion initiatives</a:t>
            </a:r>
          </a:p>
          <a:p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637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5700156"/>
            <a:ext cx="5486400" cy="712518"/>
          </a:xfrm>
        </p:spPr>
        <p:txBody>
          <a:bodyPr>
            <a:normAutofit/>
          </a:bodyPr>
          <a:lstStyle/>
          <a:p>
            <a:r>
              <a:rPr lang="en-US" i="1" dirty="0"/>
              <a:t>#</a:t>
            </a:r>
            <a:r>
              <a:rPr lang="en-US" i="1" dirty="0" err="1"/>
              <a:t>noblurredlines</a:t>
            </a:r>
            <a:r>
              <a:rPr lang="en-US" i="1" dirty="0"/>
              <a:t> </a:t>
            </a:r>
            <a:r>
              <a:rPr lang="en-US" dirty="0"/>
              <a:t>Ali Franks and </a:t>
            </a:r>
            <a:r>
              <a:rPr lang="en-US" dirty="0" err="1"/>
              <a:t>Dr</a:t>
            </a:r>
            <a:r>
              <a:rPr lang="en-US" dirty="0"/>
              <a:t> </a:t>
            </a:r>
            <a:r>
              <a:rPr lang="en-US" dirty="0" err="1"/>
              <a:t>Tamse</a:t>
            </a:r>
            <a:r>
              <a:rPr lang="en-US" dirty="0"/>
              <a:t> </a:t>
            </a:r>
            <a:r>
              <a:rPr lang="en-US" dirty="0" err="1"/>
              <a:t>Preece</a:t>
            </a:r>
            <a:r>
              <a:rPr lang="en-US" dirty="0"/>
              <a:t> 2015</a:t>
            </a:r>
          </a:p>
        </p:txBody>
      </p:sp>
      <p:pic>
        <p:nvPicPr>
          <p:cNvPr id="7" name="Picture Placeholder 6" descr="posternbl.png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4149" r="-44149"/>
          <a:stretch/>
        </p:blipFill>
        <p:spPr>
          <a:xfrm>
            <a:off x="1792288" y="325438"/>
            <a:ext cx="6855882" cy="5142375"/>
          </a:xfrm>
        </p:spPr>
      </p:pic>
    </p:spTree>
    <p:extLst>
      <p:ext uri="{BB962C8B-B14F-4D97-AF65-F5344CB8AC3E}">
        <p14:creationId xmlns:p14="http://schemas.microsoft.com/office/powerpoint/2010/main" val="801101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2. Making art in response to specific health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Re-Live Theatre’s Veteran Projects</a:t>
            </a:r>
          </a:p>
          <a:p>
            <a:r>
              <a:rPr lang="en-US" dirty="0"/>
              <a:t>Creating theatre, music and art with veterans and the community in response to mental health issues such as PTSD, MST and depression</a:t>
            </a:r>
          </a:p>
          <a:p>
            <a:r>
              <a:rPr lang="en-US" dirty="0"/>
              <a:t>http://</a:t>
            </a:r>
            <a:r>
              <a:rPr lang="en-US" dirty="0" err="1"/>
              <a:t>www.re-live.org.uk</a:t>
            </a:r>
            <a:r>
              <a:rPr lang="en-US" dirty="0"/>
              <a:t>/</a:t>
            </a:r>
            <a:r>
              <a:rPr lang="en-US" dirty="0" err="1"/>
              <a:t>cominghomecomic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347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i="1" dirty="0"/>
              <a:t>The Return/Y </a:t>
            </a:r>
            <a:r>
              <a:rPr lang="en-US" sz="2800" i="1" dirty="0" err="1"/>
              <a:t>Dychweliad</a:t>
            </a:r>
            <a:r>
              <a:rPr lang="en-US" sz="2800" i="1" dirty="0"/>
              <a:t>  - </a:t>
            </a:r>
            <a:r>
              <a:rPr lang="en-US" sz="2800" i="1" dirty="0" err="1"/>
              <a:t>ReLive</a:t>
            </a:r>
            <a:r>
              <a:rPr lang="en-US" sz="2800" i="1" dirty="0"/>
              <a:t> Theatre 2019</a:t>
            </a:r>
          </a:p>
          <a:p>
            <a:pPr>
              <a:lnSpc>
                <a:spcPct val="90000"/>
              </a:lnSpc>
            </a:pPr>
            <a:r>
              <a:rPr lang="en-US" sz="2800" i="1" dirty="0"/>
              <a:t>Veterans living with PTSD and community members</a:t>
            </a:r>
            <a:endParaRPr lang="en-US" sz="2800" dirty="0"/>
          </a:p>
        </p:txBody>
      </p:sp>
      <p:pic>
        <p:nvPicPr>
          <p:cNvPr id="6" name="Online Media 5" descr="The Return - Short documentary on the making of a theatre show with veterans living with PTSD and community members.">
            <a:hlinkClick r:id="" action="ppaction://media"/>
            <a:extLst>
              <a:ext uri="{FF2B5EF4-FFF2-40B4-BE49-F238E27FC236}">
                <a16:creationId xmlns:a16="http://schemas.microsoft.com/office/drawing/2014/main" id="{9AD8AA1F-0B64-5447-57DC-C7213347CE7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48922" y="1600200"/>
            <a:ext cx="8046156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4350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84652"/>
          </a:xfrm>
        </p:spPr>
        <p:txBody>
          <a:bodyPr/>
          <a:lstStyle/>
          <a:p>
            <a:r>
              <a:rPr lang="en-US" dirty="0"/>
              <a:t>3. Addressing health through art making/creativity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02858"/>
            <a:ext cx="8229600" cy="3223306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‘Arts on Prescription’ </a:t>
            </a:r>
            <a:r>
              <a:rPr lang="en-US" dirty="0">
                <a:hlinkClick r:id="rId2"/>
              </a:rPr>
              <a:t>https://peoplespeakup.co.uk/stories-on-prescription-pilot-project.html</a:t>
            </a:r>
            <a:endParaRPr lang="en-US" dirty="0"/>
          </a:p>
          <a:p>
            <a:r>
              <a:rPr lang="en-US" dirty="0"/>
              <a:t>Taking part in arts activities as therapeutic action</a:t>
            </a:r>
          </a:p>
          <a:p>
            <a:r>
              <a:rPr lang="en-US" dirty="0" err="1"/>
              <a:t>Sextou</a:t>
            </a:r>
            <a:r>
              <a:rPr lang="en-US" dirty="0"/>
              <a:t>, P. and </a:t>
            </a:r>
            <a:r>
              <a:rPr lang="en-US" dirty="0" err="1"/>
              <a:t>CADlab’s</a:t>
            </a:r>
            <a:r>
              <a:rPr lang="en-US" dirty="0"/>
              <a:t> Theatre for children in hospitals</a:t>
            </a:r>
          </a:p>
          <a:p>
            <a:r>
              <a:rPr lang="en-US" dirty="0"/>
              <a:t>Dance for </a:t>
            </a:r>
            <a:r>
              <a:rPr lang="en-US" dirty="0" err="1"/>
              <a:t>Parkinsons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https://www.communitydance.org.uk/developing-practice/live-well-and-dance-iwith-parkinsons-i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769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744897"/>
          </a:xfrm>
        </p:spPr>
        <p:txBody>
          <a:bodyPr/>
          <a:lstStyle/>
          <a:p>
            <a:r>
              <a:rPr lang="en-US" dirty="0"/>
              <a:t>4. Performance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3" y="2019534"/>
            <a:ext cx="8662737" cy="41066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Researching people’s health through participatory arts methodologies</a:t>
            </a:r>
          </a:p>
          <a:p>
            <a:r>
              <a:rPr lang="en-GB" sz="2000" i="1" dirty="0">
                <a:effectLst/>
              </a:rPr>
              <a:t>Developing Healthy Decision-Making with Aboriginal Youth through Drama </a:t>
            </a:r>
            <a:r>
              <a:rPr lang="en-GB" sz="2000" dirty="0">
                <a:effectLst/>
              </a:rPr>
              <a:t>examined the efficacy of theatre for helping youth examine the decision-making processes that affect their health.  (See article on Moodle)</a:t>
            </a:r>
            <a:endParaRPr lang="en-GB" sz="2000" dirty="0"/>
          </a:p>
          <a:p>
            <a:endParaRPr lang="en-GB" sz="2000" dirty="0"/>
          </a:p>
          <a:p>
            <a:r>
              <a:rPr lang="en-GB" sz="2000" b="0" i="0" u="none" strike="noStrike" dirty="0">
                <a:effectLst/>
              </a:rPr>
              <a:t>The RAPID Project (2019) - process drama was adopted as a core methodology for investigating the causes of dental anxiety in children (see article on Moodle)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Participatory Theatre as a research methodology: </a:t>
            </a:r>
            <a:r>
              <a:rPr lang="en-US" sz="2000" dirty="0" err="1"/>
              <a:t>Erel</a:t>
            </a:r>
            <a:r>
              <a:rPr lang="en-US" sz="2000" dirty="0"/>
              <a:t> and </a:t>
            </a:r>
            <a:r>
              <a:rPr lang="en-US" sz="2000" dirty="0" err="1"/>
              <a:t>Kapitani</a:t>
            </a:r>
            <a:r>
              <a:rPr lang="en-US" sz="2000" dirty="0"/>
              <a:t> </a:t>
            </a:r>
            <a:r>
              <a:rPr lang="en-US" sz="2000" dirty="0">
                <a:hlinkClick r:id="rId2"/>
              </a:rPr>
              <a:t>https://www.ncrm.ac.uk/resources/online/all/?id=20714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6812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However</a:t>
            </a:r>
            <a:r>
              <a:rPr lang="is-IS" sz="6000" dirty="0"/>
              <a:t>…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9885"/>
            <a:ext cx="8229600" cy="3686278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Creativity </a:t>
            </a:r>
            <a:r>
              <a:rPr lang="en-US" sz="3600" dirty="0"/>
              <a:t>and the </a:t>
            </a:r>
            <a:r>
              <a:rPr lang="en-US" sz="3600" b="1" dirty="0"/>
              <a:t>aesthetic</a:t>
            </a:r>
            <a:r>
              <a:rPr lang="en-US" sz="3600" dirty="0"/>
              <a:t> are fundamental elements</a:t>
            </a:r>
          </a:p>
          <a:p>
            <a:pPr marL="0" indent="0" algn="ctr">
              <a:buNone/>
            </a:pPr>
            <a:endParaRPr lang="en-US" sz="3600" dirty="0"/>
          </a:p>
          <a:p>
            <a:pPr marL="0" indent="0" algn="ctr">
              <a:buNone/>
            </a:pPr>
            <a:r>
              <a:rPr lang="en-US" sz="3600" dirty="0"/>
              <a:t>Otherwise it can become commodified: serving the purpose of funders and public health boards.</a:t>
            </a:r>
          </a:p>
        </p:txBody>
      </p:sp>
    </p:spTree>
    <p:extLst>
      <p:ext uri="{BB962C8B-B14F-4D97-AF65-F5344CB8AC3E}">
        <p14:creationId xmlns:p14="http://schemas.microsoft.com/office/powerpoint/2010/main" val="3970078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 err="1"/>
              <a:t>Botton</a:t>
            </a:r>
            <a:r>
              <a:rPr lang="en-US" dirty="0"/>
              <a:t> and Armstrong (2013) </a:t>
            </a:r>
            <a:r>
              <a:rPr lang="en-US" i="1" dirty="0"/>
              <a:t>Art as Therapy</a:t>
            </a:r>
          </a:p>
          <a:p>
            <a:pPr marL="0" indent="0">
              <a:buNone/>
            </a:pPr>
            <a:endParaRPr lang="en-US" i="1" dirty="0"/>
          </a:p>
          <a:p>
            <a:pPr marL="0" indent="0">
              <a:buNone/>
            </a:pPr>
            <a:r>
              <a:rPr lang="en-US" dirty="0"/>
              <a:t>If therapeutic means broadly enhancing our lives then art can be a means of this improvement, therefore all art is about self-improvement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Do you agree?</a:t>
            </a:r>
          </a:p>
          <a:p>
            <a:pPr marL="0" indent="0">
              <a:buNone/>
            </a:pPr>
            <a:r>
              <a:rPr lang="en-US" dirty="0"/>
              <a:t>If not why not?</a:t>
            </a:r>
          </a:p>
        </p:txBody>
      </p:sp>
    </p:spTree>
    <p:extLst>
      <p:ext uri="{BB962C8B-B14F-4D97-AF65-F5344CB8AC3E}">
        <p14:creationId xmlns:p14="http://schemas.microsoft.com/office/powerpoint/2010/main" val="7422323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Balancing 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How do we balance artistry and intentionality?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3597" y="3139063"/>
            <a:ext cx="3930201" cy="253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549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Matarasso</a:t>
            </a:r>
            <a:r>
              <a:rPr lang="en-US" dirty="0"/>
              <a:t> (1994)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i="1" dirty="0"/>
              <a:t>‘Art may be defined as a means through which we can examine our experience of ourselves, the world around us, and the relationship between the two, and share the results with other people in a form that gives free rein to our intellectual, physical, emotional and spiritual qualities.’</a:t>
            </a:r>
          </a:p>
        </p:txBody>
      </p:sp>
    </p:spTree>
    <p:extLst>
      <p:ext uri="{BB962C8B-B14F-4D97-AF65-F5344CB8AC3E}">
        <p14:creationId xmlns:p14="http://schemas.microsoft.com/office/powerpoint/2010/main" val="28748264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22612"/>
          </a:xfrm>
        </p:spPr>
        <p:txBody>
          <a:bodyPr>
            <a:normAutofit/>
          </a:bodyPr>
          <a:lstStyle/>
          <a:p>
            <a:r>
              <a:rPr lang="en-US" sz="5400" dirty="0"/>
              <a:t>What is ‘health’?</a:t>
            </a:r>
          </a:p>
        </p:txBody>
      </p:sp>
    </p:spTree>
    <p:extLst>
      <p:ext uri="{BB962C8B-B14F-4D97-AF65-F5344CB8AC3E}">
        <p14:creationId xmlns:p14="http://schemas.microsoft.com/office/powerpoint/2010/main" val="3153768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Absence of disease?</a:t>
            </a:r>
          </a:p>
          <a:p>
            <a:r>
              <a:rPr lang="en-US" dirty="0"/>
              <a:t>Being physically fit?</a:t>
            </a:r>
          </a:p>
          <a:p>
            <a:r>
              <a:rPr lang="en-US" dirty="0"/>
              <a:t>To be able to fall sick and recover?</a:t>
            </a:r>
          </a:p>
        </p:txBody>
      </p:sp>
    </p:spTree>
    <p:extLst>
      <p:ext uri="{BB962C8B-B14F-4D97-AF65-F5344CB8AC3E}">
        <p14:creationId xmlns:p14="http://schemas.microsoft.com/office/powerpoint/2010/main" val="3374380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0638"/>
          </a:xfrm>
        </p:spPr>
        <p:txBody>
          <a:bodyPr>
            <a:normAutofit/>
          </a:bodyPr>
          <a:lstStyle/>
          <a:p>
            <a:r>
              <a:rPr lang="en-US" sz="5400" dirty="0"/>
              <a:t>What is ‘wellbeing’?</a:t>
            </a:r>
          </a:p>
        </p:txBody>
      </p:sp>
    </p:spTree>
    <p:extLst>
      <p:ext uri="{BB962C8B-B14F-4D97-AF65-F5344CB8AC3E}">
        <p14:creationId xmlns:p14="http://schemas.microsoft.com/office/powerpoint/2010/main" val="2221930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Happiness?</a:t>
            </a:r>
          </a:p>
          <a:p>
            <a:r>
              <a:rPr lang="en-US" dirty="0"/>
              <a:t>Feeling good about ourselves?</a:t>
            </a:r>
          </a:p>
          <a:p>
            <a:r>
              <a:rPr lang="en-US" dirty="0"/>
              <a:t>Social connectedness?</a:t>
            </a:r>
          </a:p>
          <a:p>
            <a:r>
              <a:rPr lang="en-US" dirty="0"/>
              <a:t>Contented?</a:t>
            </a:r>
          </a:p>
        </p:txBody>
      </p:sp>
    </p:spTree>
    <p:extLst>
      <p:ext uri="{BB962C8B-B14F-4D97-AF65-F5344CB8AC3E}">
        <p14:creationId xmlns:p14="http://schemas.microsoft.com/office/powerpoint/2010/main" val="18786468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ACE’s definition of ‘wellbeing’ from the ‘Be Creative, Be Well Project’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‘Wellbeing is more than just happiness or the absence of illness.  It is fundamentally about how people experience their own lives, whether they feel able to achieve things and have a sense of purpose.  It’s also about a sense of belonging and being part of the social fabric, connected to other people and supportive local networks’.</a:t>
            </a:r>
          </a:p>
        </p:txBody>
      </p:sp>
    </p:spTree>
    <p:extLst>
      <p:ext uri="{BB962C8B-B14F-4D97-AF65-F5344CB8AC3E}">
        <p14:creationId xmlns:p14="http://schemas.microsoft.com/office/powerpoint/2010/main" val="135612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Maslow’s Hierarchy of Needs </a:t>
            </a:r>
          </a:p>
        </p:txBody>
      </p:sp>
      <p:pic>
        <p:nvPicPr>
          <p:cNvPr id="4" name="Content Placeholder 3" descr="Maslow's_hierarchy_of_needs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707" r="-5707"/>
          <a:stretch>
            <a:fillRect/>
          </a:stretch>
        </p:blipFill>
        <p:spPr>
          <a:xfrm>
            <a:off x="457200" y="1269926"/>
            <a:ext cx="8811304" cy="5176152"/>
          </a:xfrm>
        </p:spPr>
      </p:pic>
    </p:spTree>
    <p:extLst>
      <p:ext uri="{BB962C8B-B14F-4D97-AF65-F5344CB8AC3E}">
        <p14:creationId xmlns:p14="http://schemas.microsoft.com/office/powerpoint/2010/main" val="20305045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Things to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Millennium Development Goals (UN pre-2015)</a:t>
            </a:r>
          </a:p>
          <a:p>
            <a:r>
              <a:rPr lang="en-US" dirty="0"/>
              <a:t>Sustainability Development Goals (post 2015)</a:t>
            </a:r>
          </a:p>
          <a:p>
            <a:r>
              <a:rPr lang="en-US" dirty="0"/>
              <a:t>The Wellbeing of Future Generations Act (Wales) </a:t>
            </a:r>
          </a:p>
        </p:txBody>
      </p:sp>
    </p:spTree>
    <p:extLst>
      <p:ext uri="{BB962C8B-B14F-4D97-AF65-F5344CB8AC3E}">
        <p14:creationId xmlns:p14="http://schemas.microsoft.com/office/powerpoint/2010/main" val="4399667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Baxter, V. &amp; Low, K.E. (2017) </a:t>
            </a:r>
            <a:r>
              <a:rPr lang="en-US" i="1" dirty="0"/>
              <a:t>Applied Theatre: Performing Health and Wellbeing </a:t>
            </a:r>
            <a:r>
              <a:rPr lang="en-US" dirty="0"/>
              <a:t>London: Bloomsbury</a:t>
            </a:r>
          </a:p>
        </p:txBody>
      </p:sp>
    </p:spTree>
    <p:extLst>
      <p:ext uri="{BB962C8B-B14F-4D97-AF65-F5344CB8AC3E}">
        <p14:creationId xmlns:p14="http://schemas.microsoft.com/office/powerpoint/2010/main" val="961618207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8889</TotalTime>
  <Words>651</Words>
  <Application>Microsoft Macintosh PowerPoint</Application>
  <PresentationFormat>On-screen Show (4:3)</PresentationFormat>
  <Paragraphs>77</Paragraphs>
  <Slides>23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Black</vt:lpstr>
      <vt:lpstr>Drama, Health and Wellbeing</vt:lpstr>
      <vt:lpstr>Arts and Health</vt:lpstr>
      <vt:lpstr>What about…</vt:lpstr>
      <vt:lpstr>PowerPoint Presentation</vt:lpstr>
      <vt:lpstr>4 categories according to Baxter and Low (2017)</vt:lpstr>
      <vt:lpstr>1. Educational work around health issues</vt:lpstr>
      <vt:lpstr>#noblurredlines Ali Franks and Dr Tamse Preece 2015</vt:lpstr>
      <vt:lpstr>2. Making art in response to specific health issues</vt:lpstr>
      <vt:lpstr>The Return/Y Dychweliad  - ReLive Theatre 2019 Veterans living with PTSD and community members</vt:lpstr>
      <vt:lpstr>3. Addressing health through art making/creativity</vt:lpstr>
      <vt:lpstr>4. Performance research</vt:lpstr>
      <vt:lpstr>However…</vt:lpstr>
      <vt:lpstr>PowerPoint Presentation</vt:lpstr>
      <vt:lpstr>Balancing act</vt:lpstr>
      <vt:lpstr>Matarasso (1994)</vt:lpstr>
      <vt:lpstr>What is ‘health’?</vt:lpstr>
      <vt:lpstr>PowerPoint Presentation</vt:lpstr>
      <vt:lpstr>What is ‘wellbeing’?</vt:lpstr>
      <vt:lpstr>PowerPoint Presentation</vt:lpstr>
      <vt:lpstr>ACE’s definition of ‘wellbeing’ from the ‘Be Creative, Be Well Project’</vt:lpstr>
      <vt:lpstr>Maslow’s Hierarchy of Needs </vt:lpstr>
      <vt:lpstr>Things to consider:</vt:lpstr>
      <vt:lpstr>References: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Drama, Health and Wellbeing</dc:title>
  <dc:creator>Ali Franks</dc:creator>
  <cp:lastModifiedBy>Alison Franks</cp:lastModifiedBy>
  <cp:revision>15</cp:revision>
  <dcterms:created xsi:type="dcterms:W3CDTF">2017-09-27T09:59:51Z</dcterms:created>
  <dcterms:modified xsi:type="dcterms:W3CDTF">2022-09-27T10:13:24Z</dcterms:modified>
</cp:coreProperties>
</file>