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71" r:id="rId3"/>
    <p:sldId id="472" r:id="rId4"/>
    <p:sldId id="473" r:id="rId5"/>
    <p:sldId id="474" r:id="rId6"/>
    <p:sldId id="475" r:id="rId7"/>
    <p:sldId id="476" r:id="rId8"/>
    <p:sldId id="477" r:id="rId9"/>
    <p:sldId id="478" r:id="rId10"/>
    <p:sldId id="479" r:id="rId11"/>
    <p:sldId id="48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3FD619-36AD-44E0-A9B8-684E35E17537}" v="9" dt="2026-08-12T18:55:43.5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456" autoAdjust="0"/>
    <p:restoredTop sz="94576" autoAdjust="0"/>
  </p:normalViewPr>
  <p:slideViewPr>
    <p:cSldViewPr>
      <p:cViewPr varScale="1">
        <p:scale>
          <a:sx n="96" d="100"/>
          <a:sy n="96" d="100"/>
        </p:scale>
        <p:origin x="893"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sal Arshad" userId="0c1c0c77ea9cf9c3" providerId="LiveId" clId="{28DFDAEB-98B3-4FE2-9E3E-7CBBB71CF229}"/>
    <pc:docChg chg="modSld">
      <pc:chgData name="Arsal Arshad" userId="0c1c0c77ea9cf9c3" providerId="LiveId" clId="{28DFDAEB-98B3-4FE2-9E3E-7CBBB71CF229}" dt="2026-08-07T15:56:36.361" v="7" actId="14100"/>
      <pc:docMkLst>
        <pc:docMk/>
      </pc:docMkLst>
      <pc:sldChg chg="modSp mod">
        <pc:chgData name="Arsal Arshad" userId="0c1c0c77ea9cf9c3" providerId="LiveId" clId="{28DFDAEB-98B3-4FE2-9E3E-7CBBB71CF229}" dt="2026-08-07T15:56:22.534" v="4" actId="14100"/>
        <pc:sldMkLst>
          <pc:docMk/>
          <pc:sldMk cId="1446427416" sldId="473"/>
        </pc:sldMkLst>
        <pc:spChg chg="mod">
          <ac:chgData name="Arsal Arshad" userId="0c1c0c77ea9cf9c3" providerId="LiveId" clId="{28DFDAEB-98B3-4FE2-9E3E-7CBBB71CF229}" dt="2026-08-07T15:56:20.529" v="3" actId="14100"/>
          <ac:spMkLst>
            <pc:docMk/>
            <pc:sldMk cId="1446427416" sldId="473"/>
            <ac:spMk id="2" creationId="{41C35443-F263-7B57-2247-B900E4E8B74E}"/>
          </ac:spMkLst>
        </pc:spChg>
        <pc:spChg chg="mod">
          <ac:chgData name="Arsal Arshad" userId="0c1c0c77ea9cf9c3" providerId="LiveId" clId="{28DFDAEB-98B3-4FE2-9E3E-7CBBB71CF229}" dt="2026-08-07T15:56:15.275" v="0" actId="1076"/>
          <ac:spMkLst>
            <pc:docMk/>
            <pc:sldMk cId="1446427416" sldId="473"/>
            <ac:spMk id="7" creationId="{7F9D1A89-AF69-6C44-AFF9-55BF14832E46}"/>
          </ac:spMkLst>
        </pc:spChg>
        <pc:picChg chg="mod">
          <ac:chgData name="Arsal Arshad" userId="0c1c0c77ea9cf9c3" providerId="LiveId" clId="{28DFDAEB-98B3-4FE2-9E3E-7CBBB71CF229}" dt="2026-08-07T15:56:22.534" v="4" actId="14100"/>
          <ac:picMkLst>
            <pc:docMk/>
            <pc:sldMk cId="1446427416" sldId="473"/>
            <ac:picMk id="5" creationId="{1E0BA836-EC66-C664-31D7-56E4D50781AB}"/>
          </ac:picMkLst>
        </pc:picChg>
      </pc:sldChg>
      <pc:sldChg chg="modSp mod">
        <pc:chgData name="Arsal Arshad" userId="0c1c0c77ea9cf9c3" providerId="LiveId" clId="{28DFDAEB-98B3-4FE2-9E3E-7CBBB71CF229}" dt="2026-08-07T15:56:27.485" v="5" actId="14100"/>
        <pc:sldMkLst>
          <pc:docMk/>
          <pc:sldMk cId="1804203998" sldId="474"/>
        </pc:sldMkLst>
        <pc:picChg chg="mod">
          <ac:chgData name="Arsal Arshad" userId="0c1c0c77ea9cf9c3" providerId="LiveId" clId="{28DFDAEB-98B3-4FE2-9E3E-7CBBB71CF229}" dt="2026-08-07T15:56:27.485" v="5" actId="14100"/>
          <ac:picMkLst>
            <pc:docMk/>
            <pc:sldMk cId="1804203998" sldId="474"/>
            <ac:picMk id="7" creationId="{A5214504-5BFA-9A32-E0FE-A72959506AE5}"/>
          </ac:picMkLst>
        </pc:picChg>
      </pc:sldChg>
      <pc:sldChg chg="modSp mod">
        <pc:chgData name="Arsal Arshad" userId="0c1c0c77ea9cf9c3" providerId="LiveId" clId="{28DFDAEB-98B3-4FE2-9E3E-7CBBB71CF229}" dt="2026-08-07T15:56:36.361" v="7" actId="14100"/>
        <pc:sldMkLst>
          <pc:docMk/>
          <pc:sldMk cId="180165127" sldId="476"/>
        </pc:sldMkLst>
        <pc:picChg chg="mod">
          <ac:chgData name="Arsal Arshad" userId="0c1c0c77ea9cf9c3" providerId="LiveId" clId="{28DFDAEB-98B3-4FE2-9E3E-7CBBB71CF229}" dt="2026-08-07T15:56:36.361" v="7" actId="14100"/>
          <ac:picMkLst>
            <pc:docMk/>
            <pc:sldMk cId="180165127" sldId="476"/>
            <ac:picMk id="8" creationId="{7B95A51B-62B1-99F3-2FD5-C61FBF4CA32E}"/>
          </ac:picMkLst>
        </pc:picChg>
      </pc:sldChg>
    </pc:docChg>
  </pc:docChgLst>
  <pc:docChgLst>
    <pc:chgData name="tabatha Gratt" userId="97526d0e7d0eb3ad" providerId="LiveId" clId="{54766E53-7296-4F11-8F01-81A08DC00924}"/>
    <pc:docChg chg="modSld">
      <pc:chgData name="tabatha Gratt" userId="97526d0e7d0eb3ad" providerId="LiveId" clId="{54766E53-7296-4F11-8F01-81A08DC00924}" dt="2026-08-12T18:55:46.975" v="9" actId="1076"/>
      <pc:docMkLst>
        <pc:docMk/>
      </pc:docMkLst>
      <pc:sldChg chg="modSp mod">
        <pc:chgData name="tabatha Gratt" userId="97526d0e7d0eb3ad" providerId="LiveId" clId="{54766E53-7296-4F11-8F01-81A08DC00924}" dt="2026-08-12T18:17:14.123" v="0" actId="1076"/>
        <pc:sldMkLst>
          <pc:docMk/>
          <pc:sldMk cId="2528563295" sldId="471"/>
        </pc:sldMkLst>
        <pc:picChg chg="mod">
          <ac:chgData name="tabatha Gratt" userId="97526d0e7d0eb3ad" providerId="LiveId" clId="{54766E53-7296-4F11-8F01-81A08DC00924}" dt="2026-08-12T18:17:14.123" v="0" actId="1076"/>
          <ac:picMkLst>
            <pc:docMk/>
            <pc:sldMk cId="2528563295" sldId="471"/>
            <ac:picMk id="6" creationId="{576A93C7-56F8-1D37-C04B-5D9984A45015}"/>
          </ac:picMkLst>
        </pc:picChg>
      </pc:sldChg>
      <pc:sldChg chg="modSp mod">
        <pc:chgData name="tabatha Gratt" userId="97526d0e7d0eb3ad" providerId="LiveId" clId="{54766E53-7296-4F11-8F01-81A08DC00924}" dt="2026-08-12T18:25:24.161" v="1" actId="1076"/>
        <pc:sldMkLst>
          <pc:docMk/>
          <pc:sldMk cId="2323019882" sldId="472"/>
        </pc:sldMkLst>
        <pc:picChg chg="mod">
          <ac:chgData name="tabatha Gratt" userId="97526d0e7d0eb3ad" providerId="LiveId" clId="{54766E53-7296-4F11-8F01-81A08DC00924}" dt="2026-08-12T18:25:24.161" v="1" actId="1076"/>
          <ac:picMkLst>
            <pc:docMk/>
            <pc:sldMk cId="2323019882" sldId="472"/>
            <ac:picMk id="3" creationId="{31411407-0B43-3E3A-A346-D3B03F20BA83}"/>
          </ac:picMkLst>
        </pc:picChg>
      </pc:sldChg>
      <pc:sldChg chg="modSp mod">
        <pc:chgData name="tabatha Gratt" userId="97526d0e7d0eb3ad" providerId="LiveId" clId="{54766E53-7296-4F11-8F01-81A08DC00924}" dt="2026-08-12T18:35:52.226" v="2" actId="1076"/>
        <pc:sldMkLst>
          <pc:docMk/>
          <pc:sldMk cId="1446427416" sldId="473"/>
        </pc:sldMkLst>
        <pc:picChg chg="mod">
          <ac:chgData name="tabatha Gratt" userId="97526d0e7d0eb3ad" providerId="LiveId" clId="{54766E53-7296-4F11-8F01-81A08DC00924}" dt="2026-08-12T18:35:52.226" v="2" actId="1076"/>
          <ac:picMkLst>
            <pc:docMk/>
            <pc:sldMk cId="1446427416" sldId="473"/>
            <ac:picMk id="4" creationId="{9D0249EF-0768-7ADC-A523-F8ECC47D0AAA}"/>
          </ac:picMkLst>
        </pc:picChg>
      </pc:sldChg>
      <pc:sldChg chg="modSp mod">
        <pc:chgData name="tabatha Gratt" userId="97526d0e7d0eb3ad" providerId="LiveId" clId="{54766E53-7296-4F11-8F01-81A08DC00924}" dt="2026-08-12T18:39:07.131" v="3" actId="1076"/>
        <pc:sldMkLst>
          <pc:docMk/>
          <pc:sldMk cId="1804203998" sldId="474"/>
        </pc:sldMkLst>
        <pc:picChg chg="mod">
          <ac:chgData name="tabatha Gratt" userId="97526d0e7d0eb3ad" providerId="LiveId" clId="{54766E53-7296-4F11-8F01-81A08DC00924}" dt="2026-08-12T18:39:07.131" v="3" actId="1076"/>
          <ac:picMkLst>
            <pc:docMk/>
            <pc:sldMk cId="1804203998" sldId="474"/>
            <ac:picMk id="3" creationId="{11C1A467-5860-3DC0-F3B2-BBA0D7606B04}"/>
          </ac:picMkLst>
        </pc:picChg>
      </pc:sldChg>
      <pc:sldChg chg="modSp mod">
        <pc:chgData name="tabatha Gratt" userId="97526d0e7d0eb3ad" providerId="LiveId" clId="{54766E53-7296-4F11-8F01-81A08DC00924}" dt="2026-08-12T18:42:43.487" v="4" actId="1076"/>
        <pc:sldMkLst>
          <pc:docMk/>
          <pc:sldMk cId="2773911049" sldId="475"/>
        </pc:sldMkLst>
        <pc:picChg chg="mod">
          <ac:chgData name="tabatha Gratt" userId="97526d0e7d0eb3ad" providerId="LiveId" clId="{54766E53-7296-4F11-8F01-81A08DC00924}" dt="2026-08-12T18:42:43.487" v="4" actId="1076"/>
          <ac:picMkLst>
            <pc:docMk/>
            <pc:sldMk cId="2773911049" sldId="475"/>
            <ac:picMk id="6" creationId="{5E4FE5DB-F03D-47E0-002F-B16D1C373130}"/>
          </ac:picMkLst>
        </pc:picChg>
      </pc:sldChg>
      <pc:sldChg chg="modSp mod">
        <pc:chgData name="tabatha Gratt" userId="97526d0e7d0eb3ad" providerId="LiveId" clId="{54766E53-7296-4F11-8F01-81A08DC00924}" dt="2026-08-12T18:47:08.635" v="6" actId="1076"/>
        <pc:sldMkLst>
          <pc:docMk/>
          <pc:sldMk cId="180165127" sldId="476"/>
        </pc:sldMkLst>
        <pc:picChg chg="mod">
          <ac:chgData name="tabatha Gratt" userId="97526d0e7d0eb3ad" providerId="LiveId" clId="{54766E53-7296-4F11-8F01-81A08DC00924}" dt="2026-08-12T18:47:08.635" v="6" actId="1076"/>
          <ac:picMkLst>
            <pc:docMk/>
            <pc:sldMk cId="180165127" sldId="476"/>
            <ac:picMk id="6" creationId="{7E5B3876-FEF7-3F00-E1E5-8177FDA3FFF6}"/>
          </ac:picMkLst>
        </pc:picChg>
      </pc:sldChg>
      <pc:sldChg chg="modSp mod">
        <pc:chgData name="tabatha Gratt" userId="97526d0e7d0eb3ad" providerId="LiveId" clId="{54766E53-7296-4F11-8F01-81A08DC00924}" dt="2026-08-12T18:50:19.360" v="7" actId="1076"/>
        <pc:sldMkLst>
          <pc:docMk/>
          <pc:sldMk cId="2642543611" sldId="477"/>
        </pc:sldMkLst>
        <pc:picChg chg="mod">
          <ac:chgData name="tabatha Gratt" userId="97526d0e7d0eb3ad" providerId="LiveId" clId="{54766E53-7296-4F11-8F01-81A08DC00924}" dt="2026-08-12T18:50:19.360" v="7" actId="1076"/>
          <ac:picMkLst>
            <pc:docMk/>
            <pc:sldMk cId="2642543611" sldId="477"/>
            <ac:picMk id="4" creationId="{EA0B50A8-3E19-0083-5BC4-753BF78C0236}"/>
          </ac:picMkLst>
        </pc:picChg>
      </pc:sldChg>
      <pc:sldChg chg="modSp mod">
        <pc:chgData name="tabatha Gratt" userId="97526d0e7d0eb3ad" providerId="LiveId" clId="{54766E53-7296-4F11-8F01-81A08DC00924}" dt="2026-08-12T18:53:57.466" v="8" actId="1076"/>
        <pc:sldMkLst>
          <pc:docMk/>
          <pc:sldMk cId="1976972165" sldId="478"/>
        </pc:sldMkLst>
        <pc:picChg chg="mod">
          <ac:chgData name="tabatha Gratt" userId="97526d0e7d0eb3ad" providerId="LiveId" clId="{54766E53-7296-4F11-8F01-81A08DC00924}" dt="2026-08-12T18:53:57.466" v="8" actId="1076"/>
          <ac:picMkLst>
            <pc:docMk/>
            <pc:sldMk cId="1976972165" sldId="478"/>
            <ac:picMk id="7" creationId="{D888CEEE-DD73-6A48-79AA-B2405F6ABDF1}"/>
          </ac:picMkLst>
        </pc:picChg>
      </pc:sldChg>
      <pc:sldChg chg="modSp mod">
        <pc:chgData name="tabatha Gratt" userId="97526d0e7d0eb3ad" providerId="LiveId" clId="{54766E53-7296-4F11-8F01-81A08DC00924}" dt="2026-08-12T18:55:46.975" v="9" actId="1076"/>
        <pc:sldMkLst>
          <pc:docMk/>
          <pc:sldMk cId="2515865707" sldId="479"/>
        </pc:sldMkLst>
        <pc:picChg chg="mod">
          <ac:chgData name="tabatha Gratt" userId="97526d0e7d0eb3ad" providerId="LiveId" clId="{54766E53-7296-4F11-8F01-81A08DC00924}" dt="2026-08-12T18:55:46.975" v="9" actId="1076"/>
          <ac:picMkLst>
            <pc:docMk/>
            <pc:sldMk cId="2515865707" sldId="479"/>
            <ac:picMk id="7" creationId="{AB022E62-06B1-F352-E5A7-1A395F150D1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hyperlink" Target="https://serc.carleton.edu/details/images/37789.html" TargetMode="Externa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hyperlink" Target="https://www.nice.org.uk/guidance/ng115" TargetMode="External"/><Relationship Id="rId2" Type="http://schemas.openxmlformats.org/officeDocument/2006/relationships/hyperlink" Target="https://www.nice.org.uk/guidance/ng209" TargetMode="External"/><Relationship Id="rId1" Type="http://schemas.openxmlformats.org/officeDocument/2006/relationships/slideLayout" Target="../slideLayouts/slideLayout2.xml"/><Relationship Id="rId6" Type="http://schemas.openxmlformats.org/officeDocument/2006/relationships/hyperlink" Target="https://www.nhs.uk/better-health/quit-smoking/" TargetMode="External"/><Relationship Id="rId5" Type="http://schemas.openxmlformats.org/officeDocument/2006/relationships/hyperlink" Target="https://www.nhs.uk/conditions/chronic-obstructive-pulmonary-disease-copd/treatment/" TargetMode="External"/><Relationship Id="rId4" Type="http://schemas.openxmlformats.org/officeDocument/2006/relationships/hyperlink" Target="https://www.england.nhs.uk/long-read/guidance-on-neighbourhood-multidisciplinary-teams-for-children-and-young-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Tabatha Christie Nunes Gratt</a:t>
            </a:r>
          </a:p>
          <a:p>
            <a:pPr algn="l" eaLnBrk="1" hangingPunct="1"/>
            <a:r>
              <a:rPr lang="en-GB" altLang="en-US" sz="2800" b="1" dirty="0">
                <a:solidFill>
                  <a:schemeClr val="bg1"/>
                </a:solidFill>
              </a:rPr>
              <a:t>Student name: 2237880</a:t>
            </a:r>
          </a:p>
          <a:p>
            <a:pPr algn="l" eaLnBrk="1" hangingPunct="1"/>
            <a:r>
              <a:rPr lang="en-GB" altLang="en-US" sz="2800" b="1" dirty="0">
                <a:solidFill>
                  <a:schemeClr val="bg1"/>
                </a:solidFill>
              </a:rPr>
              <a:t>Lecturer Name</a:t>
            </a:r>
            <a:r>
              <a:rPr lang="en-GB" altLang="en-US" sz="2800" b="1">
                <a:solidFill>
                  <a:schemeClr val="bg1"/>
                </a:solidFill>
              </a:rPr>
              <a:t>: Shaila Hussain</a:t>
            </a:r>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nchor="ctr" anchorCtr="0"/>
          <a:lstStyle/>
          <a:p>
            <a:r>
              <a:rPr lang="en-US" sz="1600" b="1" dirty="0"/>
              <a:t>Patient Introduction:</a:t>
            </a:r>
            <a:r>
              <a:rPr lang="en-US" sz="1600" dirty="0"/>
              <a:t> </a:t>
            </a:r>
            <a:r>
              <a:rPr lang="en-US" sz="1600" dirty="0" err="1"/>
              <a:t>Mr</a:t>
            </a:r>
            <a:r>
              <a:rPr lang="en-US" sz="1600" dirty="0"/>
              <a:t> David Wilson, a fictional 67-year-old retired construction worker from England, is an independent individual with a long history of smoking who quit six months ago. </a:t>
            </a:r>
          </a:p>
          <a:p>
            <a:r>
              <a:rPr lang="en-US" sz="1600" b="1" dirty="0"/>
              <a:t>Health Condition:</a:t>
            </a:r>
            <a:r>
              <a:rPr lang="en-US" sz="1600" dirty="0"/>
              <a:t> </a:t>
            </a:r>
            <a:r>
              <a:rPr lang="en-US" sz="1600" dirty="0" err="1"/>
              <a:t>Mr</a:t>
            </a:r>
            <a:r>
              <a:rPr lang="en-US" sz="1600" dirty="0"/>
              <a:t> David Wilson has </a:t>
            </a:r>
            <a:r>
              <a:rPr lang="en-US" sz="1600" b="1" dirty="0"/>
              <a:t>Chronic Obstructive Pulmonary Disease (COPD)</a:t>
            </a:r>
            <a:r>
              <a:rPr lang="en-US" sz="1600" dirty="0"/>
              <a:t>, a chronic respiratory disease that causes progressive airflow limitation and reduced lung function. </a:t>
            </a:r>
          </a:p>
          <a:p>
            <a:r>
              <a:rPr lang="en-US" sz="1600" b="1" dirty="0"/>
              <a:t>Importance in Health and Social Care:</a:t>
            </a:r>
            <a:r>
              <a:rPr lang="en-US" sz="1600" dirty="0"/>
              <a:t> COPD is a major public health concern in the UK due to its high prevalence, frequent hospital admissions, impact on quality of life, and significant burden on healthcare services (Prasad 2020). </a:t>
            </a:r>
          </a:p>
          <a:p>
            <a:r>
              <a:rPr lang="en-US" sz="1600" b="1" dirty="0"/>
              <a:t>Presentation Focus:</a:t>
            </a:r>
            <a:r>
              <a:rPr lang="en-US" sz="1600" dirty="0"/>
              <a:t> This presentation explains the respiratory system, the effects of COPD, lifestyle risk factors, and a person-</a:t>
            </a:r>
            <a:r>
              <a:rPr lang="en-US" sz="1600" dirty="0" err="1"/>
              <a:t>centred</a:t>
            </a:r>
            <a:r>
              <a:rPr lang="en-US" sz="1600" dirty="0"/>
              <a:t>, evidence-based care plan guided by NHS and NICE recommendations. </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6" name="slide 1 ">
            <a:hlinkClick r:id="" action="ppaction://media"/>
            <a:extLst>
              <a:ext uri="{FF2B5EF4-FFF2-40B4-BE49-F238E27FC236}">
                <a16:creationId xmlns:a16="http://schemas.microsoft.com/office/drawing/2014/main" id="{576A93C7-56F8-1D37-C04B-5D9984A450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34119" y="456009"/>
            <a:ext cx="487363" cy="487363"/>
          </a:xfrm>
          <a:prstGeom prst="rect">
            <a:avLst/>
          </a:prstGeom>
        </p:spPr>
      </p:pic>
    </p:spTree>
    <p:extLst>
      <p:ext uri="{BB962C8B-B14F-4D97-AF65-F5344CB8AC3E}">
        <p14:creationId xmlns:p14="http://schemas.microsoft.com/office/powerpoint/2010/main" val="2528563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34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graphicFrame>
        <p:nvGraphicFramePr>
          <p:cNvPr id="6" name="Content Placeholder 5">
            <a:extLst>
              <a:ext uri="{FF2B5EF4-FFF2-40B4-BE49-F238E27FC236}">
                <a16:creationId xmlns:a16="http://schemas.microsoft.com/office/drawing/2014/main" id="{8C100C74-7533-3C97-0E2C-00D00A5EE001}"/>
              </a:ext>
            </a:extLst>
          </p:cNvPr>
          <p:cNvGraphicFramePr>
            <a:graphicFrameLocks noGrp="1"/>
          </p:cNvGraphicFramePr>
          <p:nvPr>
            <p:ph idx="1"/>
            <p:extLst>
              <p:ext uri="{D42A27DB-BD31-4B8C-83A1-F6EECF244321}">
                <p14:modId xmlns:p14="http://schemas.microsoft.com/office/powerpoint/2010/main" val="455585587"/>
              </p:ext>
            </p:extLst>
          </p:nvPr>
        </p:nvGraphicFramePr>
        <p:xfrm>
          <a:off x="1222375" y="1444404"/>
          <a:ext cx="4051410" cy="3969192"/>
        </p:xfrm>
        <a:graphic>
          <a:graphicData uri="http://schemas.openxmlformats.org/drawingml/2006/table">
            <a:tbl>
              <a:tblPr>
                <a:tableStyleId>{35758FB7-9AC5-4552-8A53-C91805E547FA}</a:tableStyleId>
              </a:tblPr>
              <a:tblGrid>
                <a:gridCol w="1350470">
                  <a:extLst>
                    <a:ext uri="{9D8B030D-6E8A-4147-A177-3AD203B41FA5}">
                      <a16:colId xmlns:a16="http://schemas.microsoft.com/office/drawing/2014/main" val="3035083504"/>
                    </a:ext>
                  </a:extLst>
                </a:gridCol>
                <a:gridCol w="1350470">
                  <a:extLst>
                    <a:ext uri="{9D8B030D-6E8A-4147-A177-3AD203B41FA5}">
                      <a16:colId xmlns:a16="http://schemas.microsoft.com/office/drawing/2014/main" val="2406022534"/>
                    </a:ext>
                  </a:extLst>
                </a:gridCol>
                <a:gridCol w="1350470">
                  <a:extLst>
                    <a:ext uri="{9D8B030D-6E8A-4147-A177-3AD203B41FA5}">
                      <a16:colId xmlns:a16="http://schemas.microsoft.com/office/drawing/2014/main" val="3574979597"/>
                    </a:ext>
                  </a:extLst>
                </a:gridCol>
              </a:tblGrid>
              <a:tr h="315110">
                <a:tc>
                  <a:txBody>
                    <a:bodyPr/>
                    <a:lstStyle/>
                    <a:p>
                      <a:pPr>
                        <a:buNone/>
                      </a:pPr>
                      <a:r>
                        <a:rPr lang="en-US" sz="900" b="1"/>
                        <a:t>Category</a:t>
                      </a:r>
                      <a:endParaRPr lang="en-US" sz="900"/>
                    </a:p>
                  </a:txBody>
                  <a:tcPr marL="45016" marR="45016" marT="22508" marB="22508" anchor="ctr"/>
                </a:tc>
                <a:tc>
                  <a:txBody>
                    <a:bodyPr/>
                    <a:lstStyle/>
                    <a:p>
                      <a:pPr>
                        <a:buNone/>
                      </a:pPr>
                      <a:r>
                        <a:rPr lang="en-US" sz="900" b="1"/>
                        <a:t>Patient Information</a:t>
                      </a:r>
                      <a:endParaRPr lang="en-US" sz="900"/>
                    </a:p>
                  </a:txBody>
                  <a:tcPr marL="45016" marR="45016" marT="22508" marB="22508" anchor="ctr"/>
                </a:tc>
                <a:tc>
                  <a:txBody>
                    <a:bodyPr/>
                    <a:lstStyle/>
                    <a:p>
                      <a:pPr>
                        <a:buNone/>
                      </a:pPr>
                      <a:r>
                        <a:rPr lang="en-US" sz="900" b="1"/>
                        <a:t>Normal / Healthy Range</a:t>
                      </a:r>
                      <a:endParaRPr lang="en-US" sz="900"/>
                    </a:p>
                  </a:txBody>
                  <a:tcPr marL="45016" marR="45016" marT="22508" marB="22508" anchor="ctr"/>
                </a:tc>
                <a:extLst>
                  <a:ext uri="{0D108BD9-81ED-4DB2-BD59-A6C34878D82A}">
                    <a16:rowId xmlns:a16="http://schemas.microsoft.com/office/drawing/2014/main" val="1808351002"/>
                  </a:ext>
                </a:extLst>
              </a:tr>
              <a:tr h="315110">
                <a:tc>
                  <a:txBody>
                    <a:bodyPr/>
                    <a:lstStyle/>
                    <a:p>
                      <a:pPr>
                        <a:buNone/>
                      </a:pPr>
                      <a:r>
                        <a:rPr lang="en-US" sz="900" b="1" dirty="0"/>
                        <a:t>Name</a:t>
                      </a:r>
                      <a:endParaRPr lang="en-US" sz="900" dirty="0"/>
                    </a:p>
                  </a:txBody>
                  <a:tcPr marL="45016" marR="45016" marT="22508" marB="22508" anchor="ctr"/>
                </a:tc>
                <a:tc>
                  <a:txBody>
                    <a:bodyPr/>
                    <a:lstStyle/>
                    <a:p>
                      <a:pPr>
                        <a:buNone/>
                      </a:pPr>
                      <a:r>
                        <a:rPr lang="en-US" sz="900" dirty="0" err="1"/>
                        <a:t>Mr</a:t>
                      </a:r>
                      <a:r>
                        <a:rPr lang="en-US" sz="900" dirty="0"/>
                        <a:t> David Wilson (Fictional Patient)</a:t>
                      </a:r>
                    </a:p>
                  </a:txBody>
                  <a:tcPr marL="45016" marR="45016" marT="22508" marB="22508" anchor="ctr"/>
                </a:tc>
                <a:tc>
                  <a:txBody>
                    <a:bodyPr/>
                    <a:lstStyle/>
                    <a:p>
                      <a:pPr>
                        <a:buNone/>
                      </a:pPr>
                      <a:r>
                        <a:rPr lang="en-US" sz="900"/>
                        <a:t>–</a:t>
                      </a:r>
                    </a:p>
                  </a:txBody>
                  <a:tcPr marL="45016" marR="45016" marT="22508" marB="22508" anchor="ctr"/>
                </a:tc>
                <a:extLst>
                  <a:ext uri="{0D108BD9-81ED-4DB2-BD59-A6C34878D82A}">
                    <a16:rowId xmlns:a16="http://schemas.microsoft.com/office/drawing/2014/main" val="21950007"/>
                  </a:ext>
                </a:extLst>
              </a:tr>
              <a:tr h="180063">
                <a:tc>
                  <a:txBody>
                    <a:bodyPr/>
                    <a:lstStyle/>
                    <a:p>
                      <a:pPr>
                        <a:buNone/>
                      </a:pPr>
                      <a:r>
                        <a:rPr lang="en-US" sz="900" b="1"/>
                        <a:t>Age</a:t>
                      </a:r>
                      <a:endParaRPr lang="en-US" sz="900"/>
                    </a:p>
                  </a:txBody>
                  <a:tcPr marL="45016" marR="45016" marT="22508" marB="22508" anchor="ctr"/>
                </a:tc>
                <a:tc>
                  <a:txBody>
                    <a:bodyPr/>
                    <a:lstStyle/>
                    <a:p>
                      <a:pPr>
                        <a:buNone/>
                      </a:pPr>
                      <a:r>
                        <a:rPr lang="en-US" sz="900"/>
                        <a:t>67 years</a:t>
                      </a:r>
                    </a:p>
                  </a:txBody>
                  <a:tcPr marL="45016" marR="45016" marT="22508" marB="22508" anchor="ctr"/>
                </a:tc>
                <a:tc>
                  <a:txBody>
                    <a:bodyPr/>
                    <a:lstStyle/>
                    <a:p>
                      <a:pPr>
                        <a:buNone/>
                      </a:pPr>
                      <a:r>
                        <a:rPr lang="en-US" sz="900"/>
                        <a:t>–</a:t>
                      </a:r>
                    </a:p>
                  </a:txBody>
                  <a:tcPr marL="45016" marR="45016" marT="22508" marB="22508" anchor="ctr"/>
                </a:tc>
                <a:extLst>
                  <a:ext uri="{0D108BD9-81ED-4DB2-BD59-A6C34878D82A}">
                    <a16:rowId xmlns:a16="http://schemas.microsoft.com/office/drawing/2014/main" val="3932012803"/>
                  </a:ext>
                </a:extLst>
              </a:tr>
              <a:tr h="180063">
                <a:tc>
                  <a:txBody>
                    <a:bodyPr/>
                    <a:lstStyle/>
                    <a:p>
                      <a:pPr>
                        <a:buNone/>
                      </a:pPr>
                      <a:r>
                        <a:rPr lang="en-US" sz="900" b="1"/>
                        <a:t>Gender</a:t>
                      </a:r>
                      <a:endParaRPr lang="en-US" sz="900"/>
                    </a:p>
                  </a:txBody>
                  <a:tcPr marL="45016" marR="45016" marT="22508" marB="22508" anchor="ctr"/>
                </a:tc>
                <a:tc>
                  <a:txBody>
                    <a:bodyPr/>
                    <a:lstStyle/>
                    <a:p>
                      <a:pPr>
                        <a:buNone/>
                      </a:pPr>
                      <a:r>
                        <a:rPr lang="en-US" sz="900"/>
                        <a:t>Male</a:t>
                      </a:r>
                    </a:p>
                  </a:txBody>
                  <a:tcPr marL="45016" marR="45016" marT="22508" marB="22508" anchor="ctr"/>
                </a:tc>
                <a:tc>
                  <a:txBody>
                    <a:bodyPr/>
                    <a:lstStyle/>
                    <a:p>
                      <a:pPr>
                        <a:buNone/>
                      </a:pPr>
                      <a:r>
                        <a:rPr lang="en-US" sz="900"/>
                        <a:t>–</a:t>
                      </a:r>
                    </a:p>
                  </a:txBody>
                  <a:tcPr marL="45016" marR="45016" marT="22508" marB="22508" anchor="ctr"/>
                </a:tc>
                <a:extLst>
                  <a:ext uri="{0D108BD9-81ED-4DB2-BD59-A6C34878D82A}">
                    <a16:rowId xmlns:a16="http://schemas.microsoft.com/office/drawing/2014/main" val="2866533072"/>
                  </a:ext>
                </a:extLst>
              </a:tr>
              <a:tr h="315110">
                <a:tc>
                  <a:txBody>
                    <a:bodyPr/>
                    <a:lstStyle/>
                    <a:p>
                      <a:pPr>
                        <a:buNone/>
                      </a:pPr>
                      <a:r>
                        <a:rPr lang="en-US" sz="900" b="1"/>
                        <a:t>Occupation</a:t>
                      </a:r>
                      <a:endParaRPr lang="en-US" sz="900"/>
                    </a:p>
                  </a:txBody>
                  <a:tcPr marL="45016" marR="45016" marT="22508" marB="22508" anchor="ctr"/>
                </a:tc>
                <a:tc>
                  <a:txBody>
                    <a:bodyPr/>
                    <a:lstStyle/>
                    <a:p>
                      <a:pPr>
                        <a:buNone/>
                      </a:pPr>
                      <a:r>
                        <a:rPr lang="en-US" sz="900"/>
                        <a:t>Retired construction worker</a:t>
                      </a:r>
                    </a:p>
                  </a:txBody>
                  <a:tcPr marL="45016" marR="45016" marT="22508" marB="22508" anchor="ctr"/>
                </a:tc>
                <a:tc>
                  <a:txBody>
                    <a:bodyPr/>
                    <a:lstStyle/>
                    <a:p>
                      <a:pPr>
                        <a:buNone/>
                      </a:pPr>
                      <a:r>
                        <a:rPr lang="en-US" sz="900"/>
                        <a:t>–</a:t>
                      </a:r>
                    </a:p>
                  </a:txBody>
                  <a:tcPr marL="45016" marR="45016" marT="22508" marB="22508" anchor="ctr"/>
                </a:tc>
                <a:extLst>
                  <a:ext uri="{0D108BD9-81ED-4DB2-BD59-A6C34878D82A}">
                    <a16:rowId xmlns:a16="http://schemas.microsoft.com/office/drawing/2014/main" val="207693856"/>
                  </a:ext>
                </a:extLst>
              </a:tr>
              <a:tr h="180063">
                <a:tc>
                  <a:txBody>
                    <a:bodyPr/>
                    <a:lstStyle/>
                    <a:p>
                      <a:pPr>
                        <a:buNone/>
                      </a:pPr>
                      <a:r>
                        <a:rPr lang="en-US" sz="900" b="1"/>
                        <a:t>Living Situation</a:t>
                      </a:r>
                      <a:endParaRPr lang="en-US" sz="900"/>
                    </a:p>
                  </a:txBody>
                  <a:tcPr marL="45016" marR="45016" marT="22508" marB="22508" anchor="ctr"/>
                </a:tc>
                <a:tc>
                  <a:txBody>
                    <a:bodyPr/>
                    <a:lstStyle/>
                    <a:p>
                      <a:pPr>
                        <a:buNone/>
                      </a:pPr>
                      <a:r>
                        <a:rPr lang="en-US" sz="900"/>
                        <a:t>Lives independently</a:t>
                      </a:r>
                    </a:p>
                  </a:txBody>
                  <a:tcPr marL="45016" marR="45016" marT="22508" marB="22508" anchor="ctr"/>
                </a:tc>
                <a:tc>
                  <a:txBody>
                    <a:bodyPr/>
                    <a:lstStyle/>
                    <a:p>
                      <a:pPr>
                        <a:buNone/>
                      </a:pPr>
                      <a:r>
                        <a:rPr lang="en-US" sz="900"/>
                        <a:t>–</a:t>
                      </a:r>
                    </a:p>
                  </a:txBody>
                  <a:tcPr marL="45016" marR="45016" marT="22508" marB="22508" anchor="ctr"/>
                </a:tc>
                <a:extLst>
                  <a:ext uri="{0D108BD9-81ED-4DB2-BD59-A6C34878D82A}">
                    <a16:rowId xmlns:a16="http://schemas.microsoft.com/office/drawing/2014/main" val="4172050822"/>
                  </a:ext>
                </a:extLst>
              </a:tr>
              <a:tr h="450157">
                <a:tc>
                  <a:txBody>
                    <a:bodyPr/>
                    <a:lstStyle/>
                    <a:p>
                      <a:pPr>
                        <a:buNone/>
                      </a:pPr>
                      <a:r>
                        <a:rPr lang="en-US" sz="900" b="1"/>
                        <a:t>Primary Condition</a:t>
                      </a:r>
                      <a:endParaRPr lang="en-US" sz="900"/>
                    </a:p>
                  </a:txBody>
                  <a:tcPr marL="45016" marR="45016" marT="22508" marB="22508" anchor="ctr"/>
                </a:tc>
                <a:tc>
                  <a:txBody>
                    <a:bodyPr/>
                    <a:lstStyle/>
                    <a:p>
                      <a:pPr>
                        <a:buNone/>
                      </a:pPr>
                      <a:r>
                        <a:rPr lang="en-US" sz="900"/>
                        <a:t>Chronic Obstructive Pulmonary Disease (COPD)</a:t>
                      </a:r>
                    </a:p>
                  </a:txBody>
                  <a:tcPr marL="45016" marR="45016" marT="22508" marB="22508" anchor="ctr"/>
                </a:tc>
                <a:tc>
                  <a:txBody>
                    <a:bodyPr/>
                    <a:lstStyle/>
                    <a:p>
                      <a:pPr>
                        <a:buNone/>
                      </a:pPr>
                      <a:r>
                        <a:rPr lang="en-US" sz="900"/>
                        <a:t>–</a:t>
                      </a:r>
                    </a:p>
                  </a:txBody>
                  <a:tcPr marL="45016" marR="45016" marT="22508" marB="22508" anchor="ctr"/>
                </a:tc>
                <a:extLst>
                  <a:ext uri="{0D108BD9-81ED-4DB2-BD59-A6C34878D82A}">
                    <a16:rowId xmlns:a16="http://schemas.microsoft.com/office/drawing/2014/main" val="2075857709"/>
                  </a:ext>
                </a:extLst>
              </a:tr>
              <a:tr h="585204">
                <a:tc>
                  <a:txBody>
                    <a:bodyPr/>
                    <a:lstStyle/>
                    <a:p>
                      <a:pPr>
                        <a:buNone/>
                      </a:pPr>
                      <a:r>
                        <a:rPr lang="en-US" sz="900" b="1"/>
                        <a:t>Smoking History</a:t>
                      </a:r>
                      <a:endParaRPr lang="en-US" sz="900"/>
                    </a:p>
                  </a:txBody>
                  <a:tcPr marL="45016" marR="45016" marT="22508" marB="22508" anchor="ctr"/>
                </a:tc>
                <a:tc>
                  <a:txBody>
                    <a:bodyPr/>
                    <a:lstStyle/>
                    <a:p>
                      <a:pPr>
                        <a:buNone/>
                      </a:pPr>
                      <a:r>
                        <a:rPr lang="en-US" sz="900"/>
                        <a:t>Smoked 20 cigarettes/day for over 40 years; quit 6 months ago</a:t>
                      </a:r>
                    </a:p>
                  </a:txBody>
                  <a:tcPr marL="45016" marR="45016" marT="22508" marB="22508" anchor="ctr"/>
                </a:tc>
                <a:tc>
                  <a:txBody>
                    <a:bodyPr/>
                    <a:lstStyle/>
                    <a:p>
                      <a:pPr>
                        <a:buNone/>
                      </a:pPr>
                      <a:r>
                        <a:rPr lang="en-US" sz="900"/>
                        <a:t>Non-smoker</a:t>
                      </a:r>
                    </a:p>
                  </a:txBody>
                  <a:tcPr marL="45016" marR="45016" marT="22508" marB="22508" anchor="ctr"/>
                </a:tc>
                <a:extLst>
                  <a:ext uri="{0D108BD9-81ED-4DB2-BD59-A6C34878D82A}">
                    <a16:rowId xmlns:a16="http://schemas.microsoft.com/office/drawing/2014/main" val="206566083"/>
                  </a:ext>
                </a:extLst>
              </a:tr>
              <a:tr h="180063">
                <a:tc>
                  <a:txBody>
                    <a:bodyPr/>
                    <a:lstStyle/>
                    <a:p>
                      <a:pPr>
                        <a:buNone/>
                      </a:pPr>
                      <a:r>
                        <a:rPr lang="en-US" sz="900" b="1"/>
                        <a:t>BMI</a:t>
                      </a:r>
                      <a:endParaRPr lang="en-US" sz="900"/>
                    </a:p>
                  </a:txBody>
                  <a:tcPr marL="45016" marR="45016" marT="22508" marB="22508" anchor="ctr"/>
                </a:tc>
                <a:tc>
                  <a:txBody>
                    <a:bodyPr/>
                    <a:lstStyle/>
                    <a:p>
                      <a:pPr>
                        <a:buNone/>
                      </a:pPr>
                      <a:r>
                        <a:rPr lang="en-US" sz="900" b="1"/>
                        <a:t>31 kg/m² (Obese)</a:t>
                      </a:r>
                      <a:endParaRPr lang="en-US" sz="900"/>
                    </a:p>
                  </a:txBody>
                  <a:tcPr marL="45016" marR="45016" marT="22508" marB="22508" anchor="ctr"/>
                </a:tc>
                <a:tc>
                  <a:txBody>
                    <a:bodyPr/>
                    <a:lstStyle/>
                    <a:p>
                      <a:pPr>
                        <a:buNone/>
                      </a:pPr>
                      <a:r>
                        <a:rPr lang="en-US" sz="900" b="1"/>
                        <a:t>18.5–24.9 kg/m²</a:t>
                      </a:r>
                      <a:endParaRPr lang="en-US" sz="900"/>
                    </a:p>
                  </a:txBody>
                  <a:tcPr marL="45016" marR="45016" marT="22508" marB="22508" anchor="ctr"/>
                </a:tc>
                <a:extLst>
                  <a:ext uri="{0D108BD9-81ED-4DB2-BD59-A6C34878D82A}">
                    <a16:rowId xmlns:a16="http://schemas.microsoft.com/office/drawing/2014/main" val="1667311716"/>
                  </a:ext>
                </a:extLst>
              </a:tr>
              <a:tr h="315110">
                <a:tc>
                  <a:txBody>
                    <a:bodyPr/>
                    <a:lstStyle/>
                    <a:p>
                      <a:pPr>
                        <a:buNone/>
                      </a:pPr>
                      <a:r>
                        <a:rPr lang="en-US" sz="900" b="1"/>
                        <a:t>Blood Pressure</a:t>
                      </a:r>
                      <a:endParaRPr lang="en-US" sz="900"/>
                    </a:p>
                  </a:txBody>
                  <a:tcPr marL="45016" marR="45016" marT="22508" marB="22508" anchor="ctr"/>
                </a:tc>
                <a:tc>
                  <a:txBody>
                    <a:bodyPr/>
                    <a:lstStyle/>
                    <a:p>
                      <a:pPr>
                        <a:buNone/>
                      </a:pPr>
                      <a:r>
                        <a:rPr lang="en-US" sz="900"/>
                        <a:t>Hypertension (above normal range)</a:t>
                      </a:r>
                    </a:p>
                  </a:txBody>
                  <a:tcPr marL="45016" marR="45016" marT="22508" marB="22508" anchor="ctr"/>
                </a:tc>
                <a:tc>
                  <a:txBody>
                    <a:bodyPr/>
                    <a:lstStyle/>
                    <a:p>
                      <a:pPr>
                        <a:buNone/>
                      </a:pPr>
                      <a:r>
                        <a:rPr lang="en-US" sz="900" b="1"/>
                        <a:t>&lt;120/80 mmHg</a:t>
                      </a:r>
                      <a:endParaRPr lang="en-US" sz="900"/>
                    </a:p>
                  </a:txBody>
                  <a:tcPr marL="45016" marR="45016" marT="22508" marB="22508" anchor="ctr"/>
                </a:tc>
                <a:extLst>
                  <a:ext uri="{0D108BD9-81ED-4DB2-BD59-A6C34878D82A}">
                    <a16:rowId xmlns:a16="http://schemas.microsoft.com/office/drawing/2014/main" val="990206278"/>
                  </a:ext>
                </a:extLst>
              </a:tr>
              <a:tr h="315110">
                <a:tc>
                  <a:txBody>
                    <a:bodyPr/>
                    <a:lstStyle/>
                    <a:p>
                      <a:pPr>
                        <a:buNone/>
                      </a:pPr>
                      <a:r>
                        <a:rPr lang="en-US" sz="900" b="1"/>
                        <a:t>Blood Glucose</a:t>
                      </a:r>
                      <a:endParaRPr lang="en-US" sz="900"/>
                    </a:p>
                  </a:txBody>
                  <a:tcPr marL="45016" marR="45016" marT="22508" marB="22508" anchor="ctr"/>
                </a:tc>
                <a:tc>
                  <a:txBody>
                    <a:bodyPr/>
                    <a:lstStyle/>
                    <a:p>
                      <a:pPr>
                        <a:buNone/>
                      </a:pPr>
                      <a:r>
                        <a:rPr lang="en-US" sz="900"/>
                        <a:t>Type 2 diabetes (elevated blood glucose)</a:t>
                      </a:r>
                    </a:p>
                  </a:txBody>
                  <a:tcPr marL="45016" marR="45016" marT="22508" marB="22508" anchor="ctr"/>
                </a:tc>
                <a:tc>
                  <a:txBody>
                    <a:bodyPr/>
                    <a:lstStyle/>
                    <a:p>
                      <a:pPr>
                        <a:buNone/>
                      </a:pPr>
                      <a:r>
                        <a:rPr lang="en-US" sz="900" b="1"/>
                        <a:t>Fasting: 4.0–5.4 mmol/L</a:t>
                      </a:r>
                      <a:endParaRPr lang="en-US" sz="900"/>
                    </a:p>
                  </a:txBody>
                  <a:tcPr marL="45016" marR="45016" marT="22508" marB="22508" anchor="ctr"/>
                </a:tc>
                <a:extLst>
                  <a:ext uri="{0D108BD9-81ED-4DB2-BD59-A6C34878D82A}">
                    <a16:rowId xmlns:a16="http://schemas.microsoft.com/office/drawing/2014/main" val="3595310344"/>
                  </a:ext>
                </a:extLst>
              </a:tr>
              <a:tr h="585204">
                <a:tc>
                  <a:txBody>
                    <a:bodyPr/>
                    <a:lstStyle/>
                    <a:p>
                      <a:pPr>
                        <a:buNone/>
                      </a:pPr>
                      <a:r>
                        <a:rPr lang="en-US" sz="900" b="1"/>
                        <a:t>Current Symptoms</a:t>
                      </a:r>
                      <a:endParaRPr lang="en-US" sz="900"/>
                    </a:p>
                  </a:txBody>
                  <a:tcPr marL="45016" marR="45016" marT="22508" marB="22508" anchor="ctr"/>
                </a:tc>
                <a:tc>
                  <a:txBody>
                    <a:bodyPr/>
                    <a:lstStyle/>
                    <a:p>
                      <a:pPr>
                        <a:buNone/>
                      </a:pPr>
                      <a:r>
                        <a:rPr lang="en-US" sz="900"/>
                        <a:t>Persistent breathlessness, chronic cough, fatigue, reduced mobility</a:t>
                      </a:r>
                    </a:p>
                  </a:txBody>
                  <a:tcPr marL="45016" marR="45016" marT="22508" marB="22508" anchor="ctr"/>
                </a:tc>
                <a:tc>
                  <a:txBody>
                    <a:bodyPr/>
                    <a:lstStyle/>
                    <a:p>
                      <a:pPr>
                        <a:buNone/>
                      </a:pPr>
                      <a:r>
                        <a:rPr lang="en-US" sz="900" dirty="0"/>
                        <a:t>No respiratory symptoms; able to perform daily activities independently</a:t>
                      </a:r>
                    </a:p>
                  </a:txBody>
                  <a:tcPr marL="45016" marR="45016" marT="22508" marB="22508" anchor="ctr"/>
                </a:tc>
                <a:extLst>
                  <a:ext uri="{0D108BD9-81ED-4DB2-BD59-A6C34878D82A}">
                    <a16:rowId xmlns:a16="http://schemas.microsoft.com/office/drawing/2014/main" val="1435701088"/>
                  </a:ext>
                </a:extLst>
              </a:tr>
            </a:tbl>
          </a:graphicData>
        </a:graphic>
      </p:graphicFrame>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7" name="Picture 6">
            <a:extLst>
              <a:ext uri="{FF2B5EF4-FFF2-40B4-BE49-F238E27FC236}">
                <a16:creationId xmlns:a16="http://schemas.microsoft.com/office/drawing/2014/main" id="{B5A881E6-9D55-D424-FEF6-8488B2EEFB87}"/>
              </a:ext>
            </a:extLst>
          </p:cNvPr>
          <p:cNvPicPr>
            <a:picLocks noChangeAspect="1"/>
          </p:cNvPicPr>
          <p:nvPr/>
        </p:nvPicPr>
        <p:blipFill>
          <a:blip r:embed="rId4"/>
          <a:stretch>
            <a:fillRect/>
          </a:stretch>
        </p:blipFill>
        <p:spPr>
          <a:xfrm>
            <a:off x="5634500" y="1700808"/>
            <a:ext cx="3052300" cy="2609528"/>
          </a:xfrm>
          <a:prstGeom prst="rect">
            <a:avLst/>
          </a:prstGeom>
        </p:spPr>
      </p:pic>
      <p:sp>
        <p:nvSpPr>
          <p:cNvPr id="8" name="TextBox 7">
            <a:extLst>
              <a:ext uri="{FF2B5EF4-FFF2-40B4-BE49-F238E27FC236}">
                <a16:creationId xmlns:a16="http://schemas.microsoft.com/office/drawing/2014/main" id="{176DE3CF-8925-01D4-626C-32D2EF1FD63B}"/>
              </a:ext>
            </a:extLst>
          </p:cNvPr>
          <p:cNvSpPr txBox="1"/>
          <p:nvPr/>
        </p:nvSpPr>
        <p:spPr>
          <a:xfrm>
            <a:off x="5640850" y="4509120"/>
            <a:ext cx="3384376" cy="400110"/>
          </a:xfrm>
          <a:prstGeom prst="rect">
            <a:avLst/>
          </a:prstGeom>
          <a:noFill/>
        </p:spPr>
        <p:txBody>
          <a:bodyPr wrap="square">
            <a:spAutoFit/>
          </a:bodyPr>
          <a:lstStyle/>
          <a:p>
            <a:pPr>
              <a:buNone/>
            </a:pPr>
            <a:r>
              <a:rPr lang="en-US" sz="1000" i="1" dirty="0"/>
              <a:t>Figure 1: https://vibranthealthnw.com/may-is-national-high-blood-pressure-education-month/ </a:t>
            </a:r>
          </a:p>
        </p:txBody>
      </p:sp>
      <p:pic>
        <p:nvPicPr>
          <p:cNvPr id="3" name="2 Recorded Sound">
            <a:hlinkClick r:id="" action="ppaction://media"/>
            <a:extLst>
              <a:ext uri="{FF2B5EF4-FFF2-40B4-BE49-F238E27FC236}">
                <a16:creationId xmlns:a16="http://schemas.microsoft.com/office/drawing/2014/main" id="{31411407-0B43-3E3A-A346-D3B03F20BA8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73103" y="602456"/>
            <a:ext cx="487363" cy="487363"/>
          </a:xfrm>
          <a:prstGeom prst="rect">
            <a:avLst/>
          </a:prstGeom>
        </p:spPr>
      </p:pic>
    </p:spTree>
    <p:extLst>
      <p:ext uri="{BB962C8B-B14F-4D97-AF65-F5344CB8AC3E}">
        <p14:creationId xmlns:p14="http://schemas.microsoft.com/office/powerpoint/2010/main" val="2323019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99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1600201"/>
            <a:ext cx="5122912" cy="3917032"/>
          </a:xfrm>
        </p:spPr>
        <p:txBody>
          <a:bodyPr anchor="ctr" anchorCtr="0"/>
          <a:lstStyle/>
          <a:p>
            <a:pPr lvl="0"/>
            <a:r>
              <a:rPr lang="en-US" sz="1600" b="1" dirty="0"/>
              <a:t>Body system affected:</a:t>
            </a:r>
            <a:r>
              <a:rPr lang="en-US" sz="1600" dirty="0"/>
              <a:t> </a:t>
            </a:r>
            <a:r>
              <a:rPr lang="en-US" sz="1600" b="1" dirty="0"/>
              <a:t>Respiratory system</a:t>
            </a:r>
            <a:r>
              <a:rPr lang="en-US" sz="1600" dirty="0"/>
              <a:t> – responsible for oxygen intake and carbon dioxide removal (Basil et al., 2020).  </a:t>
            </a:r>
          </a:p>
          <a:p>
            <a:pPr lvl="0"/>
            <a:r>
              <a:rPr lang="en-US" sz="1600" b="1" dirty="0"/>
              <a:t>Main structures:</a:t>
            </a:r>
            <a:r>
              <a:rPr lang="en-US" sz="1600" dirty="0"/>
              <a:t> Nose/mouth → pharynx → larynx → trachea → bronchi → bronchioles → alveoli → diaphragm; </a:t>
            </a:r>
            <a:r>
              <a:rPr lang="en-US" sz="1600" b="1" dirty="0"/>
              <a:t>alveoli</a:t>
            </a:r>
            <a:r>
              <a:rPr lang="en-US" sz="1600" dirty="0"/>
              <a:t> are the site of gas exchange with surrounding capillaries. </a:t>
            </a:r>
          </a:p>
          <a:p>
            <a:pPr lvl="0"/>
            <a:r>
              <a:rPr lang="en-US" sz="1600" b="1" dirty="0"/>
              <a:t>Normal function:</a:t>
            </a:r>
            <a:r>
              <a:rPr lang="en-US" sz="1600" dirty="0"/>
              <a:t> Air travels through the airways to the alveoli, where oxygen diffuses into the bloodstream and carbon dioxide is removed. The </a:t>
            </a:r>
            <a:r>
              <a:rPr lang="en-US" sz="1600" b="1" dirty="0"/>
              <a:t>diaphragm</a:t>
            </a:r>
            <a:r>
              <a:rPr lang="en-US" sz="1600" dirty="0"/>
              <a:t> and </a:t>
            </a:r>
            <a:r>
              <a:rPr lang="en-US" sz="1600" b="1" dirty="0"/>
              <a:t>intercostal muscles</a:t>
            </a:r>
            <a:r>
              <a:rPr lang="en-US" sz="1600" dirty="0"/>
              <a:t> assist breathing (Knudsen and Ochs 2018). </a:t>
            </a:r>
          </a:p>
          <a:p>
            <a:pPr lvl="0"/>
            <a:r>
              <a:rPr lang="en-US" sz="1600" b="1" dirty="0"/>
              <a:t>Effect of COPD:</a:t>
            </a:r>
            <a:r>
              <a:rPr lang="en-US" sz="1600" dirty="0"/>
              <a:t> Chronic inflammation narrows the bronchi and bronchioles, excess mucus blocks airflow, and damaged alveoli reduce gas exchange, leading to breathlessness, chronic cough, fatigue, reduced oxygen levels, and decreased exercise tolerance (</a:t>
            </a:r>
            <a:r>
              <a:rPr lang="en-US" sz="1600" dirty="0" err="1"/>
              <a:t>Charususin</a:t>
            </a:r>
            <a:r>
              <a:rPr lang="en-US" sz="1600" dirty="0"/>
              <a:t> et al., 2018).</a:t>
            </a:r>
          </a:p>
          <a:p>
            <a:pPr>
              <a:spcBef>
                <a:spcPts val="1200"/>
              </a:spcBef>
              <a:buFont typeface="Arial"/>
              <a:buChar char="•"/>
            </a:pPr>
            <a:endParaRPr lang="en-GB" sz="1600" i="1" dirty="0">
              <a:solidFill>
                <a:schemeClr val="tx1"/>
              </a:solidFill>
            </a:endParaRPr>
          </a:p>
        </p:txBody>
      </p:sp>
      <p:pic>
        <p:nvPicPr>
          <p:cNvPr id="5" name="Picture 4">
            <a:extLst>
              <a:ext uri="{FF2B5EF4-FFF2-40B4-BE49-F238E27FC236}">
                <a16:creationId xmlns:a16="http://schemas.microsoft.com/office/drawing/2014/main" id="{1E0BA836-EC66-C664-31D7-56E4D50781AB}"/>
              </a:ext>
            </a:extLst>
          </p:cNvPr>
          <p:cNvPicPr>
            <a:picLocks noChangeAspect="1"/>
          </p:cNvPicPr>
          <p:nvPr/>
        </p:nvPicPr>
        <p:blipFill>
          <a:blip r:embed="rId4"/>
          <a:stretch>
            <a:fillRect/>
          </a:stretch>
        </p:blipFill>
        <p:spPr>
          <a:xfrm>
            <a:off x="5580112" y="1340768"/>
            <a:ext cx="3266417" cy="3168352"/>
          </a:xfrm>
          <a:prstGeom prst="rect">
            <a:avLst/>
          </a:prstGeom>
        </p:spPr>
      </p:pic>
      <p:sp>
        <p:nvSpPr>
          <p:cNvPr id="7" name="TextBox 6">
            <a:extLst>
              <a:ext uri="{FF2B5EF4-FFF2-40B4-BE49-F238E27FC236}">
                <a16:creationId xmlns:a16="http://schemas.microsoft.com/office/drawing/2014/main" id="{7F9D1A89-AF69-6C44-AFF9-55BF14832E46}"/>
              </a:ext>
            </a:extLst>
          </p:cNvPr>
          <p:cNvSpPr txBox="1"/>
          <p:nvPr/>
        </p:nvSpPr>
        <p:spPr>
          <a:xfrm>
            <a:off x="6372200" y="4596881"/>
            <a:ext cx="2602632" cy="646331"/>
          </a:xfrm>
          <a:prstGeom prst="rect">
            <a:avLst/>
          </a:prstGeom>
          <a:noFill/>
        </p:spPr>
        <p:txBody>
          <a:bodyPr wrap="square">
            <a:spAutoFit/>
          </a:bodyPr>
          <a:lstStyle/>
          <a:p>
            <a:r>
              <a:rPr lang="en-US" sz="1200" dirty="0"/>
              <a:t>Figure 2: </a:t>
            </a:r>
            <a:r>
              <a:rPr lang="en-US" sz="1200" dirty="0">
                <a:hlinkClick r:id="rId5"/>
              </a:rPr>
              <a:t>https://serc.carleton.edu/details/images/37789.html</a:t>
            </a:r>
            <a:r>
              <a:rPr lang="en-US" sz="1200" dirty="0"/>
              <a:t> </a:t>
            </a:r>
          </a:p>
        </p:txBody>
      </p:sp>
      <p:pic>
        <p:nvPicPr>
          <p:cNvPr id="4" name="Recorded Sound">
            <a:hlinkClick r:id="" action="ppaction://media"/>
            <a:extLst>
              <a:ext uri="{FF2B5EF4-FFF2-40B4-BE49-F238E27FC236}">
                <a16:creationId xmlns:a16="http://schemas.microsoft.com/office/drawing/2014/main" id="{9D0249EF-0768-7ADC-A523-F8ECC47D0AA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83568" y="372442"/>
            <a:ext cx="487363" cy="487363"/>
          </a:xfrm>
          <a:prstGeom prst="rect">
            <a:avLst/>
          </a:prstGeom>
        </p:spPr>
      </p:pic>
    </p:spTree>
    <p:extLst>
      <p:ext uri="{BB962C8B-B14F-4D97-AF65-F5344CB8AC3E}">
        <p14:creationId xmlns:p14="http://schemas.microsoft.com/office/powerpoint/2010/main" val="1446427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47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593221"/>
            <a:ext cx="8229600" cy="922114"/>
          </a:xfrm>
        </p:spPr>
        <p:txBody>
          <a:bodyPr/>
          <a:lstStyle/>
          <a:p>
            <a:r>
              <a:rPr lang="en-GB" sz="3000" b="1" dirty="0"/>
              <a:t>Care Plan (1/3)-</a:t>
            </a:r>
            <a:r>
              <a:rPr lang="en-US" sz="3000" b="1" dirty="0"/>
              <a:t>Lifestyle and Health </a:t>
            </a:r>
            <a:r>
              <a:rPr lang="en-US" sz="3000" b="1" dirty="0" err="1"/>
              <a:t>Behaviour</a:t>
            </a:r>
            <a:br>
              <a:rPr lang="en-US" sz="3000" dirty="0"/>
            </a:br>
            <a:endParaRPr lang="en-GB" sz="3000" b="1" dirty="0"/>
          </a:p>
        </p:txBody>
      </p:sp>
      <p:graphicFrame>
        <p:nvGraphicFramePr>
          <p:cNvPr id="6" name="Content Placeholder 5">
            <a:extLst>
              <a:ext uri="{FF2B5EF4-FFF2-40B4-BE49-F238E27FC236}">
                <a16:creationId xmlns:a16="http://schemas.microsoft.com/office/drawing/2014/main" id="{497A4A1E-1BE0-5183-3C43-42E5BC4F7592}"/>
              </a:ext>
            </a:extLst>
          </p:cNvPr>
          <p:cNvGraphicFramePr>
            <a:graphicFrameLocks noGrp="1"/>
          </p:cNvGraphicFramePr>
          <p:nvPr>
            <p:ph idx="1"/>
            <p:extLst>
              <p:ext uri="{D42A27DB-BD31-4B8C-83A1-F6EECF244321}">
                <p14:modId xmlns:p14="http://schemas.microsoft.com/office/powerpoint/2010/main" val="1233097156"/>
              </p:ext>
            </p:extLst>
          </p:nvPr>
        </p:nvGraphicFramePr>
        <p:xfrm>
          <a:off x="827584" y="1515335"/>
          <a:ext cx="3831224" cy="3916364"/>
        </p:xfrm>
        <a:graphic>
          <a:graphicData uri="http://schemas.openxmlformats.org/drawingml/2006/table">
            <a:tbl>
              <a:tblPr>
                <a:tableStyleId>{35758FB7-9AC5-4552-8A53-C91805E547FA}</a:tableStyleId>
              </a:tblPr>
              <a:tblGrid>
                <a:gridCol w="1915612">
                  <a:extLst>
                    <a:ext uri="{9D8B030D-6E8A-4147-A177-3AD203B41FA5}">
                      <a16:colId xmlns:a16="http://schemas.microsoft.com/office/drawing/2014/main" val="2262408313"/>
                    </a:ext>
                  </a:extLst>
                </a:gridCol>
                <a:gridCol w="1915612">
                  <a:extLst>
                    <a:ext uri="{9D8B030D-6E8A-4147-A177-3AD203B41FA5}">
                      <a16:colId xmlns:a16="http://schemas.microsoft.com/office/drawing/2014/main" val="4109975579"/>
                    </a:ext>
                  </a:extLst>
                </a:gridCol>
              </a:tblGrid>
              <a:tr h="297984">
                <a:tc>
                  <a:txBody>
                    <a:bodyPr/>
                    <a:lstStyle/>
                    <a:p>
                      <a:pPr>
                        <a:buNone/>
                      </a:pPr>
                      <a:r>
                        <a:rPr lang="en-US" sz="800" b="1"/>
                        <a:t>Lifestyle Factor</a:t>
                      </a:r>
                      <a:endParaRPr lang="en-US" sz="800"/>
                    </a:p>
                  </a:txBody>
                  <a:tcPr marL="42569" marR="42569" marT="21285" marB="21285" anchor="ctr"/>
                </a:tc>
                <a:tc>
                  <a:txBody>
                    <a:bodyPr/>
                    <a:lstStyle/>
                    <a:p>
                      <a:pPr>
                        <a:buNone/>
                      </a:pPr>
                      <a:r>
                        <a:rPr lang="en-US" sz="800" b="1"/>
                        <a:t>Patient Information &amp; Impact on Health</a:t>
                      </a:r>
                      <a:endParaRPr lang="en-US" sz="800"/>
                    </a:p>
                  </a:txBody>
                  <a:tcPr marL="42569" marR="42569" marT="21285" marB="21285" anchor="ctr"/>
                </a:tc>
                <a:extLst>
                  <a:ext uri="{0D108BD9-81ED-4DB2-BD59-A6C34878D82A}">
                    <a16:rowId xmlns:a16="http://schemas.microsoft.com/office/drawing/2014/main" val="1649617413"/>
                  </a:ext>
                </a:extLst>
              </a:tr>
              <a:tr h="1064229">
                <a:tc>
                  <a:txBody>
                    <a:bodyPr/>
                    <a:lstStyle/>
                    <a:p>
                      <a:pPr>
                        <a:buNone/>
                      </a:pPr>
                      <a:r>
                        <a:rPr lang="en-US" sz="800" b="1"/>
                        <a:t>Smoking</a:t>
                      </a:r>
                      <a:endParaRPr lang="en-US" sz="800"/>
                    </a:p>
                  </a:txBody>
                  <a:tcPr marL="42569" marR="42569" marT="21285" marB="21285" anchor="ctr"/>
                </a:tc>
                <a:tc>
                  <a:txBody>
                    <a:bodyPr/>
                    <a:lstStyle/>
                    <a:p>
                      <a:pPr>
                        <a:buNone/>
                      </a:pPr>
                      <a:r>
                        <a:rPr lang="en-US" sz="800" dirty="0"/>
                        <a:t>Smoked </a:t>
                      </a:r>
                      <a:r>
                        <a:rPr lang="en-US" sz="800" b="1" dirty="0"/>
                        <a:t>20 cigarettes/day for over 40 years</a:t>
                      </a:r>
                      <a:r>
                        <a:rPr lang="en-US" sz="800" dirty="0"/>
                        <a:t>; quit </a:t>
                      </a:r>
                      <a:r>
                        <a:rPr lang="en-US" sz="800" b="1" dirty="0"/>
                        <a:t>6 months ago</a:t>
                      </a:r>
                      <a:r>
                        <a:rPr lang="en-US" sz="800" dirty="0"/>
                        <a:t>. Smoking is the main cause of COPD and increases the risk of disease progression and exacerbations. Continued NHS smoking cessation support is recommended (NICE, 2021; NHS England, 2025).</a:t>
                      </a:r>
                    </a:p>
                  </a:txBody>
                  <a:tcPr marL="42569" marR="42569" marT="21285" marB="21285" anchor="ctr"/>
                </a:tc>
                <a:extLst>
                  <a:ext uri="{0D108BD9-81ED-4DB2-BD59-A6C34878D82A}">
                    <a16:rowId xmlns:a16="http://schemas.microsoft.com/office/drawing/2014/main" val="62872273"/>
                  </a:ext>
                </a:extLst>
              </a:tr>
              <a:tr h="936522">
                <a:tc>
                  <a:txBody>
                    <a:bodyPr/>
                    <a:lstStyle/>
                    <a:p>
                      <a:pPr>
                        <a:buNone/>
                      </a:pPr>
                      <a:r>
                        <a:rPr lang="en-US" sz="800" b="1"/>
                        <a:t>Weight &amp; Diet</a:t>
                      </a:r>
                      <a:endParaRPr lang="en-US" sz="800"/>
                    </a:p>
                  </a:txBody>
                  <a:tcPr marL="42569" marR="42569" marT="21285" marB="21285" anchor="ctr"/>
                </a:tc>
                <a:tc>
                  <a:txBody>
                    <a:bodyPr/>
                    <a:lstStyle/>
                    <a:p>
                      <a:pPr>
                        <a:buNone/>
                      </a:pPr>
                      <a:r>
                        <a:rPr lang="en-US" sz="800" b="1" dirty="0"/>
                        <a:t>BMI 31 kg/m² (Obese).</a:t>
                      </a:r>
                      <a:r>
                        <a:rPr lang="en-US" sz="800" dirty="0"/>
                        <a:t> Excess weight increases the effort required to breathe and worsens breathlessness. Referral to an </a:t>
                      </a:r>
                      <a:r>
                        <a:rPr lang="en-US" sz="800" b="1" dirty="0"/>
                        <a:t>NHS dietitian</a:t>
                      </a:r>
                      <a:r>
                        <a:rPr lang="en-US" sz="800" dirty="0"/>
                        <a:t> is recommended to support gradual weight loss and improve diabetes and blood pressure control </a:t>
                      </a:r>
                      <a:r>
                        <a:rPr lang="en-US" sz="800" kern="1200" dirty="0">
                          <a:solidFill>
                            <a:schemeClr val="dk1"/>
                          </a:solidFill>
                          <a:effectLst/>
                          <a:latin typeface="+mn-lt"/>
                          <a:ea typeface="+mn-ea"/>
                          <a:cs typeface="+mn-cs"/>
                        </a:rPr>
                        <a:t>(NICE, 2021b)</a:t>
                      </a:r>
                      <a:r>
                        <a:rPr lang="en-US" sz="800" dirty="0"/>
                        <a:t>.</a:t>
                      </a:r>
                    </a:p>
                  </a:txBody>
                  <a:tcPr marL="42569" marR="42569" marT="21285" marB="21285" anchor="ctr"/>
                </a:tc>
                <a:extLst>
                  <a:ext uri="{0D108BD9-81ED-4DB2-BD59-A6C34878D82A}">
                    <a16:rowId xmlns:a16="http://schemas.microsoft.com/office/drawing/2014/main" val="2904471323"/>
                  </a:ext>
                </a:extLst>
              </a:tr>
              <a:tr h="936522">
                <a:tc>
                  <a:txBody>
                    <a:bodyPr/>
                    <a:lstStyle/>
                    <a:p>
                      <a:pPr>
                        <a:buNone/>
                      </a:pPr>
                      <a:r>
                        <a:rPr lang="en-US" sz="800" b="1" dirty="0"/>
                        <a:t>Physical Activity</a:t>
                      </a:r>
                      <a:endParaRPr lang="en-US" sz="800" dirty="0"/>
                    </a:p>
                  </a:txBody>
                  <a:tcPr marL="42569" marR="42569" marT="21285" marB="21285" anchor="ctr"/>
                </a:tc>
                <a:tc>
                  <a:txBody>
                    <a:bodyPr/>
                    <a:lstStyle/>
                    <a:p>
                      <a:pPr>
                        <a:buNone/>
                      </a:pPr>
                      <a:r>
                        <a:rPr lang="en-US" sz="800" b="1"/>
                        <a:t>Sedentary lifestyle</a:t>
                      </a:r>
                      <a:r>
                        <a:rPr lang="en-US" sz="800"/>
                        <a:t> due to breathlessness and fatigue. Reduced activity causes muscle weakness and poorer exercise tolerance. </a:t>
                      </a:r>
                      <a:r>
                        <a:rPr lang="en-US" sz="800" b="1"/>
                        <a:t>Pulmonary rehabilitation</a:t>
                      </a:r>
                      <a:r>
                        <a:rPr lang="en-US" sz="800"/>
                        <a:t> can improve fitness, breathing, and quality of life (NICE, 2021; Ignatova et al., 2021).</a:t>
                      </a:r>
                    </a:p>
                  </a:txBody>
                  <a:tcPr marL="42569" marR="42569" marT="21285" marB="21285" anchor="ctr"/>
                </a:tc>
                <a:extLst>
                  <a:ext uri="{0D108BD9-81ED-4DB2-BD59-A6C34878D82A}">
                    <a16:rowId xmlns:a16="http://schemas.microsoft.com/office/drawing/2014/main" val="1676949420"/>
                  </a:ext>
                </a:extLst>
              </a:tr>
              <a:tr h="681107">
                <a:tc>
                  <a:txBody>
                    <a:bodyPr/>
                    <a:lstStyle/>
                    <a:p>
                      <a:pPr>
                        <a:buNone/>
                      </a:pPr>
                      <a:r>
                        <a:rPr lang="en-US" sz="800" b="1"/>
                        <a:t>Preventive Health</a:t>
                      </a:r>
                      <a:endParaRPr lang="en-US" sz="800"/>
                    </a:p>
                  </a:txBody>
                  <a:tcPr marL="42569" marR="42569" marT="21285" marB="21285" anchor="ctr"/>
                </a:tc>
                <a:tc>
                  <a:txBody>
                    <a:bodyPr/>
                    <a:lstStyle/>
                    <a:p>
                      <a:pPr>
                        <a:buNone/>
                      </a:pPr>
                      <a:r>
                        <a:rPr lang="en-US" sz="800" dirty="0"/>
                        <a:t>Annual </a:t>
                      </a:r>
                      <a:r>
                        <a:rPr lang="en-US" sz="800" b="1" dirty="0"/>
                        <a:t>influenza and pneumococcal vaccinations</a:t>
                      </a:r>
                      <a:r>
                        <a:rPr lang="en-US" sz="800" dirty="0"/>
                        <a:t> are recommended to reduce the risk of respiratory infections and hospital admissions (NHS England, 2025).</a:t>
                      </a:r>
                    </a:p>
                  </a:txBody>
                  <a:tcPr marL="42569" marR="42569" marT="21285" marB="21285" anchor="ctr"/>
                </a:tc>
                <a:extLst>
                  <a:ext uri="{0D108BD9-81ED-4DB2-BD59-A6C34878D82A}">
                    <a16:rowId xmlns:a16="http://schemas.microsoft.com/office/drawing/2014/main" val="1188640285"/>
                  </a:ext>
                </a:extLst>
              </a:tr>
            </a:tbl>
          </a:graphicData>
        </a:graphic>
      </p:graphicFrame>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7" name="Picture 6">
            <a:extLst>
              <a:ext uri="{FF2B5EF4-FFF2-40B4-BE49-F238E27FC236}">
                <a16:creationId xmlns:a16="http://schemas.microsoft.com/office/drawing/2014/main" id="{A5214504-5BFA-9A32-E0FE-A72959506AE5}"/>
              </a:ext>
            </a:extLst>
          </p:cNvPr>
          <p:cNvPicPr>
            <a:picLocks noChangeAspect="1"/>
          </p:cNvPicPr>
          <p:nvPr/>
        </p:nvPicPr>
        <p:blipFill>
          <a:blip r:embed="rId4"/>
          <a:stretch>
            <a:fillRect/>
          </a:stretch>
        </p:blipFill>
        <p:spPr>
          <a:xfrm>
            <a:off x="5313884" y="1515335"/>
            <a:ext cx="3372370" cy="2798193"/>
          </a:xfrm>
          <a:prstGeom prst="rect">
            <a:avLst/>
          </a:prstGeom>
        </p:spPr>
      </p:pic>
      <p:sp>
        <p:nvSpPr>
          <p:cNvPr id="9" name="TextBox 8">
            <a:extLst>
              <a:ext uri="{FF2B5EF4-FFF2-40B4-BE49-F238E27FC236}">
                <a16:creationId xmlns:a16="http://schemas.microsoft.com/office/drawing/2014/main" id="{480882A1-BB7C-3795-43F5-9DAEE76E93A9}"/>
              </a:ext>
            </a:extLst>
          </p:cNvPr>
          <p:cNvSpPr txBox="1"/>
          <p:nvPr/>
        </p:nvSpPr>
        <p:spPr>
          <a:xfrm>
            <a:off x="6300192" y="4494928"/>
            <a:ext cx="2141984" cy="276999"/>
          </a:xfrm>
          <a:prstGeom prst="rect">
            <a:avLst/>
          </a:prstGeom>
          <a:noFill/>
        </p:spPr>
        <p:txBody>
          <a:bodyPr wrap="square">
            <a:spAutoFit/>
          </a:bodyPr>
          <a:lstStyle/>
          <a:p>
            <a:r>
              <a:rPr lang="en-US" sz="1200" b="0" i="0" dirty="0">
                <a:solidFill>
                  <a:srgbClr val="222222"/>
                </a:solidFill>
                <a:effectLst/>
                <a:latin typeface="Arial" panose="020B0604020202020204" pitchFamily="34" charset="0"/>
              </a:rPr>
              <a:t>Figure 3: (Naik et al., 2014)</a:t>
            </a:r>
            <a:endParaRPr lang="en-US" sz="1200" dirty="0"/>
          </a:p>
        </p:txBody>
      </p:sp>
      <p:pic>
        <p:nvPicPr>
          <p:cNvPr id="3" name="Recorded Sound">
            <a:hlinkClick r:id="" action="ppaction://media"/>
            <a:extLst>
              <a:ext uri="{FF2B5EF4-FFF2-40B4-BE49-F238E27FC236}">
                <a16:creationId xmlns:a16="http://schemas.microsoft.com/office/drawing/2014/main" id="{11C1A467-5860-3DC0-F3B2-BBA0D7606B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8693" y="810597"/>
            <a:ext cx="487363" cy="487363"/>
          </a:xfrm>
          <a:prstGeom prst="rect">
            <a:avLst/>
          </a:prstGeom>
        </p:spPr>
      </p:pic>
    </p:spTree>
    <p:extLst>
      <p:ext uri="{BB962C8B-B14F-4D97-AF65-F5344CB8AC3E}">
        <p14:creationId xmlns:p14="http://schemas.microsoft.com/office/powerpoint/2010/main" val="1804203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60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(2/3)-Everyday Routine</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nchor="ctr" anchorCtr="0"/>
          <a:lstStyle/>
          <a:p>
            <a:pPr lvl="0"/>
            <a:r>
              <a:rPr lang="en-US" sz="1700" dirty="0"/>
              <a:t>Morning routine: Monitor breathlessness, cough and sputum; take prescribed bronchodilators and inhaled corticosteroids using the correct inhaler technique </a:t>
            </a:r>
            <a:r>
              <a:rPr lang="en-US" sz="1700" i="1" dirty="0"/>
              <a:t>(NICE, 2021a).</a:t>
            </a:r>
            <a:r>
              <a:rPr lang="en-US" sz="1700" dirty="0"/>
              <a:t> </a:t>
            </a:r>
          </a:p>
          <a:p>
            <a:pPr lvl="0"/>
            <a:r>
              <a:rPr lang="en-US" sz="1700" dirty="0"/>
              <a:t>Daily activity: Perform breathing exercises (e.g., pursed-lip breathing) and light exercise as part of the pulmonary rehabilitation </a:t>
            </a:r>
            <a:r>
              <a:rPr lang="en-US" sz="1700" dirty="0" err="1"/>
              <a:t>programme</a:t>
            </a:r>
            <a:r>
              <a:rPr lang="en-US" sz="1700" dirty="0"/>
              <a:t> to improve breathing and fitness (Ignatova et al., 2021). </a:t>
            </a:r>
          </a:p>
          <a:p>
            <a:pPr lvl="0"/>
            <a:r>
              <a:rPr lang="en-US" sz="1700" dirty="0"/>
              <a:t>Managing daily living: Pace activities such as dressing, washing and cooking, taking regular rest breaks to conserve energy and maintain independence despite breathlessness (Ali et al, 2016) . </a:t>
            </a:r>
          </a:p>
          <a:p>
            <a:pPr lvl="0"/>
            <a:r>
              <a:rPr lang="en-US" sz="1700" dirty="0"/>
              <a:t>Ongoing support: Regularly monitor blood pressure and blood glucose, attend GP and respiratory nurse reviews, and receive support from family/carers with medication, healthy eating, physical activity, and </a:t>
            </a:r>
            <a:r>
              <a:rPr lang="en-US" sz="1700" dirty="0" err="1"/>
              <a:t>recognising</a:t>
            </a:r>
            <a:r>
              <a:rPr lang="en-US" sz="1700" dirty="0"/>
              <a:t> worsening symptoms </a:t>
            </a:r>
            <a:r>
              <a:rPr lang="nl-NL" sz="1700" dirty="0"/>
              <a:t>(de Zwart et al. 2025)</a:t>
            </a:r>
            <a:r>
              <a:rPr lang="en-US" sz="1700" dirty="0"/>
              <a:t>.</a:t>
            </a:r>
          </a:p>
          <a:p>
            <a:pPr>
              <a:spcBef>
                <a:spcPts val="1400"/>
              </a:spcBef>
              <a:buFont typeface="Arial"/>
              <a:buChar char="•"/>
            </a:pPr>
            <a:endParaRPr lang="en-GB" sz="1700" i="1" dirty="0">
              <a:solidFill>
                <a:schemeClr val="tx1"/>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 name="Recorded Sound">
            <a:hlinkClick r:id="" action="ppaction://media"/>
            <a:extLst>
              <a:ext uri="{FF2B5EF4-FFF2-40B4-BE49-F238E27FC236}">
                <a16:creationId xmlns:a16="http://schemas.microsoft.com/office/drawing/2014/main" id="{5E4FE5DB-F03D-47E0-002F-B16D1C3731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0825" y="586052"/>
            <a:ext cx="487363" cy="487363"/>
          </a:xfrm>
          <a:prstGeom prst="rect">
            <a:avLst/>
          </a:prstGeom>
        </p:spPr>
      </p:pic>
    </p:spTree>
    <p:extLst>
      <p:ext uri="{BB962C8B-B14F-4D97-AF65-F5344CB8AC3E}">
        <p14:creationId xmlns:p14="http://schemas.microsoft.com/office/powerpoint/2010/main" val="2773911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398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 Communication and Ethical Considerations</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45492" y="1628800"/>
            <a:ext cx="5638676" cy="3917032"/>
          </a:xfrm>
        </p:spPr>
        <p:txBody>
          <a:bodyPr anchor="ctr" anchorCtr="0"/>
          <a:lstStyle/>
          <a:p>
            <a:pPr lvl="0"/>
            <a:r>
              <a:rPr lang="en-US" sz="1500" b="1" dirty="0"/>
              <a:t>Person-</a:t>
            </a:r>
            <a:r>
              <a:rPr lang="en-US" sz="1500" b="1" dirty="0" err="1"/>
              <a:t>centred</a:t>
            </a:r>
            <a:r>
              <a:rPr lang="en-US" sz="1500" b="1" dirty="0"/>
              <a:t> communication:</a:t>
            </a:r>
            <a:r>
              <a:rPr lang="en-US" sz="1500" dirty="0"/>
              <a:t> Use clear, simple language, allow extra time for responses, and involve </a:t>
            </a:r>
            <a:r>
              <a:rPr lang="en-US" sz="1500" dirty="0" err="1"/>
              <a:t>Mr</a:t>
            </a:r>
            <a:r>
              <a:rPr lang="en-US" sz="1500" dirty="0"/>
              <a:t> Carter and his family/carers in discussions about medication, rehabilitation, and long-term COPD management (Hisan et al., 2025). </a:t>
            </a:r>
          </a:p>
          <a:p>
            <a:pPr lvl="0"/>
            <a:r>
              <a:rPr lang="en-US" sz="1500" b="1" dirty="0"/>
              <a:t>Patient education &amp; support:</a:t>
            </a:r>
            <a:r>
              <a:rPr lang="en-US" sz="1500" dirty="0"/>
              <a:t> Provide practical training on inhaler technique, breathing exercises, and </a:t>
            </a:r>
            <a:r>
              <a:rPr lang="en-US" sz="1500" dirty="0" err="1"/>
              <a:t>recognising</a:t>
            </a:r>
            <a:r>
              <a:rPr lang="en-US" sz="1500" dirty="0"/>
              <a:t> worsening symptoms to promote self-management and treatment adherence </a:t>
            </a:r>
            <a:r>
              <a:rPr lang="en-US" sz="1500" i="1" dirty="0"/>
              <a:t>(Ali et al., 2016).</a:t>
            </a:r>
            <a:r>
              <a:rPr lang="en-US" sz="1500" dirty="0"/>
              <a:t> </a:t>
            </a:r>
          </a:p>
          <a:p>
            <a:pPr lvl="0"/>
            <a:r>
              <a:rPr lang="en-US" sz="1500" b="1" dirty="0"/>
              <a:t>Ethical considerations:</a:t>
            </a:r>
            <a:r>
              <a:rPr lang="en-US" sz="1500" dirty="0"/>
              <a:t> Respect informed consent, confidentiality, privacy, dignity, and patient autonomy, ensuring </a:t>
            </a:r>
            <a:r>
              <a:rPr lang="en-US" sz="1500" dirty="0" err="1"/>
              <a:t>Mr</a:t>
            </a:r>
            <a:r>
              <a:rPr lang="en-US" sz="1500" dirty="0"/>
              <a:t> Carter is involved in all decisions about his care. </a:t>
            </a:r>
          </a:p>
          <a:p>
            <a:pPr lvl="0"/>
            <a:r>
              <a:rPr lang="en-US" sz="1500" b="1" dirty="0"/>
              <a:t>NHS &amp; NICE guidance:</a:t>
            </a:r>
            <a:r>
              <a:rPr lang="en-US" sz="1500" dirty="0"/>
              <a:t> Follow NICE (2021) shared decision-making principles and maintain communication between the multidisciplinary team (MDT) (GP, respiratory nurse, physiotherapist, pharmacist, dietitian, occupational therapist) to ensure coordinated, person-</a:t>
            </a:r>
            <a:r>
              <a:rPr lang="en-US" sz="1500" dirty="0" err="1"/>
              <a:t>centred</a:t>
            </a:r>
            <a:r>
              <a:rPr lang="en-US" sz="1500" dirty="0"/>
              <a:t> care (Ali et al., 2016).</a:t>
            </a:r>
          </a:p>
          <a:p>
            <a:pPr>
              <a:spcBef>
                <a:spcPts val="1400"/>
              </a:spcBef>
              <a:buFont typeface="Arial"/>
              <a:buChar char="•"/>
            </a:pPr>
            <a:endParaRPr lang="en-GB" sz="1500" i="1" dirty="0">
              <a:solidFill>
                <a:schemeClr val="tx1"/>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8" name="Picture 7">
            <a:extLst>
              <a:ext uri="{FF2B5EF4-FFF2-40B4-BE49-F238E27FC236}">
                <a16:creationId xmlns:a16="http://schemas.microsoft.com/office/drawing/2014/main" id="{7B95A51B-62B1-99F3-2FD5-C61FBF4CA32E}"/>
              </a:ext>
            </a:extLst>
          </p:cNvPr>
          <p:cNvPicPr>
            <a:picLocks noChangeAspect="1"/>
          </p:cNvPicPr>
          <p:nvPr/>
        </p:nvPicPr>
        <p:blipFill>
          <a:blip r:embed="rId4"/>
          <a:stretch>
            <a:fillRect/>
          </a:stretch>
        </p:blipFill>
        <p:spPr>
          <a:xfrm>
            <a:off x="5940152" y="1628801"/>
            <a:ext cx="2972975" cy="2881472"/>
          </a:xfrm>
          <a:prstGeom prst="rect">
            <a:avLst/>
          </a:prstGeom>
        </p:spPr>
      </p:pic>
      <p:sp>
        <p:nvSpPr>
          <p:cNvPr id="10" name="TextBox 9">
            <a:extLst>
              <a:ext uri="{FF2B5EF4-FFF2-40B4-BE49-F238E27FC236}">
                <a16:creationId xmlns:a16="http://schemas.microsoft.com/office/drawing/2014/main" id="{6BF616F1-FB3B-EAE2-AB97-0EDF65B0ECE4}"/>
              </a:ext>
            </a:extLst>
          </p:cNvPr>
          <p:cNvSpPr txBox="1"/>
          <p:nvPr/>
        </p:nvSpPr>
        <p:spPr>
          <a:xfrm>
            <a:off x="7020272" y="4653136"/>
            <a:ext cx="1781770" cy="461665"/>
          </a:xfrm>
          <a:prstGeom prst="rect">
            <a:avLst/>
          </a:prstGeom>
          <a:noFill/>
        </p:spPr>
        <p:txBody>
          <a:bodyPr wrap="square">
            <a:spAutoFit/>
          </a:bodyPr>
          <a:lstStyle/>
          <a:p>
            <a:r>
              <a:rPr lang="en-US" sz="1200" b="0" i="0" dirty="0">
                <a:solidFill>
                  <a:srgbClr val="222222"/>
                </a:solidFill>
                <a:effectLst/>
                <a:latin typeface="Arial" panose="020B0604020202020204" pitchFamily="34" charset="0"/>
              </a:rPr>
              <a:t>Figure 4: (Gordon 2012)</a:t>
            </a:r>
            <a:endParaRPr lang="en-US" sz="1200" dirty="0"/>
          </a:p>
        </p:txBody>
      </p:sp>
      <p:pic>
        <p:nvPicPr>
          <p:cNvPr id="6" name="Recorded Sound">
            <a:hlinkClick r:id="" action="ppaction://media"/>
            <a:extLst>
              <a:ext uri="{FF2B5EF4-FFF2-40B4-BE49-F238E27FC236}">
                <a16:creationId xmlns:a16="http://schemas.microsoft.com/office/drawing/2014/main" id="{7E5B3876-FEF7-3F00-E1E5-8177FDA3FFF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46092" y="824805"/>
            <a:ext cx="487363" cy="487363"/>
          </a:xfrm>
          <a:prstGeom prst="rect">
            <a:avLst/>
          </a:prstGeom>
        </p:spPr>
      </p:pic>
    </p:spTree>
    <p:extLst>
      <p:ext uri="{BB962C8B-B14F-4D97-AF65-F5344CB8AC3E}">
        <p14:creationId xmlns:p14="http://schemas.microsoft.com/office/powerpoint/2010/main" val="180165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539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1470484"/>
            <a:ext cx="4479404" cy="3917032"/>
          </a:xfrm>
        </p:spPr>
        <p:txBody>
          <a:bodyPr anchor="ctr" anchorCtr="0"/>
          <a:lstStyle/>
          <a:p>
            <a:pPr lvl="0"/>
            <a:r>
              <a:rPr lang="en-US" sz="1300" dirty="0"/>
              <a:t>Modifiable risk factors: Previous 40-year smoking history, obesity (BMI 31), physical inactivity, and poor exercise tolerance increase COPD progression, breathlessness, and cardiovascular risk. Smoking cessation support, pulmonary rehabilitation, weight management, and regular exercise can reduce these risks </a:t>
            </a:r>
            <a:r>
              <a:rPr lang="en-US" sz="1300" i="1" dirty="0"/>
              <a:t>(NICE, 2021).</a:t>
            </a:r>
            <a:r>
              <a:rPr lang="en-US" sz="1300" dirty="0"/>
              <a:t> </a:t>
            </a:r>
          </a:p>
          <a:p>
            <a:pPr lvl="0"/>
            <a:r>
              <a:rPr lang="en-US" sz="1300" dirty="0"/>
              <a:t>Occupational risk factor: Long-term work as a construction worker exposed him to dust and airborne particles, increasing the risk of developing chronic respiratory disease (Díez-</a:t>
            </a:r>
            <a:r>
              <a:rPr lang="en-US" sz="1300" dirty="0" err="1"/>
              <a:t>Manglano</a:t>
            </a:r>
            <a:r>
              <a:rPr lang="en-US" sz="1300" dirty="0"/>
              <a:t> et al., 2025). </a:t>
            </a:r>
          </a:p>
          <a:p>
            <a:pPr lvl="0"/>
            <a:r>
              <a:rPr lang="en-US" sz="1300" dirty="0"/>
              <a:t>Non-modifiable risk factors: Older age (67 years) and permanent lung damage caused by COPD cannot be reversed and require long-term monitoring and management (Cuthbert et al., 2022). </a:t>
            </a:r>
          </a:p>
          <a:p>
            <a:pPr lvl="0"/>
            <a:r>
              <a:rPr lang="en-US" sz="1300" dirty="0"/>
              <a:t>Additional health risks: Hypertension, Type 2 diabetes, and the increased risk of anxiety and depression may worsen COPD outcomes, highlighting the need for regular physical and psychological assessment </a:t>
            </a:r>
            <a:r>
              <a:rPr lang="en-US" sz="1300" i="1" dirty="0"/>
              <a:t>(Hisan et al., 2025).</a:t>
            </a:r>
            <a:endParaRPr lang="en-US" sz="1300" dirty="0"/>
          </a:p>
          <a:p>
            <a:pPr>
              <a:spcBef>
                <a:spcPts val="1400"/>
              </a:spcBef>
              <a:buFont typeface="Arial"/>
              <a:buChar char="•"/>
            </a:pPr>
            <a:endParaRPr lang="en-GB" sz="1300" i="1" dirty="0">
              <a:solidFill>
                <a:schemeClr val="tx1"/>
              </a:solidFill>
            </a:endParaRPr>
          </a:p>
        </p:txBody>
      </p:sp>
      <p:pic>
        <p:nvPicPr>
          <p:cNvPr id="5" name="Picture 4">
            <a:extLst>
              <a:ext uri="{FF2B5EF4-FFF2-40B4-BE49-F238E27FC236}">
                <a16:creationId xmlns:a16="http://schemas.microsoft.com/office/drawing/2014/main" id="{697AA859-CB22-4ABD-7BD7-5716D4692E07}"/>
              </a:ext>
            </a:extLst>
          </p:cNvPr>
          <p:cNvPicPr>
            <a:picLocks noChangeAspect="1"/>
          </p:cNvPicPr>
          <p:nvPr/>
        </p:nvPicPr>
        <p:blipFill>
          <a:blip r:embed="rId4"/>
          <a:stretch>
            <a:fillRect/>
          </a:stretch>
        </p:blipFill>
        <p:spPr>
          <a:xfrm>
            <a:off x="5004048" y="1844824"/>
            <a:ext cx="3887760" cy="2304256"/>
          </a:xfrm>
          <a:prstGeom prst="rect">
            <a:avLst/>
          </a:prstGeom>
        </p:spPr>
      </p:pic>
      <p:sp>
        <p:nvSpPr>
          <p:cNvPr id="7" name="TextBox 6">
            <a:extLst>
              <a:ext uri="{FF2B5EF4-FFF2-40B4-BE49-F238E27FC236}">
                <a16:creationId xmlns:a16="http://schemas.microsoft.com/office/drawing/2014/main" id="{D8A5203E-E547-B04E-24C0-2E829B584278}"/>
              </a:ext>
            </a:extLst>
          </p:cNvPr>
          <p:cNvSpPr txBox="1"/>
          <p:nvPr/>
        </p:nvSpPr>
        <p:spPr>
          <a:xfrm>
            <a:off x="6156176" y="4437112"/>
            <a:ext cx="2232248" cy="276999"/>
          </a:xfrm>
          <a:prstGeom prst="rect">
            <a:avLst/>
          </a:prstGeom>
          <a:noFill/>
        </p:spPr>
        <p:txBody>
          <a:bodyPr wrap="square">
            <a:spAutoFit/>
          </a:bodyPr>
          <a:lstStyle/>
          <a:p>
            <a:r>
              <a:rPr lang="en-US" sz="1200" dirty="0"/>
              <a:t>Figure 5: (Bartleby, </a:t>
            </a:r>
            <a:r>
              <a:rPr lang="en-US" sz="1200" dirty="0" err="1"/>
              <a:t>n.d</a:t>
            </a:r>
            <a:r>
              <a:rPr lang="en-US" sz="1200" dirty="0"/>
              <a:t>)</a:t>
            </a:r>
          </a:p>
        </p:txBody>
      </p:sp>
      <p:pic>
        <p:nvPicPr>
          <p:cNvPr id="4" name="Recorded Sound">
            <a:hlinkClick r:id="" action="ppaction://media"/>
            <a:extLst>
              <a:ext uri="{FF2B5EF4-FFF2-40B4-BE49-F238E27FC236}">
                <a16:creationId xmlns:a16="http://schemas.microsoft.com/office/drawing/2014/main" id="{EA0B50A8-3E19-0083-5BC4-753BF78C023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87624" y="372442"/>
            <a:ext cx="487363" cy="487363"/>
          </a:xfrm>
          <a:prstGeom prst="rect">
            <a:avLst/>
          </a:prstGeom>
        </p:spPr>
      </p:pic>
    </p:spTree>
    <p:extLst>
      <p:ext uri="{BB962C8B-B14F-4D97-AF65-F5344CB8AC3E}">
        <p14:creationId xmlns:p14="http://schemas.microsoft.com/office/powerpoint/2010/main" val="2642543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76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447230"/>
            <a:ext cx="3682752" cy="3917032"/>
          </a:xfrm>
        </p:spPr>
        <p:txBody>
          <a:bodyPr anchor="ctr" anchorCtr="0"/>
          <a:lstStyle/>
          <a:p>
            <a:pPr lvl="0"/>
            <a:r>
              <a:rPr lang="en-US" sz="1200" dirty="0"/>
              <a:t>Support healthy living: Continue smoking cessation, pulmonary rehabilitation, and annual flu and pneumococcal vaccinations </a:t>
            </a:r>
            <a:r>
              <a:rPr lang="en-US" sz="1200" i="1" dirty="0"/>
              <a:t>(NICE, 2021; NHS England, 2025).</a:t>
            </a:r>
            <a:r>
              <a:rPr lang="en-US" sz="1200" dirty="0"/>
              <a:t> </a:t>
            </a:r>
          </a:p>
          <a:p>
            <a:pPr lvl="0"/>
            <a:r>
              <a:rPr lang="en-US" sz="1200" dirty="0"/>
              <a:t>Monitor regularly: Review inhaler technique, medication adherence, spirometry, oxygen saturation, symptoms, nutrition, blood pressure, and blood glucose (Cuthbert et al., 2022). </a:t>
            </a:r>
          </a:p>
          <a:p>
            <a:pPr lvl="0"/>
            <a:r>
              <a:rPr lang="en-US" sz="1200" dirty="0" err="1"/>
              <a:t>Personalised</a:t>
            </a:r>
            <a:r>
              <a:rPr lang="en-US" sz="1200" dirty="0"/>
              <a:t> care plan: Develop a COPD self-management plan with clear advice on </a:t>
            </a:r>
            <a:r>
              <a:rPr lang="en-US" sz="1200" dirty="0" err="1"/>
              <a:t>recognising</a:t>
            </a:r>
            <a:r>
              <a:rPr lang="en-US" sz="1200" dirty="0"/>
              <a:t> worsening symptoms and when to seek medical help (Díez-</a:t>
            </a:r>
            <a:r>
              <a:rPr lang="en-US" sz="1200" dirty="0" err="1"/>
              <a:t>Manglano</a:t>
            </a:r>
            <a:r>
              <a:rPr lang="en-US" sz="1200" dirty="0"/>
              <a:t> et al., 2025). </a:t>
            </a:r>
          </a:p>
          <a:p>
            <a:pPr lvl="0"/>
            <a:r>
              <a:rPr lang="en-US" sz="1200" dirty="0"/>
              <a:t>Ongoing MDT care: Regular reviews by the GP, respiratory nurse, physiotherapist, pharmacist, dietitian, and occupational therapist to provide coordinated, person-</a:t>
            </a:r>
            <a:r>
              <a:rPr lang="en-US" sz="1200" dirty="0" err="1"/>
              <a:t>centred</a:t>
            </a:r>
            <a:r>
              <a:rPr lang="en-US" sz="1200" dirty="0"/>
              <a:t> care. </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6" name="Picture 5">
            <a:extLst>
              <a:ext uri="{FF2B5EF4-FFF2-40B4-BE49-F238E27FC236}">
                <a16:creationId xmlns:a16="http://schemas.microsoft.com/office/drawing/2014/main" id="{C71A532F-9F11-8896-159B-94A3A942E031}"/>
              </a:ext>
            </a:extLst>
          </p:cNvPr>
          <p:cNvPicPr>
            <a:picLocks noChangeAspect="1"/>
          </p:cNvPicPr>
          <p:nvPr/>
        </p:nvPicPr>
        <p:blipFill>
          <a:blip r:embed="rId4"/>
          <a:stretch>
            <a:fillRect/>
          </a:stretch>
        </p:blipFill>
        <p:spPr>
          <a:xfrm>
            <a:off x="4355976" y="1447230"/>
            <a:ext cx="4786362" cy="3816424"/>
          </a:xfrm>
          <a:prstGeom prst="rect">
            <a:avLst/>
          </a:prstGeom>
        </p:spPr>
      </p:pic>
      <p:sp>
        <p:nvSpPr>
          <p:cNvPr id="8" name="TextBox 7">
            <a:extLst>
              <a:ext uri="{FF2B5EF4-FFF2-40B4-BE49-F238E27FC236}">
                <a16:creationId xmlns:a16="http://schemas.microsoft.com/office/drawing/2014/main" id="{FB852FC6-2075-5919-9937-3EF5562F59A3}"/>
              </a:ext>
            </a:extLst>
          </p:cNvPr>
          <p:cNvSpPr txBox="1"/>
          <p:nvPr/>
        </p:nvSpPr>
        <p:spPr>
          <a:xfrm>
            <a:off x="6035675" y="5293246"/>
            <a:ext cx="4572000" cy="215444"/>
          </a:xfrm>
          <a:prstGeom prst="rect">
            <a:avLst/>
          </a:prstGeom>
          <a:noFill/>
        </p:spPr>
        <p:txBody>
          <a:bodyPr wrap="square">
            <a:spAutoFit/>
          </a:bodyPr>
          <a:lstStyle/>
          <a:p>
            <a:r>
              <a:rPr lang="en-US" sz="800" dirty="0"/>
              <a:t>Figure 6 (De Miguel-Díez et al., 2024)</a:t>
            </a:r>
            <a:endParaRPr lang="en-US" dirty="0"/>
          </a:p>
        </p:txBody>
      </p:sp>
      <p:pic>
        <p:nvPicPr>
          <p:cNvPr id="7" name="Recorded Sound">
            <a:hlinkClick r:id="" action="ppaction://media"/>
            <a:extLst>
              <a:ext uri="{FF2B5EF4-FFF2-40B4-BE49-F238E27FC236}">
                <a16:creationId xmlns:a16="http://schemas.microsoft.com/office/drawing/2014/main" id="{D888CEEE-DD73-6A48-79AA-B2405F6ABDF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11560" y="602456"/>
            <a:ext cx="487363" cy="487363"/>
          </a:xfrm>
          <a:prstGeom prst="rect">
            <a:avLst/>
          </a:prstGeom>
        </p:spPr>
      </p:pic>
    </p:spTree>
    <p:extLst>
      <p:ext uri="{BB962C8B-B14F-4D97-AF65-F5344CB8AC3E}">
        <p14:creationId xmlns:p14="http://schemas.microsoft.com/office/powerpoint/2010/main" val="1976972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928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26244" y="1340768"/>
            <a:ext cx="4474840" cy="3917032"/>
          </a:xfrm>
        </p:spPr>
        <p:txBody>
          <a:bodyPr anchor="ctr" anchorCtr="0"/>
          <a:lstStyle/>
          <a:p>
            <a:pPr marL="0" lvl="0" indent="0">
              <a:buNone/>
            </a:pPr>
            <a:r>
              <a:rPr lang="en-US" sz="1400" dirty="0"/>
              <a:t>In conclusion, COPD has affected </a:t>
            </a:r>
            <a:r>
              <a:rPr lang="en-US" sz="1400" dirty="0" err="1"/>
              <a:t>Mr</a:t>
            </a:r>
            <a:r>
              <a:rPr lang="en-US" sz="1400" dirty="0"/>
              <a:t> David Wilson breathing, mobility, independence and quality of life. His smoking history, obesity and inactivity increase his health risks, although quitting smoking is a positive step. Person-</a:t>
            </a:r>
            <a:r>
              <a:rPr lang="en-US" sz="1400" dirty="0" err="1"/>
              <a:t>centred</a:t>
            </a:r>
            <a:r>
              <a:rPr lang="en-US" sz="1400" dirty="0"/>
              <a:t> care involving pulmonary rehabilitation, medication, healthy lifestyle support, regular monitoring and MDT collaboration can help manage symptoms, prevent deterioration and maintain his independence.</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3" name="Picture 2">
            <a:extLst>
              <a:ext uri="{FF2B5EF4-FFF2-40B4-BE49-F238E27FC236}">
                <a16:creationId xmlns:a16="http://schemas.microsoft.com/office/drawing/2014/main" id="{BB74C004-1762-EB84-76E9-503C183CFB59}"/>
              </a:ext>
            </a:extLst>
          </p:cNvPr>
          <p:cNvPicPr>
            <a:picLocks noChangeAspect="1"/>
          </p:cNvPicPr>
          <p:nvPr/>
        </p:nvPicPr>
        <p:blipFill>
          <a:blip r:embed="rId4"/>
          <a:stretch>
            <a:fillRect/>
          </a:stretch>
        </p:blipFill>
        <p:spPr>
          <a:xfrm>
            <a:off x="4901084" y="2002433"/>
            <a:ext cx="4150738" cy="27602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802A9583-3276-AE3B-F2B6-0F927A3147F5}"/>
              </a:ext>
            </a:extLst>
          </p:cNvPr>
          <p:cNvSpPr txBox="1"/>
          <p:nvPr/>
        </p:nvSpPr>
        <p:spPr>
          <a:xfrm>
            <a:off x="5292080" y="4869160"/>
            <a:ext cx="4572000" cy="230832"/>
          </a:xfrm>
          <a:prstGeom prst="rect">
            <a:avLst/>
          </a:prstGeom>
          <a:noFill/>
        </p:spPr>
        <p:txBody>
          <a:bodyPr wrap="square">
            <a:spAutoFit/>
          </a:bodyPr>
          <a:lstStyle/>
          <a:p>
            <a:r>
              <a:rPr lang="en-US" sz="900" dirty="0"/>
              <a:t>Figure 7: https://researchmate.net/writing-conclusion-in-a-research-study/</a:t>
            </a:r>
          </a:p>
        </p:txBody>
      </p:sp>
      <p:pic>
        <p:nvPicPr>
          <p:cNvPr id="7" name="Recorded Sound">
            <a:hlinkClick r:id="" action="ppaction://media"/>
            <a:extLst>
              <a:ext uri="{FF2B5EF4-FFF2-40B4-BE49-F238E27FC236}">
                <a16:creationId xmlns:a16="http://schemas.microsoft.com/office/drawing/2014/main" id="{AB022E62-06B1-F352-E5A7-1A395F150D1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78693" y="846138"/>
            <a:ext cx="487363" cy="487363"/>
          </a:xfrm>
          <a:prstGeom prst="rect">
            <a:avLst/>
          </a:prstGeom>
        </p:spPr>
      </p:pic>
    </p:spTree>
    <p:extLst>
      <p:ext uri="{BB962C8B-B14F-4D97-AF65-F5344CB8AC3E}">
        <p14:creationId xmlns:p14="http://schemas.microsoft.com/office/powerpoint/2010/main" val="251586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24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26070" y="1196752"/>
            <a:ext cx="8229600" cy="3917032"/>
          </a:xfrm>
        </p:spPr>
        <p:txBody>
          <a:bodyPr anchor="ctr" anchorCtr="0"/>
          <a:lstStyle/>
          <a:p>
            <a:r>
              <a:rPr lang="en-US" sz="700" dirty="0"/>
              <a:t>Ali, W.G.M. and Abou </a:t>
            </a:r>
            <a:r>
              <a:rPr lang="en-US" sz="700" dirty="0" err="1"/>
              <a:t>Elmaati</a:t>
            </a:r>
            <a:r>
              <a:rPr lang="en-US" sz="700" dirty="0"/>
              <a:t>, H., 2016. Self-management program to improve asthma knowledge and inhaler technique among adult with asthma. </a:t>
            </a:r>
            <a:r>
              <a:rPr lang="en-US" sz="700" i="1" dirty="0"/>
              <a:t>IOSR J Nurs Heal Sci [Internet]</a:t>
            </a:r>
            <a:r>
              <a:rPr lang="en-US" sz="700" dirty="0"/>
              <a:t>, </a:t>
            </a:r>
            <a:r>
              <a:rPr lang="en-US" sz="700" i="1" dirty="0"/>
              <a:t>5</a:t>
            </a:r>
            <a:r>
              <a:rPr lang="en-US" sz="700" dirty="0"/>
              <a:t>(2), pp.37-47.</a:t>
            </a:r>
          </a:p>
          <a:p>
            <a:r>
              <a:rPr lang="en-US" sz="700" dirty="0"/>
              <a:t>Basil, M.C., Katzen, J., Engler, A.E., Guo, M., Herriges, M.J., Kathiriya, J.J., </a:t>
            </a:r>
            <a:r>
              <a:rPr lang="en-US" sz="700" dirty="0" err="1"/>
              <a:t>Windmueller</a:t>
            </a:r>
            <a:r>
              <a:rPr lang="en-US" sz="700" dirty="0"/>
              <a:t>, R., Ysasi, A.B., Zacharias, W.J., Chapman, H.A. and Kotton, D.N., 2020. The cellular and physiological basis for lung repair and regeneration: past, present, and future. </a:t>
            </a:r>
            <a:r>
              <a:rPr lang="en-US" sz="700" i="1" dirty="0"/>
              <a:t>Cell stem cell</a:t>
            </a:r>
            <a:r>
              <a:rPr lang="en-US" sz="700" dirty="0"/>
              <a:t>, </a:t>
            </a:r>
            <a:r>
              <a:rPr lang="en-US" sz="700" i="1" dirty="0"/>
              <a:t>26</a:t>
            </a:r>
            <a:r>
              <a:rPr lang="en-US" sz="700" dirty="0"/>
              <a:t>(4), pp.482-502.</a:t>
            </a:r>
          </a:p>
          <a:p>
            <a:r>
              <a:rPr lang="en-US" sz="700" dirty="0" err="1"/>
              <a:t>Charususin</a:t>
            </a:r>
            <a:r>
              <a:rPr lang="en-US" sz="700" dirty="0"/>
              <a:t>, N., Dacha, S., Gosselink, R., Decramer, M., Von </a:t>
            </a:r>
            <a:r>
              <a:rPr lang="en-US" sz="700" dirty="0" err="1"/>
              <a:t>Leupoldt</a:t>
            </a:r>
            <a:r>
              <a:rPr lang="en-US" sz="700" dirty="0"/>
              <a:t>, A., Reijnders, T., </a:t>
            </a:r>
            <a:r>
              <a:rPr lang="en-US" sz="700" dirty="0" err="1"/>
              <a:t>Louvaris</a:t>
            </a:r>
            <a:r>
              <a:rPr lang="en-US" sz="700" dirty="0"/>
              <a:t>, Z. and Langer, D., 2018. Respiratory muscle function and exercise limitation in patients with chronic obstructive pulmonary disease: a review. </a:t>
            </a:r>
            <a:r>
              <a:rPr lang="en-US" sz="700" i="1" dirty="0"/>
              <a:t>Expert review of respiratory medicine</a:t>
            </a:r>
            <a:r>
              <a:rPr lang="en-US" sz="700" dirty="0"/>
              <a:t>, </a:t>
            </a:r>
            <a:r>
              <a:rPr lang="en-US" sz="700" i="1" dirty="0"/>
              <a:t>12</a:t>
            </a:r>
            <a:r>
              <a:rPr lang="en-US" sz="700" dirty="0"/>
              <a:t>(1), pp.67-79.</a:t>
            </a:r>
          </a:p>
          <a:p>
            <a:r>
              <a:rPr lang="en-US" sz="700" dirty="0"/>
              <a:t>Chi, E., 2026. Preventing COPD progression–smoking cessation and beyond. </a:t>
            </a:r>
            <a:r>
              <a:rPr lang="en-US" sz="700" i="1" dirty="0"/>
              <a:t>Medicine Today</a:t>
            </a:r>
            <a:r>
              <a:rPr lang="en-US" sz="700" dirty="0"/>
              <a:t>, p.53.</a:t>
            </a:r>
          </a:p>
          <a:p>
            <a:r>
              <a:rPr lang="en-US" sz="700" dirty="0"/>
              <a:t>Cuthbert, J.J., </a:t>
            </a:r>
            <a:r>
              <a:rPr lang="en-US" sz="700" dirty="0" err="1"/>
              <a:t>Pellicori</a:t>
            </a:r>
            <a:r>
              <a:rPr lang="en-US" sz="700" dirty="0"/>
              <a:t>, P. and Clark, A.L., 2022. Optimal management of heart failure and chronic obstructive pulmonary disease: Clinical challenges. </a:t>
            </a:r>
            <a:r>
              <a:rPr lang="en-US" sz="700" i="1" dirty="0"/>
              <a:t>International Journal of General Medicine</a:t>
            </a:r>
            <a:r>
              <a:rPr lang="en-US" sz="700" dirty="0"/>
              <a:t>, </a:t>
            </a:r>
            <a:r>
              <a:rPr lang="en-US" sz="700" i="1" dirty="0"/>
              <a:t>15</a:t>
            </a:r>
            <a:r>
              <a:rPr lang="en-US" sz="700" dirty="0"/>
              <a:t>, p.7961.</a:t>
            </a:r>
          </a:p>
          <a:p>
            <a:r>
              <a:rPr lang="en-US" sz="700" dirty="0"/>
              <a:t>de Zwart, F.L., van den </a:t>
            </a:r>
            <a:r>
              <a:rPr lang="en-US" sz="700" dirty="0" err="1"/>
              <a:t>Bemt</a:t>
            </a:r>
            <a:r>
              <a:rPr lang="en-US" sz="700" dirty="0"/>
              <a:t>, L., van den Borst, B., de Man, M., van den Heuvel, M.M., Spruit, M.A., Bischoff, E.W.M.A. and van ‘t Hul, A.J., 2025. Developing an interprofessional collaboration for COPD patients in primary care: a participatory action research approach. </a:t>
            </a:r>
            <a:r>
              <a:rPr lang="en-US" sz="700" i="1" dirty="0" err="1"/>
              <a:t>npj</a:t>
            </a:r>
            <a:r>
              <a:rPr lang="en-US" sz="700" i="1" dirty="0"/>
              <a:t> Primary Care Respiratory Medicine</a:t>
            </a:r>
            <a:r>
              <a:rPr lang="en-US" sz="700" dirty="0"/>
              <a:t>, </a:t>
            </a:r>
            <a:r>
              <a:rPr lang="en-US" sz="700" i="1" dirty="0"/>
              <a:t>35</a:t>
            </a:r>
            <a:r>
              <a:rPr lang="en-US" sz="700" dirty="0"/>
              <a:t>(1), p.43.</a:t>
            </a:r>
          </a:p>
          <a:p>
            <a:r>
              <a:rPr lang="en-US" sz="700" dirty="0"/>
              <a:t>Díez-</a:t>
            </a:r>
            <a:r>
              <a:rPr lang="en-US" sz="700" dirty="0" err="1"/>
              <a:t>Manglano</a:t>
            </a:r>
            <a:r>
              <a:rPr lang="en-US" sz="700" dirty="0"/>
              <a:t>, J., Mediavilla, I., de Miguel-Diez, J., Escudero, L. and CARABELA-COPD Scientific Committee, 2025. Solutions to improve COPD patients’ clinical outcomes and quality of care: recommendations from the CARABELA initiative. </a:t>
            </a:r>
            <a:r>
              <a:rPr lang="en-US" sz="700" i="1" dirty="0"/>
              <a:t>Open Respiratory Archives</a:t>
            </a:r>
            <a:r>
              <a:rPr lang="en-US" sz="700" dirty="0"/>
              <a:t>, </a:t>
            </a:r>
            <a:r>
              <a:rPr lang="en-US" sz="700" i="1" dirty="0"/>
              <a:t>7</a:t>
            </a:r>
            <a:r>
              <a:rPr lang="en-US" sz="700" dirty="0"/>
              <a:t>(4), p.100484.</a:t>
            </a:r>
          </a:p>
          <a:p>
            <a:r>
              <a:rPr lang="en-US" sz="700" dirty="0"/>
              <a:t>Hisan, U.K., </a:t>
            </a:r>
            <a:r>
              <a:rPr lang="en-US" sz="700" dirty="0" err="1"/>
              <a:t>Widjanarko</a:t>
            </a:r>
            <a:r>
              <a:rPr lang="en-US" sz="700" dirty="0"/>
              <a:t>, B., </a:t>
            </a:r>
            <a:r>
              <a:rPr lang="en-US" sz="700" dirty="0" err="1"/>
              <a:t>Sriatmi</a:t>
            </a:r>
            <a:r>
              <a:rPr lang="en-US" sz="700" dirty="0"/>
              <a:t>, A. and </a:t>
            </a:r>
            <a:r>
              <a:rPr lang="en-US" sz="700" dirty="0" err="1"/>
              <a:t>Shaluhiyah</a:t>
            </a:r>
            <a:r>
              <a:rPr lang="en-US" sz="700" dirty="0"/>
              <a:t>, Z., 2025. Association between depression and medication adherence in noncommunicable diseases: a narrative review. </a:t>
            </a:r>
            <a:r>
              <a:rPr lang="en-US" sz="700" i="1" dirty="0"/>
              <a:t>Korean Journal of Family Medicine</a:t>
            </a:r>
            <a:r>
              <a:rPr lang="en-US" sz="700" dirty="0"/>
              <a:t>, </a:t>
            </a:r>
            <a:r>
              <a:rPr lang="en-US" sz="700" i="1" dirty="0"/>
              <a:t>46</a:t>
            </a:r>
            <a:r>
              <a:rPr lang="en-US" sz="700" dirty="0"/>
              <a:t>(4), p.231.</a:t>
            </a:r>
          </a:p>
          <a:p>
            <a:r>
              <a:rPr lang="en-US" sz="700" dirty="0"/>
              <a:t>Ignatova, G.L., Avdeev, S.N. and Antonov, V.N., 2021. Comparative effectiveness of pneumococcal vaccination with PPV23 and PCV13 in COPD patients over a 5-year follow-up cohort study. </a:t>
            </a:r>
            <a:r>
              <a:rPr lang="en-US" sz="700" i="1" dirty="0"/>
              <a:t>Scientific Reports</a:t>
            </a:r>
            <a:r>
              <a:rPr lang="en-US" sz="700" dirty="0"/>
              <a:t>, </a:t>
            </a:r>
            <a:r>
              <a:rPr lang="en-US" sz="700" i="1" dirty="0"/>
              <a:t>11</a:t>
            </a:r>
            <a:r>
              <a:rPr lang="en-US" sz="700" dirty="0"/>
              <a:t>(1), p.15948.</a:t>
            </a:r>
          </a:p>
          <a:p>
            <a:r>
              <a:rPr lang="en-US" sz="700" dirty="0"/>
              <a:t>Knudsen, L. and Ochs, M., 2018. The micromechanics of lung alveoli: structure and function of surfactant and tissue components. </a:t>
            </a:r>
            <a:r>
              <a:rPr lang="en-US" sz="700" i="1" dirty="0"/>
              <a:t>Histochemistry and cell biology</a:t>
            </a:r>
            <a:r>
              <a:rPr lang="en-US" sz="700" dirty="0"/>
              <a:t>, </a:t>
            </a:r>
            <a:r>
              <a:rPr lang="en-US" sz="700" i="1" dirty="0"/>
              <a:t>150</a:t>
            </a:r>
            <a:r>
              <a:rPr lang="en-US" sz="700" dirty="0"/>
              <a:t>(6), pp.661-676.</a:t>
            </a:r>
          </a:p>
          <a:p>
            <a:r>
              <a:rPr lang="en-US" sz="700" dirty="0"/>
              <a:t>National Institute for Health and Care Excellence (NICE), 2021a. </a:t>
            </a:r>
            <a:r>
              <a:rPr lang="en-US" sz="700" i="1" dirty="0"/>
              <a:t>Tobacco: preventing uptake, promoting quitting and treating dependence</a:t>
            </a:r>
            <a:r>
              <a:rPr lang="en-US" sz="700" dirty="0"/>
              <a:t>. NICE Guideline NG209. Available at: </a:t>
            </a:r>
            <a:r>
              <a:rPr lang="en-US" sz="700" u="sng" dirty="0">
                <a:hlinkClick r:id="rId2"/>
              </a:rPr>
              <a:t>https://www.nice.org.uk/guidance/ng209</a:t>
            </a:r>
            <a:endParaRPr lang="en-US" sz="700" dirty="0"/>
          </a:p>
          <a:p>
            <a:r>
              <a:rPr lang="en-US" sz="700" dirty="0"/>
              <a:t>National Institute for Health and Care Excellence (NICE), 2021b. </a:t>
            </a:r>
            <a:r>
              <a:rPr lang="en-US" sz="700" i="1" dirty="0"/>
              <a:t>Chronic obstructive pulmonary disease in over 16s: diagnosis and management (NG115).</a:t>
            </a:r>
            <a:r>
              <a:rPr lang="en-US" sz="700" dirty="0"/>
              <a:t> Available at: </a:t>
            </a:r>
            <a:r>
              <a:rPr lang="en-US" sz="700" u="sng" dirty="0">
                <a:hlinkClick r:id="rId3"/>
              </a:rPr>
              <a:t>https://www.nice.org.uk/guidance/ng115</a:t>
            </a:r>
            <a:endParaRPr lang="en-US" sz="700" dirty="0"/>
          </a:p>
          <a:p>
            <a:r>
              <a:rPr lang="en-US" sz="700" dirty="0"/>
              <a:t>NHS England, 2025. </a:t>
            </a:r>
            <a:r>
              <a:rPr lang="en-US" sz="700" i="1" dirty="0"/>
              <a:t>Guidance on </a:t>
            </a:r>
            <a:r>
              <a:rPr lang="en-US" sz="700" i="1" dirty="0" err="1"/>
              <a:t>neighbourhood</a:t>
            </a:r>
            <a:r>
              <a:rPr lang="en-US" sz="700" i="1" dirty="0"/>
              <a:t> multidisciplinary teams for children and young people</a:t>
            </a:r>
            <a:r>
              <a:rPr lang="en-US" sz="700" dirty="0"/>
              <a:t>. Available at: </a:t>
            </a:r>
            <a:r>
              <a:rPr lang="en-US" sz="700" u="sng" dirty="0">
                <a:hlinkClick r:id="rId4"/>
              </a:rPr>
              <a:t>https://www.england.nhs.uk/long-read/guidance-on-neighbourhood-multidisciplinary-teams-for-children-and-young-people/</a:t>
            </a:r>
            <a:endParaRPr lang="en-US" sz="700" dirty="0"/>
          </a:p>
          <a:p>
            <a:r>
              <a:rPr lang="en-US" sz="700" dirty="0"/>
              <a:t>NHS, 2025. </a:t>
            </a:r>
            <a:r>
              <a:rPr lang="en-US" sz="700" i="1" dirty="0"/>
              <a:t>Chronic obstructive pulmonary disease (COPD) – Treatment.</a:t>
            </a:r>
            <a:r>
              <a:rPr lang="en-US" sz="700" dirty="0"/>
              <a:t> Available at: </a:t>
            </a:r>
            <a:r>
              <a:rPr lang="en-US" sz="700" u="sng" dirty="0">
                <a:hlinkClick r:id="rId5"/>
              </a:rPr>
              <a:t>https://www.nhs.uk/conditions/chronic-obstructive-pulmonary-disease-copd/treatment/</a:t>
            </a:r>
            <a:endParaRPr lang="en-US" sz="700" dirty="0"/>
          </a:p>
          <a:p>
            <a:r>
              <a:rPr lang="en-US" sz="700" dirty="0"/>
              <a:t>NHS, 2025. </a:t>
            </a:r>
            <a:r>
              <a:rPr lang="en-US" sz="700" i="1" dirty="0"/>
              <a:t>Quit smoking.</a:t>
            </a:r>
            <a:r>
              <a:rPr lang="en-US" sz="700" dirty="0"/>
              <a:t> Available at: </a:t>
            </a:r>
            <a:r>
              <a:rPr lang="en-US" sz="700" u="sng" dirty="0">
                <a:hlinkClick r:id="rId6"/>
              </a:rPr>
              <a:t>https://www.nhs.uk/better-health/quit-smoking/</a:t>
            </a:r>
            <a:endParaRPr lang="en-US" sz="700" dirty="0"/>
          </a:p>
          <a:p>
            <a:r>
              <a:rPr lang="en-US" sz="700" dirty="0"/>
              <a:t>Prasad, B., 2020. Chronic obstructive pulmonary disease (COPD). </a:t>
            </a:r>
            <a:r>
              <a:rPr lang="en-US" sz="700" i="1" dirty="0"/>
              <a:t>International Journal of Pharmacy Research &amp; Technology (IJPRT)</a:t>
            </a:r>
            <a:r>
              <a:rPr lang="en-US" sz="700" dirty="0"/>
              <a:t>, </a:t>
            </a:r>
            <a:r>
              <a:rPr lang="en-US" sz="700" i="1" dirty="0"/>
              <a:t>10</a:t>
            </a:r>
            <a:r>
              <a:rPr lang="en-US" sz="700" dirty="0"/>
              <a:t>(1), pp.67-71</a:t>
            </a:r>
          </a:p>
          <a:p>
            <a:r>
              <a:rPr lang="en-US" sz="700" dirty="0"/>
              <a:t>De Miguel-Díez, J., Fernández-Villar, A., Doña Díaz, E., Padilla </a:t>
            </a:r>
            <a:r>
              <a:rPr lang="en-US" sz="700" dirty="0" err="1"/>
              <a:t>Bernáldez</a:t>
            </a:r>
            <a:r>
              <a:rPr lang="en-US" sz="700" dirty="0"/>
              <a:t>, M., Trillo-Calvo, E., Molina París, J., </a:t>
            </a:r>
            <a:r>
              <a:rPr lang="en-US" sz="700" dirty="0" err="1"/>
              <a:t>Barrecheguren</a:t>
            </a:r>
            <a:r>
              <a:rPr lang="en-US" sz="700" dirty="0"/>
              <a:t>, M., Valero Pérez, J.M. and Ramírez Prieto, M.T., 2024. Chronic obstructive lung disease: treatment guidelines and recommendations for referral and multidisciplinary continuity of care. Journal of Clinical Medicine, 13(2), p.303.</a:t>
            </a:r>
          </a:p>
          <a:p>
            <a:r>
              <a:rPr lang="en-US" sz="700" dirty="0"/>
              <a:t>Bartleby, n.d. Risk Factors. Available at: Bartleby – Risk Factors</a:t>
            </a:r>
          </a:p>
          <a:p>
            <a:r>
              <a:rPr lang="en-US" sz="700" dirty="0"/>
              <a:t>Gordon, A.L., 2012. Does Comprehensive Geriatric Assessment (CGA) have a role in UK care homes? (Doctoral dissertation, University of Nottingham).</a:t>
            </a:r>
          </a:p>
          <a:p>
            <a:r>
              <a:rPr lang="en-US" sz="700" dirty="0"/>
              <a:t>Naik, D., Joshi, A., Paul, T.V. and Thomas, N., 2014. Chronic obstructive pulmonary disease and the metabolic syndrome: Consequences of a dual threat. Indian journal of endocrinology and metabolism, 18(5), pp.608-616.</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0218175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208</TotalTime>
  <Words>2283</Words>
  <Application>Microsoft Office PowerPoint</Application>
  <PresentationFormat>On-screen Show (4:3)</PresentationFormat>
  <Paragraphs>132</Paragraphs>
  <Slides>11</Slides>
  <Notes>0</Notes>
  <HiddenSlides>0</HiddenSlides>
  <MMClips>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Verdana</vt:lpstr>
      <vt:lpstr>20140311PresentationUWTSDTemplate</vt:lpstr>
      <vt:lpstr>PowerPoint Presentation</vt:lpstr>
      <vt:lpstr>Introduction</vt:lpstr>
      <vt:lpstr>Information about the person</vt:lpstr>
      <vt:lpstr>Anatomy and Physiology</vt:lpstr>
      <vt:lpstr>Care Plan (1/3)-Lifestyle and Health Behaviour </vt:lpstr>
      <vt:lpstr>Care Plan (2/3)-Everyday Routine</vt:lpstr>
      <vt:lpstr>Care Plan (3/3) - Communication and Ethical Considerations</vt:lpstr>
      <vt:lpstr>Risk factors</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tabatha Gratt</cp:lastModifiedBy>
  <cp:revision>1</cp:revision>
  <cp:lastPrinted>2018-07-09T15:27:01Z</cp:lastPrinted>
  <dcterms:created xsi:type="dcterms:W3CDTF">2002-10-07T19:43:58Z</dcterms:created>
  <dcterms:modified xsi:type="dcterms:W3CDTF">2026-08-12T18:55:54Z</dcterms:modified>
</cp:coreProperties>
</file>