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9"/>
  </p:notesMasterIdLst>
  <p:handoutMasterIdLst>
    <p:handoutMasterId r:id="rId30"/>
  </p:handoutMasterIdLst>
  <p:sldIdLst>
    <p:sldId id="256" r:id="rId2"/>
    <p:sldId id="257" r:id="rId3"/>
    <p:sldId id="258" r:id="rId4"/>
    <p:sldId id="278" r:id="rId5"/>
    <p:sldId id="259" r:id="rId6"/>
    <p:sldId id="280" r:id="rId7"/>
    <p:sldId id="281" r:id="rId8"/>
    <p:sldId id="285" r:id="rId9"/>
    <p:sldId id="283" r:id="rId10"/>
    <p:sldId id="296" r:id="rId11"/>
    <p:sldId id="260" r:id="rId12"/>
    <p:sldId id="291" r:id="rId13"/>
    <p:sldId id="292" r:id="rId14"/>
    <p:sldId id="293" r:id="rId15"/>
    <p:sldId id="298" r:id="rId16"/>
    <p:sldId id="299" r:id="rId17"/>
    <p:sldId id="286" r:id="rId18"/>
    <p:sldId id="300" r:id="rId19"/>
    <p:sldId id="302" r:id="rId20"/>
    <p:sldId id="290" r:id="rId21"/>
    <p:sldId id="297" r:id="rId22"/>
    <p:sldId id="301" r:id="rId23"/>
    <p:sldId id="289" r:id="rId24"/>
    <p:sldId id="288" r:id="rId25"/>
    <p:sldId id="294" r:id="rId26"/>
    <p:sldId id="275" r:id="rId27"/>
    <p:sldId id="277" r:id="rId28"/>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olly Jack" initials="MJ" lastIdx="1" clrIdx="0">
    <p:extLst>
      <p:ext uri="{19B8F6BF-5375-455C-9EA6-DF929625EA0E}">
        <p15:presenceInfo xmlns:p15="http://schemas.microsoft.com/office/powerpoint/2012/main" userId="Molly Jack"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68" autoAdjust="0"/>
    <p:restoredTop sz="93372" autoAdjust="0"/>
  </p:normalViewPr>
  <p:slideViewPr>
    <p:cSldViewPr>
      <p:cViewPr varScale="1">
        <p:scale>
          <a:sx n="71" d="100"/>
          <a:sy n="71" d="100"/>
        </p:scale>
        <p:origin x="1440" y="6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 Id="rId35" Type="http://schemas.openxmlformats.org/officeDocument/2006/relationships/tableStyles" Target="tableStyles.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C12D288-B24E-492B-AE19-DEB2E9085932}" type="doc">
      <dgm:prSet loTypeId="urn:microsoft.com/office/officeart/2005/8/layout/pyramid4" loCatId="relationship" qsTypeId="urn:microsoft.com/office/officeart/2005/8/quickstyle/simple1" qsCatId="simple" csTypeId="urn:microsoft.com/office/officeart/2005/8/colors/accent1_2" csCatId="accent1" phldr="1"/>
      <dgm:spPr/>
      <dgm:t>
        <a:bodyPr/>
        <a:lstStyle/>
        <a:p>
          <a:endParaRPr lang="en-GB"/>
        </a:p>
      </dgm:t>
    </dgm:pt>
    <dgm:pt modelId="{9D75E28C-B17D-46F3-9BEB-48D595F78957}">
      <dgm:prSet phldrT="[Text]" custT="1"/>
      <dgm:spPr>
        <a:gradFill flip="none" rotWithShape="1">
          <a:gsLst>
            <a:gs pos="0">
              <a:srgbClr val="8488C4"/>
            </a:gs>
            <a:gs pos="53000">
              <a:srgbClr val="D4DEFF"/>
            </a:gs>
            <a:gs pos="83000">
              <a:srgbClr val="D4DEFF"/>
            </a:gs>
            <a:gs pos="100000">
              <a:srgbClr val="96AB94"/>
            </a:gs>
          </a:gsLst>
          <a:lin ang="13500000" scaled="1"/>
          <a:tileRect/>
        </a:gradFill>
      </dgm:spPr>
      <dgm:t>
        <a:bodyPr/>
        <a:lstStyle/>
        <a:p>
          <a:r>
            <a:rPr lang="en-GB" sz="1000" baseline="0" dirty="0">
              <a:solidFill>
                <a:schemeClr val="tx1"/>
              </a:solidFill>
            </a:rPr>
            <a:t>Goal</a:t>
          </a:r>
        </a:p>
        <a:p>
          <a:endParaRPr lang="en-GB" sz="1000" baseline="0" dirty="0">
            <a:solidFill>
              <a:schemeClr val="tx1"/>
            </a:solidFill>
          </a:endParaRPr>
        </a:p>
        <a:p>
          <a:endParaRPr lang="en-GB" sz="1000" baseline="0" dirty="0">
            <a:solidFill>
              <a:schemeClr val="tx1"/>
            </a:solidFill>
          </a:endParaRPr>
        </a:p>
        <a:p>
          <a:endParaRPr lang="en-GB" sz="1000" baseline="0" dirty="0">
            <a:solidFill>
              <a:schemeClr val="tx1"/>
            </a:solidFill>
          </a:endParaRPr>
        </a:p>
        <a:p>
          <a:r>
            <a:rPr lang="en-GB" sz="1000" baseline="0" dirty="0">
              <a:solidFill>
                <a:schemeClr val="tx1"/>
              </a:solidFill>
            </a:rPr>
            <a:t>Objectives</a:t>
          </a:r>
        </a:p>
        <a:p>
          <a:endParaRPr lang="en-GB" sz="1000" baseline="0" dirty="0">
            <a:solidFill>
              <a:schemeClr val="tx1"/>
            </a:solidFill>
          </a:endParaRPr>
        </a:p>
        <a:p>
          <a:endParaRPr lang="en-GB" sz="1000" baseline="0" dirty="0">
            <a:solidFill>
              <a:schemeClr val="tx1"/>
            </a:solidFill>
          </a:endParaRPr>
        </a:p>
      </dgm:t>
    </dgm:pt>
    <dgm:pt modelId="{877023CC-43D8-44BE-92E6-A19E4D2A2712}" type="parTrans" cxnId="{C8AB0E77-6457-4A8D-8533-CEE107C65F41}">
      <dgm:prSet/>
      <dgm:spPr/>
      <dgm:t>
        <a:bodyPr/>
        <a:lstStyle/>
        <a:p>
          <a:endParaRPr lang="en-GB"/>
        </a:p>
      </dgm:t>
    </dgm:pt>
    <dgm:pt modelId="{6A13050E-B721-407E-81FB-388C1EF05A87}" type="sibTrans" cxnId="{C8AB0E77-6457-4A8D-8533-CEE107C65F41}">
      <dgm:prSet/>
      <dgm:spPr/>
      <dgm:t>
        <a:bodyPr/>
        <a:lstStyle/>
        <a:p>
          <a:endParaRPr lang="en-GB"/>
        </a:p>
      </dgm:t>
    </dgm:pt>
    <dgm:pt modelId="{09DDE4E1-06FB-49E1-97AF-565671222271}">
      <dgm:prSet phldrT="[Text]" custT="1"/>
      <dgm:spPr>
        <a:gradFill flip="none" rotWithShape="1">
          <a:gsLst>
            <a:gs pos="0">
              <a:srgbClr val="8488C4"/>
            </a:gs>
            <a:gs pos="53000">
              <a:srgbClr val="D4DEFF"/>
            </a:gs>
            <a:gs pos="83000">
              <a:srgbClr val="D4DEFF"/>
            </a:gs>
            <a:gs pos="100000">
              <a:srgbClr val="96AB94"/>
            </a:gs>
          </a:gsLst>
          <a:lin ang="13500000" scaled="1"/>
          <a:tileRect/>
        </a:gradFill>
      </dgm:spPr>
      <dgm:t>
        <a:bodyPr/>
        <a:lstStyle/>
        <a:p>
          <a:r>
            <a:rPr lang="en-GB" sz="1000" baseline="0" dirty="0">
              <a:solidFill>
                <a:schemeClr val="tx1"/>
              </a:solidFill>
            </a:rPr>
            <a:t>Requirements</a:t>
          </a:r>
        </a:p>
      </dgm:t>
    </dgm:pt>
    <dgm:pt modelId="{A12525BF-DF1F-4556-962C-46E73D02E5B5}" type="parTrans" cxnId="{78FD0F85-F141-4305-838B-0589A3C9C8F0}">
      <dgm:prSet/>
      <dgm:spPr/>
      <dgm:t>
        <a:bodyPr/>
        <a:lstStyle/>
        <a:p>
          <a:endParaRPr lang="en-GB"/>
        </a:p>
      </dgm:t>
    </dgm:pt>
    <dgm:pt modelId="{82063AC2-BC73-4AA7-AB1D-66BA93A48129}" type="sibTrans" cxnId="{78FD0F85-F141-4305-838B-0589A3C9C8F0}">
      <dgm:prSet/>
      <dgm:spPr/>
      <dgm:t>
        <a:bodyPr/>
        <a:lstStyle/>
        <a:p>
          <a:endParaRPr lang="en-GB"/>
        </a:p>
      </dgm:t>
    </dgm:pt>
    <dgm:pt modelId="{25943B85-C570-4E99-90F6-789951B059D4}">
      <dgm:prSet phldrT="[Text]" custT="1"/>
      <dgm:spPr>
        <a:gradFill flip="none" rotWithShape="1">
          <a:gsLst>
            <a:gs pos="0">
              <a:srgbClr val="8488C4"/>
            </a:gs>
            <a:gs pos="53000">
              <a:srgbClr val="D4DEFF"/>
            </a:gs>
            <a:gs pos="83000">
              <a:srgbClr val="D4DEFF"/>
            </a:gs>
            <a:gs pos="100000">
              <a:srgbClr val="96AB94"/>
            </a:gs>
          </a:gsLst>
          <a:lin ang="13500000" scaled="1"/>
          <a:tileRect/>
        </a:gradFill>
      </dgm:spPr>
      <dgm:t>
        <a:bodyPr/>
        <a:lstStyle/>
        <a:p>
          <a:r>
            <a:rPr lang="en-GB" sz="1000" baseline="0" dirty="0">
              <a:solidFill>
                <a:schemeClr val="tx1"/>
              </a:solidFill>
            </a:rPr>
            <a:t>Deliverables</a:t>
          </a:r>
        </a:p>
      </dgm:t>
    </dgm:pt>
    <dgm:pt modelId="{F4549F12-6FD5-4C8E-B702-5620140EF601}" type="parTrans" cxnId="{7CA9BF9E-CAD3-4572-8997-E5B282BFB499}">
      <dgm:prSet/>
      <dgm:spPr/>
      <dgm:t>
        <a:bodyPr/>
        <a:lstStyle/>
        <a:p>
          <a:endParaRPr lang="en-GB"/>
        </a:p>
      </dgm:t>
    </dgm:pt>
    <dgm:pt modelId="{A426EC0B-29ED-4D13-AE5D-5C9A0805E2D0}" type="sibTrans" cxnId="{7CA9BF9E-CAD3-4572-8997-E5B282BFB499}">
      <dgm:prSet/>
      <dgm:spPr/>
      <dgm:t>
        <a:bodyPr/>
        <a:lstStyle/>
        <a:p>
          <a:endParaRPr lang="en-GB"/>
        </a:p>
      </dgm:t>
    </dgm:pt>
    <dgm:pt modelId="{11E90C43-83A4-4492-A83A-53301B63FDF5}">
      <dgm:prSet phldrT="[Text]" custT="1"/>
      <dgm:spPr>
        <a:gradFill flip="none" rotWithShape="1">
          <a:gsLst>
            <a:gs pos="0">
              <a:srgbClr val="8488C4"/>
            </a:gs>
            <a:gs pos="53000">
              <a:srgbClr val="D4DEFF"/>
            </a:gs>
            <a:gs pos="83000">
              <a:srgbClr val="D4DEFF"/>
            </a:gs>
            <a:gs pos="100000">
              <a:srgbClr val="96AB94"/>
            </a:gs>
          </a:gsLst>
          <a:lin ang="13500000" scaled="1"/>
          <a:tileRect/>
        </a:gradFill>
      </dgm:spPr>
      <dgm:t>
        <a:bodyPr/>
        <a:lstStyle/>
        <a:p>
          <a:r>
            <a:rPr lang="en-GB" sz="1000" baseline="0" dirty="0">
              <a:solidFill>
                <a:schemeClr val="tx1"/>
              </a:solidFill>
            </a:rPr>
            <a:t>Work</a:t>
          </a:r>
        </a:p>
      </dgm:t>
    </dgm:pt>
    <dgm:pt modelId="{933D0E94-A647-435F-87A4-68CDA075D61A}" type="parTrans" cxnId="{89454DF2-FDAB-4E77-B83D-3FC9B881B793}">
      <dgm:prSet/>
      <dgm:spPr/>
      <dgm:t>
        <a:bodyPr/>
        <a:lstStyle/>
        <a:p>
          <a:endParaRPr lang="en-GB"/>
        </a:p>
      </dgm:t>
    </dgm:pt>
    <dgm:pt modelId="{2773564F-7705-4861-A0B4-7A5C54BCFD32}" type="sibTrans" cxnId="{89454DF2-FDAB-4E77-B83D-3FC9B881B793}">
      <dgm:prSet/>
      <dgm:spPr/>
      <dgm:t>
        <a:bodyPr/>
        <a:lstStyle/>
        <a:p>
          <a:endParaRPr lang="en-GB"/>
        </a:p>
      </dgm:t>
    </dgm:pt>
    <dgm:pt modelId="{78F09D67-C0B1-435C-A36A-71B5CB6B3A8F}" type="pres">
      <dgm:prSet presAssocID="{1C12D288-B24E-492B-AE19-DEB2E9085932}" presName="compositeShape" presStyleCnt="0">
        <dgm:presLayoutVars>
          <dgm:chMax val="9"/>
          <dgm:dir/>
          <dgm:resizeHandles val="exact"/>
        </dgm:presLayoutVars>
      </dgm:prSet>
      <dgm:spPr/>
    </dgm:pt>
    <dgm:pt modelId="{1F3F0081-2B2C-4EF1-AEF1-3F1AB7D7EF18}" type="pres">
      <dgm:prSet presAssocID="{1C12D288-B24E-492B-AE19-DEB2E9085932}" presName="triangle1" presStyleLbl="node1" presStyleIdx="0" presStyleCnt="4">
        <dgm:presLayoutVars>
          <dgm:bulletEnabled val="1"/>
        </dgm:presLayoutVars>
      </dgm:prSet>
      <dgm:spPr/>
    </dgm:pt>
    <dgm:pt modelId="{9E3A98BF-B962-4C88-A3F4-CE0A9C609CD9}" type="pres">
      <dgm:prSet presAssocID="{1C12D288-B24E-492B-AE19-DEB2E9085932}" presName="triangle2" presStyleLbl="node1" presStyleIdx="1" presStyleCnt="4" custLinFactNeighborX="917" custLinFactNeighborY="0">
        <dgm:presLayoutVars>
          <dgm:bulletEnabled val="1"/>
        </dgm:presLayoutVars>
      </dgm:prSet>
      <dgm:spPr/>
    </dgm:pt>
    <dgm:pt modelId="{9159F311-1A1A-42F0-95D9-1D01F205FFC7}" type="pres">
      <dgm:prSet presAssocID="{1C12D288-B24E-492B-AE19-DEB2E9085932}" presName="triangle3" presStyleLbl="node1" presStyleIdx="2" presStyleCnt="4" custLinFactNeighborX="-317" custLinFactNeighborY="1191">
        <dgm:presLayoutVars>
          <dgm:bulletEnabled val="1"/>
        </dgm:presLayoutVars>
      </dgm:prSet>
      <dgm:spPr/>
    </dgm:pt>
    <dgm:pt modelId="{5FD32BF9-F427-41D7-9D4D-76BBE6F5A287}" type="pres">
      <dgm:prSet presAssocID="{1C12D288-B24E-492B-AE19-DEB2E9085932}" presName="triangle4" presStyleLbl="node1" presStyleIdx="3" presStyleCnt="4">
        <dgm:presLayoutVars>
          <dgm:bulletEnabled val="1"/>
        </dgm:presLayoutVars>
      </dgm:prSet>
      <dgm:spPr/>
    </dgm:pt>
  </dgm:ptLst>
  <dgm:cxnLst>
    <dgm:cxn modelId="{1188753E-B841-4977-A47E-51CA2FA847A6}" type="presOf" srcId="{09DDE4E1-06FB-49E1-97AF-565671222271}" destId="{9E3A98BF-B962-4C88-A3F4-CE0A9C609CD9}" srcOrd="0" destOrd="0" presId="urn:microsoft.com/office/officeart/2005/8/layout/pyramid4"/>
    <dgm:cxn modelId="{AC1BFB61-7943-42E3-BAD4-5ECB6D885B0F}" type="presOf" srcId="{9D75E28C-B17D-46F3-9BEB-48D595F78957}" destId="{1F3F0081-2B2C-4EF1-AEF1-3F1AB7D7EF18}" srcOrd="0" destOrd="0" presId="urn:microsoft.com/office/officeart/2005/8/layout/pyramid4"/>
    <dgm:cxn modelId="{CC1C6D76-E5A1-4CB9-9F32-4AE10A0BCCAF}" type="presOf" srcId="{1C12D288-B24E-492B-AE19-DEB2E9085932}" destId="{78F09D67-C0B1-435C-A36A-71B5CB6B3A8F}" srcOrd="0" destOrd="0" presId="urn:microsoft.com/office/officeart/2005/8/layout/pyramid4"/>
    <dgm:cxn modelId="{C8AB0E77-6457-4A8D-8533-CEE107C65F41}" srcId="{1C12D288-B24E-492B-AE19-DEB2E9085932}" destId="{9D75E28C-B17D-46F3-9BEB-48D595F78957}" srcOrd="0" destOrd="0" parTransId="{877023CC-43D8-44BE-92E6-A19E4D2A2712}" sibTransId="{6A13050E-B721-407E-81FB-388C1EF05A87}"/>
    <dgm:cxn modelId="{78FD0F85-F141-4305-838B-0589A3C9C8F0}" srcId="{1C12D288-B24E-492B-AE19-DEB2E9085932}" destId="{09DDE4E1-06FB-49E1-97AF-565671222271}" srcOrd="1" destOrd="0" parTransId="{A12525BF-DF1F-4556-962C-46E73D02E5B5}" sibTransId="{82063AC2-BC73-4AA7-AB1D-66BA93A48129}"/>
    <dgm:cxn modelId="{85FC9F8D-3D9A-4CCE-B70D-B4FFEB75EEC9}" type="presOf" srcId="{25943B85-C570-4E99-90F6-789951B059D4}" destId="{9159F311-1A1A-42F0-95D9-1D01F205FFC7}" srcOrd="0" destOrd="0" presId="urn:microsoft.com/office/officeart/2005/8/layout/pyramid4"/>
    <dgm:cxn modelId="{7CA9BF9E-CAD3-4572-8997-E5B282BFB499}" srcId="{1C12D288-B24E-492B-AE19-DEB2E9085932}" destId="{25943B85-C570-4E99-90F6-789951B059D4}" srcOrd="2" destOrd="0" parTransId="{F4549F12-6FD5-4C8E-B702-5620140EF601}" sibTransId="{A426EC0B-29ED-4D13-AE5D-5C9A0805E2D0}"/>
    <dgm:cxn modelId="{437A60C4-4B0F-4508-86A5-4F6BE8B60636}" type="presOf" srcId="{11E90C43-83A4-4492-A83A-53301B63FDF5}" destId="{5FD32BF9-F427-41D7-9D4D-76BBE6F5A287}" srcOrd="0" destOrd="0" presId="urn:microsoft.com/office/officeart/2005/8/layout/pyramid4"/>
    <dgm:cxn modelId="{89454DF2-FDAB-4E77-B83D-3FC9B881B793}" srcId="{1C12D288-B24E-492B-AE19-DEB2E9085932}" destId="{11E90C43-83A4-4492-A83A-53301B63FDF5}" srcOrd="3" destOrd="0" parTransId="{933D0E94-A647-435F-87A4-68CDA075D61A}" sibTransId="{2773564F-7705-4861-A0B4-7A5C54BCFD32}"/>
    <dgm:cxn modelId="{6AB27CF2-F813-43DD-BAF9-8B2D82C52D3E}" type="presParOf" srcId="{78F09D67-C0B1-435C-A36A-71B5CB6B3A8F}" destId="{1F3F0081-2B2C-4EF1-AEF1-3F1AB7D7EF18}" srcOrd="0" destOrd="0" presId="urn:microsoft.com/office/officeart/2005/8/layout/pyramid4"/>
    <dgm:cxn modelId="{40E18C08-92AE-4011-9C33-E0C8EE3B73C3}" type="presParOf" srcId="{78F09D67-C0B1-435C-A36A-71B5CB6B3A8F}" destId="{9E3A98BF-B962-4C88-A3F4-CE0A9C609CD9}" srcOrd="1" destOrd="0" presId="urn:microsoft.com/office/officeart/2005/8/layout/pyramid4"/>
    <dgm:cxn modelId="{34CC8B0C-C85A-4C93-AE21-48D71A7FEC22}" type="presParOf" srcId="{78F09D67-C0B1-435C-A36A-71B5CB6B3A8F}" destId="{9159F311-1A1A-42F0-95D9-1D01F205FFC7}" srcOrd="2" destOrd="0" presId="urn:microsoft.com/office/officeart/2005/8/layout/pyramid4"/>
    <dgm:cxn modelId="{888DC449-21CF-4DC2-BBC9-4B5007F83DBA}" type="presParOf" srcId="{78F09D67-C0B1-435C-A36A-71B5CB6B3A8F}" destId="{5FD32BF9-F427-41D7-9D4D-76BBE6F5A287}" srcOrd="3" destOrd="0" presId="urn:microsoft.com/office/officeart/2005/8/layout/pyramid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3F0081-2B2C-4EF1-AEF1-3F1AB7D7EF18}">
      <dsp:nvSpPr>
        <dsp:cNvPr id="0" name=""/>
        <dsp:cNvSpPr/>
      </dsp:nvSpPr>
      <dsp:spPr>
        <a:xfrm>
          <a:off x="1303727" y="0"/>
          <a:ext cx="2393173" cy="2393173"/>
        </a:xfrm>
        <a:prstGeom prst="triangle">
          <a:avLst/>
        </a:prstGeom>
        <a:gradFill flip="none" rotWithShape="1">
          <a:gsLst>
            <a:gs pos="0">
              <a:srgbClr val="8488C4"/>
            </a:gs>
            <a:gs pos="53000">
              <a:srgbClr val="D4DEFF"/>
            </a:gs>
            <a:gs pos="83000">
              <a:srgbClr val="D4DEFF"/>
            </a:gs>
            <a:gs pos="100000">
              <a:srgbClr val="96AB94"/>
            </a:gs>
          </a:gsLst>
          <a:lin ang="13500000" scaled="1"/>
          <a:tileRect/>
        </a:gra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baseline="0" dirty="0">
              <a:solidFill>
                <a:schemeClr val="tx1"/>
              </a:solidFill>
            </a:rPr>
            <a:t>Goal</a:t>
          </a:r>
        </a:p>
        <a:p>
          <a:pPr marL="0" lvl="0" indent="0" algn="ctr" defTabSz="444500">
            <a:lnSpc>
              <a:spcPct val="90000"/>
            </a:lnSpc>
            <a:spcBef>
              <a:spcPct val="0"/>
            </a:spcBef>
            <a:spcAft>
              <a:spcPct val="35000"/>
            </a:spcAft>
            <a:buNone/>
          </a:pPr>
          <a:endParaRPr lang="en-GB" sz="1000" kern="1200" baseline="0" dirty="0">
            <a:solidFill>
              <a:schemeClr val="tx1"/>
            </a:solidFill>
          </a:endParaRPr>
        </a:p>
        <a:p>
          <a:pPr marL="0" lvl="0" indent="0" algn="ctr" defTabSz="444500">
            <a:lnSpc>
              <a:spcPct val="90000"/>
            </a:lnSpc>
            <a:spcBef>
              <a:spcPct val="0"/>
            </a:spcBef>
            <a:spcAft>
              <a:spcPct val="35000"/>
            </a:spcAft>
            <a:buNone/>
          </a:pPr>
          <a:endParaRPr lang="en-GB" sz="1000" kern="1200" baseline="0" dirty="0">
            <a:solidFill>
              <a:schemeClr val="tx1"/>
            </a:solidFill>
          </a:endParaRPr>
        </a:p>
        <a:p>
          <a:pPr marL="0" lvl="0" indent="0" algn="ctr" defTabSz="444500">
            <a:lnSpc>
              <a:spcPct val="90000"/>
            </a:lnSpc>
            <a:spcBef>
              <a:spcPct val="0"/>
            </a:spcBef>
            <a:spcAft>
              <a:spcPct val="35000"/>
            </a:spcAft>
            <a:buNone/>
          </a:pPr>
          <a:endParaRPr lang="en-GB" sz="1000" kern="1200" baseline="0" dirty="0">
            <a:solidFill>
              <a:schemeClr val="tx1"/>
            </a:solidFill>
          </a:endParaRPr>
        </a:p>
        <a:p>
          <a:pPr marL="0" lvl="0" indent="0" algn="ctr" defTabSz="444500">
            <a:lnSpc>
              <a:spcPct val="90000"/>
            </a:lnSpc>
            <a:spcBef>
              <a:spcPct val="0"/>
            </a:spcBef>
            <a:spcAft>
              <a:spcPct val="35000"/>
            </a:spcAft>
            <a:buNone/>
          </a:pPr>
          <a:r>
            <a:rPr lang="en-GB" sz="1000" kern="1200" baseline="0" dirty="0">
              <a:solidFill>
                <a:schemeClr val="tx1"/>
              </a:solidFill>
            </a:rPr>
            <a:t>Objectives</a:t>
          </a:r>
        </a:p>
        <a:p>
          <a:pPr marL="0" lvl="0" indent="0" algn="ctr" defTabSz="444500">
            <a:lnSpc>
              <a:spcPct val="90000"/>
            </a:lnSpc>
            <a:spcBef>
              <a:spcPct val="0"/>
            </a:spcBef>
            <a:spcAft>
              <a:spcPct val="35000"/>
            </a:spcAft>
            <a:buNone/>
          </a:pPr>
          <a:endParaRPr lang="en-GB" sz="1000" kern="1200" baseline="0" dirty="0">
            <a:solidFill>
              <a:schemeClr val="tx1"/>
            </a:solidFill>
          </a:endParaRPr>
        </a:p>
        <a:p>
          <a:pPr marL="0" lvl="0" indent="0" algn="ctr" defTabSz="444500">
            <a:lnSpc>
              <a:spcPct val="90000"/>
            </a:lnSpc>
            <a:spcBef>
              <a:spcPct val="0"/>
            </a:spcBef>
            <a:spcAft>
              <a:spcPct val="35000"/>
            </a:spcAft>
            <a:buNone/>
          </a:pPr>
          <a:endParaRPr lang="en-GB" sz="1000" kern="1200" baseline="0" dirty="0">
            <a:solidFill>
              <a:schemeClr val="tx1"/>
            </a:solidFill>
          </a:endParaRPr>
        </a:p>
      </dsp:txBody>
      <dsp:txXfrm>
        <a:off x="1902020" y="1196587"/>
        <a:ext cx="1196587" cy="1196586"/>
      </dsp:txXfrm>
    </dsp:sp>
    <dsp:sp modelId="{9E3A98BF-B962-4C88-A3F4-CE0A9C609CD9}">
      <dsp:nvSpPr>
        <dsp:cNvPr id="0" name=""/>
        <dsp:cNvSpPr/>
      </dsp:nvSpPr>
      <dsp:spPr>
        <a:xfrm>
          <a:off x="129086" y="2393173"/>
          <a:ext cx="2393173" cy="2393173"/>
        </a:xfrm>
        <a:prstGeom prst="triangle">
          <a:avLst/>
        </a:prstGeom>
        <a:gradFill flip="none" rotWithShape="1">
          <a:gsLst>
            <a:gs pos="0">
              <a:srgbClr val="8488C4"/>
            </a:gs>
            <a:gs pos="53000">
              <a:srgbClr val="D4DEFF"/>
            </a:gs>
            <a:gs pos="83000">
              <a:srgbClr val="D4DEFF"/>
            </a:gs>
            <a:gs pos="100000">
              <a:srgbClr val="96AB94"/>
            </a:gs>
          </a:gsLst>
          <a:lin ang="13500000" scaled="1"/>
          <a:tileRect/>
        </a:gra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baseline="0" dirty="0">
              <a:solidFill>
                <a:schemeClr val="tx1"/>
              </a:solidFill>
            </a:rPr>
            <a:t>Requirements</a:t>
          </a:r>
        </a:p>
      </dsp:txBody>
      <dsp:txXfrm>
        <a:off x="727379" y="3589760"/>
        <a:ext cx="1196587" cy="1196586"/>
      </dsp:txXfrm>
    </dsp:sp>
    <dsp:sp modelId="{9159F311-1A1A-42F0-95D9-1D01F205FFC7}">
      <dsp:nvSpPr>
        <dsp:cNvPr id="0" name=""/>
        <dsp:cNvSpPr/>
      </dsp:nvSpPr>
      <dsp:spPr>
        <a:xfrm rot="10800000">
          <a:off x="1296141" y="2393173"/>
          <a:ext cx="2393173" cy="2393173"/>
        </a:xfrm>
        <a:prstGeom prst="triangle">
          <a:avLst/>
        </a:prstGeom>
        <a:gradFill flip="none" rotWithShape="1">
          <a:gsLst>
            <a:gs pos="0">
              <a:srgbClr val="8488C4"/>
            </a:gs>
            <a:gs pos="53000">
              <a:srgbClr val="D4DEFF"/>
            </a:gs>
            <a:gs pos="83000">
              <a:srgbClr val="D4DEFF"/>
            </a:gs>
            <a:gs pos="100000">
              <a:srgbClr val="96AB94"/>
            </a:gs>
          </a:gsLst>
          <a:lin ang="13500000" scaled="1"/>
          <a:tileRect/>
        </a:gra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baseline="0" dirty="0">
              <a:solidFill>
                <a:schemeClr val="tx1"/>
              </a:solidFill>
            </a:rPr>
            <a:t>Deliverables</a:t>
          </a:r>
        </a:p>
      </dsp:txBody>
      <dsp:txXfrm rot="10800000">
        <a:off x="1894434" y="2393173"/>
        <a:ext cx="1196587" cy="1196586"/>
      </dsp:txXfrm>
    </dsp:sp>
    <dsp:sp modelId="{5FD32BF9-F427-41D7-9D4D-76BBE6F5A287}">
      <dsp:nvSpPr>
        <dsp:cNvPr id="0" name=""/>
        <dsp:cNvSpPr/>
      </dsp:nvSpPr>
      <dsp:spPr>
        <a:xfrm>
          <a:off x="2500313" y="2393173"/>
          <a:ext cx="2393173" cy="2393173"/>
        </a:xfrm>
        <a:prstGeom prst="triangle">
          <a:avLst/>
        </a:prstGeom>
        <a:gradFill flip="none" rotWithShape="1">
          <a:gsLst>
            <a:gs pos="0">
              <a:srgbClr val="8488C4"/>
            </a:gs>
            <a:gs pos="53000">
              <a:srgbClr val="D4DEFF"/>
            </a:gs>
            <a:gs pos="83000">
              <a:srgbClr val="D4DEFF"/>
            </a:gs>
            <a:gs pos="100000">
              <a:srgbClr val="96AB94"/>
            </a:gs>
          </a:gsLst>
          <a:lin ang="13500000" scaled="1"/>
          <a:tileRect/>
        </a:gra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baseline="0" dirty="0">
              <a:solidFill>
                <a:schemeClr val="tx1"/>
              </a:solidFill>
            </a:rPr>
            <a:t>Work</a:t>
          </a:r>
        </a:p>
      </dsp:txBody>
      <dsp:txXfrm>
        <a:off x="3098606" y="3589760"/>
        <a:ext cx="1196587" cy="1196586"/>
      </dsp:txXfrm>
    </dsp:sp>
  </dsp:spTree>
</dsp:drawing>
</file>

<file path=ppt/diagrams/layout1.xml><?xml version="1.0" encoding="utf-8"?>
<dgm:layoutDef xmlns:dgm="http://schemas.openxmlformats.org/drawingml/2006/diagram" xmlns:a="http://schemas.openxmlformats.org/drawingml/2006/main" uniqueId="urn:microsoft.com/office/officeart/2005/8/layout/pyramid4">
  <dgm:title val=""/>
  <dgm:desc val=""/>
  <dgm:catLst>
    <dgm:cat type="pyramid" pri="4000"/>
    <dgm:cat type="relationship" pri="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useDef="1">
    <dgm:dataModel>
      <dgm:ptLst/>
      <dgm:bg/>
      <dgm:whole/>
    </dgm:dataModel>
  </dgm:styleData>
  <dgm:clrData useDef="1">
    <dgm:dataModel>
      <dgm:ptLst/>
      <dgm:bg/>
      <dgm:whole/>
    </dgm:dataModel>
  </dgm:clrData>
  <dgm:layoutNode name="compositeShape">
    <dgm:varLst>
      <dgm:chMax val="9"/>
      <dgm:dir/>
      <dgm:resizeHandles val="exact"/>
    </dgm:varLst>
    <dgm:alg type="composite">
      <dgm:param type="ar" val="1"/>
    </dgm:alg>
    <dgm:shape xmlns:r="http://schemas.openxmlformats.org/officeDocument/2006/relationships" r:blip="">
      <dgm:adjLst/>
    </dgm:shape>
    <dgm:presOf/>
    <dgm:choose name="Name0">
      <dgm:if name="Name1" axis="ch" ptType="node" func="cnt" op="lte" val="4">
        <dgm:choose name="Name2">
          <dgm:if name="Name3" axis="ch" ptType="node" func="cnt" op="equ" val="1">
            <dgm:constrLst>
              <dgm:constr type="primFontSz" for="ch" ptType="node" op="equ" val="65"/>
              <dgm:constr type="t" for="ch" forName="triangle1"/>
              <dgm:constr type="l" for="ch" forName="triangle1"/>
              <dgm:constr type="h" for="ch" forName="triangle1" refType="h"/>
              <dgm:constr type="w" for="ch" forName="triangle1" refType="h"/>
            </dgm:constrLst>
          </dgm:if>
          <dgm:else name="Name4">
            <dgm:constrLst>
              <dgm:constr type="primFontSz" for="ch" ptType="node" op="equ" val="65"/>
              <dgm:constr type="t" for="ch" forName="triangle1"/>
              <dgm:constr type="l" for="ch" forName="triangle1" refType="h" fact="0.25"/>
              <dgm:constr type="h" for="ch" forName="triangle1" refType="h" fact="0.5"/>
              <dgm:constr type="w" for="ch" forName="triangle1" refType="h" fact="0.5"/>
              <dgm:constr type="t" for="ch" forName="triangle2" refType="h" fact="0.5"/>
              <dgm:constr type="l" for="ch" forName="triangle2"/>
              <dgm:constr type="h" for="ch" forName="triangle2" refType="h" fact="0.5"/>
              <dgm:constr type="w" for="ch" forName="triangle2" refType="h" fact="0.5"/>
              <dgm:constr type="t" for="ch" forName="triangle3" refType="h" fact="0.5"/>
              <dgm:constr type="l" for="ch" forName="triangle3" refType="h" fact="0.25"/>
              <dgm:constr type="h" for="ch" forName="triangle3" refType="h" fact="0.5"/>
              <dgm:constr type="w" for="ch" forName="triangle3" refType="h" fact="0.5"/>
              <dgm:constr type="t" for="ch" forName="triangle4" refType="h" fact="0.5"/>
              <dgm:constr type="l" for="ch" forName="triangle4" refType="h" fact="0.5"/>
              <dgm:constr type="h" for="ch" forName="triangle4" refType="h" fact="0.5"/>
              <dgm:constr type="w" for="ch" forName="triangle4" refType="h" fact="0.5"/>
            </dgm:constrLst>
          </dgm:else>
        </dgm:choose>
      </dgm:if>
      <dgm:else name="Name5">
        <dgm:constrLst>
          <dgm:constr type="primFontSz" for="ch" ptType="node" op="equ" val="65"/>
          <dgm:constr type="t" for="ch" forName="triangle1"/>
          <dgm:constr type="l" for="ch" forName="triangle1" refType="h" fact="0.33"/>
          <dgm:constr type="h" for="ch" forName="triangle1" refType="h" fact="0.33"/>
          <dgm:constr type="w" for="ch" forName="triangle1" refType="h" fact="0.33"/>
          <dgm:constr type="t" for="ch" forName="triangle2" refType="h" fact="0.33"/>
          <dgm:constr type="l" for="ch" forName="triangle2" refType="h" fact="0.165"/>
          <dgm:constr type="h" for="ch" forName="triangle2" refType="h" fact="0.33"/>
          <dgm:constr type="w" for="ch" forName="triangle2" refType="h" fact="0.33"/>
          <dgm:constr type="t" for="ch" forName="triangle3" refType="h" fact="0.33"/>
          <dgm:constr type="l" for="ch" forName="triangle3" refType="h" fact="0.33"/>
          <dgm:constr type="h" for="ch" forName="triangle3" refType="h" fact="0.33"/>
          <dgm:constr type="w" for="ch" forName="triangle3" refType="h" fact="0.33"/>
          <dgm:constr type="t" for="ch" forName="triangle4" refType="h" fact="0.33"/>
          <dgm:constr type="l" for="ch" forName="triangle4" refType="h" fact="0.495"/>
          <dgm:constr type="h" for="ch" forName="triangle4" refType="h" fact="0.33"/>
          <dgm:constr type="w" for="ch" forName="triangle4" refType="h" fact="0.33"/>
          <dgm:constr type="t" for="ch" forName="triangle5" refType="h" fact="0.66"/>
          <dgm:constr type="l" for="ch" forName="triangle5"/>
          <dgm:constr type="h" for="ch" forName="triangle5" refType="h" fact="0.33"/>
          <dgm:constr type="w" for="ch" forName="triangle5" refType="h" fact="0.33"/>
          <dgm:constr type="t" for="ch" forName="triangle6" refType="h" fact="0.66"/>
          <dgm:constr type="l" for="ch" forName="triangle6" refType="h" fact="0.165"/>
          <dgm:constr type="h" for="ch" forName="triangle6" refType="h" fact="0.33"/>
          <dgm:constr type="w" for="ch" forName="triangle6" refType="h" fact="0.33"/>
          <dgm:constr type="t" for="ch" forName="triangle7" refType="h" fact="0.66"/>
          <dgm:constr type="l" for="ch" forName="triangle7" refType="h" fact="0.33"/>
          <dgm:constr type="h" for="ch" forName="triangle7" refType="h" fact="0.33"/>
          <dgm:constr type="w" for="ch" forName="triangle7" refType="h" fact="0.33"/>
          <dgm:constr type="t" for="ch" forName="triangle8" refType="h" fact="0.66"/>
          <dgm:constr type="l" for="ch" forName="triangle8" refType="h" fact="0.495"/>
          <dgm:constr type="h" for="ch" forName="triangle8" refType="h" fact="0.33"/>
          <dgm:constr type="w" for="ch" forName="triangle8" refType="h" fact="0.33"/>
          <dgm:constr type="t" for="ch" forName="triangle9" refType="h" fact="0.66"/>
          <dgm:constr type="l" for="ch" forName="triangle9" refType="h" fact="0.66"/>
          <dgm:constr type="h" for="ch" forName="triangle9" refType="h" fact="0.33"/>
          <dgm:constr type="w" for="ch" forName="triangle9" refType="h" fact="0.33"/>
        </dgm:constrLst>
      </dgm:else>
    </dgm:choose>
    <dgm:ruleLst/>
    <dgm:choose name="Name6">
      <dgm:if name="Name7" axis="ch" ptType="node" func="cnt" op="gte" val="1">
        <dgm:layoutNode name="triangle1" styleLbl="node1">
          <dgm:varLst>
            <dgm:bulletEnabled val="1"/>
          </dgm:varLst>
          <dgm:alg type="tx">
            <dgm:param type="txAnchorVertCh" val="mid"/>
          </dgm:alg>
          <dgm:shape xmlns:r="http://schemas.openxmlformats.org/officeDocument/2006/relationships" type="triangle"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8"/>
    </dgm:choose>
    <dgm:choose name="Name9">
      <dgm:if name="Name10" axis="ch" ptType="node" func="cnt" op="gte" val="2">
        <dgm:layoutNode name="triangle2" styleLbl="node1">
          <dgm:varLst>
            <dgm:bulletEnabled val="1"/>
          </dgm:varLst>
          <dgm:alg type="tx">
            <dgm:param type="txAnchorVertCh" val="mid"/>
          </dgm:alg>
          <dgm:shape xmlns:r="http://schemas.openxmlformats.org/officeDocument/2006/relationships" type="triangle" r:blip="">
            <dgm:adjLst/>
          </dgm:shape>
          <dgm:choose name="Name11">
            <dgm:if name="Name12" func="var" arg="dir" op="equ" val="norm">
              <dgm:presOf axis="ch desOrSelf" ptType="node node" st="2 1" cnt="1 0"/>
            </dgm:if>
            <dgm:else name="Name13">
              <dgm:presOf axis="ch desOrSelf" ptType="node node" st="4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3" styleLbl="node1">
          <dgm:varLst>
            <dgm:bulletEnabled val="1"/>
          </dgm:varLst>
          <dgm:alg type="tx">
            <dgm:param type="txAnchorVertCh" val="mid"/>
          </dgm:alg>
          <dgm:shape xmlns:r="http://schemas.openxmlformats.org/officeDocument/2006/relationships" rot="180" type="triangle"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4" styleLbl="node1">
          <dgm:varLst>
            <dgm:bulletEnabled val="1"/>
          </dgm:varLst>
          <dgm:alg type="tx">
            <dgm:param type="txAnchorVertCh" val="mid"/>
          </dgm:alg>
          <dgm:shape xmlns:r="http://schemas.openxmlformats.org/officeDocument/2006/relationships" type="triangle" r:blip="">
            <dgm:adjLst/>
          </dgm:shape>
          <dgm:choose name="Name14">
            <dgm:if name="Name15" func="var" arg="dir" op="equ" val="norm">
              <dgm:presOf axis="ch desOrSelf" ptType="node node" st="4 1" cnt="1 0"/>
            </dgm:if>
            <dgm:else name="Name16">
              <dgm:presOf axis="ch desOrSelf" ptType="node node" st="2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7"/>
    </dgm:choose>
    <dgm:choose name="Name18">
      <dgm:if name="Name19" axis="ch" ptType="node" func="cnt" op="gte" val="5">
        <dgm:layoutNode name="triangle5" styleLbl="node1">
          <dgm:varLst>
            <dgm:bulletEnabled val="1"/>
          </dgm:varLst>
          <dgm:alg type="tx">
            <dgm:param type="txAnchorVertCh" val="mid"/>
          </dgm:alg>
          <dgm:shape xmlns:r="http://schemas.openxmlformats.org/officeDocument/2006/relationships" type="triangle" r:blip="">
            <dgm:adjLst/>
          </dgm:shape>
          <dgm:choose name="Name20">
            <dgm:if name="Name21" func="var" arg="dir" op="equ" val="norm">
              <dgm:presOf axis="ch desOrSelf" ptType="node node" st="5 1" cnt="1 0"/>
            </dgm:if>
            <dgm:else name="Name22">
              <dgm:presOf axis="ch desOrSelf" ptType="node node" st="9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6" styleLbl="node1">
          <dgm:varLst>
            <dgm:bulletEnabled val="1"/>
          </dgm:varLst>
          <dgm:alg type="tx">
            <dgm:param type="txAnchorVertCh" val="mid"/>
          </dgm:alg>
          <dgm:shape xmlns:r="http://schemas.openxmlformats.org/officeDocument/2006/relationships" rot="180" type="triangle" r:blip="">
            <dgm:adjLst/>
          </dgm:shape>
          <dgm:choose name="Name23">
            <dgm:if name="Name24" func="var" arg="dir" op="equ" val="norm">
              <dgm:presOf axis="ch desOrSelf" ptType="node node" st="6 1" cnt="1 0"/>
            </dgm:if>
            <dgm:else name="Name25">
              <dgm:presOf axis="ch desOrSelf" ptType="node node" st="8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7" styleLbl="node1">
          <dgm:varLst>
            <dgm:bulletEnabled val="1"/>
          </dgm:varLst>
          <dgm:alg type="tx">
            <dgm:param type="txAnchorVertCh" val="mid"/>
          </dgm:alg>
          <dgm:shape xmlns:r="http://schemas.openxmlformats.org/officeDocument/2006/relationships" type="triangle" r:blip="">
            <dgm:adjLst/>
          </dgm:shape>
          <dgm:presOf axis="ch desOrSelf" ptType="node node" st="7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8" styleLbl="node1">
          <dgm:varLst>
            <dgm:bulletEnabled val="1"/>
          </dgm:varLst>
          <dgm:alg type="tx">
            <dgm:param type="txAnchorVertCh" val="mid"/>
          </dgm:alg>
          <dgm:shape xmlns:r="http://schemas.openxmlformats.org/officeDocument/2006/relationships" rot="180" type="triangle" r:blip="">
            <dgm:adjLst/>
          </dgm:shape>
          <dgm:choose name="Name26">
            <dgm:if name="Name27" func="var" arg="dir" op="equ" val="norm">
              <dgm:presOf axis="ch desOrSelf" ptType="node node" st="8 1" cnt="1 0"/>
            </dgm:if>
            <dgm:else name="Name28">
              <dgm:presOf axis="ch desOrSelf" ptType="node node" st="6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9" styleLbl="node1">
          <dgm:varLst>
            <dgm:bulletEnabled val="1"/>
          </dgm:varLst>
          <dgm:alg type="tx">
            <dgm:param type="txAnchorVertCh" val="mid"/>
          </dgm:alg>
          <dgm:shape xmlns:r="http://schemas.openxmlformats.org/officeDocument/2006/relationships" type="triangle" r:blip="">
            <dgm:adjLst/>
          </dgm:shape>
          <dgm:choose name="Name29">
            <dgm:if name="Name30" func="var" arg="dir" op="equ" val="norm">
              <dgm:presOf axis="ch desOrSelf" ptType="node node" st="9 1" cnt="1 0"/>
            </dgm:if>
            <dgm:else name="Name31">
              <dgm:presOf axis="ch desOrSelf" ptType="node node" st="5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2"/>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0754" name="Slide Image Placeholder 1"/>
          <p:cNvSpPr>
            <a:spLocks noGrp="1" noRot="1" noChangeAspect="1" noTextEdit="1"/>
          </p:cNvSpPr>
          <p:nvPr>
            <p:ph type="sldImg"/>
          </p:nvPr>
        </p:nvSpPr>
        <p:spPr>
          <a:ln/>
        </p:spPr>
      </p:sp>
      <p:sp>
        <p:nvSpPr>
          <p:cNvPr id="330755" name="Notes Placeholder 2"/>
          <p:cNvSpPr>
            <a:spLocks noGrp="1"/>
          </p:cNvSpPr>
          <p:nvPr>
            <p:ph type="body" idx="1"/>
          </p:nvPr>
        </p:nvSpPr>
        <p:spPr>
          <a:noFill/>
          <a:ln/>
        </p:spPr>
        <p:txBody>
          <a:bodyPr/>
          <a:lstStyle/>
          <a:p>
            <a:endParaRPr lang="en-GB"/>
          </a:p>
        </p:txBody>
      </p:sp>
      <p:sp>
        <p:nvSpPr>
          <p:cNvPr id="330756" name="Slide Number Placeholder 3"/>
          <p:cNvSpPr>
            <a:spLocks noGrp="1"/>
          </p:cNvSpPr>
          <p:nvPr>
            <p:ph type="sldNum" sz="quarter" idx="5"/>
          </p:nvPr>
        </p:nvSpPr>
        <p:spPr>
          <a:noFill/>
        </p:spPr>
        <p:txBody>
          <a:bodyPr/>
          <a:lstStyle/>
          <a:p>
            <a:fld id="{E174CE1C-5DD0-403A-8053-0157517155B3}" type="slidenum">
              <a:rPr lang="en-US" smtClean="0"/>
              <a:pPr/>
              <a:t>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24/11/2022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24/11/2022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24/11/2022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24/11/2022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24/11/2022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24/11/2022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24/11/2022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24/11/2022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24/11/2022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24/11/2022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24/11/2022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24/11/2022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oleObject" Target="../embeddings/oleObject1.bin"/><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ctrTitle"/>
          </p:nvPr>
        </p:nvSpPr>
        <p:spPr>
          <a:xfrm>
            <a:off x="539552" y="1412776"/>
            <a:ext cx="8604448" cy="1224137"/>
          </a:xfrm>
        </p:spPr>
        <p:txBody>
          <a:bodyPr/>
          <a:lstStyle/>
          <a:p>
            <a:pPr eaLnBrk="1" fontAlgn="auto" hangingPunct="1">
              <a:spcAft>
                <a:spcPts val="0"/>
              </a:spcAft>
              <a:defRPr/>
            </a:pPr>
            <a:r>
              <a:rPr lang="en-US" dirty="0"/>
              <a:t>Project Initiation and Planning</a:t>
            </a:r>
            <a:br>
              <a:rPr lang="en-GB" dirty="0">
                <a:solidFill>
                  <a:srgbClr val="FFFF00"/>
                </a:solidFill>
              </a:rPr>
            </a:br>
            <a:endParaRPr lang="en-US" sz="2400" dirty="0">
              <a:solidFill>
                <a:srgbClr val="FFFF00"/>
              </a:solidFill>
            </a:endParaRPr>
          </a:p>
        </p:txBody>
      </p:sp>
      <p:sp>
        <p:nvSpPr>
          <p:cNvPr id="45060" name="Rectangle 3"/>
          <p:cNvSpPr>
            <a:spLocks noChangeArrowheads="1"/>
          </p:cNvSpPr>
          <p:nvPr/>
        </p:nvSpPr>
        <p:spPr bwMode="auto">
          <a:xfrm>
            <a:off x="3286125" y="6211888"/>
            <a:ext cx="5857875" cy="461962"/>
          </a:xfrm>
          <a:prstGeom prst="rect">
            <a:avLst/>
          </a:prstGeom>
          <a:noFill/>
          <a:ln w="9525">
            <a:noFill/>
            <a:miter lim="800000"/>
            <a:headEnd/>
            <a:tailEnd/>
          </a:ln>
        </p:spPr>
        <p:txBody>
          <a:bodyPr>
            <a:spAutoFit/>
          </a:bodyPr>
          <a:lstStyle/>
          <a:p>
            <a:pPr algn="r"/>
            <a:r>
              <a:rPr lang="en-US" sz="1200"/>
              <a:t>Attributed to Albert Einstein ,1879 – 1955 </a:t>
            </a:r>
          </a:p>
          <a:p>
            <a:pPr algn="r"/>
            <a:endParaRPr lang="en-US" sz="12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915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4"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5E6D55-8314-4042-975E-5AA16FCC476F}"/>
              </a:ext>
            </a:extLst>
          </p:cNvPr>
          <p:cNvSpPr>
            <a:spLocks noGrp="1"/>
          </p:cNvSpPr>
          <p:nvPr>
            <p:ph type="title"/>
          </p:nvPr>
        </p:nvSpPr>
        <p:spPr/>
        <p:txBody>
          <a:bodyPr/>
          <a:lstStyle/>
          <a:p>
            <a:r>
              <a:rPr lang="en-GB" sz="3200" b="1" dirty="0"/>
              <a:t>Recap</a:t>
            </a:r>
            <a:r>
              <a:rPr lang="en-GB" dirty="0"/>
              <a:t> </a:t>
            </a:r>
          </a:p>
        </p:txBody>
      </p:sp>
      <p:sp>
        <p:nvSpPr>
          <p:cNvPr id="3" name="Content Placeholder 2">
            <a:extLst>
              <a:ext uri="{FF2B5EF4-FFF2-40B4-BE49-F238E27FC236}">
                <a16:creationId xmlns:a16="http://schemas.microsoft.com/office/drawing/2014/main" id="{36C958FA-3BBC-44BF-8DE9-949C5E8F8233}"/>
              </a:ext>
            </a:extLst>
          </p:cNvPr>
          <p:cNvSpPr>
            <a:spLocks noGrp="1"/>
          </p:cNvSpPr>
          <p:nvPr>
            <p:ph idx="1"/>
          </p:nvPr>
        </p:nvSpPr>
        <p:spPr>
          <a:xfrm>
            <a:off x="457200" y="1600201"/>
            <a:ext cx="8435280" cy="2836911"/>
          </a:xfrm>
        </p:spPr>
        <p:txBody>
          <a:bodyPr/>
          <a:lstStyle/>
          <a:p>
            <a:pPr marL="0" indent="0">
              <a:buNone/>
            </a:pPr>
            <a:r>
              <a:rPr lang="en-GB" sz="2800" dirty="0"/>
              <a:t>Last week we looked at project management methodologies, we established they are step by step guide to effective project delivery.</a:t>
            </a:r>
          </a:p>
        </p:txBody>
      </p:sp>
      <p:sp>
        <p:nvSpPr>
          <p:cNvPr id="4" name="Date Placeholder 3">
            <a:extLst>
              <a:ext uri="{FF2B5EF4-FFF2-40B4-BE49-F238E27FC236}">
                <a16:creationId xmlns:a16="http://schemas.microsoft.com/office/drawing/2014/main" id="{6E5375E0-5103-4A4D-894F-03E072505982}"/>
              </a:ext>
            </a:extLst>
          </p:cNvPr>
          <p:cNvSpPr>
            <a:spLocks noGrp="1"/>
          </p:cNvSpPr>
          <p:nvPr>
            <p:ph type="dt" sz="half" idx="10"/>
          </p:nvPr>
        </p:nvSpPr>
        <p:spPr/>
        <p:txBody>
          <a:bodyPr/>
          <a:lstStyle/>
          <a:p>
            <a:pPr>
              <a:defRPr/>
            </a:pPr>
            <a:fld id="{2303D31F-598B-47EE-BA37-93F097A3D676}" type="datetime1">
              <a:rPr lang="en-GB" altLang="en-US" smtClean="0"/>
              <a:pPr>
                <a:defRPr/>
              </a:pPr>
              <a:t>24/11/2022</a:t>
            </a:fld>
            <a:endParaRPr lang="en-GB" altLang="en-US"/>
          </a:p>
        </p:txBody>
      </p:sp>
      <p:sp>
        <p:nvSpPr>
          <p:cNvPr id="5" name="Slide Number Placeholder 4">
            <a:extLst>
              <a:ext uri="{FF2B5EF4-FFF2-40B4-BE49-F238E27FC236}">
                <a16:creationId xmlns:a16="http://schemas.microsoft.com/office/drawing/2014/main" id="{D0D41884-E887-4F2A-A7F1-AECB208ECF07}"/>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3873197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15A13-CD83-45EF-97EB-31291D0C5BC4}"/>
              </a:ext>
            </a:extLst>
          </p:cNvPr>
          <p:cNvSpPr>
            <a:spLocks noGrp="1"/>
          </p:cNvSpPr>
          <p:nvPr>
            <p:ph type="title"/>
          </p:nvPr>
        </p:nvSpPr>
        <p:spPr/>
        <p:txBody>
          <a:bodyPr/>
          <a:lstStyle/>
          <a:p>
            <a:r>
              <a:rPr lang="en-GB" sz="3200" b="1" dirty="0"/>
              <a:t>Introduction</a:t>
            </a:r>
          </a:p>
        </p:txBody>
      </p:sp>
      <p:sp>
        <p:nvSpPr>
          <p:cNvPr id="3" name="Content Placeholder 2">
            <a:extLst>
              <a:ext uri="{FF2B5EF4-FFF2-40B4-BE49-F238E27FC236}">
                <a16:creationId xmlns:a16="http://schemas.microsoft.com/office/drawing/2014/main" id="{4A4863F7-F172-4B8E-8533-B06E463895EE}"/>
              </a:ext>
            </a:extLst>
          </p:cNvPr>
          <p:cNvSpPr>
            <a:spLocks noGrp="1"/>
          </p:cNvSpPr>
          <p:nvPr>
            <p:ph idx="1"/>
          </p:nvPr>
        </p:nvSpPr>
        <p:spPr>
          <a:xfrm>
            <a:off x="250825" y="1600201"/>
            <a:ext cx="8641655" cy="3412975"/>
          </a:xfrm>
        </p:spPr>
        <p:txBody>
          <a:bodyPr/>
          <a:lstStyle/>
          <a:p>
            <a:r>
              <a:rPr lang="en-GB" sz="2800" dirty="0"/>
              <a:t>It is important to have a have a holistic view of the project and determine how the different aspects of the project will be achieved. </a:t>
            </a:r>
          </a:p>
          <a:p>
            <a:r>
              <a:rPr lang="en-GB" sz="2800" dirty="0"/>
              <a:t>Have a robust planning approach to pre-determine how the project will be impacted.</a:t>
            </a:r>
          </a:p>
          <a:p>
            <a:pPr marL="0" indent="0">
              <a:buNone/>
            </a:pPr>
            <a:endParaRPr lang="en-GB" sz="2800" dirty="0"/>
          </a:p>
          <a:p>
            <a:pPr marL="0" indent="0">
              <a:buNone/>
            </a:pPr>
            <a:endParaRPr lang="en-GB" sz="2800" dirty="0"/>
          </a:p>
        </p:txBody>
      </p:sp>
      <p:sp>
        <p:nvSpPr>
          <p:cNvPr id="4" name="Date Placeholder 3">
            <a:extLst>
              <a:ext uri="{FF2B5EF4-FFF2-40B4-BE49-F238E27FC236}">
                <a16:creationId xmlns:a16="http://schemas.microsoft.com/office/drawing/2014/main" id="{947D2CC2-609B-426F-B9FD-BB860BFD5B0A}"/>
              </a:ext>
            </a:extLst>
          </p:cNvPr>
          <p:cNvSpPr>
            <a:spLocks noGrp="1"/>
          </p:cNvSpPr>
          <p:nvPr>
            <p:ph type="dt" sz="half" idx="10"/>
          </p:nvPr>
        </p:nvSpPr>
        <p:spPr/>
        <p:txBody>
          <a:bodyPr/>
          <a:lstStyle/>
          <a:p>
            <a:pPr>
              <a:defRPr/>
            </a:pPr>
            <a:fld id="{2303D31F-598B-47EE-BA37-93F097A3D676}" type="datetime1">
              <a:rPr lang="en-GB" altLang="en-US" smtClean="0"/>
              <a:pPr>
                <a:defRPr/>
              </a:pPr>
              <a:t>24/11/2022</a:t>
            </a:fld>
            <a:endParaRPr lang="en-GB" altLang="en-US"/>
          </a:p>
        </p:txBody>
      </p:sp>
      <p:sp>
        <p:nvSpPr>
          <p:cNvPr id="5" name="Slide Number Placeholder 4">
            <a:extLst>
              <a:ext uri="{FF2B5EF4-FFF2-40B4-BE49-F238E27FC236}">
                <a16:creationId xmlns:a16="http://schemas.microsoft.com/office/drawing/2014/main" id="{157B42C7-8A8F-41BC-B124-C43F003541E4}"/>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8221684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CBD60-0C2F-47E2-BCC7-EDC4CCC12730}"/>
              </a:ext>
            </a:extLst>
          </p:cNvPr>
          <p:cNvSpPr>
            <a:spLocks noGrp="1"/>
          </p:cNvSpPr>
          <p:nvPr>
            <p:ph type="title"/>
          </p:nvPr>
        </p:nvSpPr>
        <p:spPr>
          <a:xfrm>
            <a:off x="440772" y="86123"/>
            <a:ext cx="8229600" cy="706090"/>
          </a:xfrm>
        </p:spPr>
        <p:txBody>
          <a:bodyPr/>
          <a:lstStyle/>
          <a:p>
            <a:r>
              <a:rPr lang="en-GB" sz="3200" b="1" dirty="0"/>
              <a:t>Project Life Cycle</a:t>
            </a:r>
          </a:p>
        </p:txBody>
      </p:sp>
      <p:sp>
        <p:nvSpPr>
          <p:cNvPr id="4" name="Date Placeholder 3">
            <a:extLst>
              <a:ext uri="{FF2B5EF4-FFF2-40B4-BE49-F238E27FC236}">
                <a16:creationId xmlns:a16="http://schemas.microsoft.com/office/drawing/2014/main" id="{A0233DE2-0C6B-44CB-BF85-CD03D9D40F25}"/>
              </a:ext>
            </a:extLst>
          </p:cNvPr>
          <p:cNvSpPr>
            <a:spLocks noGrp="1"/>
          </p:cNvSpPr>
          <p:nvPr>
            <p:ph type="dt" sz="half" idx="10"/>
          </p:nvPr>
        </p:nvSpPr>
        <p:spPr/>
        <p:txBody>
          <a:bodyPr/>
          <a:lstStyle/>
          <a:p>
            <a:pPr>
              <a:defRPr/>
            </a:pPr>
            <a:fld id="{2303D31F-598B-47EE-BA37-93F097A3D676}" type="datetime1">
              <a:rPr lang="en-GB" altLang="en-US" smtClean="0"/>
              <a:pPr>
                <a:defRPr/>
              </a:pPr>
              <a:t>24/11/2022</a:t>
            </a:fld>
            <a:endParaRPr lang="en-GB" altLang="en-US"/>
          </a:p>
        </p:txBody>
      </p:sp>
      <p:sp>
        <p:nvSpPr>
          <p:cNvPr id="5" name="Slide Number Placeholder 4">
            <a:extLst>
              <a:ext uri="{FF2B5EF4-FFF2-40B4-BE49-F238E27FC236}">
                <a16:creationId xmlns:a16="http://schemas.microsoft.com/office/drawing/2014/main" id="{7880B39A-4577-4D8D-9765-83272FA3A78C}"/>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pic>
        <p:nvPicPr>
          <p:cNvPr id="1026" name="Picture 2" descr="See the source image">
            <a:extLst>
              <a:ext uri="{FF2B5EF4-FFF2-40B4-BE49-F238E27FC236}">
                <a16:creationId xmlns:a16="http://schemas.microsoft.com/office/drawing/2014/main" id="{370A75CD-5688-4495-8449-5F67F8D7707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50824" y="1412776"/>
            <a:ext cx="8641655" cy="42484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40304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843AD0-CC72-450F-A154-A84FD0658E83}"/>
              </a:ext>
            </a:extLst>
          </p:cNvPr>
          <p:cNvSpPr>
            <a:spLocks noGrp="1"/>
          </p:cNvSpPr>
          <p:nvPr>
            <p:ph type="title"/>
          </p:nvPr>
        </p:nvSpPr>
        <p:spPr>
          <a:xfrm>
            <a:off x="457200" y="274638"/>
            <a:ext cx="8229600" cy="778098"/>
          </a:xfrm>
        </p:spPr>
        <p:txBody>
          <a:bodyPr/>
          <a:lstStyle/>
          <a:p>
            <a:r>
              <a:rPr lang="en-GB" sz="3200" b="1" dirty="0"/>
              <a:t>Phase 1: Project Conception and Initiation</a:t>
            </a:r>
          </a:p>
        </p:txBody>
      </p:sp>
      <p:sp>
        <p:nvSpPr>
          <p:cNvPr id="3" name="Content Placeholder 2">
            <a:extLst>
              <a:ext uri="{FF2B5EF4-FFF2-40B4-BE49-F238E27FC236}">
                <a16:creationId xmlns:a16="http://schemas.microsoft.com/office/drawing/2014/main" id="{9216672F-D2DF-4E72-A741-BD7B798EACEC}"/>
              </a:ext>
            </a:extLst>
          </p:cNvPr>
          <p:cNvSpPr>
            <a:spLocks noGrp="1"/>
          </p:cNvSpPr>
          <p:nvPr>
            <p:ph idx="1"/>
          </p:nvPr>
        </p:nvSpPr>
        <p:spPr>
          <a:xfrm>
            <a:off x="143508" y="1463340"/>
            <a:ext cx="8856984" cy="4125900"/>
          </a:xfrm>
        </p:spPr>
        <p:txBody>
          <a:bodyPr/>
          <a:lstStyle/>
          <a:p>
            <a:pPr marL="0" indent="0">
              <a:buNone/>
            </a:pPr>
            <a:r>
              <a:rPr lang="en-GB" sz="2800" dirty="0"/>
              <a:t>Technically  the concept development or initiation begins with developing the </a:t>
            </a:r>
            <a:r>
              <a:rPr lang="en-GB" sz="2800" b="1" dirty="0"/>
              <a:t>Business Case</a:t>
            </a:r>
            <a:r>
              <a:rPr lang="en-GB" sz="2800" dirty="0"/>
              <a:t>.</a:t>
            </a:r>
          </a:p>
          <a:p>
            <a:pPr marL="0" indent="0">
              <a:buNone/>
            </a:pPr>
            <a:endParaRPr lang="en-GB" sz="2800" dirty="0"/>
          </a:p>
          <a:p>
            <a:pPr marL="0" indent="0">
              <a:buNone/>
            </a:pPr>
            <a:r>
              <a:rPr lang="en-GB" sz="2800" dirty="0"/>
              <a:t>As the ‘Bible of the project’, it provides justification of the project and highlights the </a:t>
            </a:r>
            <a:r>
              <a:rPr lang="en-GB" sz="2800" b="1" dirty="0"/>
              <a:t>WHAT, WHY, </a:t>
            </a:r>
            <a:r>
              <a:rPr lang="en-GB" sz="2800" dirty="0"/>
              <a:t>and </a:t>
            </a:r>
            <a:r>
              <a:rPr lang="en-GB" sz="2800" b="1" dirty="0"/>
              <a:t>HOW</a:t>
            </a:r>
            <a:r>
              <a:rPr lang="en-GB" sz="2800" dirty="0"/>
              <a:t>.</a:t>
            </a:r>
          </a:p>
          <a:p>
            <a:pPr marL="0" indent="0">
              <a:buNone/>
            </a:pPr>
            <a:endParaRPr lang="en-GB" sz="2800" dirty="0"/>
          </a:p>
          <a:p>
            <a:pPr marL="0" indent="0">
              <a:buNone/>
            </a:pPr>
            <a:r>
              <a:rPr lang="en-GB" sz="2800" dirty="0"/>
              <a:t>It requires a lot of research; hence, the need for the feasibility study, SWOT Analysis and STEEPLE Analysis</a:t>
            </a:r>
          </a:p>
          <a:p>
            <a:pPr marL="0" indent="0">
              <a:buNone/>
            </a:pPr>
            <a:endParaRPr lang="en-GB" sz="2800" dirty="0"/>
          </a:p>
        </p:txBody>
      </p:sp>
      <p:sp>
        <p:nvSpPr>
          <p:cNvPr id="4" name="Date Placeholder 3">
            <a:extLst>
              <a:ext uri="{FF2B5EF4-FFF2-40B4-BE49-F238E27FC236}">
                <a16:creationId xmlns:a16="http://schemas.microsoft.com/office/drawing/2014/main" id="{CF19C069-3E49-4DEE-9D81-F3C5CDE853C5}"/>
              </a:ext>
            </a:extLst>
          </p:cNvPr>
          <p:cNvSpPr>
            <a:spLocks noGrp="1"/>
          </p:cNvSpPr>
          <p:nvPr>
            <p:ph type="dt" sz="half" idx="10"/>
          </p:nvPr>
        </p:nvSpPr>
        <p:spPr/>
        <p:txBody>
          <a:bodyPr/>
          <a:lstStyle/>
          <a:p>
            <a:pPr>
              <a:defRPr/>
            </a:pPr>
            <a:fld id="{2303D31F-598B-47EE-BA37-93F097A3D676}" type="datetime1">
              <a:rPr lang="en-GB" altLang="en-US" smtClean="0"/>
              <a:pPr>
                <a:defRPr/>
              </a:pPr>
              <a:t>24/11/2022</a:t>
            </a:fld>
            <a:endParaRPr lang="en-GB" altLang="en-US"/>
          </a:p>
        </p:txBody>
      </p:sp>
      <p:sp>
        <p:nvSpPr>
          <p:cNvPr id="5" name="Slide Number Placeholder 4">
            <a:extLst>
              <a:ext uri="{FF2B5EF4-FFF2-40B4-BE49-F238E27FC236}">
                <a16:creationId xmlns:a16="http://schemas.microsoft.com/office/drawing/2014/main" id="{CB3276AA-EE50-478B-8D5B-C95C13ADA7C9}"/>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2683824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0956ADA-2790-4CFC-87E0-57EDA3422508}"/>
              </a:ext>
            </a:extLst>
          </p:cNvPr>
          <p:cNvSpPr>
            <a:spLocks noGrp="1"/>
          </p:cNvSpPr>
          <p:nvPr>
            <p:ph idx="1"/>
          </p:nvPr>
        </p:nvSpPr>
        <p:spPr>
          <a:xfrm>
            <a:off x="323528" y="332656"/>
            <a:ext cx="8335671" cy="5040560"/>
          </a:xfrm>
        </p:spPr>
        <p:txBody>
          <a:bodyPr/>
          <a:lstStyle/>
          <a:p>
            <a:pPr algn="just"/>
            <a:r>
              <a:rPr lang="en-GB" sz="2400" dirty="0"/>
              <a:t>The </a:t>
            </a:r>
            <a:r>
              <a:rPr lang="en-GB" sz="2400" b="1" dirty="0"/>
              <a:t>Business Case </a:t>
            </a:r>
            <a:r>
              <a:rPr lang="en-GB" sz="2400" dirty="0"/>
              <a:t>provides justification for the proposed project plan and any potential change that may emerge. </a:t>
            </a:r>
          </a:p>
          <a:p>
            <a:pPr algn="just"/>
            <a:endParaRPr lang="en-GB" sz="2400" dirty="0"/>
          </a:p>
          <a:p>
            <a:pPr algn="just"/>
            <a:r>
              <a:rPr lang="en-GB" sz="2400" dirty="0"/>
              <a:t>It outlines the allocation of capital and resources required to implement the project.</a:t>
            </a:r>
          </a:p>
          <a:p>
            <a:pPr algn="just"/>
            <a:endParaRPr lang="en-GB" sz="2400" dirty="0"/>
          </a:p>
          <a:p>
            <a:pPr algn="just"/>
            <a:r>
              <a:rPr lang="en-GB" sz="2400" dirty="0"/>
              <a:t>It outlines the strategies or proposed action plan for the project.</a:t>
            </a:r>
          </a:p>
          <a:p>
            <a:pPr algn="just"/>
            <a:endParaRPr lang="en-GB" sz="2400" dirty="0"/>
          </a:p>
          <a:p>
            <a:pPr algn="just"/>
            <a:r>
              <a:rPr lang="en-GB" sz="2400" dirty="0"/>
              <a:t>Provides decision makers with options on whether to invest or not.</a:t>
            </a:r>
          </a:p>
          <a:p>
            <a:endParaRPr lang="en-GB" dirty="0"/>
          </a:p>
        </p:txBody>
      </p:sp>
      <p:sp>
        <p:nvSpPr>
          <p:cNvPr id="4" name="Date Placeholder 3">
            <a:extLst>
              <a:ext uri="{FF2B5EF4-FFF2-40B4-BE49-F238E27FC236}">
                <a16:creationId xmlns:a16="http://schemas.microsoft.com/office/drawing/2014/main" id="{EEFDAD22-647A-4F9C-9BF5-B69E4DA1D620}"/>
              </a:ext>
            </a:extLst>
          </p:cNvPr>
          <p:cNvSpPr>
            <a:spLocks noGrp="1"/>
          </p:cNvSpPr>
          <p:nvPr>
            <p:ph type="dt" sz="half" idx="10"/>
          </p:nvPr>
        </p:nvSpPr>
        <p:spPr/>
        <p:txBody>
          <a:bodyPr/>
          <a:lstStyle/>
          <a:p>
            <a:pPr>
              <a:defRPr/>
            </a:pPr>
            <a:fld id="{2303D31F-598B-47EE-BA37-93F097A3D676}" type="datetime1">
              <a:rPr lang="en-GB" altLang="en-US" smtClean="0"/>
              <a:pPr>
                <a:defRPr/>
              </a:pPr>
              <a:t>24/11/2022</a:t>
            </a:fld>
            <a:endParaRPr lang="en-GB" altLang="en-US"/>
          </a:p>
        </p:txBody>
      </p:sp>
      <p:sp>
        <p:nvSpPr>
          <p:cNvPr id="5" name="Slide Number Placeholder 4">
            <a:extLst>
              <a:ext uri="{FF2B5EF4-FFF2-40B4-BE49-F238E27FC236}">
                <a16:creationId xmlns:a16="http://schemas.microsoft.com/office/drawing/2014/main" id="{DE1642A4-0573-4FB2-B163-C14622D5F983}"/>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41784975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A5782C8-3E87-44B1-863F-5D3470230D83}"/>
              </a:ext>
            </a:extLst>
          </p:cNvPr>
          <p:cNvSpPr>
            <a:spLocks noGrp="1"/>
          </p:cNvSpPr>
          <p:nvPr>
            <p:ph idx="1"/>
          </p:nvPr>
        </p:nvSpPr>
        <p:spPr>
          <a:xfrm>
            <a:off x="323528" y="404664"/>
            <a:ext cx="8363272" cy="5256584"/>
          </a:xfrm>
        </p:spPr>
        <p:txBody>
          <a:bodyPr/>
          <a:lstStyle/>
          <a:p>
            <a:pPr marL="0" indent="0" algn="just">
              <a:buNone/>
            </a:pPr>
            <a:r>
              <a:rPr lang="en-GB" sz="2800" dirty="0"/>
              <a:t>In order develop a robust Business Case;</a:t>
            </a:r>
          </a:p>
          <a:p>
            <a:pPr marL="0" indent="0" algn="just">
              <a:buNone/>
            </a:pPr>
            <a:endParaRPr lang="en-GB" sz="2800" dirty="0"/>
          </a:p>
          <a:p>
            <a:pPr algn="just">
              <a:spcBef>
                <a:spcPts val="0"/>
              </a:spcBef>
            </a:pPr>
            <a:r>
              <a:rPr lang="en-GB" sz="2800" dirty="0"/>
              <a:t>You need to research the market to identify the gaps or needs, know your competitors, and ascertain what alternatives are available.</a:t>
            </a:r>
          </a:p>
          <a:p>
            <a:pPr algn="just"/>
            <a:r>
              <a:rPr lang="en-GB" sz="2800" dirty="0"/>
              <a:t>Compare available approaches or methodologies.</a:t>
            </a:r>
          </a:p>
          <a:p>
            <a:pPr algn="just"/>
            <a:r>
              <a:rPr lang="en-GB" sz="2800" dirty="0"/>
              <a:t>Compile relevant information to develop the goals, objectives and strategies.</a:t>
            </a:r>
          </a:p>
          <a:p>
            <a:pPr marL="0" indent="0">
              <a:buNone/>
            </a:pPr>
            <a:endParaRPr lang="en-GB" dirty="0"/>
          </a:p>
          <a:p>
            <a:pPr marL="0" indent="0">
              <a:buNone/>
            </a:pPr>
            <a:endParaRPr lang="en-GB" dirty="0"/>
          </a:p>
        </p:txBody>
      </p:sp>
      <p:sp>
        <p:nvSpPr>
          <p:cNvPr id="4" name="Date Placeholder 3">
            <a:extLst>
              <a:ext uri="{FF2B5EF4-FFF2-40B4-BE49-F238E27FC236}">
                <a16:creationId xmlns:a16="http://schemas.microsoft.com/office/drawing/2014/main" id="{D05DE1EB-2076-4187-9FFE-8BBB2E712694}"/>
              </a:ext>
            </a:extLst>
          </p:cNvPr>
          <p:cNvSpPr>
            <a:spLocks noGrp="1"/>
          </p:cNvSpPr>
          <p:nvPr>
            <p:ph type="dt" sz="half" idx="10"/>
          </p:nvPr>
        </p:nvSpPr>
        <p:spPr/>
        <p:txBody>
          <a:bodyPr/>
          <a:lstStyle/>
          <a:p>
            <a:pPr>
              <a:defRPr/>
            </a:pPr>
            <a:fld id="{2303D31F-598B-47EE-BA37-93F097A3D676}" type="datetime1">
              <a:rPr lang="en-GB" altLang="en-US" smtClean="0"/>
              <a:pPr>
                <a:defRPr/>
              </a:pPr>
              <a:t>24/11/2022</a:t>
            </a:fld>
            <a:endParaRPr lang="en-GB" altLang="en-US"/>
          </a:p>
        </p:txBody>
      </p:sp>
      <p:sp>
        <p:nvSpPr>
          <p:cNvPr id="5" name="Slide Number Placeholder 4">
            <a:extLst>
              <a:ext uri="{FF2B5EF4-FFF2-40B4-BE49-F238E27FC236}">
                <a16:creationId xmlns:a16="http://schemas.microsoft.com/office/drawing/2014/main" id="{903CEB0F-F43B-401B-BCC1-57ED5F1A051D}"/>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6871688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435434-55E1-44E3-AA99-711EC593A80B}"/>
              </a:ext>
            </a:extLst>
          </p:cNvPr>
          <p:cNvSpPr>
            <a:spLocks noGrp="1"/>
          </p:cNvSpPr>
          <p:nvPr>
            <p:ph type="title"/>
          </p:nvPr>
        </p:nvSpPr>
        <p:spPr>
          <a:xfrm>
            <a:off x="457200" y="0"/>
            <a:ext cx="8229600" cy="706090"/>
          </a:xfrm>
        </p:spPr>
        <p:txBody>
          <a:bodyPr/>
          <a:lstStyle/>
          <a:p>
            <a:r>
              <a:rPr lang="en-GB" sz="3200" b="1" dirty="0"/>
              <a:t>Business Case Details</a:t>
            </a:r>
          </a:p>
        </p:txBody>
      </p:sp>
      <p:sp>
        <p:nvSpPr>
          <p:cNvPr id="3" name="Content Placeholder 2">
            <a:extLst>
              <a:ext uri="{FF2B5EF4-FFF2-40B4-BE49-F238E27FC236}">
                <a16:creationId xmlns:a16="http://schemas.microsoft.com/office/drawing/2014/main" id="{C5F7DFF3-8708-4149-BA53-9691D9B8CA09}"/>
              </a:ext>
            </a:extLst>
          </p:cNvPr>
          <p:cNvSpPr>
            <a:spLocks noGrp="1"/>
          </p:cNvSpPr>
          <p:nvPr>
            <p:ph idx="1"/>
          </p:nvPr>
        </p:nvSpPr>
        <p:spPr>
          <a:xfrm>
            <a:off x="92074" y="706090"/>
            <a:ext cx="9051926" cy="5027166"/>
          </a:xfrm>
        </p:spPr>
        <p:txBody>
          <a:bodyPr/>
          <a:lstStyle/>
          <a:p>
            <a:r>
              <a:rPr lang="en-GB" sz="2100" dirty="0"/>
              <a:t>Executive Summary.</a:t>
            </a:r>
          </a:p>
          <a:p>
            <a:r>
              <a:rPr lang="en-GB" sz="2100" dirty="0"/>
              <a:t>The Need or Requirement Analysis.</a:t>
            </a:r>
          </a:p>
          <a:p>
            <a:r>
              <a:rPr lang="en-GB" sz="2100" dirty="0"/>
              <a:t>The Potential Solution (brief visual understanding of the solution or story telling).</a:t>
            </a:r>
          </a:p>
          <a:p>
            <a:r>
              <a:rPr lang="en-GB" sz="2100" dirty="0"/>
              <a:t>The Innovation behind the idea (the uniqueness or the value creation including benefit realisation).</a:t>
            </a:r>
          </a:p>
          <a:p>
            <a:r>
              <a:rPr lang="en-GB" sz="2100" dirty="0"/>
              <a:t>Customer Research (generate data through quantitative methods-survey and qualitative methods- interviews).</a:t>
            </a:r>
          </a:p>
          <a:p>
            <a:r>
              <a:rPr lang="en-GB" sz="2100" dirty="0"/>
              <a:t>Design and Development Plans.</a:t>
            </a:r>
          </a:p>
          <a:p>
            <a:r>
              <a:rPr lang="en-GB" sz="2100" dirty="0"/>
              <a:t>Investment Requirements (design and development; project management)</a:t>
            </a:r>
          </a:p>
          <a:p>
            <a:r>
              <a:rPr lang="en-GB" sz="2100" dirty="0"/>
              <a:t>Expected Benefit (Financial benefits including the Return of Investment for sponsors and financers; Social benefits and Environmental benefits).</a:t>
            </a:r>
          </a:p>
          <a:p>
            <a:r>
              <a:rPr lang="en-GB" sz="2100" dirty="0"/>
              <a:t>The Ask and the future plan (equip your project sponsors with the required information about what you need to proceed).</a:t>
            </a:r>
          </a:p>
          <a:p>
            <a:endParaRPr lang="en-GB" sz="2800" dirty="0"/>
          </a:p>
          <a:p>
            <a:endParaRPr lang="en-GB" dirty="0"/>
          </a:p>
        </p:txBody>
      </p:sp>
      <p:sp>
        <p:nvSpPr>
          <p:cNvPr id="4" name="Date Placeholder 3">
            <a:extLst>
              <a:ext uri="{FF2B5EF4-FFF2-40B4-BE49-F238E27FC236}">
                <a16:creationId xmlns:a16="http://schemas.microsoft.com/office/drawing/2014/main" id="{33E2A236-0CEA-4534-BCB9-1C5C862F06F4}"/>
              </a:ext>
            </a:extLst>
          </p:cNvPr>
          <p:cNvSpPr>
            <a:spLocks noGrp="1"/>
          </p:cNvSpPr>
          <p:nvPr>
            <p:ph type="dt" sz="half" idx="10"/>
          </p:nvPr>
        </p:nvSpPr>
        <p:spPr/>
        <p:txBody>
          <a:bodyPr/>
          <a:lstStyle/>
          <a:p>
            <a:pPr>
              <a:defRPr/>
            </a:pPr>
            <a:fld id="{2303D31F-598B-47EE-BA37-93F097A3D676}" type="datetime1">
              <a:rPr lang="en-GB" altLang="en-US" smtClean="0"/>
              <a:pPr>
                <a:defRPr/>
              </a:pPr>
              <a:t>24/11/2022</a:t>
            </a:fld>
            <a:endParaRPr lang="en-GB" altLang="en-US"/>
          </a:p>
        </p:txBody>
      </p:sp>
      <p:sp>
        <p:nvSpPr>
          <p:cNvPr id="5" name="Slide Number Placeholder 4">
            <a:extLst>
              <a:ext uri="{FF2B5EF4-FFF2-40B4-BE49-F238E27FC236}">
                <a16:creationId xmlns:a16="http://schemas.microsoft.com/office/drawing/2014/main" id="{A71F83FB-1E4F-495F-8FB5-0E12625B1F97}"/>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13273548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47D51-6AB9-4890-A054-28368EBD6A58}"/>
              </a:ext>
            </a:extLst>
          </p:cNvPr>
          <p:cNvSpPr>
            <a:spLocks noGrp="1"/>
          </p:cNvSpPr>
          <p:nvPr>
            <p:ph type="title"/>
          </p:nvPr>
        </p:nvSpPr>
        <p:spPr>
          <a:xfrm>
            <a:off x="457200" y="136525"/>
            <a:ext cx="8229600" cy="556171"/>
          </a:xfrm>
        </p:spPr>
        <p:txBody>
          <a:bodyPr/>
          <a:lstStyle/>
          <a:p>
            <a:r>
              <a:rPr lang="en-GB" sz="3200" b="1" dirty="0"/>
              <a:t>Phase 2: Planning</a:t>
            </a:r>
          </a:p>
        </p:txBody>
      </p:sp>
      <p:sp>
        <p:nvSpPr>
          <p:cNvPr id="4" name="Date Placeholder 3">
            <a:extLst>
              <a:ext uri="{FF2B5EF4-FFF2-40B4-BE49-F238E27FC236}">
                <a16:creationId xmlns:a16="http://schemas.microsoft.com/office/drawing/2014/main" id="{4598F032-146F-4F77-B92A-8A53D087C4DC}"/>
              </a:ext>
            </a:extLst>
          </p:cNvPr>
          <p:cNvSpPr>
            <a:spLocks noGrp="1"/>
          </p:cNvSpPr>
          <p:nvPr>
            <p:ph type="dt" sz="half" idx="10"/>
          </p:nvPr>
        </p:nvSpPr>
        <p:spPr/>
        <p:txBody>
          <a:bodyPr/>
          <a:lstStyle/>
          <a:p>
            <a:pPr>
              <a:defRPr/>
            </a:pPr>
            <a:fld id="{2303D31F-598B-47EE-BA37-93F097A3D676}" type="datetime1">
              <a:rPr lang="en-GB" altLang="en-US" smtClean="0"/>
              <a:pPr>
                <a:defRPr/>
              </a:pPr>
              <a:t>24/11/2022</a:t>
            </a:fld>
            <a:endParaRPr lang="en-GB" altLang="en-US"/>
          </a:p>
        </p:txBody>
      </p:sp>
      <p:sp>
        <p:nvSpPr>
          <p:cNvPr id="5" name="Slide Number Placeholder 4">
            <a:extLst>
              <a:ext uri="{FF2B5EF4-FFF2-40B4-BE49-F238E27FC236}">
                <a16:creationId xmlns:a16="http://schemas.microsoft.com/office/drawing/2014/main" id="{B1D61E95-F712-4474-BAD1-0287E0BC0E4B}"/>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
        <p:nvSpPr>
          <p:cNvPr id="6" name="Content Placeholder 5">
            <a:extLst>
              <a:ext uri="{FF2B5EF4-FFF2-40B4-BE49-F238E27FC236}">
                <a16:creationId xmlns:a16="http://schemas.microsoft.com/office/drawing/2014/main" id="{3CCE7FD7-A919-46E0-ACC3-E27C2C82A701}"/>
              </a:ext>
            </a:extLst>
          </p:cNvPr>
          <p:cNvSpPr>
            <a:spLocks noGrp="1"/>
          </p:cNvSpPr>
          <p:nvPr>
            <p:ph idx="1"/>
          </p:nvPr>
        </p:nvSpPr>
        <p:spPr>
          <a:xfrm>
            <a:off x="166419" y="980728"/>
            <a:ext cx="8713663" cy="4536504"/>
          </a:xfrm>
        </p:spPr>
        <p:txBody>
          <a:bodyPr/>
          <a:lstStyle/>
          <a:p>
            <a:r>
              <a:rPr lang="en-GB" sz="2400" dirty="0"/>
              <a:t>It is important to have all relevant templates ready and follow these steps:</a:t>
            </a:r>
          </a:p>
          <a:p>
            <a:r>
              <a:rPr lang="en-GB" sz="2400" dirty="0"/>
              <a:t>Create the project charter (high level detail on scope, timeline, budget and resources).</a:t>
            </a:r>
          </a:p>
          <a:p>
            <a:r>
              <a:rPr lang="en-GB" sz="2400" dirty="0"/>
              <a:t>Create project plan (detailed with templates).</a:t>
            </a:r>
          </a:p>
          <a:p>
            <a:r>
              <a:rPr lang="en-GB" sz="2400" dirty="0"/>
              <a:t>Breakdown deliverables (collaborate with project team and stakeholders).</a:t>
            </a:r>
          </a:p>
          <a:p>
            <a:r>
              <a:rPr lang="en-GB" sz="2400" dirty="0"/>
              <a:t>Determine dependencies (issues, risks, resources, critical path).</a:t>
            </a:r>
          </a:p>
          <a:p>
            <a:r>
              <a:rPr lang="en-GB" sz="2400" dirty="0"/>
              <a:t>Create timeline (detailed based on work packages and tasks).</a:t>
            </a:r>
          </a:p>
          <a:p>
            <a:r>
              <a:rPr lang="en-GB" sz="2400" dirty="0"/>
              <a:t>Assign resources(assign based on skillsets, and cost)</a:t>
            </a:r>
          </a:p>
        </p:txBody>
      </p:sp>
    </p:spTree>
    <p:extLst>
      <p:ext uri="{BB962C8B-B14F-4D97-AF65-F5344CB8AC3E}">
        <p14:creationId xmlns:p14="http://schemas.microsoft.com/office/powerpoint/2010/main" val="2789331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47D51-6AB9-4890-A054-28368EBD6A58}"/>
              </a:ext>
            </a:extLst>
          </p:cNvPr>
          <p:cNvSpPr>
            <a:spLocks noGrp="1"/>
          </p:cNvSpPr>
          <p:nvPr>
            <p:ph type="title"/>
          </p:nvPr>
        </p:nvSpPr>
        <p:spPr>
          <a:xfrm>
            <a:off x="468352" y="94291"/>
            <a:ext cx="8229600" cy="706090"/>
          </a:xfrm>
        </p:spPr>
        <p:txBody>
          <a:bodyPr/>
          <a:lstStyle/>
          <a:p>
            <a:r>
              <a:rPr lang="en-GB" sz="3200" b="1" dirty="0"/>
              <a:t>Planning for Scope</a:t>
            </a:r>
          </a:p>
        </p:txBody>
      </p:sp>
      <p:sp>
        <p:nvSpPr>
          <p:cNvPr id="4" name="Date Placeholder 3">
            <a:extLst>
              <a:ext uri="{FF2B5EF4-FFF2-40B4-BE49-F238E27FC236}">
                <a16:creationId xmlns:a16="http://schemas.microsoft.com/office/drawing/2014/main" id="{4598F032-146F-4F77-B92A-8A53D087C4DC}"/>
              </a:ext>
            </a:extLst>
          </p:cNvPr>
          <p:cNvSpPr>
            <a:spLocks noGrp="1"/>
          </p:cNvSpPr>
          <p:nvPr>
            <p:ph type="dt" sz="half" idx="10"/>
          </p:nvPr>
        </p:nvSpPr>
        <p:spPr/>
        <p:txBody>
          <a:bodyPr/>
          <a:lstStyle/>
          <a:p>
            <a:pPr>
              <a:defRPr/>
            </a:pPr>
            <a:fld id="{2303D31F-598B-47EE-BA37-93F097A3D676}" type="datetime1">
              <a:rPr lang="en-GB" altLang="en-US" smtClean="0"/>
              <a:pPr>
                <a:defRPr/>
              </a:pPr>
              <a:t>24/11/2022</a:t>
            </a:fld>
            <a:endParaRPr lang="en-GB" altLang="en-US"/>
          </a:p>
        </p:txBody>
      </p:sp>
      <p:sp>
        <p:nvSpPr>
          <p:cNvPr id="5" name="Slide Number Placeholder 4">
            <a:extLst>
              <a:ext uri="{FF2B5EF4-FFF2-40B4-BE49-F238E27FC236}">
                <a16:creationId xmlns:a16="http://schemas.microsoft.com/office/drawing/2014/main" id="{B1D61E95-F712-4474-BAD1-0287E0BC0E4B}"/>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
        <p:nvSpPr>
          <p:cNvPr id="6" name="Content Placeholder 5">
            <a:extLst>
              <a:ext uri="{FF2B5EF4-FFF2-40B4-BE49-F238E27FC236}">
                <a16:creationId xmlns:a16="http://schemas.microsoft.com/office/drawing/2014/main" id="{3CCE7FD7-A919-46E0-ACC3-E27C2C82A701}"/>
              </a:ext>
            </a:extLst>
          </p:cNvPr>
          <p:cNvSpPr>
            <a:spLocks noGrp="1"/>
          </p:cNvSpPr>
          <p:nvPr>
            <p:ph idx="1"/>
          </p:nvPr>
        </p:nvSpPr>
        <p:spPr>
          <a:xfrm>
            <a:off x="323528" y="1124745"/>
            <a:ext cx="8713663" cy="3240360"/>
          </a:xfrm>
        </p:spPr>
        <p:txBody>
          <a:bodyPr/>
          <a:lstStyle/>
          <a:p>
            <a:pPr algn="just"/>
            <a:r>
              <a:rPr lang="en-GB" sz="2800" dirty="0"/>
              <a:t>“Project scope is work that must be performed to deliver a product, service or result with the specified features and functions” </a:t>
            </a:r>
            <a:r>
              <a:rPr lang="en-GB" sz="2000" dirty="0"/>
              <a:t>(PMI, 2006, p 385). </a:t>
            </a:r>
          </a:p>
          <a:p>
            <a:pPr algn="just"/>
            <a:r>
              <a:rPr lang="en-GB" sz="2800" dirty="0"/>
              <a:t>It provides the link between the project goal and the work, which needs to be completed to achieve it.</a:t>
            </a:r>
          </a:p>
          <a:p>
            <a:pPr marL="0" indent="0">
              <a:buNone/>
            </a:pPr>
            <a:endParaRPr lang="en-GB" dirty="0"/>
          </a:p>
        </p:txBody>
      </p:sp>
    </p:spTree>
    <p:extLst>
      <p:ext uri="{BB962C8B-B14F-4D97-AF65-F5344CB8AC3E}">
        <p14:creationId xmlns:p14="http://schemas.microsoft.com/office/powerpoint/2010/main" val="1472382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47D51-6AB9-4890-A054-28368EBD6A58}"/>
              </a:ext>
            </a:extLst>
          </p:cNvPr>
          <p:cNvSpPr>
            <a:spLocks noGrp="1"/>
          </p:cNvSpPr>
          <p:nvPr>
            <p:ph type="title"/>
          </p:nvPr>
        </p:nvSpPr>
        <p:spPr>
          <a:xfrm>
            <a:off x="283721" y="51197"/>
            <a:ext cx="8229600" cy="641499"/>
          </a:xfrm>
        </p:spPr>
        <p:txBody>
          <a:bodyPr/>
          <a:lstStyle/>
          <a:p>
            <a:r>
              <a:rPr lang="en-GB" sz="3200" b="1" dirty="0"/>
              <a:t>Project Planning</a:t>
            </a:r>
          </a:p>
        </p:txBody>
      </p:sp>
      <p:sp>
        <p:nvSpPr>
          <p:cNvPr id="4" name="Date Placeholder 3">
            <a:extLst>
              <a:ext uri="{FF2B5EF4-FFF2-40B4-BE49-F238E27FC236}">
                <a16:creationId xmlns:a16="http://schemas.microsoft.com/office/drawing/2014/main" id="{4598F032-146F-4F77-B92A-8A53D087C4DC}"/>
              </a:ext>
            </a:extLst>
          </p:cNvPr>
          <p:cNvSpPr>
            <a:spLocks noGrp="1"/>
          </p:cNvSpPr>
          <p:nvPr>
            <p:ph type="dt" sz="half" idx="10"/>
          </p:nvPr>
        </p:nvSpPr>
        <p:spPr/>
        <p:txBody>
          <a:bodyPr/>
          <a:lstStyle/>
          <a:p>
            <a:pPr>
              <a:defRPr/>
            </a:pPr>
            <a:fld id="{2303D31F-598B-47EE-BA37-93F097A3D676}" type="datetime1">
              <a:rPr lang="en-GB" altLang="en-US" smtClean="0"/>
              <a:pPr>
                <a:defRPr/>
              </a:pPr>
              <a:t>24/11/2022</a:t>
            </a:fld>
            <a:endParaRPr lang="en-GB" altLang="en-US"/>
          </a:p>
        </p:txBody>
      </p:sp>
      <p:sp>
        <p:nvSpPr>
          <p:cNvPr id="5" name="Slide Number Placeholder 4">
            <a:extLst>
              <a:ext uri="{FF2B5EF4-FFF2-40B4-BE49-F238E27FC236}">
                <a16:creationId xmlns:a16="http://schemas.microsoft.com/office/drawing/2014/main" id="{B1D61E95-F712-4474-BAD1-0287E0BC0E4B}"/>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
        <p:nvSpPr>
          <p:cNvPr id="6" name="Content Placeholder 5">
            <a:extLst>
              <a:ext uri="{FF2B5EF4-FFF2-40B4-BE49-F238E27FC236}">
                <a16:creationId xmlns:a16="http://schemas.microsoft.com/office/drawing/2014/main" id="{3CCE7FD7-A919-46E0-ACC3-E27C2C82A701}"/>
              </a:ext>
            </a:extLst>
          </p:cNvPr>
          <p:cNvSpPr>
            <a:spLocks noGrp="1"/>
          </p:cNvSpPr>
          <p:nvPr>
            <p:ph idx="1"/>
          </p:nvPr>
        </p:nvSpPr>
        <p:spPr>
          <a:xfrm>
            <a:off x="45267" y="833661"/>
            <a:ext cx="8801663" cy="4608512"/>
          </a:xfrm>
        </p:spPr>
        <p:txBody>
          <a:bodyPr/>
          <a:lstStyle/>
          <a:p>
            <a:pPr algn="just"/>
            <a:r>
              <a:rPr lang="en-GB" sz="2400" dirty="0"/>
              <a:t>All projects seeks to deliver “something”; either to solve a problem through change or to fill a Gap by creating something.</a:t>
            </a:r>
          </a:p>
          <a:p>
            <a:pPr algn="just"/>
            <a:r>
              <a:rPr lang="en-GB" sz="2400" dirty="0"/>
              <a:t>The goal of that project must be clearly defined, ensuring that everyone understands what is to be delivered or have a clearly defined expectation of the outcomes upon completion.</a:t>
            </a:r>
          </a:p>
          <a:p>
            <a:pPr algn="just"/>
            <a:r>
              <a:rPr lang="en-GB" sz="2400" dirty="0"/>
              <a:t>The objectives must be defined with evident and clear boundaries; and specify the deliverables.</a:t>
            </a:r>
          </a:p>
        </p:txBody>
      </p:sp>
    </p:spTree>
    <p:extLst>
      <p:ext uri="{BB962C8B-B14F-4D97-AF65-F5344CB8AC3E}">
        <p14:creationId xmlns:p14="http://schemas.microsoft.com/office/powerpoint/2010/main" val="6661807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6BF6E-00E2-4FDF-B58E-5031294ED7FB}"/>
              </a:ext>
            </a:extLst>
          </p:cNvPr>
          <p:cNvSpPr>
            <a:spLocks noGrp="1"/>
          </p:cNvSpPr>
          <p:nvPr>
            <p:ph type="title"/>
          </p:nvPr>
        </p:nvSpPr>
        <p:spPr>
          <a:xfrm>
            <a:off x="438835" y="33265"/>
            <a:ext cx="8229600" cy="778098"/>
          </a:xfrm>
        </p:spPr>
        <p:txBody>
          <a:bodyPr/>
          <a:lstStyle/>
          <a:p>
            <a:r>
              <a:rPr lang="en-GB" sz="3200" b="1" dirty="0"/>
              <a:t>Perspectives on Scope</a:t>
            </a:r>
          </a:p>
        </p:txBody>
      </p:sp>
      <p:sp>
        <p:nvSpPr>
          <p:cNvPr id="3" name="Content Placeholder 2">
            <a:extLst>
              <a:ext uri="{FF2B5EF4-FFF2-40B4-BE49-F238E27FC236}">
                <a16:creationId xmlns:a16="http://schemas.microsoft.com/office/drawing/2014/main" id="{52863320-2639-478B-B420-1406B53D656E}"/>
              </a:ext>
            </a:extLst>
          </p:cNvPr>
          <p:cNvSpPr>
            <a:spLocks noGrp="1"/>
          </p:cNvSpPr>
          <p:nvPr>
            <p:ph idx="1"/>
          </p:nvPr>
        </p:nvSpPr>
        <p:spPr>
          <a:xfrm>
            <a:off x="107504" y="1124744"/>
            <a:ext cx="4464496" cy="4507739"/>
          </a:xfrm>
        </p:spPr>
        <p:txBody>
          <a:bodyPr/>
          <a:lstStyle/>
          <a:p>
            <a:pPr eaLnBrk="1" hangingPunct="1"/>
            <a:r>
              <a:rPr lang="en-GB" sz="2400" dirty="0"/>
              <a:t>All objectives should map to the goal.</a:t>
            </a:r>
          </a:p>
          <a:p>
            <a:pPr eaLnBrk="1" hangingPunct="1"/>
            <a:r>
              <a:rPr lang="en-GB" sz="2400" dirty="0"/>
              <a:t>All deliverables should map to the objectives.</a:t>
            </a:r>
          </a:p>
          <a:p>
            <a:pPr eaLnBrk="1" hangingPunct="1"/>
            <a:r>
              <a:rPr lang="en-GB" sz="2400" dirty="0"/>
              <a:t>All requirements should map to the deliverables.</a:t>
            </a:r>
          </a:p>
          <a:p>
            <a:pPr eaLnBrk="1" hangingPunct="1"/>
            <a:r>
              <a:rPr lang="en-GB" sz="2400" dirty="0"/>
              <a:t>All work  should map to the deliverables.</a:t>
            </a:r>
          </a:p>
          <a:p>
            <a:pPr eaLnBrk="1" hangingPunct="1"/>
            <a:r>
              <a:rPr lang="en-GB" sz="2400" b="1" dirty="0"/>
              <a:t>The key is to achieve the Goal</a:t>
            </a:r>
          </a:p>
          <a:p>
            <a:endParaRPr lang="en-GB" dirty="0"/>
          </a:p>
        </p:txBody>
      </p:sp>
      <p:sp>
        <p:nvSpPr>
          <p:cNvPr id="4" name="Date Placeholder 3">
            <a:extLst>
              <a:ext uri="{FF2B5EF4-FFF2-40B4-BE49-F238E27FC236}">
                <a16:creationId xmlns:a16="http://schemas.microsoft.com/office/drawing/2014/main" id="{A80862AA-4866-4E92-A9C3-04FA35FD2D0A}"/>
              </a:ext>
            </a:extLst>
          </p:cNvPr>
          <p:cNvSpPr>
            <a:spLocks noGrp="1"/>
          </p:cNvSpPr>
          <p:nvPr>
            <p:ph type="dt" sz="half" idx="10"/>
          </p:nvPr>
        </p:nvSpPr>
        <p:spPr/>
        <p:txBody>
          <a:bodyPr/>
          <a:lstStyle/>
          <a:p>
            <a:pPr>
              <a:defRPr/>
            </a:pPr>
            <a:fld id="{2303D31F-598B-47EE-BA37-93F097A3D676}" type="datetime1">
              <a:rPr lang="en-GB" altLang="en-US" smtClean="0"/>
              <a:pPr>
                <a:defRPr/>
              </a:pPr>
              <a:t>24/11/2022</a:t>
            </a:fld>
            <a:endParaRPr lang="en-GB" altLang="en-US"/>
          </a:p>
        </p:txBody>
      </p:sp>
      <p:sp>
        <p:nvSpPr>
          <p:cNvPr id="5" name="Slide Number Placeholder 4">
            <a:extLst>
              <a:ext uri="{FF2B5EF4-FFF2-40B4-BE49-F238E27FC236}">
                <a16:creationId xmlns:a16="http://schemas.microsoft.com/office/drawing/2014/main" id="{92BFB5CB-97DB-469D-B5A4-8A8138C5549B}"/>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graphicFrame>
        <p:nvGraphicFramePr>
          <p:cNvPr id="7" name="Diagram 6">
            <a:extLst>
              <a:ext uri="{FF2B5EF4-FFF2-40B4-BE49-F238E27FC236}">
                <a16:creationId xmlns:a16="http://schemas.microsoft.com/office/drawing/2014/main" id="{DBF5B9A3-2F0C-41D6-95BE-75BE59A86E0F}"/>
              </a:ext>
            </a:extLst>
          </p:cNvPr>
          <p:cNvGraphicFramePr/>
          <p:nvPr>
            <p:extLst>
              <p:ext uri="{D42A27DB-BD31-4B8C-83A1-F6EECF244321}">
                <p14:modId xmlns:p14="http://schemas.microsoft.com/office/powerpoint/2010/main" val="3483067706"/>
              </p:ext>
            </p:extLst>
          </p:nvPr>
        </p:nvGraphicFramePr>
        <p:xfrm>
          <a:off x="4211960" y="879009"/>
          <a:ext cx="5000628" cy="47863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56824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7" grpId="0">
        <p:bldAsOne/>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DF167-91C2-4C0C-A2AE-8B2C87A8C128}"/>
              </a:ext>
            </a:extLst>
          </p:cNvPr>
          <p:cNvSpPr>
            <a:spLocks noGrp="1"/>
          </p:cNvSpPr>
          <p:nvPr>
            <p:ph type="title"/>
          </p:nvPr>
        </p:nvSpPr>
        <p:spPr>
          <a:xfrm>
            <a:off x="410916" y="104993"/>
            <a:ext cx="8229600" cy="621939"/>
          </a:xfrm>
        </p:spPr>
        <p:txBody>
          <a:bodyPr/>
          <a:lstStyle/>
          <a:p>
            <a:r>
              <a:rPr lang="en-GB" sz="3200" b="1" dirty="0"/>
              <a:t>The Project Goal and Objectives</a:t>
            </a:r>
          </a:p>
        </p:txBody>
      </p:sp>
      <p:sp>
        <p:nvSpPr>
          <p:cNvPr id="3" name="Content Placeholder 2">
            <a:extLst>
              <a:ext uri="{FF2B5EF4-FFF2-40B4-BE49-F238E27FC236}">
                <a16:creationId xmlns:a16="http://schemas.microsoft.com/office/drawing/2014/main" id="{E29FE1E8-7F2F-40E5-BBE7-B8EA0D826519}"/>
              </a:ext>
            </a:extLst>
          </p:cNvPr>
          <p:cNvSpPr>
            <a:spLocks noGrp="1"/>
          </p:cNvSpPr>
          <p:nvPr>
            <p:ph idx="1"/>
          </p:nvPr>
        </p:nvSpPr>
        <p:spPr>
          <a:xfrm>
            <a:off x="101561" y="978622"/>
            <a:ext cx="8892480" cy="1058017"/>
          </a:xfrm>
        </p:spPr>
        <p:txBody>
          <a:bodyPr/>
          <a:lstStyle/>
          <a:p>
            <a:pPr marL="0" indent="0">
              <a:buNone/>
            </a:pPr>
            <a:r>
              <a:rPr lang="en-GB" sz="2800" dirty="0"/>
              <a:t>A set of general or common objectives set to meet the Time, Cost and Quality. </a:t>
            </a:r>
          </a:p>
          <a:p>
            <a:pPr marL="0" indent="0">
              <a:buNone/>
            </a:pPr>
            <a:r>
              <a:rPr lang="en-GB" dirty="0"/>
              <a:t> </a:t>
            </a:r>
          </a:p>
        </p:txBody>
      </p:sp>
      <p:sp>
        <p:nvSpPr>
          <p:cNvPr id="4" name="Date Placeholder 3">
            <a:extLst>
              <a:ext uri="{FF2B5EF4-FFF2-40B4-BE49-F238E27FC236}">
                <a16:creationId xmlns:a16="http://schemas.microsoft.com/office/drawing/2014/main" id="{F255C424-C1F4-43A3-90AA-AAA63195CB36}"/>
              </a:ext>
            </a:extLst>
          </p:cNvPr>
          <p:cNvSpPr>
            <a:spLocks noGrp="1"/>
          </p:cNvSpPr>
          <p:nvPr>
            <p:ph type="dt" sz="half" idx="10"/>
          </p:nvPr>
        </p:nvSpPr>
        <p:spPr/>
        <p:txBody>
          <a:bodyPr/>
          <a:lstStyle/>
          <a:p>
            <a:pPr>
              <a:defRPr/>
            </a:pPr>
            <a:fld id="{2303D31F-598B-47EE-BA37-93F097A3D676}" type="datetime1">
              <a:rPr lang="en-GB" altLang="en-US" smtClean="0"/>
              <a:pPr>
                <a:defRPr/>
              </a:pPr>
              <a:t>24/11/2022</a:t>
            </a:fld>
            <a:endParaRPr lang="en-GB" altLang="en-US"/>
          </a:p>
        </p:txBody>
      </p:sp>
      <p:sp>
        <p:nvSpPr>
          <p:cNvPr id="5" name="Slide Number Placeholder 4">
            <a:extLst>
              <a:ext uri="{FF2B5EF4-FFF2-40B4-BE49-F238E27FC236}">
                <a16:creationId xmlns:a16="http://schemas.microsoft.com/office/drawing/2014/main" id="{F2A5DECC-302C-4947-A881-E8468CC4C4AB}"/>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grpSp>
        <p:nvGrpSpPr>
          <p:cNvPr id="6" name="Group 3">
            <a:extLst>
              <a:ext uri="{FF2B5EF4-FFF2-40B4-BE49-F238E27FC236}">
                <a16:creationId xmlns:a16="http://schemas.microsoft.com/office/drawing/2014/main" id="{1A2134D6-AD25-4B58-95EA-7A33B0AD01AC}"/>
              </a:ext>
            </a:extLst>
          </p:cNvPr>
          <p:cNvGrpSpPr>
            <a:grpSpLocks/>
          </p:cNvGrpSpPr>
          <p:nvPr/>
        </p:nvGrpSpPr>
        <p:grpSpPr bwMode="auto">
          <a:xfrm>
            <a:off x="1222375" y="2276872"/>
            <a:ext cx="6018265" cy="3286125"/>
            <a:chOff x="3571873" y="3929063"/>
            <a:chExt cx="5005388" cy="2771775"/>
          </a:xfrm>
        </p:grpSpPr>
        <p:sp>
          <p:nvSpPr>
            <p:cNvPr id="7" name="Isosceles Triangle 6">
              <a:extLst>
                <a:ext uri="{FF2B5EF4-FFF2-40B4-BE49-F238E27FC236}">
                  <a16:creationId xmlns:a16="http://schemas.microsoft.com/office/drawing/2014/main" id="{E6CE29F4-3363-406B-88A5-C6CFC6D198D7}"/>
                </a:ext>
              </a:extLst>
            </p:cNvPr>
            <p:cNvSpPr/>
            <p:nvPr/>
          </p:nvSpPr>
          <p:spPr>
            <a:xfrm>
              <a:off x="4286563" y="4571793"/>
              <a:ext cx="1857684" cy="1501044"/>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8" name="TextBox 10">
              <a:extLst>
                <a:ext uri="{FF2B5EF4-FFF2-40B4-BE49-F238E27FC236}">
                  <a16:creationId xmlns:a16="http://schemas.microsoft.com/office/drawing/2014/main" id="{DCA0D0D7-0878-4843-81B8-464E72E62775}"/>
                </a:ext>
              </a:extLst>
            </p:cNvPr>
            <p:cNvSpPr txBox="1">
              <a:spLocks noChangeArrowheads="1"/>
            </p:cNvSpPr>
            <p:nvPr/>
          </p:nvSpPr>
          <p:spPr bwMode="auto">
            <a:xfrm>
              <a:off x="4857748" y="4214813"/>
              <a:ext cx="658813" cy="369887"/>
            </a:xfrm>
            <a:prstGeom prst="rect">
              <a:avLst/>
            </a:prstGeom>
            <a:noFill/>
            <a:ln w="9525">
              <a:noFill/>
              <a:miter lim="800000"/>
              <a:headEnd/>
              <a:tailEnd/>
            </a:ln>
          </p:spPr>
          <p:txBody>
            <a:bodyPr wrap="none">
              <a:spAutoFit/>
            </a:bodyPr>
            <a:lstStyle/>
            <a:p>
              <a:r>
                <a:rPr lang="en-GB" dirty="0"/>
                <a:t>Cost</a:t>
              </a:r>
              <a:endParaRPr lang="en-US" dirty="0"/>
            </a:p>
          </p:txBody>
        </p:sp>
        <p:sp>
          <p:nvSpPr>
            <p:cNvPr id="9" name="TextBox 11">
              <a:extLst>
                <a:ext uri="{FF2B5EF4-FFF2-40B4-BE49-F238E27FC236}">
                  <a16:creationId xmlns:a16="http://schemas.microsoft.com/office/drawing/2014/main" id="{E0D319A9-62B1-45B2-A756-218DEF7D32F6}"/>
                </a:ext>
              </a:extLst>
            </p:cNvPr>
            <p:cNvSpPr txBox="1">
              <a:spLocks noChangeArrowheads="1"/>
            </p:cNvSpPr>
            <p:nvPr/>
          </p:nvSpPr>
          <p:spPr bwMode="auto">
            <a:xfrm>
              <a:off x="3571873" y="5929313"/>
              <a:ext cx="688975" cy="311524"/>
            </a:xfrm>
            <a:prstGeom prst="rect">
              <a:avLst/>
            </a:prstGeom>
            <a:noFill/>
            <a:ln w="9525">
              <a:noFill/>
              <a:miter lim="800000"/>
              <a:headEnd/>
              <a:tailEnd/>
            </a:ln>
          </p:spPr>
          <p:txBody>
            <a:bodyPr wrap="square">
              <a:spAutoFit/>
            </a:bodyPr>
            <a:lstStyle/>
            <a:p>
              <a:r>
                <a:rPr lang="en-GB" dirty="0"/>
                <a:t>Time</a:t>
              </a:r>
              <a:endParaRPr lang="en-US" dirty="0"/>
            </a:p>
          </p:txBody>
        </p:sp>
        <p:sp>
          <p:nvSpPr>
            <p:cNvPr id="10" name="TextBox 12">
              <a:extLst>
                <a:ext uri="{FF2B5EF4-FFF2-40B4-BE49-F238E27FC236}">
                  <a16:creationId xmlns:a16="http://schemas.microsoft.com/office/drawing/2014/main" id="{19AEFEF5-AA62-4101-AF3B-7E3393296BBD}"/>
                </a:ext>
              </a:extLst>
            </p:cNvPr>
            <p:cNvSpPr txBox="1">
              <a:spLocks noChangeArrowheads="1"/>
            </p:cNvSpPr>
            <p:nvPr/>
          </p:nvSpPr>
          <p:spPr bwMode="auto">
            <a:xfrm>
              <a:off x="6143623" y="5929313"/>
              <a:ext cx="903288" cy="369887"/>
            </a:xfrm>
            <a:prstGeom prst="rect">
              <a:avLst/>
            </a:prstGeom>
            <a:noFill/>
            <a:ln w="9525">
              <a:noFill/>
              <a:miter lim="800000"/>
              <a:headEnd/>
              <a:tailEnd/>
            </a:ln>
          </p:spPr>
          <p:txBody>
            <a:bodyPr wrap="none">
              <a:spAutoFit/>
            </a:bodyPr>
            <a:lstStyle/>
            <a:p>
              <a:r>
                <a:rPr lang="en-GB"/>
                <a:t>Quality</a:t>
              </a:r>
              <a:endParaRPr lang="en-US"/>
            </a:p>
          </p:txBody>
        </p:sp>
        <p:sp>
          <p:nvSpPr>
            <p:cNvPr id="11" name="Left Brace 10">
              <a:extLst>
                <a:ext uri="{FF2B5EF4-FFF2-40B4-BE49-F238E27FC236}">
                  <a16:creationId xmlns:a16="http://schemas.microsoft.com/office/drawing/2014/main" id="{34EA19CC-6CBE-4C8F-9F39-9F6BABF041E6}"/>
                </a:ext>
              </a:extLst>
            </p:cNvPr>
            <p:cNvSpPr/>
            <p:nvPr/>
          </p:nvSpPr>
          <p:spPr>
            <a:xfrm>
              <a:off x="5429556" y="3929063"/>
              <a:ext cx="154701" cy="914552"/>
            </a:xfrm>
            <a:prstGeom prst="leftBrace">
              <a:avLst/>
            </a:prstGeom>
            <a:ln w="12700">
              <a:solidFill>
                <a:schemeClr val="tx1"/>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12" name="TextBox 14">
              <a:extLst>
                <a:ext uri="{FF2B5EF4-FFF2-40B4-BE49-F238E27FC236}">
                  <a16:creationId xmlns:a16="http://schemas.microsoft.com/office/drawing/2014/main" id="{3F4F7561-5C71-4FE6-A7B7-7232BAAD6E21}"/>
                </a:ext>
              </a:extLst>
            </p:cNvPr>
            <p:cNvSpPr txBox="1">
              <a:spLocks noChangeArrowheads="1"/>
            </p:cNvSpPr>
            <p:nvPr/>
          </p:nvSpPr>
          <p:spPr bwMode="auto">
            <a:xfrm>
              <a:off x="5500686" y="3929063"/>
              <a:ext cx="1865312" cy="923925"/>
            </a:xfrm>
            <a:prstGeom prst="rect">
              <a:avLst/>
            </a:prstGeom>
            <a:noFill/>
            <a:ln w="9525">
              <a:noFill/>
              <a:miter lim="800000"/>
              <a:headEnd/>
              <a:tailEnd/>
            </a:ln>
          </p:spPr>
          <p:txBody>
            <a:bodyPr wrap="none">
              <a:spAutoFit/>
            </a:bodyPr>
            <a:lstStyle/>
            <a:p>
              <a:r>
                <a:rPr lang="en-GB" dirty="0"/>
                <a:t>Money</a:t>
              </a:r>
            </a:p>
            <a:p>
              <a:r>
                <a:rPr lang="en-GB" dirty="0"/>
                <a:t>Effort</a:t>
              </a:r>
            </a:p>
            <a:p>
              <a:r>
                <a:rPr lang="en-GB" dirty="0"/>
                <a:t>Resource usage</a:t>
              </a:r>
              <a:endParaRPr lang="en-US" dirty="0"/>
            </a:p>
          </p:txBody>
        </p:sp>
        <p:sp>
          <p:nvSpPr>
            <p:cNvPr id="13" name="Left Brace 12">
              <a:extLst>
                <a:ext uri="{FF2B5EF4-FFF2-40B4-BE49-F238E27FC236}">
                  <a16:creationId xmlns:a16="http://schemas.microsoft.com/office/drawing/2014/main" id="{FE0C12EC-CF36-44BC-8240-B24E545C17C9}"/>
                </a:ext>
              </a:extLst>
            </p:cNvPr>
            <p:cNvSpPr/>
            <p:nvPr/>
          </p:nvSpPr>
          <p:spPr>
            <a:xfrm>
              <a:off x="7000852" y="5572043"/>
              <a:ext cx="155979" cy="1071217"/>
            </a:xfrm>
            <a:prstGeom prst="leftBrace">
              <a:avLst/>
            </a:prstGeom>
            <a:ln w="12700">
              <a:solidFill>
                <a:schemeClr val="tx1"/>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14" name="TextBox 16">
              <a:extLst>
                <a:ext uri="{FF2B5EF4-FFF2-40B4-BE49-F238E27FC236}">
                  <a16:creationId xmlns:a16="http://schemas.microsoft.com/office/drawing/2014/main" id="{93FB6EDA-86AE-485A-8801-470ABEF87652}"/>
                </a:ext>
              </a:extLst>
            </p:cNvPr>
            <p:cNvSpPr txBox="1">
              <a:spLocks noChangeArrowheads="1"/>
            </p:cNvSpPr>
            <p:nvPr/>
          </p:nvSpPr>
          <p:spPr bwMode="auto">
            <a:xfrm>
              <a:off x="7072311" y="5500688"/>
              <a:ext cx="1504950" cy="1200150"/>
            </a:xfrm>
            <a:prstGeom prst="rect">
              <a:avLst/>
            </a:prstGeom>
            <a:noFill/>
            <a:ln w="9525">
              <a:noFill/>
              <a:miter lim="800000"/>
              <a:headEnd/>
              <a:tailEnd/>
            </a:ln>
          </p:spPr>
          <p:txBody>
            <a:bodyPr wrap="none">
              <a:spAutoFit/>
            </a:bodyPr>
            <a:lstStyle/>
            <a:p>
              <a:r>
                <a:rPr lang="en-GB"/>
                <a:t>Grade</a:t>
              </a:r>
            </a:p>
            <a:p>
              <a:r>
                <a:rPr lang="en-GB"/>
                <a:t>Performance</a:t>
              </a:r>
            </a:p>
            <a:p>
              <a:r>
                <a:rPr lang="en-GB"/>
                <a:t>Scope</a:t>
              </a:r>
            </a:p>
            <a:p>
              <a:r>
                <a:rPr lang="en-GB"/>
                <a:t>Functionality</a:t>
              </a:r>
              <a:endParaRPr lang="en-US"/>
            </a:p>
          </p:txBody>
        </p:sp>
      </p:grpSp>
    </p:spTree>
    <p:extLst>
      <p:ext uri="{BB962C8B-B14F-4D97-AF65-F5344CB8AC3E}">
        <p14:creationId xmlns:p14="http://schemas.microsoft.com/office/powerpoint/2010/main" val="38246281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1735B8-4CEC-4A1B-9273-31CC48902225}"/>
              </a:ext>
            </a:extLst>
          </p:cNvPr>
          <p:cNvSpPr>
            <a:spLocks noGrp="1"/>
          </p:cNvSpPr>
          <p:nvPr>
            <p:ph type="title"/>
          </p:nvPr>
        </p:nvSpPr>
        <p:spPr>
          <a:xfrm>
            <a:off x="505664" y="0"/>
            <a:ext cx="8229600" cy="744813"/>
          </a:xfrm>
        </p:spPr>
        <p:txBody>
          <a:bodyPr/>
          <a:lstStyle/>
          <a:p>
            <a:r>
              <a:rPr lang="en-GB" sz="3200" b="1" dirty="0"/>
              <a:t>Maintaining Equilibrium of Scope</a:t>
            </a:r>
          </a:p>
        </p:txBody>
      </p:sp>
      <p:sp>
        <p:nvSpPr>
          <p:cNvPr id="3" name="Content Placeholder 2">
            <a:extLst>
              <a:ext uri="{FF2B5EF4-FFF2-40B4-BE49-F238E27FC236}">
                <a16:creationId xmlns:a16="http://schemas.microsoft.com/office/drawing/2014/main" id="{9FF12DA5-AB13-40E0-B54A-87718F2466AB}"/>
              </a:ext>
            </a:extLst>
          </p:cNvPr>
          <p:cNvSpPr>
            <a:spLocks noGrp="1"/>
          </p:cNvSpPr>
          <p:nvPr>
            <p:ph idx="1"/>
          </p:nvPr>
        </p:nvSpPr>
        <p:spPr>
          <a:xfrm>
            <a:off x="109121" y="1023346"/>
            <a:ext cx="8778508" cy="1742497"/>
          </a:xfrm>
        </p:spPr>
        <p:txBody>
          <a:bodyPr/>
          <a:lstStyle/>
          <a:p>
            <a:pPr marL="0" indent="0">
              <a:buNone/>
            </a:pPr>
            <a:r>
              <a:rPr lang="en-GB" sz="2800" dirty="0"/>
              <a:t>Every project is constrained by the time, cost and quality, therefore, if the project takes longer than expected, but must still be delivered on time, then, the options are usually limited. </a:t>
            </a:r>
          </a:p>
          <a:p>
            <a:pPr marL="0" indent="0">
              <a:buNone/>
            </a:pPr>
            <a:endParaRPr lang="en-GB" sz="2800" dirty="0"/>
          </a:p>
        </p:txBody>
      </p:sp>
      <p:sp>
        <p:nvSpPr>
          <p:cNvPr id="4" name="Date Placeholder 3">
            <a:extLst>
              <a:ext uri="{FF2B5EF4-FFF2-40B4-BE49-F238E27FC236}">
                <a16:creationId xmlns:a16="http://schemas.microsoft.com/office/drawing/2014/main" id="{A1D13DEB-97CB-4241-A275-03B8A4366544}"/>
              </a:ext>
            </a:extLst>
          </p:cNvPr>
          <p:cNvSpPr>
            <a:spLocks noGrp="1"/>
          </p:cNvSpPr>
          <p:nvPr>
            <p:ph type="dt" sz="half" idx="10"/>
          </p:nvPr>
        </p:nvSpPr>
        <p:spPr/>
        <p:txBody>
          <a:bodyPr/>
          <a:lstStyle/>
          <a:p>
            <a:pPr>
              <a:defRPr/>
            </a:pPr>
            <a:fld id="{2303D31F-598B-47EE-BA37-93F097A3D676}" type="datetime1">
              <a:rPr lang="en-GB" altLang="en-US" smtClean="0"/>
              <a:pPr>
                <a:defRPr/>
              </a:pPr>
              <a:t>24/11/2022</a:t>
            </a:fld>
            <a:endParaRPr lang="en-GB" altLang="en-US"/>
          </a:p>
        </p:txBody>
      </p:sp>
      <p:sp>
        <p:nvSpPr>
          <p:cNvPr id="5" name="Slide Number Placeholder 4">
            <a:extLst>
              <a:ext uri="{FF2B5EF4-FFF2-40B4-BE49-F238E27FC236}">
                <a16:creationId xmlns:a16="http://schemas.microsoft.com/office/drawing/2014/main" id="{2797ED40-E48B-4952-869E-C45016EC2D7D}"/>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grpSp>
        <p:nvGrpSpPr>
          <p:cNvPr id="6" name="Group 3">
            <a:extLst>
              <a:ext uri="{FF2B5EF4-FFF2-40B4-BE49-F238E27FC236}">
                <a16:creationId xmlns:a16="http://schemas.microsoft.com/office/drawing/2014/main" id="{28442C35-5E42-44C0-BDAA-7E03EADDE05F}"/>
              </a:ext>
            </a:extLst>
          </p:cNvPr>
          <p:cNvGrpSpPr>
            <a:grpSpLocks/>
          </p:cNvGrpSpPr>
          <p:nvPr/>
        </p:nvGrpSpPr>
        <p:grpSpPr bwMode="auto">
          <a:xfrm>
            <a:off x="716977" y="2778817"/>
            <a:ext cx="7707177" cy="3013075"/>
            <a:chOff x="1142976" y="3214686"/>
            <a:chExt cx="7286676" cy="2727341"/>
          </a:xfrm>
        </p:grpSpPr>
        <p:sp>
          <p:nvSpPr>
            <p:cNvPr id="7" name="Isosceles Triangle 6">
              <a:extLst>
                <a:ext uri="{FF2B5EF4-FFF2-40B4-BE49-F238E27FC236}">
                  <a16:creationId xmlns:a16="http://schemas.microsoft.com/office/drawing/2014/main" id="{DEFD0444-AB60-4709-B905-AB16F428F93D}"/>
                </a:ext>
              </a:extLst>
            </p:cNvPr>
            <p:cNvSpPr/>
            <p:nvPr/>
          </p:nvSpPr>
          <p:spPr>
            <a:xfrm>
              <a:off x="1142976" y="3500640"/>
              <a:ext cx="4785986" cy="2072089"/>
            </a:xfrm>
            <a:prstGeom prst="triangle">
              <a:avLst>
                <a:gd name="adj" fmla="val 75593"/>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8" name="TextBox 10">
              <a:extLst>
                <a:ext uri="{FF2B5EF4-FFF2-40B4-BE49-F238E27FC236}">
                  <a16:creationId xmlns:a16="http://schemas.microsoft.com/office/drawing/2014/main" id="{1BA28374-731F-4D0A-AE59-BB577EB2ADB7}"/>
                </a:ext>
              </a:extLst>
            </p:cNvPr>
            <p:cNvSpPr txBox="1">
              <a:spLocks noChangeArrowheads="1"/>
            </p:cNvSpPr>
            <p:nvPr/>
          </p:nvSpPr>
          <p:spPr bwMode="auto">
            <a:xfrm>
              <a:off x="4429124" y="3214686"/>
              <a:ext cx="658813" cy="369887"/>
            </a:xfrm>
            <a:prstGeom prst="rect">
              <a:avLst/>
            </a:prstGeom>
            <a:noFill/>
            <a:ln w="9525">
              <a:noFill/>
              <a:miter lim="800000"/>
              <a:headEnd/>
              <a:tailEnd/>
            </a:ln>
          </p:spPr>
          <p:txBody>
            <a:bodyPr wrap="none">
              <a:spAutoFit/>
            </a:bodyPr>
            <a:lstStyle/>
            <a:p>
              <a:r>
                <a:rPr lang="en-GB"/>
                <a:t>Cost</a:t>
              </a:r>
              <a:endParaRPr lang="en-US"/>
            </a:p>
          </p:txBody>
        </p:sp>
        <p:sp>
          <p:nvSpPr>
            <p:cNvPr id="9" name="TextBox 11">
              <a:extLst>
                <a:ext uri="{FF2B5EF4-FFF2-40B4-BE49-F238E27FC236}">
                  <a16:creationId xmlns:a16="http://schemas.microsoft.com/office/drawing/2014/main" id="{0FDC5A57-F554-4D6E-920E-31967E0BBAA8}"/>
                </a:ext>
              </a:extLst>
            </p:cNvPr>
            <p:cNvSpPr txBox="1">
              <a:spLocks noChangeArrowheads="1"/>
            </p:cNvSpPr>
            <p:nvPr/>
          </p:nvSpPr>
          <p:spPr bwMode="auto">
            <a:xfrm>
              <a:off x="1142976" y="5572140"/>
              <a:ext cx="688975" cy="369887"/>
            </a:xfrm>
            <a:prstGeom prst="rect">
              <a:avLst/>
            </a:prstGeom>
            <a:noFill/>
            <a:ln w="9525">
              <a:noFill/>
              <a:miter lim="800000"/>
              <a:headEnd/>
              <a:tailEnd/>
            </a:ln>
          </p:spPr>
          <p:txBody>
            <a:bodyPr wrap="none">
              <a:spAutoFit/>
            </a:bodyPr>
            <a:lstStyle/>
            <a:p>
              <a:r>
                <a:rPr lang="en-GB"/>
                <a:t>Time</a:t>
              </a:r>
              <a:endParaRPr lang="en-US"/>
            </a:p>
          </p:txBody>
        </p:sp>
        <p:sp>
          <p:nvSpPr>
            <p:cNvPr id="10" name="TextBox 12">
              <a:extLst>
                <a:ext uri="{FF2B5EF4-FFF2-40B4-BE49-F238E27FC236}">
                  <a16:creationId xmlns:a16="http://schemas.microsoft.com/office/drawing/2014/main" id="{0AF16165-ECD5-4467-A167-BCC4BC41ADD5}"/>
                </a:ext>
              </a:extLst>
            </p:cNvPr>
            <p:cNvSpPr txBox="1">
              <a:spLocks noChangeArrowheads="1"/>
            </p:cNvSpPr>
            <p:nvPr/>
          </p:nvSpPr>
          <p:spPr bwMode="auto">
            <a:xfrm>
              <a:off x="5000628" y="5572140"/>
              <a:ext cx="903288" cy="369887"/>
            </a:xfrm>
            <a:prstGeom prst="rect">
              <a:avLst/>
            </a:prstGeom>
            <a:noFill/>
            <a:ln w="9525">
              <a:noFill/>
              <a:miter lim="800000"/>
              <a:headEnd/>
              <a:tailEnd/>
            </a:ln>
          </p:spPr>
          <p:txBody>
            <a:bodyPr wrap="none">
              <a:spAutoFit/>
            </a:bodyPr>
            <a:lstStyle/>
            <a:p>
              <a:r>
                <a:rPr lang="en-GB"/>
                <a:t>Quality</a:t>
              </a:r>
              <a:endParaRPr lang="en-US"/>
            </a:p>
          </p:txBody>
        </p:sp>
        <p:sp>
          <p:nvSpPr>
            <p:cNvPr id="11" name="Isosceles Triangle 10">
              <a:extLst>
                <a:ext uri="{FF2B5EF4-FFF2-40B4-BE49-F238E27FC236}">
                  <a16:creationId xmlns:a16="http://schemas.microsoft.com/office/drawing/2014/main" id="{1A31DA4A-9E38-45A3-A090-EF19A0F9A752}"/>
                </a:ext>
              </a:extLst>
            </p:cNvPr>
            <p:cNvSpPr/>
            <p:nvPr/>
          </p:nvSpPr>
          <p:spPr>
            <a:xfrm>
              <a:off x="7429070" y="3428792"/>
              <a:ext cx="1000582" cy="928273"/>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2" name="Isosceles Triangle 11">
              <a:extLst>
                <a:ext uri="{FF2B5EF4-FFF2-40B4-BE49-F238E27FC236}">
                  <a16:creationId xmlns:a16="http://schemas.microsoft.com/office/drawing/2014/main" id="{2AFE2AC6-8894-4E33-9B78-D147D2BC5A2D}"/>
                </a:ext>
              </a:extLst>
            </p:cNvPr>
            <p:cNvSpPr/>
            <p:nvPr/>
          </p:nvSpPr>
          <p:spPr>
            <a:xfrm>
              <a:off x="7429070" y="4572608"/>
              <a:ext cx="1000582" cy="928273"/>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cxnSp>
          <p:nvCxnSpPr>
            <p:cNvPr id="13" name="Straight Arrow Connector 12">
              <a:extLst>
                <a:ext uri="{FF2B5EF4-FFF2-40B4-BE49-F238E27FC236}">
                  <a16:creationId xmlns:a16="http://schemas.microsoft.com/office/drawing/2014/main" id="{57564004-4F84-48D7-AA25-69DAB21DFCAC}"/>
                </a:ext>
              </a:extLst>
            </p:cNvPr>
            <p:cNvCxnSpPr/>
            <p:nvPr/>
          </p:nvCxnSpPr>
          <p:spPr>
            <a:xfrm rot="5400000" flipH="1" flipV="1">
              <a:off x="6286944" y="3785830"/>
              <a:ext cx="428213" cy="1528"/>
            </a:xfrm>
            <a:prstGeom prst="straightConnector1">
              <a:avLst/>
            </a:prstGeom>
            <a:ln w="254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0C71C494-DD49-40AB-8377-47C157F211D8}"/>
                </a:ext>
              </a:extLst>
            </p:cNvPr>
            <p:cNvCxnSpPr/>
            <p:nvPr/>
          </p:nvCxnSpPr>
          <p:spPr>
            <a:xfrm rot="10800000">
              <a:off x="5715097" y="5072669"/>
              <a:ext cx="429257" cy="1437"/>
            </a:xfrm>
            <a:prstGeom prst="straightConnector1">
              <a:avLst/>
            </a:prstGeom>
            <a:ln w="254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5" name="TextBox 10">
              <a:extLst>
                <a:ext uri="{FF2B5EF4-FFF2-40B4-BE49-F238E27FC236}">
                  <a16:creationId xmlns:a16="http://schemas.microsoft.com/office/drawing/2014/main" id="{09C7FD61-7872-43E5-9654-0CB56AF08EEA}"/>
                </a:ext>
              </a:extLst>
            </p:cNvPr>
            <p:cNvSpPr txBox="1">
              <a:spLocks noChangeArrowheads="1"/>
            </p:cNvSpPr>
            <p:nvPr/>
          </p:nvSpPr>
          <p:spPr bwMode="auto">
            <a:xfrm>
              <a:off x="5572132" y="3929066"/>
              <a:ext cx="1935145" cy="369332"/>
            </a:xfrm>
            <a:prstGeom prst="rect">
              <a:avLst/>
            </a:prstGeom>
            <a:noFill/>
            <a:ln w="9525">
              <a:noFill/>
              <a:miter lim="800000"/>
              <a:headEnd/>
              <a:tailEnd/>
            </a:ln>
          </p:spPr>
          <p:txBody>
            <a:bodyPr wrap="none">
              <a:spAutoFit/>
            </a:bodyPr>
            <a:lstStyle/>
            <a:p>
              <a:r>
                <a:rPr lang="en-GB"/>
                <a:t>Increase Cost  = </a:t>
              </a:r>
              <a:endParaRPr lang="en-US"/>
            </a:p>
          </p:txBody>
        </p:sp>
        <p:sp>
          <p:nvSpPr>
            <p:cNvPr id="16" name="TextBox 10">
              <a:extLst>
                <a:ext uri="{FF2B5EF4-FFF2-40B4-BE49-F238E27FC236}">
                  <a16:creationId xmlns:a16="http://schemas.microsoft.com/office/drawing/2014/main" id="{8AFDE810-EA8F-4955-B2BE-AB27FF76FD8A}"/>
                </a:ext>
              </a:extLst>
            </p:cNvPr>
            <p:cNvSpPr txBox="1">
              <a:spLocks noChangeArrowheads="1"/>
            </p:cNvSpPr>
            <p:nvPr/>
          </p:nvSpPr>
          <p:spPr bwMode="auto">
            <a:xfrm>
              <a:off x="6143636" y="4714884"/>
              <a:ext cx="1643074" cy="646331"/>
            </a:xfrm>
            <a:prstGeom prst="rect">
              <a:avLst/>
            </a:prstGeom>
            <a:noFill/>
            <a:ln w="9525">
              <a:noFill/>
              <a:miter lim="800000"/>
              <a:headEnd/>
              <a:tailEnd/>
            </a:ln>
          </p:spPr>
          <p:txBody>
            <a:bodyPr>
              <a:spAutoFit/>
            </a:bodyPr>
            <a:lstStyle/>
            <a:p>
              <a:r>
                <a:rPr lang="en-GB"/>
                <a:t>Decrease Quality    = </a:t>
              </a:r>
              <a:endParaRPr lang="en-US"/>
            </a:p>
          </p:txBody>
        </p:sp>
      </p:grpSp>
    </p:spTree>
    <p:extLst>
      <p:ext uri="{BB962C8B-B14F-4D97-AF65-F5344CB8AC3E}">
        <p14:creationId xmlns:p14="http://schemas.microsoft.com/office/powerpoint/2010/main" val="1857765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6EF43-963B-4540-AB2E-FDD1ADEE540D}"/>
              </a:ext>
            </a:extLst>
          </p:cNvPr>
          <p:cNvSpPr>
            <a:spLocks noGrp="1"/>
          </p:cNvSpPr>
          <p:nvPr>
            <p:ph type="title"/>
          </p:nvPr>
        </p:nvSpPr>
        <p:spPr>
          <a:xfrm>
            <a:off x="587032" y="188640"/>
            <a:ext cx="8229600" cy="676389"/>
          </a:xfrm>
        </p:spPr>
        <p:txBody>
          <a:bodyPr/>
          <a:lstStyle/>
          <a:p>
            <a:r>
              <a:rPr lang="en-GB" sz="3200" b="1" dirty="0"/>
              <a:t>Cost, Time and Quality </a:t>
            </a:r>
          </a:p>
        </p:txBody>
      </p:sp>
      <p:sp>
        <p:nvSpPr>
          <p:cNvPr id="4" name="Date Placeholder 3">
            <a:extLst>
              <a:ext uri="{FF2B5EF4-FFF2-40B4-BE49-F238E27FC236}">
                <a16:creationId xmlns:a16="http://schemas.microsoft.com/office/drawing/2014/main" id="{9A28D567-5E21-4E35-A074-CA2603B8BC63}"/>
              </a:ext>
            </a:extLst>
          </p:cNvPr>
          <p:cNvSpPr>
            <a:spLocks noGrp="1"/>
          </p:cNvSpPr>
          <p:nvPr>
            <p:ph type="dt" sz="half" idx="10"/>
          </p:nvPr>
        </p:nvSpPr>
        <p:spPr/>
        <p:txBody>
          <a:bodyPr/>
          <a:lstStyle/>
          <a:p>
            <a:pPr>
              <a:defRPr/>
            </a:pPr>
            <a:fld id="{2303D31F-598B-47EE-BA37-93F097A3D676}" type="datetime1">
              <a:rPr lang="en-GB" altLang="en-US" smtClean="0"/>
              <a:pPr>
                <a:defRPr/>
              </a:pPr>
              <a:t>24/11/2022</a:t>
            </a:fld>
            <a:endParaRPr lang="en-GB" altLang="en-US"/>
          </a:p>
        </p:txBody>
      </p:sp>
      <p:sp>
        <p:nvSpPr>
          <p:cNvPr id="5" name="Slide Number Placeholder 4">
            <a:extLst>
              <a:ext uri="{FF2B5EF4-FFF2-40B4-BE49-F238E27FC236}">
                <a16:creationId xmlns:a16="http://schemas.microsoft.com/office/drawing/2014/main" id="{05E333B5-4B60-4685-80F1-3BD3653CC169}"/>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pic>
        <p:nvPicPr>
          <p:cNvPr id="6" name="Picture 2" descr="Image result for project management triangle">
            <a:extLst>
              <a:ext uri="{FF2B5EF4-FFF2-40B4-BE49-F238E27FC236}">
                <a16:creationId xmlns:a16="http://schemas.microsoft.com/office/drawing/2014/main" id="{3592A88F-0CAC-41CD-B46D-ABAEB56A045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548" t="24367" r="5628" b="11185"/>
          <a:stretch/>
        </p:blipFill>
        <p:spPr bwMode="auto">
          <a:xfrm>
            <a:off x="367423" y="1484784"/>
            <a:ext cx="8460000" cy="3456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6731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47D51-6AB9-4890-A054-28368EBD6A58}"/>
              </a:ext>
            </a:extLst>
          </p:cNvPr>
          <p:cNvSpPr>
            <a:spLocks noGrp="1"/>
          </p:cNvSpPr>
          <p:nvPr>
            <p:ph type="title"/>
          </p:nvPr>
        </p:nvSpPr>
        <p:spPr>
          <a:xfrm>
            <a:off x="457200" y="137248"/>
            <a:ext cx="8229600" cy="578396"/>
          </a:xfrm>
        </p:spPr>
        <p:txBody>
          <a:bodyPr/>
          <a:lstStyle/>
          <a:p>
            <a:r>
              <a:rPr lang="en-GB" sz="3200" b="1" dirty="0"/>
              <a:t>Planning for Quality </a:t>
            </a:r>
          </a:p>
        </p:txBody>
      </p:sp>
      <p:sp>
        <p:nvSpPr>
          <p:cNvPr id="4" name="Date Placeholder 3">
            <a:extLst>
              <a:ext uri="{FF2B5EF4-FFF2-40B4-BE49-F238E27FC236}">
                <a16:creationId xmlns:a16="http://schemas.microsoft.com/office/drawing/2014/main" id="{4598F032-146F-4F77-B92A-8A53D087C4DC}"/>
              </a:ext>
            </a:extLst>
          </p:cNvPr>
          <p:cNvSpPr>
            <a:spLocks noGrp="1"/>
          </p:cNvSpPr>
          <p:nvPr>
            <p:ph type="dt" sz="half" idx="10"/>
          </p:nvPr>
        </p:nvSpPr>
        <p:spPr/>
        <p:txBody>
          <a:bodyPr/>
          <a:lstStyle/>
          <a:p>
            <a:pPr>
              <a:defRPr/>
            </a:pPr>
            <a:fld id="{2303D31F-598B-47EE-BA37-93F097A3D676}" type="datetime1">
              <a:rPr lang="en-GB" altLang="en-US" smtClean="0"/>
              <a:pPr>
                <a:defRPr/>
              </a:pPr>
              <a:t>24/11/2022</a:t>
            </a:fld>
            <a:endParaRPr lang="en-GB" altLang="en-US"/>
          </a:p>
        </p:txBody>
      </p:sp>
      <p:sp>
        <p:nvSpPr>
          <p:cNvPr id="5" name="Slide Number Placeholder 4">
            <a:extLst>
              <a:ext uri="{FF2B5EF4-FFF2-40B4-BE49-F238E27FC236}">
                <a16:creationId xmlns:a16="http://schemas.microsoft.com/office/drawing/2014/main" id="{B1D61E95-F712-4474-BAD1-0287E0BC0E4B}"/>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
        <p:nvSpPr>
          <p:cNvPr id="6" name="Content Placeholder 5">
            <a:extLst>
              <a:ext uri="{FF2B5EF4-FFF2-40B4-BE49-F238E27FC236}">
                <a16:creationId xmlns:a16="http://schemas.microsoft.com/office/drawing/2014/main" id="{3CCE7FD7-A919-46E0-ACC3-E27C2C82A701}"/>
              </a:ext>
            </a:extLst>
          </p:cNvPr>
          <p:cNvSpPr>
            <a:spLocks noGrp="1"/>
          </p:cNvSpPr>
          <p:nvPr>
            <p:ph idx="1"/>
          </p:nvPr>
        </p:nvSpPr>
        <p:spPr>
          <a:xfrm>
            <a:off x="215168" y="913734"/>
            <a:ext cx="8713663" cy="908621"/>
          </a:xfrm>
        </p:spPr>
        <p:txBody>
          <a:bodyPr/>
          <a:lstStyle/>
          <a:p>
            <a:pPr marL="0" indent="0">
              <a:buNone/>
            </a:pPr>
            <a:r>
              <a:rPr lang="en-GB" sz="2800" dirty="0"/>
              <a:t>Use table to create the quality plan; defined by the quality criteria and include tolerances.</a:t>
            </a:r>
          </a:p>
        </p:txBody>
      </p:sp>
      <p:pic>
        <p:nvPicPr>
          <p:cNvPr id="4098" name="Picture 2" descr="See the source image">
            <a:extLst>
              <a:ext uri="{FF2B5EF4-FFF2-40B4-BE49-F238E27FC236}">
                <a16:creationId xmlns:a16="http://schemas.microsoft.com/office/drawing/2014/main" id="{2BD7E239-F64C-4393-96EB-1DD2A896DE9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831903"/>
            <a:ext cx="9144000" cy="49411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13048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09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47D51-6AB9-4890-A054-28368EBD6A58}"/>
              </a:ext>
            </a:extLst>
          </p:cNvPr>
          <p:cNvSpPr>
            <a:spLocks noGrp="1"/>
          </p:cNvSpPr>
          <p:nvPr>
            <p:ph type="title"/>
          </p:nvPr>
        </p:nvSpPr>
        <p:spPr>
          <a:xfrm>
            <a:off x="447894" y="114300"/>
            <a:ext cx="8229600" cy="722412"/>
          </a:xfrm>
        </p:spPr>
        <p:txBody>
          <a:bodyPr/>
          <a:lstStyle/>
          <a:p>
            <a:r>
              <a:rPr lang="en-GB" sz="3200" b="1" dirty="0"/>
              <a:t>Planning for Budget</a:t>
            </a:r>
          </a:p>
        </p:txBody>
      </p:sp>
      <p:sp>
        <p:nvSpPr>
          <p:cNvPr id="4" name="Date Placeholder 3">
            <a:extLst>
              <a:ext uri="{FF2B5EF4-FFF2-40B4-BE49-F238E27FC236}">
                <a16:creationId xmlns:a16="http://schemas.microsoft.com/office/drawing/2014/main" id="{4598F032-146F-4F77-B92A-8A53D087C4DC}"/>
              </a:ext>
            </a:extLst>
          </p:cNvPr>
          <p:cNvSpPr>
            <a:spLocks noGrp="1"/>
          </p:cNvSpPr>
          <p:nvPr>
            <p:ph type="dt" sz="half" idx="10"/>
          </p:nvPr>
        </p:nvSpPr>
        <p:spPr/>
        <p:txBody>
          <a:bodyPr/>
          <a:lstStyle/>
          <a:p>
            <a:pPr>
              <a:defRPr/>
            </a:pPr>
            <a:fld id="{2303D31F-598B-47EE-BA37-93F097A3D676}" type="datetime1">
              <a:rPr lang="en-GB" altLang="en-US" smtClean="0"/>
              <a:pPr>
                <a:defRPr/>
              </a:pPr>
              <a:t>24/11/2022</a:t>
            </a:fld>
            <a:endParaRPr lang="en-GB" altLang="en-US"/>
          </a:p>
        </p:txBody>
      </p:sp>
      <p:sp>
        <p:nvSpPr>
          <p:cNvPr id="5" name="Slide Number Placeholder 4">
            <a:extLst>
              <a:ext uri="{FF2B5EF4-FFF2-40B4-BE49-F238E27FC236}">
                <a16:creationId xmlns:a16="http://schemas.microsoft.com/office/drawing/2014/main" id="{B1D61E95-F712-4474-BAD1-0287E0BC0E4B}"/>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
        <p:nvSpPr>
          <p:cNvPr id="6" name="Content Placeholder 5">
            <a:extLst>
              <a:ext uri="{FF2B5EF4-FFF2-40B4-BE49-F238E27FC236}">
                <a16:creationId xmlns:a16="http://schemas.microsoft.com/office/drawing/2014/main" id="{3CCE7FD7-A919-46E0-ACC3-E27C2C82A701}"/>
              </a:ext>
            </a:extLst>
          </p:cNvPr>
          <p:cNvSpPr>
            <a:spLocks noGrp="1"/>
          </p:cNvSpPr>
          <p:nvPr>
            <p:ph idx="1"/>
          </p:nvPr>
        </p:nvSpPr>
        <p:spPr>
          <a:xfrm>
            <a:off x="107504" y="1049685"/>
            <a:ext cx="8856984" cy="4464496"/>
          </a:xfrm>
        </p:spPr>
        <p:txBody>
          <a:bodyPr/>
          <a:lstStyle/>
          <a:p>
            <a:pPr marL="0" indent="0">
              <a:lnSpc>
                <a:spcPct val="90000"/>
              </a:lnSpc>
              <a:spcAft>
                <a:spcPts val="1200"/>
              </a:spcAft>
              <a:buNone/>
            </a:pPr>
            <a:r>
              <a:rPr lang="en-GB" altLang="en-US" sz="2400" dirty="0"/>
              <a:t>Cost planning &amp; control - an ongoing activity</a:t>
            </a:r>
          </a:p>
          <a:p>
            <a:pPr marL="0" indent="0">
              <a:lnSpc>
                <a:spcPct val="90000"/>
              </a:lnSpc>
              <a:spcAft>
                <a:spcPts val="1200"/>
              </a:spcAft>
              <a:buNone/>
            </a:pPr>
            <a:r>
              <a:rPr lang="en-GB" altLang="en-US" sz="2400" dirty="0"/>
              <a:t>Major elements of cost are:</a:t>
            </a:r>
          </a:p>
          <a:p>
            <a:pPr>
              <a:lnSpc>
                <a:spcPct val="90000"/>
              </a:lnSpc>
              <a:spcAft>
                <a:spcPts val="1200"/>
              </a:spcAft>
            </a:pPr>
            <a:r>
              <a:rPr lang="en-GB" altLang="en-US" sz="2400" b="1" i="1" dirty="0"/>
              <a:t>Time</a:t>
            </a:r>
            <a:r>
              <a:rPr lang="en-GB" altLang="en-US" sz="2400" dirty="0"/>
              <a:t> as direct input of labour into activities</a:t>
            </a:r>
          </a:p>
          <a:p>
            <a:pPr>
              <a:lnSpc>
                <a:spcPct val="90000"/>
              </a:lnSpc>
              <a:spcAft>
                <a:spcPts val="1200"/>
              </a:spcAft>
            </a:pPr>
            <a:r>
              <a:rPr lang="en-GB" altLang="en-US" sz="2400" b="1" i="1" dirty="0"/>
              <a:t>Materials</a:t>
            </a:r>
            <a:r>
              <a:rPr lang="en-GB" altLang="en-US" sz="2400" dirty="0"/>
              <a:t> required to undertake the activities</a:t>
            </a:r>
          </a:p>
          <a:p>
            <a:pPr marL="0" indent="0">
              <a:lnSpc>
                <a:spcPct val="90000"/>
              </a:lnSpc>
              <a:spcAft>
                <a:spcPts val="1200"/>
              </a:spcAft>
              <a:buNone/>
            </a:pPr>
            <a:r>
              <a:rPr lang="th-TH" altLang="en-US" sz="2400" dirty="0"/>
              <a:t>Top-down – costs</a:t>
            </a:r>
            <a:r>
              <a:rPr lang="en-GB" altLang="en-US" sz="2400" dirty="0"/>
              <a:t> </a:t>
            </a:r>
            <a:r>
              <a:rPr lang="th-TH" altLang="en-US" sz="2400" dirty="0"/>
              <a:t>fixed externally</a:t>
            </a:r>
            <a:r>
              <a:rPr lang="en-GB" altLang="en-US" sz="2400" dirty="0"/>
              <a:t> &amp;</a:t>
            </a:r>
            <a:r>
              <a:rPr lang="th-TH" altLang="en-US" sz="2400" dirty="0"/>
              <a:t> project manager allocate</a:t>
            </a:r>
            <a:r>
              <a:rPr lang="en-GB" altLang="en-US" sz="2400" dirty="0"/>
              <a:t>s</a:t>
            </a:r>
            <a:r>
              <a:rPr lang="th-TH" altLang="en-US" sz="2400" dirty="0"/>
              <a:t> </a:t>
            </a:r>
            <a:r>
              <a:rPr lang="en-GB" altLang="en-US" sz="2400" dirty="0"/>
              <a:t>budgets to sub-projects</a:t>
            </a:r>
            <a:endParaRPr lang="th-TH" altLang="en-US" sz="2400" dirty="0"/>
          </a:p>
          <a:p>
            <a:pPr marL="0" indent="0">
              <a:lnSpc>
                <a:spcPct val="90000"/>
              </a:lnSpc>
              <a:spcAft>
                <a:spcPts val="1200"/>
              </a:spcAft>
              <a:buNone/>
            </a:pPr>
            <a:r>
              <a:rPr lang="th-TH" altLang="en-US" sz="2400" dirty="0"/>
              <a:t>Ground-up – costs</a:t>
            </a:r>
            <a:r>
              <a:rPr lang="en-GB" altLang="en-US" sz="2400" dirty="0"/>
              <a:t> set by project team and project manager collates estimates.</a:t>
            </a:r>
          </a:p>
          <a:p>
            <a:pPr marL="0" indent="0">
              <a:buNone/>
            </a:pPr>
            <a:r>
              <a:rPr lang="en-GB" sz="2400" i="1" dirty="0"/>
              <a:t>Use table to create the budget plan and cost schedule </a:t>
            </a:r>
          </a:p>
          <a:p>
            <a:pPr marL="0" indent="0">
              <a:buNone/>
            </a:pPr>
            <a:endParaRPr lang="en-GB" dirty="0"/>
          </a:p>
        </p:txBody>
      </p:sp>
    </p:spTree>
    <p:extLst>
      <p:ext uri="{BB962C8B-B14F-4D97-AF65-F5344CB8AC3E}">
        <p14:creationId xmlns:p14="http://schemas.microsoft.com/office/powerpoint/2010/main" val="1396166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914B5D-7E3D-44C6-9B65-17A7EAF7AE93}"/>
              </a:ext>
            </a:extLst>
          </p:cNvPr>
          <p:cNvSpPr>
            <a:spLocks noGrp="1"/>
          </p:cNvSpPr>
          <p:nvPr>
            <p:ph type="title"/>
          </p:nvPr>
        </p:nvSpPr>
        <p:spPr>
          <a:xfrm>
            <a:off x="457200" y="136525"/>
            <a:ext cx="8229600" cy="778098"/>
          </a:xfrm>
        </p:spPr>
        <p:txBody>
          <a:bodyPr/>
          <a:lstStyle/>
          <a:p>
            <a:r>
              <a:rPr lang="en-GB" sz="3200" b="1" dirty="0"/>
              <a:t>Scheduling Task and creating the WBS</a:t>
            </a:r>
          </a:p>
        </p:txBody>
      </p:sp>
      <p:sp>
        <p:nvSpPr>
          <p:cNvPr id="3" name="Content Placeholder 2">
            <a:extLst>
              <a:ext uri="{FF2B5EF4-FFF2-40B4-BE49-F238E27FC236}">
                <a16:creationId xmlns:a16="http://schemas.microsoft.com/office/drawing/2014/main" id="{B84D65A4-F6FB-4DE7-AEDA-D88DACBD8BEE}"/>
              </a:ext>
            </a:extLst>
          </p:cNvPr>
          <p:cNvSpPr>
            <a:spLocks noGrp="1"/>
          </p:cNvSpPr>
          <p:nvPr>
            <p:ph idx="1"/>
          </p:nvPr>
        </p:nvSpPr>
        <p:spPr>
          <a:xfrm>
            <a:off x="215168" y="1268760"/>
            <a:ext cx="8713663" cy="4176464"/>
          </a:xfrm>
        </p:spPr>
        <p:txBody>
          <a:bodyPr/>
          <a:lstStyle/>
          <a:p>
            <a:pPr>
              <a:spcBef>
                <a:spcPts val="0"/>
              </a:spcBef>
            </a:pPr>
            <a:r>
              <a:rPr lang="en-GB" altLang="en-US" sz="2800" dirty="0"/>
              <a:t>Producing a Work Breakdown Structure gives you the hierarchy of deliverables.</a:t>
            </a:r>
          </a:p>
          <a:p>
            <a:pPr>
              <a:spcBef>
                <a:spcPts val="0"/>
              </a:spcBef>
            </a:pPr>
            <a:endParaRPr lang="en-GB" altLang="en-US" sz="2800" dirty="0"/>
          </a:p>
          <a:p>
            <a:pPr>
              <a:spcBef>
                <a:spcPts val="0"/>
              </a:spcBef>
            </a:pPr>
            <a:r>
              <a:rPr lang="en-GB" altLang="en-US" sz="2800" dirty="0"/>
              <a:t>Take each of the deliverables and document the work needed to produce each – this is the Work Breakdown Structure (search online for tools to create WBS).</a:t>
            </a:r>
          </a:p>
          <a:p>
            <a:pPr>
              <a:spcBef>
                <a:spcPts val="0"/>
              </a:spcBef>
            </a:pPr>
            <a:endParaRPr lang="en-GB" altLang="en-US" sz="2800" dirty="0"/>
          </a:p>
          <a:p>
            <a:pPr>
              <a:spcBef>
                <a:spcPts val="0"/>
              </a:spcBef>
            </a:pPr>
            <a:r>
              <a:rPr lang="en-GB" altLang="en-US" sz="2800" dirty="0"/>
              <a:t>Combining and sequencing the work in the WBS then makes up the Gantt Chart for the project.</a:t>
            </a:r>
          </a:p>
        </p:txBody>
      </p:sp>
      <p:sp>
        <p:nvSpPr>
          <p:cNvPr id="4" name="Date Placeholder 3">
            <a:extLst>
              <a:ext uri="{FF2B5EF4-FFF2-40B4-BE49-F238E27FC236}">
                <a16:creationId xmlns:a16="http://schemas.microsoft.com/office/drawing/2014/main" id="{831F61CD-A4DC-4FE2-9C60-5FD25D2AA429}"/>
              </a:ext>
            </a:extLst>
          </p:cNvPr>
          <p:cNvSpPr>
            <a:spLocks noGrp="1"/>
          </p:cNvSpPr>
          <p:nvPr>
            <p:ph type="dt" sz="half" idx="10"/>
          </p:nvPr>
        </p:nvSpPr>
        <p:spPr/>
        <p:txBody>
          <a:bodyPr/>
          <a:lstStyle/>
          <a:p>
            <a:pPr>
              <a:defRPr/>
            </a:pPr>
            <a:fld id="{2303D31F-598B-47EE-BA37-93F097A3D676}" type="datetime1">
              <a:rPr lang="en-GB" altLang="en-US" smtClean="0"/>
              <a:pPr>
                <a:defRPr/>
              </a:pPr>
              <a:t>24/11/2022</a:t>
            </a:fld>
            <a:endParaRPr lang="en-GB" altLang="en-US"/>
          </a:p>
        </p:txBody>
      </p:sp>
      <p:sp>
        <p:nvSpPr>
          <p:cNvPr id="5" name="Slide Number Placeholder 4">
            <a:extLst>
              <a:ext uri="{FF2B5EF4-FFF2-40B4-BE49-F238E27FC236}">
                <a16:creationId xmlns:a16="http://schemas.microsoft.com/office/drawing/2014/main" id="{4810D30F-9F2D-4226-A01E-0615864EE252}"/>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14846973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781F94BB-3805-4FA8-BB7F-9ACCFF29875C}"/>
              </a:ext>
            </a:extLst>
          </p:cNvPr>
          <p:cNvSpPr>
            <a:spLocks noGrp="1"/>
          </p:cNvSpPr>
          <p:nvPr>
            <p:ph type="dt" sz="half" idx="10"/>
          </p:nvPr>
        </p:nvSpPr>
        <p:spPr/>
        <p:txBody>
          <a:bodyPr/>
          <a:lstStyle/>
          <a:p>
            <a:pPr>
              <a:defRPr/>
            </a:pPr>
            <a:fld id="{2303D31F-598B-47EE-BA37-93F097A3D676}" type="datetime1">
              <a:rPr lang="en-GB" altLang="en-US" smtClean="0"/>
              <a:pPr>
                <a:defRPr/>
              </a:pPr>
              <a:t>24/11/2022</a:t>
            </a:fld>
            <a:endParaRPr lang="en-GB" altLang="en-US"/>
          </a:p>
        </p:txBody>
      </p:sp>
      <p:sp>
        <p:nvSpPr>
          <p:cNvPr id="5" name="Slide Number Placeholder 4">
            <a:extLst>
              <a:ext uri="{FF2B5EF4-FFF2-40B4-BE49-F238E27FC236}">
                <a16:creationId xmlns:a16="http://schemas.microsoft.com/office/drawing/2014/main" id="{8EE75A49-6BD3-4F1C-982F-7699EE25EF6B}"/>
              </a:ext>
            </a:extLst>
          </p:cNvPr>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pic>
        <p:nvPicPr>
          <p:cNvPr id="6" name="Content Placeholder 14" descr="Project BrowseUs workgroup.png">
            <a:extLst>
              <a:ext uri="{FF2B5EF4-FFF2-40B4-BE49-F238E27FC236}">
                <a16:creationId xmlns:a16="http://schemas.microsoft.com/office/drawing/2014/main" id="{D116BF56-4B36-4BA9-ACFB-69A64AC266F5}"/>
              </a:ext>
            </a:extLst>
          </p:cNvPr>
          <p:cNvPicPr>
            <a:picLocks noGrp="1" noChangeAspect="1"/>
          </p:cNvPicPr>
          <p:nvPr>
            <p:ph idx="1"/>
          </p:nvPr>
        </p:nvPicPr>
        <p:blipFill>
          <a:blip r:embed="rId2"/>
          <a:srcRect/>
          <a:stretch>
            <a:fillRect/>
          </a:stretch>
        </p:blipFill>
        <p:spPr>
          <a:xfrm>
            <a:off x="19366" y="1"/>
            <a:ext cx="9017130" cy="5661248"/>
          </a:xfrm>
        </p:spPr>
      </p:pic>
    </p:spTree>
    <p:extLst>
      <p:ext uri="{BB962C8B-B14F-4D97-AF65-F5344CB8AC3E}">
        <p14:creationId xmlns:p14="http://schemas.microsoft.com/office/powerpoint/2010/main" val="12924782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47D51-6AB9-4890-A054-28368EBD6A58}"/>
              </a:ext>
            </a:extLst>
          </p:cNvPr>
          <p:cNvSpPr>
            <a:spLocks noGrp="1"/>
          </p:cNvSpPr>
          <p:nvPr>
            <p:ph type="title"/>
          </p:nvPr>
        </p:nvSpPr>
        <p:spPr>
          <a:xfrm>
            <a:off x="250825" y="106228"/>
            <a:ext cx="8229600" cy="730484"/>
          </a:xfrm>
        </p:spPr>
        <p:txBody>
          <a:bodyPr/>
          <a:lstStyle/>
          <a:p>
            <a:r>
              <a:rPr lang="en-GB" sz="3200" b="1" dirty="0"/>
              <a:t>Planning for Time</a:t>
            </a:r>
          </a:p>
        </p:txBody>
      </p:sp>
      <p:sp>
        <p:nvSpPr>
          <p:cNvPr id="4" name="Date Placeholder 3">
            <a:extLst>
              <a:ext uri="{FF2B5EF4-FFF2-40B4-BE49-F238E27FC236}">
                <a16:creationId xmlns:a16="http://schemas.microsoft.com/office/drawing/2014/main" id="{4598F032-146F-4F77-B92A-8A53D087C4DC}"/>
              </a:ext>
            </a:extLst>
          </p:cNvPr>
          <p:cNvSpPr>
            <a:spLocks noGrp="1"/>
          </p:cNvSpPr>
          <p:nvPr>
            <p:ph type="dt" sz="half" idx="10"/>
          </p:nvPr>
        </p:nvSpPr>
        <p:spPr/>
        <p:txBody>
          <a:bodyPr/>
          <a:lstStyle/>
          <a:p>
            <a:pPr>
              <a:defRPr/>
            </a:pPr>
            <a:fld id="{2303D31F-598B-47EE-BA37-93F097A3D676}" type="datetime1">
              <a:rPr lang="en-GB" altLang="en-US" smtClean="0"/>
              <a:pPr>
                <a:defRPr/>
              </a:pPr>
              <a:t>24/11/2022</a:t>
            </a:fld>
            <a:endParaRPr lang="en-GB" altLang="en-US"/>
          </a:p>
        </p:txBody>
      </p:sp>
      <p:sp>
        <p:nvSpPr>
          <p:cNvPr id="5" name="Slide Number Placeholder 4">
            <a:extLst>
              <a:ext uri="{FF2B5EF4-FFF2-40B4-BE49-F238E27FC236}">
                <a16:creationId xmlns:a16="http://schemas.microsoft.com/office/drawing/2014/main" id="{B1D61E95-F712-4474-BAD1-0287E0BC0E4B}"/>
              </a:ext>
            </a:extLst>
          </p:cNvPr>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
        <p:nvSpPr>
          <p:cNvPr id="6" name="Content Placeholder 5">
            <a:extLst>
              <a:ext uri="{FF2B5EF4-FFF2-40B4-BE49-F238E27FC236}">
                <a16:creationId xmlns:a16="http://schemas.microsoft.com/office/drawing/2014/main" id="{3CCE7FD7-A919-46E0-ACC3-E27C2C82A701}"/>
              </a:ext>
            </a:extLst>
          </p:cNvPr>
          <p:cNvSpPr>
            <a:spLocks noGrp="1"/>
          </p:cNvSpPr>
          <p:nvPr>
            <p:ph idx="1"/>
          </p:nvPr>
        </p:nvSpPr>
        <p:spPr>
          <a:xfrm>
            <a:off x="183937" y="1196752"/>
            <a:ext cx="8708543" cy="3672408"/>
          </a:xfrm>
        </p:spPr>
        <p:txBody>
          <a:bodyPr/>
          <a:lstStyle/>
          <a:p>
            <a:pPr marL="0" indent="0">
              <a:buNone/>
            </a:pPr>
            <a:r>
              <a:rPr lang="en-GB" sz="2800" dirty="0"/>
              <a:t>There are free tools online for scheduling or use excel to create the Gantt Chart:</a:t>
            </a:r>
          </a:p>
          <a:p>
            <a:pPr marL="702900" lvl="1" indent="-342900" eaLnBrk="1" hangingPunct="1">
              <a:spcBef>
                <a:spcPts val="0"/>
              </a:spcBef>
              <a:buSzPct val="50000"/>
              <a:buFont typeface="Arial" panose="020B0604020202020204" pitchFamily="34" charset="0"/>
              <a:buChar char="•"/>
            </a:pPr>
            <a:r>
              <a:rPr lang="en-US" altLang="en-US" dirty="0"/>
              <a:t>Defining activities</a:t>
            </a:r>
          </a:p>
          <a:p>
            <a:pPr marL="702900" lvl="1" indent="-342900" eaLnBrk="1" hangingPunct="1">
              <a:spcBef>
                <a:spcPts val="0"/>
              </a:spcBef>
              <a:buSzPct val="50000"/>
              <a:buFont typeface="Arial" panose="020B0604020202020204" pitchFamily="34" charset="0"/>
              <a:buChar char="•"/>
            </a:pPr>
            <a:r>
              <a:rPr lang="en-US" altLang="en-US" dirty="0"/>
              <a:t>Sequencing activities</a:t>
            </a:r>
          </a:p>
          <a:p>
            <a:pPr marL="702900" lvl="1" indent="-342900" eaLnBrk="1" hangingPunct="1">
              <a:spcBef>
                <a:spcPts val="0"/>
              </a:spcBef>
              <a:buSzPct val="50000"/>
              <a:buFont typeface="Arial" panose="020B0604020202020204" pitchFamily="34" charset="0"/>
              <a:buChar char="•"/>
            </a:pPr>
            <a:r>
              <a:rPr lang="en-US" altLang="en-US" dirty="0"/>
              <a:t>Estimating duration of activities</a:t>
            </a:r>
          </a:p>
          <a:p>
            <a:pPr marL="702900" lvl="1" indent="-342900" eaLnBrk="1" hangingPunct="1">
              <a:spcBef>
                <a:spcPts val="0"/>
              </a:spcBef>
              <a:buSzPct val="50000"/>
              <a:buFont typeface="Arial" panose="020B0604020202020204" pitchFamily="34" charset="0"/>
              <a:buChar char="•"/>
            </a:pPr>
            <a:r>
              <a:rPr lang="en-US" altLang="en-US" dirty="0"/>
              <a:t>Developing the schedule</a:t>
            </a:r>
          </a:p>
          <a:p>
            <a:pPr marL="702900" lvl="1" indent="-342900" eaLnBrk="1" hangingPunct="1">
              <a:spcBef>
                <a:spcPts val="0"/>
              </a:spcBef>
              <a:buSzPct val="50000"/>
              <a:buFont typeface="Arial" panose="020B0604020202020204" pitchFamily="34" charset="0"/>
              <a:buChar char="•"/>
            </a:pPr>
            <a:r>
              <a:rPr lang="en-US" altLang="en-US" dirty="0"/>
              <a:t>Controlling the schedule</a:t>
            </a:r>
          </a:p>
          <a:p>
            <a:pPr marL="702900" lvl="1" indent="-342900" eaLnBrk="1" hangingPunct="1">
              <a:spcBef>
                <a:spcPts val="0"/>
              </a:spcBef>
              <a:buSzPct val="50000"/>
              <a:buFont typeface="Arial" panose="020B0604020202020204" pitchFamily="34" charset="0"/>
              <a:buChar char="•"/>
            </a:pPr>
            <a:r>
              <a:rPr lang="en-US" altLang="en-US" dirty="0"/>
              <a:t>Make provision of contingencies or flexibilities</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927047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B89188A7-764A-4A6D-A9D1-21F05CD3BA96}"/>
              </a:ext>
            </a:extLst>
          </p:cNvPr>
          <p:cNvSpPr>
            <a:spLocks noGrp="1"/>
          </p:cNvSpPr>
          <p:nvPr>
            <p:ph type="dt" sz="half" idx="10"/>
          </p:nvPr>
        </p:nvSpPr>
        <p:spPr/>
        <p:txBody>
          <a:bodyPr/>
          <a:lstStyle/>
          <a:p>
            <a:pPr>
              <a:defRPr/>
            </a:pPr>
            <a:fld id="{2303D31F-598B-47EE-BA37-93F097A3D676}" type="datetime1">
              <a:rPr lang="en-GB" altLang="en-US" smtClean="0"/>
              <a:pPr>
                <a:defRPr/>
              </a:pPr>
              <a:t>24/11/2022</a:t>
            </a:fld>
            <a:endParaRPr lang="en-GB" altLang="en-US"/>
          </a:p>
        </p:txBody>
      </p:sp>
      <p:sp>
        <p:nvSpPr>
          <p:cNvPr id="5" name="Slide Number Placeholder 4">
            <a:extLst>
              <a:ext uri="{FF2B5EF4-FFF2-40B4-BE49-F238E27FC236}">
                <a16:creationId xmlns:a16="http://schemas.microsoft.com/office/drawing/2014/main" id="{063028A4-029E-4248-A108-47D870C7B606}"/>
              </a:ext>
            </a:extLst>
          </p:cNvPr>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pic>
        <p:nvPicPr>
          <p:cNvPr id="6" name="Content Placeholder 5">
            <a:extLst>
              <a:ext uri="{FF2B5EF4-FFF2-40B4-BE49-F238E27FC236}">
                <a16:creationId xmlns:a16="http://schemas.microsoft.com/office/drawing/2014/main" id="{1C8FBFCE-E20B-4AAD-BD48-9420E6BC6E8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50825" y="404664"/>
            <a:ext cx="8569647" cy="52565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pic>
    </p:spTree>
    <p:extLst>
      <p:ext uri="{BB962C8B-B14F-4D97-AF65-F5344CB8AC3E}">
        <p14:creationId xmlns:p14="http://schemas.microsoft.com/office/powerpoint/2010/main" val="16626147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7326054D-E7EB-4C86-BC45-72EC57A293E7}"/>
              </a:ext>
            </a:extLst>
          </p:cNvPr>
          <p:cNvSpPr>
            <a:spLocks noGrp="1"/>
          </p:cNvSpPr>
          <p:nvPr>
            <p:ph type="dt" sz="half" idx="10"/>
          </p:nvPr>
        </p:nvSpPr>
        <p:spPr/>
        <p:txBody>
          <a:bodyPr/>
          <a:lstStyle/>
          <a:p>
            <a:pPr>
              <a:defRPr/>
            </a:pPr>
            <a:fld id="{2303D31F-598B-47EE-BA37-93F097A3D676}" type="datetime1">
              <a:rPr lang="en-GB" altLang="en-US" smtClean="0"/>
              <a:pPr>
                <a:defRPr/>
              </a:pPr>
              <a:t>24/11/2022</a:t>
            </a:fld>
            <a:endParaRPr lang="en-GB" altLang="en-US"/>
          </a:p>
        </p:txBody>
      </p:sp>
      <p:sp>
        <p:nvSpPr>
          <p:cNvPr id="5" name="Slide Number Placeholder 4">
            <a:extLst>
              <a:ext uri="{FF2B5EF4-FFF2-40B4-BE49-F238E27FC236}">
                <a16:creationId xmlns:a16="http://schemas.microsoft.com/office/drawing/2014/main" id="{DA265822-E0B1-40D6-8864-49026CD4B907}"/>
              </a:ext>
            </a:extLst>
          </p:cNvPr>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pic>
        <p:nvPicPr>
          <p:cNvPr id="6" name="Picture 4">
            <a:extLst>
              <a:ext uri="{FF2B5EF4-FFF2-40B4-BE49-F238E27FC236}">
                <a16:creationId xmlns:a16="http://schemas.microsoft.com/office/drawing/2014/main" id="{49F0B209-5068-42E7-B9A9-75CF5739F8A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50825" y="136525"/>
            <a:ext cx="8785671" cy="54527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pic>
    </p:spTree>
    <p:extLst>
      <p:ext uri="{BB962C8B-B14F-4D97-AF65-F5344CB8AC3E}">
        <p14:creationId xmlns:p14="http://schemas.microsoft.com/office/powerpoint/2010/main" val="9410962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47D51-6AB9-4890-A054-28368EBD6A58}"/>
              </a:ext>
            </a:extLst>
          </p:cNvPr>
          <p:cNvSpPr>
            <a:spLocks noGrp="1"/>
          </p:cNvSpPr>
          <p:nvPr>
            <p:ph type="title"/>
          </p:nvPr>
        </p:nvSpPr>
        <p:spPr>
          <a:xfrm>
            <a:off x="457200" y="111712"/>
            <a:ext cx="8229600" cy="490066"/>
          </a:xfrm>
        </p:spPr>
        <p:txBody>
          <a:bodyPr/>
          <a:lstStyle/>
          <a:p>
            <a:r>
              <a:rPr lang="en-GB" sz="3200" b="1" dirty="0"/>
              <a:t>Planning the Communication Plan</a:t>
            </a:r>
          </a:p>
        </p:txBody>
      </p:sp>
      <p:sp>
        <p:nvSpPr>
          <p:cNvPr id="4" name="Date Placeholder 3">
            <a:extLst>
              <a:ext uri="{FF2B5EF4-FFF2-40B4-BE49-F238E27FC236}">
                <a16:creationId xmlns:a16="http://schemas.microsoft.com/office/drawing/2014/main" id="{4598F032-146F-4F77-B92A-8A53D087C4DC}"/>
              </a:ext>
            </a:extLst>
          </p:cNvPr>
          <p:cNvSpPr>
            <a:spLocks noGrp="1"/>
          </p:cNvSpPr>
          <p:nvPr>
            <p:ph type="dt" sz="half" idx="10"/>
          </p:nvPr>
        </p:nvSpPr>
        <p:spPr/>
        <p:txBody>
          <a:bodyPr/>
          <a:lstStyle/>
          <a:p>
            <a:pPr>
              <a:defRPr/>
            </a:pPr>
            <a:fld id="{2303D31F-598B-47EE-BA37-93F097A3D676}" type="datetime1">
              <a:rPr lang="en-GB" altLang="en-US" smtClean="0"/>
              <a:pPr>
                <a:defRPr/>
              </a:pPr>
              <a:t>24/11/2022</a:t>
            </a:fld>
            <a:endParaRPr lang="en-GB" altLang="en-US"/>
          </a:p>
        </p:txBody>
      </p:sp>
      <p:sp>
        <p:nvSpPr>
          <p:cNvPr id="5" name="Slide Number Placeholder 4">
            <a:extLst>
              <a:ext uri="{FF2B5EF4-FFF2-40B4-BE49-F238E27FC236}">
                <a16:creationId xmlns:a16="http://schemas.microsoft.com/office/drawing/2014/main" id="{B1D61E95-F712-4474-BAD1-0287E0BC0E4B}"/>
              </a:ext>
            </a:extLst>
          </p:cNvPr>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sp>
        <p:nvSpPr>
          <p:cNvPr id="6" name="Content Placeholder 5">
            <a:extLst>
              <a:ext uri="{FF2B5EF4-FFF2-40B4-BE49-F238E27FC236}">
                <a16:creationId xmlns:a16="http://schemas.microsoft.com/office/drawing/2014/main" id="{3CCE7FD7-A919-46E0-ACC3-E27C2C82A701}"/>
              </a:ext>
            </a:extLst>
          </p:cNvPr>
          <p:cNvSpPr>
            <a:spLocks noGrp="1"/>
          </p:cNvSpPr>
          <p:nvPr>
            <p:ph idx="1"/>
          </p:nvPr>
        </p:nvSpPr>
        <p:spPr>
          <a:xfrm>
            <a:off x="107504" y="5221193"/>
            <a:ext cx="8928991" cy="440056"/>
          </a:xfrm>
        </p:spPr>
        <p:txBody>
          <a:bodyPr/>
          <a:lstStyle/>
          <a:p>
            <a:pPr marL="0" indent="0">
              <a:buNone/>
            </a:pPr>
            <a:r>
              <a:rPr lang="en-GB" sz="2800" i="1" dirty="0"/>
              <a:t>Use table to create the communication plan</a:t>
            </a:r>
          </a:p>
          <a:p>
            <a:pPr marL="0" indent="0">
              <a:buNone/>
            </a:pPr>
            <a:endParaRPr lang="en-GB" dirty="0"/>
          </a:p>
        </p:txBody>
      </p:sp>
      <p:graphicFrame>
        <p:nvGraphicFramePr>
          <p:cNvPr id="7" name="Object 6">
            <a:extLst>
              <a:ext uri="{FF2B5EF4-FFF2-40B4-BE49-F238E27FC236}">
                <a16:creationId xmlns:a16="http://schemas.microsoft.com/office/drawing/2014/main" id="{3ABD038D-19EB-4C68-AA4A-D208D1FA84F5}"/>
              </a:ext>
            </a:extLst>
          </p:cNvPr>
          <p:cNvGraphicFramePr>
            <a:graphicFrameLocks noChangeAspect="1"/>
          </p:cNvGraphicFramePr>
          <p:nvPr>
            <p:extLst>
              <p:ext uri="{D42A27DB-BD31-4B8C-83A1-F6EECF244321}">
                <p14:modId xmlns:p14="http://schemas.microsoft.com/office/powerpoint/2010/main" val="4094020412"/>
              </p:ext>
            </p:extLst>
          </p:nvPr>
        </p:nvGraphicFramePr>
        <p:xfrm>
          <a:off x="107504" y="786307"/>
          <a:ext cx="8928992" cy="4434886"/>
        </p:xfrm>
        <a:graphic>
          <a:graphicData uri="http://schemas.openxmlformats.org/presentationml/2006/ole">
            <mc:AlternateContent xmlns:mc="http://schemas.openxmlformats.org/markup-compatibility/2006">
              <mc:Choice xmlns:v="urn:schemas-microsoft-com:vml" Requires="v">
                <p:oleObj name="Worksheet" r:id="rId2" imgW="8140700" imgH="4419600" progId="Excel.Sheet.12">
                  <p:embed/>
                </p:oleObj>
              </mc:Choice>
              <mc:Fallback>
                <p:oleObj name="Worksheet" r:id="rId2" imgW="8140700" imgH="4419600" progId="Excel.Sheet.12">
                  <p:embed/>
                  <p:pic>
                    <p:nvPicPr>
                      <p:cNvPr id="2" name="Object 1">
                        <a:extLst>
                          <a:ext uri="{FF2B5EF4-FFF2-40B4-BE49-F238E27FC236}">
                            <a16:creationId xmlns:a16="http://schemas.microsoft.com/office/drawing/2014/main" id="{3B8A1C5A-EB46-43FD-B097-ED25B3E2445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504" y="786307"/>
                        <a:ext cx="8928992" cy="4434886"/>
                      </a:xfrm>
                      <a:prstGeom prst="rect">
                        <a:avLst/>
                      </a:prstGeom>
                      <a:noFill/>
                      <a:ln>
                        <a:noFill/>
                      </a:ln>
                      <a:effectLst/>
                    </p:spPr>
                  </p:pic>
                </p:oleObj>
              </mc:Fallback>
            </mc:AlternateContent>
          </a:graphicData>
        </a:graphic>
      </p:graphicFrame>
    </p:spTree>
    <p:extLst>
      <p:ext uri="{BB962C8B-B14F-4D97-AF65-F5344CB8AC3E}">
        <p14:creationId xmlns:p14="http://schemas.microsoft.com/office/powerpoint/2010/main" val="40737816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47D51-6AB9-4890-A054-28368EBD6A58}"/>
              </a:ext>
            </a:extLst>
          </p:cNvPr>
          <p:cNvSpPr>
            <a:spLocks noGrp="1"/>
          </p:cNvSpPr>
          <p:nvPr>
            <p:ph type="title"/>
          </p:nvPr>
        </p:nvSpPr>
        <p:spPr>
          <a:xfrm>
            <a:off x="438231" y="114300"/>
            <a:ext cx="8229600" cy="562074"/>
          </a:xfrm>
        </p:spPr>
        <p:txBody>
          <a:bodyPr/>
          <a:lstStyle/>
          <a:p>
            <a:r>
              <a:rPr lang="en-GB" sz="3200" b="1" dirty="0"/>
              <a:t>Planning for Risk</a:t>
            </a:r>
          </a:p>
        </p:txBody>
      </p:sp>
      <p:sp>
        <p:nvSpPr>
          <p:cNvPr id="4" name="Date Placeholder 3">
            <a:extLst>
              <a:ext uri="{FF2B5EF4-FFF2-40B4-BE49-F238E27FC236}">
                <a16:creationId xmlns:a16="http://schemas.microsoft.com/office/drawing/2014/main" id="{4598F032-146F-4F77-B92A-8A53D087C4DC}"/>
              </a:ext>
            </a:extLst>
          </p:cNvPr>
          <p:cNvSpPr>
            <a:spLocks noGrp="1"/>
          </p:cNvSpPr>
          <p:nvPr>
            <p:ph type="dt" sz="half" idx="10"/>
          </p:nvPr>
        </p:nvSpPr>
        <p:spPr/>
        <p:txBody>
          <a:bodyPr/>
          <a:lstStyle/>
          <a:p>
            <a:pPr>
              <a:defRPr/>
            </a:pPr>
            <a:fld id="{2303D31F-598B-47EE-BA37-93F097A3D676}" type="datetime1">
              <a:rPr lang="en-GB" altLang="en-US" smtClean="0"/>
              <a:pPr>
                <a:defRPr/>
              </a:pPr>
              <a:t>24/11/2022</a:t>
            </a:fld>
            <a:endParaRPr lang="en-GB" altLang="en-US"/>
          </a:p>
        </p:txBody>
      </p:sp>
      <p:sp>
        <p:nvSpPr>
          <p:cNvPr id="5" name="Slide Number Placeholder 4">
            <a:extLst>
              <a:ext uri="{FF2B5EF4-FFF2-40B4-BE49-F238E27FC236}">
                <a16:creationId xmlns:a16="http://schemas.microsoft.com/office/drawing/2014/main" id="{B1D61E95-F712-4474-BAD1-0287E0BC0E4B}"/>
              </a:ext>
            </a:extLst>
          </p:cNvPr>
          <p:cNvSpPr>
            <a:spLocks noGrp="1"/>
          </p:cNvSpPr>
          <p:nvPr>
            <p:ph type="sldNum" sz="quarter" idx="12"/>
          </p:nvPr>
        </p:nvSpPr>
        <p:spPr/>
        <p:txBody>
          <a:bodyPr/>
          <a:lstStyle/>
          <a:p>
            <a:pPr>
              <a:defRPr/>
            </a:pPr>
            <a:fld id="{6550E941-99E4-4403-A917-B30FF69A9617}" type="slidenum">
              <a:rPr lang="en-GB" altLang="en-US" smtClean="0"/>
              <a:pPr>
                <a:defRPr/>
              </a:pPr>
              <a:t>24</a:t>
            </a:fld>
            <a:endParaRPr lang="en-GB" altLang="en-US"/>
          </a:p>
        </p:txBody>
      </p:sp>
      <p:sp>
        <p:nvSpPr>
          <p:cNvPr id="6" name="Content Placeholder 5">
            <a:extLst>
              <a:ext uri="{FF2B5EF4-FFF2-40B4-BE49-F238E27FC236}">
                <a16:creationId xmlns:a16="http://schemas.microsoft.com/office/drawing/2014/main" id="{3CCE7FD7-A919-46E0-ACC3-E27C2C82A701}"/>
              </a:ext>
            </a:extLst>
          </p:cNvPr>
          <p:cNvSpPr>
            <a:spLocks noGrp="1"/>
          </p:cNvSpPr>
          <p:nvPr>
            <p:ph idx="1"/>
          </p:nvPr>
        </p:nvSpPr>
        <p:spPr>
          <a:xfrm>
            <a:off x="0" y="826908"/>
            <a:ext cx="8667831" cy="5804512"/>
          </a:xfrm>
        </p:spPr>
        <p:txBody>
          <a:bodyPr/>
          <a:lstStyle/>
          <a:p>
            <a:pPr marL="0" indent="0">
              <a:buNone/>
            </a:pPr>
            <a:r>
              <a:rPr lang="en-GB" dirty="0"/>
              <a:t>Use table to create the risk register</a:t>
            </a:r>
          </a:p>
          <a:p>
            <a:pPr marL="0" indent="0">
              <a:buNone/>
            </a:pPr>
            <a:endParaRPr lang="en-GB" dirty="0"/>
          </a:p>
          <a:p>
            <a:pPr marL="0" indent="0">
              <a:buNone/>
            </a:pPr>
            <a:endParaRPr lang="en-GB" dirty="0"/>
          </a:p>
        </p:txBody>
      </p:sp>
      <p:pic>
        <p:nvPicPr>
          <p:cNvPr id="1026" name="Picture 2" descr="See the source image">
            <a:extLst>
              <a:ext uri="{FF2B5EF4-FFF2-40B4-BE49-F238E27FC236}">
                <a16:creationId xmlns:a16="http://schemas.microsoft.com/office/drawing/2014/main" id="{3BE59738-5C1D-4950-AD90-AF45B85746C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969" y="1421086"/>
            <a:ext cx="9144000" cy="54369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876006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47D51-6AB9-4890-A054-28368EBD6A58}"/>
              </a:ext>
            </a:extLst>
          </p:cNvPr>
          <p:cNvSpPr>
            <a:spLocks noGrp="1"/>
          </p:cNvSpPr>
          <p:nvPr>
            <p:ph type="title"/>
          </p:nvPr>
        </p:nvSpPr>
        <p:spPr>
          <a:xfrm>
            <a:off x="457200" y="114300"/>
            <a:ext cx="8229600" cy="634082"/>
          </a:xfrm>
        </p:spPr>
        <p:txBody>
          <a:bodyPr/>
          <a:lstStyle/>
          <a:p>
            <a:r>
              <a:rPr lang="en-GB" sz="3200" b="1" dirty="0"/>
              <a:t>Planning for Stakeholders</a:t>
            </a:r>
          </a:p>
        </p:txBody>
      </p:sp>
      <p:sp>
        <p:nvSpPr>
          <p:cNvPr id="4" name="Date Placeholder 3">
            <a:extLst>
              <a:ext uri="{FF2B5EF4-FFF2-40B4-BE49-F238E27FC236}">
                <a16:creationId xmlns:a16="http://schemas.microsoft.com/office/drawing/2014/main" id="{4598F032-146F-4F77-B92A-8A53D087C4DC}"/>
              </a:ext>
            </a:extLst>
          </p:cNvPr>
          <p:cNvSpPr>
            <a:spLocks noGrp="1"/>
          </p:cNvSpPr>
          <p:nvPr>
            <p:ph type="dt" sz="half" idx="10"/>
          </p:nvPr>
        </p:nvSpPr>
        <p:spPr/>
        <p:txBody>
          <a:bodyPr/>
          <a:lstStyle/>
          <a:p>
            <a:pPr>
              <a:defRPr/>
            </a:pPr>
            <a:fld id="{2303D31F-598B-47EE-BA37-93F097A3D676}" type="datetime1">
              <a:rPr lang="en-GB" altLang="en-US" smtClean="0"/>
              <a:pPr>
                <a:defRPr/>
              </a:pPr>
              <a:t>24/11/2022</a:t>
            </a:fld>
            <a:endParaRPr lang="en-GB" altLang="en-US"/>
          </a:p>
        </p:txBody>
      </p:sp>
      <p:sp>
        <p:nvSpPr>
          <p:cNvPr id="5" name="Slide Number Placeholder 4">
            <a:extLst>
              <a:ext uri="{FF2B5EF4-FFF2-40B4-BE49-F238E27FC236}">
                <a16:creationId xmlns:a16="http://schemas.microsoft.com/office/drawing/2014/main" id="{B1D61E95-F712-4474-BAD1-0287E0BC0E4B}"/>
              </a:ext>
            </a:extLst>
          </p:cNvPr>
          <p:cNvSpPr>
            <a:spLocks noGrp="1"/>
          </p:cNvSpPr>
          <p:nvPr>
            <p:ph type="sldNum" sz="quarter" idx="12"/>
          </p:nvPr>
        </p:nvSpPr>
        <p:spPr/>
        <p:txBody>
          <a:bodyPr/>
          <a:lstStyle/>
          <a:p>
            <a:pPr>
              <a:defRPr/>
            </a:pPr>
            <a:fld id="{6550E941-99E4-4403-A917-B30FF69A9617}" type="slidenum">
              <a:rPr lang="en-GB" altLang="en-US" smtClean="0"/>
              <a:pPr>
                <a:defRPr/>
              </a:pPr>
              <a:t>25</a:t>
            </a:fld>
            <a:endParaRPr lang="en-GB" altLang="en-US"/>
          </a:p>
        </p:txBody>
      </p:sp>
      <p:sp>
        <p:nvSpPr>
          <p:cNvPr id="6" name="Content Placeholder 5">
            <a:extLst>
              <a:ext uri="{FF2B5EF4-FFF2-40B4-BE49-F238E27FC236}">
                <a16:creationId xmlns:a16="http://schemas.microsoft.com/office/drawing/2014/main" id="{3CCE7FD7-A919-46E0-ACC3-E27C2C82A701}"/>
              </a:ext>
            </a:extLst>
          </p:cNvPr>
          <p:cNvSpPr>
            <a:spLocks noGrp="1"/>
          </p:cNvSpPr>
          <p:nvPr>
            <p:ph idx="1"/>
          </p:nvPr>
        </p:nvSpPr>
        <p:spPr>
          <a:xfrm>
            <a:off x="465594" y="5301207"/>
            <a:ext cx="8229600" cy="446181"/>
          </a:xfrm>
        </p:spPr>
        <p:txBody>
          <a:bodyPr/>
          <a:lstStyle/>
          <a:p>
            <a:pPr marL="0" indent="0">
              <a:buNone/>
            </a:pPr>
            <a:r>
              <a:rPr lang="en-GB" sz="2800" i="1" dirty="0"/>
              <a:t>Use table to create the stakeholders analysis</a:t>
            </a:r>
          </a:p>
          <a:p>
            <a:pPr marL="0" indent="0">
              <a:buNone/>
            </a:pPr>
            <a:endParaRPr lang="en-GB" dirty="0"/>
          </a:p>
          <a:p>
            <a:pPr marL="0" indent="0">
              <a:buNone/>
            </a:pPr>
            <a:endParaRPr lang="en-GB" dirty="0"/>
          </a:p>
        </p:txBody>
      </p:sp>
      <p:pic>
        <p:nvPicPr>
          <p:cNvPr id="3076" name="Picture 4" descr="See the source image">
            <a:extLst>
              <a:ext uri="{FF2B5EF4-FFF2-40B4-BE49-F238E27FC236}">
                <a16:creationId xmlns:a16="http://schemas.microsoft.com/office/drawing/2014/main" id="{04E8C6F1-688B-45A3-A96D-441C55A8F40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680801"/>
            <a:ext cx="9144000" cy="46204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9832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07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CA8210-94E1-4CAF-BC64-134641C13381}"/>
              </a:ext>
            </a:extLst>
          </p:cNvPr>
          <p:cNvSpPr>
            <a:spLocks noGrp="1"/>
          </p:cNvSpPr>
          <p:nvPr>
            <p:ph type="title"/>
          </p:nvPr>
        </p:nvSpPr>
        <p:spPr/>
        <p:txBody>
          <a:bodyPr/>
          <a:lstStyle/>
          <a:p>
            <a:r>
              <a:rPr lang="en-GB" sz="3200" b="1" dirty="0"/>
              <a:t>Conclusion</a:t>
            </a:r>
          </a:p>
        </p:txBody>
      </p:sp>
      <p:sp>
        <p:nvSpPr>
          <p:cNvPr id="3" name="Content Placeholder 2">
            <a:extLst>
              <a:ext uri="{FF2B5EF4-FFF2-40B4-BE49-F238E27FC236}">
                <a16:creationId xmlns:a16="http://schemas.microsoft.com/office/drawing/2014/main" id="{E8F5B782-1A8B-42D9-A5F8-BCFA1A7E0F0A}"/>
              </a:ext>
            </a:extLst>
          </p:cNvPr>
          <p:cNvSpPr>
            <a:spLocks noGrp="1"/>
          </p:cNvSpPr>
          <p:nvPr>
            <p:ph idx="1"/>
          </p:nvPr>
        </p:nvSpPr>
        <p:spPr>
          <a:xfrm>
            <a:off x="250825" y="1600201"/>
            <a:ext cx="8641655" cy="2764903"/>
          </a:xfrm>
        </p:spPr>
        <p:txBody>
          <a:bodyPr/>
          <a:lstStyle/>
          <a:p>
            <a:r>
              <a:rPr lang="en-GB" sz="2800" dirty="0"/>
              <a:t>Effective project planning is a proactive approach of achieving project goals and objectives. </a:t>
            </a:r>
          </a:p>
          <a:p>
            <a:r>
              <a:rPr lang="en-GB" sz="2800" dirty="0"/>
              <a:t>A robust project management plan leads to project success.</a:t>
            </a:r>
          </a:p>
        </p:txBody>
      </p:sp>
      <p:sp>
        <p:nvSpPr>
          <p:cNvPr id="4" name="Date Placeholder 3">
            <a:extLst>
              <a:ext uri="{FF2B5EF4-FFF2-40B4-BE49-F238E27FC236}">
                <a16:creationId xmlns:a16="http://schemas.microsoft.com/office/drawing/2014/main" id="{C4A8BB99-93A7-41BD-9E29-3A3D9FF8363C}"/>
              </a:ext>
            </a:extLst>
          </p:cNvPr>
          <p:cNvSpPr>
            <a:spLocks noGrp="1"/>
          </p:cNvSpPr>
          <p:nvPr>
            <p:ph type="dt" sz="half" idx="10"/>
          </p:nvPr>
        </p:nvSpPr>
        <p:spPr/>
        <p:txBody>
          <a:bodyPr/>
          <a:lstStyle/>
          <a:p>
            <a:pPr>
              <a:defRPr/>
            </a:pPr>
            <a:fld id="{2303D31F-598B-47EE-BA37-93F097A3D676}" type="datetime1">
              <a:rPr lang="en-GB" altLang="en-US" smtClean="0"/>
              <a:pPr>
                <a:defRPr/>
              </a:pPr>
              <a:t>24/11/2022</a:t>
            </a:fld>
            <a:endParaRPr lang="en-GB" altLang="en-US"/>
          </a:p>
        </p:txBody>
      </p:sp>
      <p:sp>
        <p:nvSpPr>
          <p:cNvPr id="5" name="Slide Number Placeholder 4">
            <a:extLst>
              <a:ext uri="{FF2B5EF4-FFF2-40B4-BE49-F238E27FC236}">
                <a16:creationId xmlns:a16="http://schemas.microsoft.com/office/drawing/2014/main" id="{4E26E41F-33BE-4847-89B6-D7D94EB9C93B}"/>
              </a:ext>
            </a:extLst>
          </p:cNvPr>
          <p:cNvSpPr>
            <a:spLocks noGrp="1"/>
          </p:cNvSpPr>
          <p:nvPr>
            <p:ph type="sldNum" sz="quarter" idx="12"/>
          </p:nvPr>
        </p:nvSpPr>
        <p:spPr/>
        <p:txBody>
          <a:bodyPr/>
          <a:lstStyle/>
          <a:p>
            <a:pPr>
              <a:defRPr/>
            </a:pPr>
            <a:fld id="{6550E941-99E4-4403-A917-B30FF69A9617}" type="slidenum">
              <a:rPr lang="en-GB" altLang="en-US" smtClean="0"/>
              <a:pPr>
                <a:defRPr/>
              </a:pPr>
              <a:t>26</a:t>
            </a:fld>
            <a:endParaRPr lang="en-GB" altLang="en-US"/>
          </a:p>
        </p:txBody>
      </p:sp>
    </p:spTree>
    <p:extLst>
      <p:ext uri="{BB962C8B-B14F-4D97-AF65-F5344CB8AC3E}">
        <p14:creationId xmlns:p14="http://schemas.microsoft.com/office/powerpoint/2010/main" val="40419324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F9AD7-9854-44CC-ABC0-EE5DE3BC0938}"/>
              </a:ext>
            </a:extLst>
          </p:cNvPr>
          <p:cNvSpPr>
            <a:spLocks noGrp="1"/>
          </p:cNvSpPr>
          <p:nvPr>
            <p:ph type="title"/>
          </p:nvPr>
        </p:nvSpPr>
        <p:spPr/>
        <p:txBody>
          <a:bodyPr/>
          <a:lstStyle/>
          <a:p>
            <a:r>
              <a:rPr lang="en-GB" sz="3200" b="1" dirty="0"/>
              <a:t>Reference</a:t>
            </a:r>
          </a:p>
        </p:txBody>
      </p:sp>
      <p:sp>
        <p:nvSpPr>
          <p:cNvPr id="3" name="Content Placeholder 2">
            <a:extLst>
              <a:ext uri="{FF2B5EF4-FFF2-40B4-BE49-F238E27FC236}">
                <a16:creationId xmlns:a16="http://schemas.microsoft.com/office/drawing/2014/main" id="{1A618D07-3892-4A6D-AAC1-4E1A00675651}"/>
              </a:ext>
            </a:extLst>
          </p:cNvPr>
          <p:cNvSpPr>
            <a:spLocks noGrp="1"/>
          </p:cNvSpPr>
          <p:nvPr>
            <p:ph idx="1"/>
          </p:nvPr>
        </p:nvSpPr>
        <p:spPr>
          <a:xfrm>
            <a:off x="107504" y="1600201"/>
            <a:ext cx="8856984" cy="3773015"/>
          </a:xfrm>
        </p:spPr>
        <p:txBody>
          <a:bodyPr/>
          <a:lstStyle/>
          <a:p>
            <a:pPr marL="0" indent="0">
              <a:buNone/>
            </a:pPr>
            <a:r>
              <a:rPr lang="en-US" altLang="en-US" sz="2800" dirty="0"/>
              <a:t>PMI (2006) </a:t>
            </a:r>
            <a:r>
              <a:rPr lang="en-US" altLang="en-US" sz="2800" i="1" dirty="0"/>
              <a:t>The Guide to the Project Management Body of Knowledge (</a:t>
            </a:r>
            <a:r>
              <a:rPr lang="en-US" altLang="en-US" sz="2800" i="1" dirty="0" err="1"/>
              <a:t>PMBoK</a:t>
            </a:r>
            <a:r>
              <a:rPr lang="en-US" altLang="en-US" sz="2800" i="1" dirty="0"/>
              <a:t>)</a:t>
            </a:r>
            <a:r>
              <a:rPr lang="en-US" altLang="en-US" sz="2800" dirty="0"/>
              <a:t>, 5th Edition: PMI</a:t>
            </a:r>
          </a:p>
          <a:p>
            <a:pPr marL="0" indent="0">
              <a:buNone/>
            </a:pPr>
            <a:endParaRPr lang="en-US" altLang="en-US" sz="2800" dirty="0"/>
          </a:p>
          <a:p>
            <a:pPr marL="0" indent="0">
              <a:buNone/>
            </a:pPr>
            <a:r>
              <a:rPr lang="en-GB" sz="2800" dirty="0"/>
              <a:t>Larson, E., Gray, C., (2018) Project Management: </a:t>
            </a:r>
            <a:r>
              <a:rPr lang="en-GB" sz="2800" i="1" dirty="0"/>
              <a:t>The Managerial Process 7</a:t>
            </a:r>
            <a:r>
              <a:rPr lang="en-GB" sz="2800" i="1" baseline="30000" dirty="0"/>
              <a:t>th</a:t>
            </a:r>
            <a:r>
              <a:rPr lang="en-GB" sz="2800" i="1" dirty="0"/>
              <a:t> Edition, </a:t>
            </a:r>
            <a:r>
              <a:rPr lang="en-GB" sz="2800" dirty="0"/>
              <a:t>McGraw Hill.</a:t>
            </a:r>
          </a:p>
          <a:p>
            <a:endParaRPr lang="en-GB" dirty="0"/>
          </a:p>
        </p:txBody>
      </p:sp>
      <p:sp>
        <p:nvSpPr>
          <p:cNvPr id="4" name="Date Placeholder 3">
            <a:extLst>
              <a:ext uri="{FF2B5EF4-FFF2-40B4-BE49-F238E27FC236}">
                <a16:creationId xmlns:a16="http://schemas.microsoft.com/office/drawing/2014/main" id="{ED1954ED-7761-4E9E-984C-F8D386242BB8}"/>
              </a:ext>
            </a:extLst>
          </p:cNvPr>
          <p:cNvSpPr>
            <a:spLocks noGrp="1"/>
          </p:cNvSpPr>
          <p:nvPr>
            <p:ph type="dt" sz="half" idx="10"/>
          </p:nvPr>
        </p:nvSpPr>
        <p:spPr/>
        <p:txBody>
          <a:bodyPr/>
          <a:lstStyle/>
          <a:p>
            <a:pPr>
              <a:defRPr/>
            </a:pPr>
            <a:fld id="{2303D31F-598B-47EE-BA37-93F097A3D676}" type="datetime1">
              <a:rPr lang="en-GB" altLang="en-US" smtClean="0"/>
              <a:pPr>
                <a:defRPr/>
              </a:pPr>
              <a:t>24/11/2022</a:t>
            </a:fld>
            <a:endParaRPr lang="en-GB" altLang="en-US"/>
          </a:p>
        </p:txBody>
      </p:sp>
      <p:sp>
        <p:nvSpPr>
          <p:cNvPr id="5" name="Slide Number Placeholder 4">
            <a:extLst>
              <a:ext uri="{FF2B5EF4-FFF2-40B4-BE49-F238E27FC236}">
                <a16:creationId xmlns:a16="http://schemas.microsoft.com/office/drawing/2014/main" id="{ECB49CD5-90BD-40B4-9BB5-17694101694B}"/>
              </a:ext>
            </a:extLst>
          </p:cNvPr>
          <p:cNvSpPr>
            <a:spLocks noGrp="1"/>
          </p:cNvSpPr>
          <p:nvPr>
            <p:ph type="sldNum" sz="quarter" idx="12"/>
          </p:nvPr>
        </p:nvSpPr>
        <p:spPr/>
        <p:txBody>
          <a:bodyPr/>
          <a:lstStyle/>
          <a:p>
            <a:pPr>
              <a:defRPr/>
            </a:pPr>
            <a:fld id="{6550E941-99E4-4403-A917-B30FF69A9617}" type="slidenum">
              <a:rPr lang="en-GB" altLang="en-US" smtClean="0"/>
              <a:pPr>
                <a:defRPr/>
              </a:pPr>
              <a:t>27</a:t>
            </a:fld>
            <a:endParaRPr lang="en-GB" altLang="en-US"/>
          </a:p>
        </p:txBody>
      </p:sp>
    </p:spTree>
    <p:extLst>
      <p:ext uri="{BB962C8B-B14F-4D97-AF65-F5344CB8AC3E}">
        <p14:creationId xmlns:p14="http://schemas.microsoft.com/office/powerpoint/2010/main" val="129602300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5851</TotalTime>
  <Words>1061</Words>
  <Application>Microsoft Office PowerPoint</Application>
  <PresentationFormat>On-screen Show (4:3)</PresentationFormat>
  <Paragraphs>176</Paragraphs>
  <Slides>27</Slides>
  <Notes>1</Notes>
  <HiddenSlides>0</HiddenSlides>
  <MMClips>0</MMClips>
  <ScaleCrop>false</ScaleCrop>
  <HeadingPairs>
    <vt:vector size="8" baseType="variant">
      <vt:variant>
        <vt:lpstr>Fonts Used</vt:lpstr>
      </vt:variant>
      <vt:variant>
        <vt:i4>3</vt:i4>
      </vt:variant>
      <vt:variant>
        <vt:lpstr>Theme</vt:lpstr>
      </vt:variant>
      <vt:variant>
        <vt:i4>1</vt:i4>
      </vt:variant>
      <vt:variant>
        <vt:lpstr>Embedded OLE Servers</vt:lpstr>
      </vt:variant>
      <vt:variant>
        <vt:i4>1</vt:i4>
      </vt:variant>
      <vt:variant>
        <vt:lpstr>Slide Titles</vt:lpstr>
      </vt:variant>
      <vt:variant>
        <vt:i4>27</vt:i4>
      </vt:variant>
    </vt:vector>
  </HeadingPairs>
  <TitlesOfParts>
    <vt:vector size="32" baseType="lpstr">
      <vt:lpstr>Myriad Pro</vt:lpstr>
      <vt:lpstr>Arial</vt:lpstr>
      <vt:lpstr>Verdana</vt:lpstr>
      <vt:lpstr>20140311PresentationUWTSDTemplate</vt:lpstr>
      <vt:lpstr>Worksheet</vt:lpstr>
      <vt:lpstr>Project Initiation and Planning </vt:lpstr>
      <vt:lpstr>Recap </vt:lpstr>
      <vt:lpstr>Introduction</vt:lpstr>
      <vt:lpstr>Project Life Cycle</vt:lpstr>
      <vt:lpstr>Phase 1: Project Conception and Initiation</vt:lpstr>
      <vt:lpstr>PowerPoint Presentation</vt:lpstr>
      <vt:lpstr>PowerPoint Presentation</vt:lpstr>
      <vt:lpstr>Business Case Details</vt:lpstr>
      <vt:lpstr>Phase 2: Planning</vt:lpstr>
      <vt:lpstr>Planning for Scope</vt:lpstr>
      <vt:lpstr>Project Planning</vt:lpstr>
      <vt:lpstr>Perspectives on Scope</vt:lpstr>
      <vt:lpstr>The Project Goal and Objectives</vt:lpstr>
      <vt:lpstr>Maintaining Equilibrium of Scope</vt:lpstr>
      <vt:lpstr>Cost, Time and Quality </vt:lpstr>
      <vt:lpstr>Planning for Quality </vt:lpstr>
      <vt:lpstr>Planning for Budget</vt:lpstr>
      <vt:lpstr>Scheduling Task and creating the WBS</vt:lpstr>
      <vt:lpstr>PowerPoint Presentation</vt:lpstr>
      <vt:lpstr>Planning for Time</vt:lpstr>
      <vt:lpstr>PowerPoint Presentation</vt:lpstr>
      <vt:lpstr>PowerPoint Presentation</vt:lpstr>
      <vt:lpstr>Planning the Communication Plan</vt:lpstr>
      <vt:lpstr>Planning for Risk</vt:lpstr>
      <vt:lpstr>Planning for Stakeholders</vt:lpstr>
      <vt:lpstr>Conclusion</vt:lpstr>
      <vt:lpstr>Reference</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Molly Jack</cp:lastModifiedBy>
  <cp:revision>208</cp:revision>
  <cp:lastPrinted>2018-07-09T15:27:01Z</cp:lastPrinted>
  <dcterms:created xsi:type="dcterms:W3CDTF">2002-10-07T19:43:58Z</dcterms:created>
  <dcterms:modified xsi:type="dcterms:W3CDTF">2022-11-24T17:19:32Z</dcterms:modified>
</cp:coreProperties>
</file>