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1" r:id="rId1"/>
  </p:sldMasterIdLst>
  <p:sldIdLst>
    <p:sldId id="256" r:id="rId2"/>
    <p:sldId id="257" r:id="rId3"/>
    <p:sldId id="264" r:id="rId4"/>
    <p:sldId id="260" r:id="rId5"/>
    <p:sldId id="267" r:id="rId6"/>
    <p:sldId id="259" r:id="rId7"/>
    <p:sldId id="266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0"/>
  </p:normalViewPr>
  <p:slideViewPr>
    <p:cSldViewPr snapToGrid="0" snapToObjects="1">
      <p:cViewPr varScale="1">
        <p:scale>
          <a:sx n="103" d="100"/>
          <a:sy n="103" d="100"/>
        </p:scale>
        <p:origin x="188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3776" y="3776472"/>
            <a:ext cx="7196328" cy="147002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776" y="5257800"/>
            <a:ext cx="7196328" cy="987552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Font typeface="Wingdings 2" pitchFamily="18" charset="2"/>
              <a:buNone/>
              <a:defRPr sz="1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6889" y="3774328"/>
            <a:ext cx="7199311" cy="1470025"/>
          </a:xfrm>
        </p:spPr>
        <p:txBody>
          <a:bodyPr anchor="b" anchorCtr="0"/>
          <a:lstStyle>
            <a:lvl1pPr algn="l">
              <a:defRPr sz="4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6888" y="5257800"/>
            <a:ext cx="7199312" cy="9906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2"/>
          </p:nvPr>
        </p:nvSpPr>
        <p:spPr>
          <a:xfrm rot="504148">
            <a:off x="4493544" y="555043"/>
            <a:ext cx="4142460" cy="3085398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5" y="2236694"/>
            <a:ext cx="7612063" cy="1362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175" y="3617259"/>
            <a:ext cx="7612063" cy="1500187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4" y="79468"/>
            <a:ext cx="7612063" cy="141763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5175" y="2084388"/>
            <a:ext cx="3657600" cy="418306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9637" y="2084388"/>
            <a:ext cx="3657600" cy="418306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4" y="79468"/>
            <a:ext cx="7612063" cy="141763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174" y="1687512"/>
            <a:ext cx="3657600" cy="903288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174" y="2649071"/>
            <a:ext cx="3657600" cy="360829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9637" y="1687512"/>
            <a:ext cx="3657600" cy="903288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9637" y="2649071"/>
            <a:ext cx="3657600" cy="360829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946" y="381000"/>
            <a:ext cx="3250360" cy="16319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800" y="381000"/>
            <a:ext cx="4149725" cy="58864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946" y="2084389"/>
            <a:ext cx="3250360" cy="3935412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spcBef>
                <a:spcPts val="600"/>
              </a:spcBef>
              <a:buNone/>
              <a:defRPr sz="1800" b="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495800" y="6356350"/>
            <a:ext cx="1143000" cy="365125"/>
          </a:xfrm>
        </p:spPr>
        <p:txBody>
          <a:bodyPr/>
          <a:lstStyle>
            <a:lvl1pPr algn="l">
              <a:defRPr/>
            </a:lvl1pPr>
          </a:lstStyle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67426" y="6356350"/>
            <a:ext cx="5334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9A5F39-4CE7-434C-A5CB-50A3634516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5" y="4267200"/>
            <a:ext cx="7612063" cy="1100138"/>
          </a:xfrm>
        </p:spPr>
        <p:txBody>
          <a:bodyPr anchor="b"/>
          <a:lstStyle>
            <a:lvl1pPr algn="ctr">
              <a:defRPr sz="4400" b="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414040">
            <a:off x="1779080" y="450465"/>
            <a:ext cx="5486400" cy="3626214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88900" dist="25400" dir="5400000" sx="101000" sy="101000" algn="t" rotWithShape="0">
              <a:prstClr val="black">
                <a:alpha val="5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Wingdings 2" pitchFamily="18" charset="2"/>
              <a:buNone/>
              <a:defRPr sz="1800" kern="120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5175" y="5443538"/>
            <a:ext cx="7612063" cy="804862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946" y="381000"/>
            <a:ext cx="3250360" cy="16319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946" y="2084389"/>
            <a:ext cx="3250360" cy="3935412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spcBef>
                <a:spcPts val="600"/>
              </a:spcBef>
              <a:buNone/>
              <a:defRPr sz="1800" b="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495800" y="6356350"/>
            <a:ext cx="1143000" cy="365125"/>
          </a:xfrm>
        </p:spPr>
        <p:txBody>
          <a:bodyPr/>
          <a:lstStyle>
            <a:lvl1pPr algn="l">
              <a:defRPr/>
            </a:lvl1pPr>
          </a:lstStyle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67426" y="6356350"/>
            <a:ext cx="5334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4"/>
          </p:nvPr>
        </p:nvSpPr>
        <p:spPr>
          <a:xfrm rot="307655">
            <a:off x="4082874" y="3187732"/>
            <a:ext cx="4141140" cy="2881378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88900" dist="25400" dir="7200000" sx="101000" sy="101000" algn="t" rotWithShape="0">
              <a:prstClr val="black">
                <a:alpha val="5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414752">
            <a:off x="4623469" y="338031"/>
            <a:ext cx="4141140" cy="2881378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88900" dist="25400" dir="5400000" sx="101000" sy="101000" algn="t" rotWithShape="0">
              <a:prstClr val="black">
                <a:alpha val="5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0" y="457200"/>
            <a:ext cx="1497106" cy="58102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6888" y="457200"/>
            <a:ext cx="6513511" cy="58102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5174" y="79468"/>
            <a:ext cx="7612063" cy="1417638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175" y="2070846"/>
            <a:ext cx="7612064" cy="4182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B698019-200C-1F4F-8DA7-F76840D0C5C0}" type="datetimeFigureOut">
              <a:rPr lang="en-US" smtClean="0"/>
              <a:t>3/15/18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375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E23ADFFF-C903-694D-9782-E3D2C0F3106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2"/>
          </a:solidFill>
          <a:effectLst>
            <a:outerShdw blurRad="50800" dist="25400" dir="2700000" algn="tl" rotWithShape="0">
              <a:schemeClr val="bg1">
                <a:alpha val="4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 typeface="Wingdings 2" pitchFamily="18" charset="2"/>
        <a:buChar char=""/>
        <a:defRPr sz="24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 typeface="Wingdings 2" pitchFamily="18" charset="2"/>
        <a:buChar char=""/>
        <a:defRPr sz="22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 smtClean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 smtClean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 smtClean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Geographic Information System (GIS)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Abdul Al-Meshhedani </a:t>
            </a:r>
          </a:p>
          <a:p>
            <a:r>
              <a:rPr lang="en-US" dirty="0" smtClean="0"/>
              <a:t>P152142</a:t>
            </a:r>
          </a:p>
          <a:p>
            <a:r>
              <a:rPr lang="en-US" dirty="0" smtClean="0"/>
              <a:t>Research Methods &amp; GIS (M5X01839)</a:t>
            </a:r>
          </a:p>
          <a:p>
            <a:r>
              <a:rPr lang="en-US" dirty="0" smtClean="0"/>
              <a:t>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3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Geographic Information System (GIS)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174" y="1836068"/>
            <a:ext cx="7612064" cy="4182035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GIS </a:t>
            </a:r>
            <a:r>
              <a:rPr lang="mr-IN" dirty="0" smtClean="0"/>
              <a:t>–</a:t>
            </a:r>
            <a:r>
              <a:rPr lang="en-US" dirty="0" smtClean="0"/>
              <a:t> Geographic Information System</a:t>
            </a:r>
          </a:p>
          <a:p>
            <a:r>
              <a:rPr lang="en-US" dirty="0" smtClean="0"/>
              <a:t>An electronic system of mapping technology to store, capture and display spatial information on a map. </a:t>
            </a:r>
            <a:r>
              <a:rPr lang="en-US" sz="2200" dirty="0">
                <a:effectLst/>
              </a:rPr>
              <a:t>(National Geographic Society, 2017)</a:t>
            </a:r>
            <a:endParaRPr lang="en-US" sz="2200" dirty="0" smtClean="0"/>
          </a:p>
          <a:p>
            <a:r>
              <a:rPr lang="en-US" dirty="0" smtClean="0"/>
              <a:t>It can show us layers such as highways, topography, vegetation, pollution, infrastructure </a:t>
            </a:r>
            <a:r>
              <a:rPr lang="mr-IN" dirty="0" smtClean="0"/>
              <a:t>–</a:t>
            </a:r>
            <a:r>
              <a:rPr lang="en-US" dirty="0" smtClean="0"/>
              <a:t> power, water and gas</a:t>
            </a:r>
          </a:p>
          <a:p>
            <a:r>
              <a:rPr lang="en-US" dirty="0" smtClean="0"/>
              <a:t>GIS can be used to associate and understand relationships shown geographically such as socioeconomic trends in areas, pollution levels, maintaining biodiversity of our landscape, soil types, power supply shortages.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7220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Graphical interpretation of GIS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5175" y="1410609"/>
            <a:ext cx="7612062" cy="513847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855308" y="6241303"/>
            <a:ext cx="45219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Source: (U.S</a:t>
            </a:r>
            <a:r>
              <a:rPr lang="en-US" sz="1400" dirty="0"/>
              <a:t>. Government Accountability Office, </a:t>
            </a:r>
            <a:r>
              <a:rPr lang="en-US" sz="1400" dirty="0" err="1"/>
              <a:t>n.d.</a:t>
            </a:r>
            <a:r>
              <a:rPr lang="en-US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6198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GIS Application in Civil and Construction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174" y="1823711"/>
            <a:ext cx="7612064" cy="4182035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In construction we have Spatial forms of information </a:t>
            </a:r>
            <a:r>
              <a:rPr lang="mr-IN" dirty="0" smtClean="0"/>
              <a:t>–</a:t>
            </a:r>
            <a:r>
              <a:rPr lang="en-GB" dirty="0" smtClean="0"/>
              <a:t> drawings, site layouts and Non-spatial forms such as Schedule of works, cost estimates.</a:t>
            </a:r>
          </a:p>
          <a:p>
            <a:r>
              <a:rPr lang="en-GB" dirty="0" smtClean="0"/>
              <a:t>Planning </a:t>
            </a:r>
            <a:r>
              <a:rPr lang="mr-IN" dirty="0" smtClean="0"/>
              <a:t>–</a:t>
            </a:r>
            <a:r>
              <a:rPr lang="en-GB" dirty="0" smtClean="0"/>
              <a:t> site selection, environmental impact, natural resources available, logistics</a:t>
            </a:r>
          </a:p>
          <a:p>
            <a:r>
              <a:rPr lang="en-GB" dirty="0" smtClean="0"/>
              <a:t>Data collection </a:t>
            </a:r>
            <a:r>
              <a:rPr lang="mr-IN" dirty="0" smtClean="0"/>
              <a:t>–</a:t>
            </a:r>
            <a:r>
              <a:rPr lang="en-GB" dirty="0" smtClean="0"/>
              <a:t> existing site conditions, surveying data collected on-site</a:t>
            </a:r>
          </a:p>
          <a:p>
            <a:r>
              <a:rPr lang="en-GB" dirty="0" smtClean="0"/>
              <a:t>Analysis </a:t>
            </a:r>
            <a:r>
              <a:rPr lang="mr-IN" dirty="0" smtClean="0"/>
              <a:t>–</a:t>
            </a:r>
            <a:r>
              <a:rPr lang="en-GB" dirty="0" smtClean="0"/>
              <a:t> e.g. traffic management, water distribution, temperature/humidity analysis</a:t>
            </a:r>
          </a:p>
          <a:p>
            <a:r>
              <a:rPr lang="en-GB" dirty="0" smtClean="0"/>
              <a:t>Construction </a:t>
            </a:r>
            <a:r>
              <a:rPr lang="mr-IN" dirty="0" smtClean="0"/>
              <a:t>–</a:t>
            </a:r>
            <a:r>
              <a:rPr lang="en-GB" dirty="0" smtClean="0"/>
              <a:t> GIS can help us calculate cut-and-fill volumes, earth filing, suitable foundations.</a:t>
            </a:r>
          </a:p>
          <a:p>
            <a:r>
              <a:rPr lang="en-GB" dirty="0" smtClean="0"/>
              <a:t>Operations </a:t>
            </a:r>
            <a:r>
              <a:rPr lang="mr-IN" dirty="0" smtClean="0"/>
              <a:t>–</a:t>
            </a:r>
            <a:r>
              <a:rPr lang="en-GB" dirty="0" smtClean="0"/>
              <a:t> keeping track of works progress, resource management. </a:t>
            </a:r>
          </a:p>
          <a:p>
            <a:pPr marL="0" indent="0">
              <a:buNone/>
            </a:pPr>
            <a:r>
              <a:rPr lang="en-GB" dirty="0" smtClean="0">
                <a:effectLst/>
              </a:rPr>
              <a:t>(</a:t>
            </a:r>
            <a:r>
              <a:rPr lang="en-GB" dirty="0" err="1">
                <a:effectLst/>
              </a:rPr>
              <a:t>Maisuria</a:t>
            </a:r>
            <a:r>
              <a:rPr lang="en-GB" dirty="0">
                <a:effectLst/>
              </a:rPr>
              <a:t> and </a:t>
            </a:r>
            <a:r>
              <a:rPr lang="en-GB" dirty="0" err="1">
                <a:effectLst/>
              </a:rPr>
              <a:t>Rathod</a:t>
            </a:r>
            <a:r>
              <a:rPr lang="en-GB" dirty="0">
                <a:effectLst/>
              </a:rPr>
              <a:t>, </a:t>
            </a:r>
            <a:r>
              <a:rPr lang="en-GB" dirty="0" err="1">
                <a:effectLst/>
              </a:rPr>
              <a:t>n.d.</a:t>
            </a:r>
            <a:r>
              <a:rPr lang="en-GB" dirty="0">
                <a:effectLst/>
              </a:rPr>
              <a:t>)</a:t>
            </a: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4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Sample use of GIS in construction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911" y="1497106"/>
            <a:ext cx="8584588" cy="510339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843526" y="6488668"/>
            <a:ext cx="23968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  <a:latin typeface="Open Sans" charset="0"/>
              </a:rPr>
              <a:t>(Program Net Inc., </a:t>
            </a:r>
            <a:r>
              <a:rPr lang="en-US" dirty="0" err="1">
                <a:solidFill>
                  <a:srgbClr val="FFC000"/>
                </a:solidFill>
                <a:latin typeface="Open Sans" charset="0"/>
              </a:rPr>
              <a:t>n.d.</a:t>
            </a:r>
            <a:r>
              <a:rPr lang="en-US" dirty="0">
                <a:solidFill>
                  <a:srgbClr val="FFC000"/>
                </a:solidFill>
                <a:latin typeface="Open Sans" charset="0"/>
              </a:rPr>
              <a:t>)</a:t>
            </a:r>
            <a:endParaRPr lang="en-US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56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Advantages of GIS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100" dirty="0" smtClean="0"/>
              <a:t>Produce accurate site maps </a:t>
            </a:r>
            <a:r>
              <a:rPr lang="mr-IN" sz="2100" dirty="0" smtClean="0"/>
              <a:t>–</a:t>
            </a:r>
            <a:r>
              <a:rPr lang="en-US" sz="2100" dirty="0" smtClean="0"/>
              <a:t> therefore increase speed of the design stage</a:t>
            </a:r>
          </a:p>
          <a:p>
            <a:r>
              <a:rPr lang="en-US" sz="2100" dirty="0" smtClean="0"/>
              <a:t>GIS being a digital system, we can work on the most up-to-date set of information available. Real-time information is available instantly as other parties are working on it. </a:t>
            </a:r>
          </a:p>
          <a:p>
            <a:r>
              <a:rPr lang="en-US" sz="2100" dirty="0" smtClean="0"/>
              <a:t>Collaborative approach to construction </a:t>
            </a:r>
            <a:r>
              <a:rPr lang="mr-IN" sz="2100" dirty="0" smtClean="0"/>
              <a:t>–</a:t>
            </a:r>
            <a:r>
              <a:rPr lang="en-US" sz="2100" dirty="0" smtClean="0"/>
              <a:t> similar to BIM</a:t>
            </a:r>
          </a:p>
          <a:p>
            <a:r>
              <a:rPr lang="en-US" sz="2100" dirty="0" smtClean="0"/>
              <a:t>In construction - it helps us make informed decisions E.g. flood risk mapping to quickly decide whether a site would be suitable for residential buildings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58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Literature review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GIS to develop a construction information system whereby construction rate could be analysed. Safety and project scheduling data incorporated into the package. The system would also automatically acquire and store the relevant data in a GIS package </a:t>
            </a:r>
            <a:r>
              <a:rPr lang="en-US" dirty="0" smtClean="0">
                <a:effectLst/>
              </a:rPr>
              <a:t>(</a:t>
            </a:r>
            <a:r>
              <a:rPr lang="en-US" dirty="0">
                <a:effectLst/>
              </a:rPr>
              <a:t>Bansal and Pal, 2006</a:t>
            </a:r>
            <a:r>
              <a:rPr lang="en-US" dirty="0" smtClean="0">
                <a:effectLst/>
              </a:rPr>
              <a:t>).</a:t>
            </a:r>
          </a:p>
          <a:p>
            <a:r>
              <a:rPr lang="en-US" dirty="0" smtClean="0">
                <a:effectLst/>
              </a:rPr>
              <a:t>Safe site locations can be determined using various spatial aspects in </a:t>
            </a:r>
            <a:r>
              <a:rPr lang="en-US" i="1" dirty="0" smtClean="0">
                <a:effectLst/>
              </a:rPr>
              <a:t>ArcGIS</a:t>
            </a:r>
            <a:r>
              <a:rPr lang="en-US" dirty="0" smtClean="0">
                <a:effectLst/>
              </a:rPr>
              <a:t>. Topography and existing facilities input to determine safe site location and reducing cut and fill volumes, environmental impacting and construction costs (Kumar </a:t>
            </a:r>
            <a:r>
              <a:rPr lang="en-US" dirty="0">
                <a:effectLst/>
              </a:rPr>
              <a:t>and Bansal, 2016</a:t>
            </a:r>
            <a:r>
              <a:rPr lang="en-US" dirty="0" smtClean="0">
                <a:effectLst/>
              </a:rPr>
              <a:t>)</a:t>
            </a:r>
          </a:p>
          <a:p>
            <a:endParaRPr lang="en-US" dirty="0" smtClean="0">
              <a:effectLst/>
            </a:endParaRPr>
          </a:p>
          <a:p>
            <a:endParaRPr lang="en-US" dirty="0" smtClean="0">
              <a:effectLst/>
            </a:endParaRPr>
          </a:p>
          <a:p>
            <a:endParaRPr lang="en-US" dirty="0" smtClean="0">
              <a:effectLst/>
            </a:endParaRPr>
          </a:p>
          <a:p>
            <a:endParaRPr lang="en-US" dirty="0" smtClean="0">
              <a:effectLst/>
            </a:endParaRPr>
          </a:p>
          <a:p>
            <a:endParaRPr lang="en-US" dirty="0" smtClean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174" y="1873139"/>
            <a:ext cx="7612064" cy="3749186"/>
          </a:xfrm>
        </p:spPr>
        <p:txBody>
          <a:bodyPr>
            <a:normAutofit fontScale="70000" lnSpcReduction="20000"/>
          </a:bodyPr>
          <a:lstStyle/>
          <a:p>
            <a:r>
              <a:rPr lang="en-US" sz="1500" dirty="0" smtClean="0">
                <a:effectLst/>
              </a:rPr>
              <a:t>Bansal</a:t>
            </a:r>
            <a:r>
              <a:rPr lang="en-US" sz="1500" dirty="0">
                <a:effectLst/>
              </a:rPr>
              <a:t>, V. and Pal, M. (2006). GIS BASED PROJECTS INFORMATION SYSTEM FOR CONSTRUCTION MANAGEMENT. </a:t>
            </a:r>
            <a:r>
              <a:rPr lang="en-US" sz="1500" i="1" dirty="0">
                <a:effectLst/>
              </a:rPr>
              <a:t>ASIAN JOURNAL OF CIVIL ENGINEERING (BUILDING AND HOUSING)</a:t>
            </a:r>
            <a:r>
              <a:rPr lang="en-US" sz="1500" dirty="0">
                <a:effectLst/>
              </a:rPr>
              <a:t>, [online] 7(2), p.124. Available at: https://</a:t>
            </a:r>
            <a:r>
              <a:rPr lang="en-US" sz="1500" dirty="0" err="1">
                <a:effectLst/>
              </a:rPr>
              <a:t>www.researchgate.net</a:t>
            </a:r>
            <a:r>
              <a:rPr lang="en-US" sz="1500" dirty="0">
                <a:effectLst/>
              </a:rPr>
              <a:t>/publication/238524940_GIS_based_projects_information_system_for_construction_management [Accessed 4 Mar. 2018</a:t>
            </a:r>
            <a:r>
              <a:rPr lang="en-US" sz="1500" dirty="0" smtClean="0">
                <a:effectLst/>
              </a:rPr>
              <a:t>].</a:t>
            </a:r>
          </a:p>
          <a:p>
            <a:r>
              <a:rPr lang="en-US" sz="1500" dirty="0">
                <a:effectLst/>
              </a:rPr>
              <a:t>Kumar, S. and Bansal, V. (2016). A GIS-based methodology for safe site selection of a building in a hilly region. </a:t>
            </a:r>
            <a:r>
              <a:rPr lang="en-US" sz="1500" i="1" dirty="0">
                <a:effectLst/>
              </a:rPr>
              <a:t>Frontiers of Architectural Research</a:t>
            </a:r>
            <a:r>
              <a:rPr lang="en-US" sz="1500" dirty="0">
                <a:effectLst/>
              </a:rPr>
              <a:t>, [online] 5(1), pp.39-51. Available at: https://</a:t>
            </a:r>
            <a:r>
              <a:rPr lang="en-US" sz="1500" dirty="0" err="1">
                <a:effectLst/>
              </a:rPr>
              <a:t>www.sciencedirect.com</a:t>
            </a:r>
            <a:r>
              <a:rPr lang="en-US" sz="1500" dirty="0">
                <a:effectLst/>
              </a:rPr>
              <a:t>/science/article/</a:t>
            </a:r>
            <a:r>
              <a:rPr lang="en-US" sz="1500" dirty="0" err="1">
                <a:effectLst/>
              </a:rPr>
              <a:t>pii</a:t>
            </a:r>
            <a:r>
              <a:rPr lang="en-US" sz="1500" dirty="0">
                <a:effectLst/>
              </a:rPr>
              <a:t>/S2095263516000042 [Accessed 4 Mar. 2018].</a:t>
            </a:r>
            <a:endParaRPr lang="en-US" sz="1500" dirty="0" smtClean="0">
              <a:effectLst/>
            </a:endParaRPr>
          </a:p>
          <a:p>
            <a:r>
              <a:rPr lang="en-US" sz="1500" dirty="0" err="1" smtClean="0">
                <a:effectLst/>
              </a:rPr>
              <a:t>Maisuria</a:t>
            </a:r>
            <a:r>
              <a:rPr lang="en-US" sz="1500" dirty="0">
                <a:effectLst/>
              </a:rPr>
              <a:t>, A. and </a:t>
            </a:r>
            <a:r>
              <a:rPr lang="en-US" sz="1500" dirty="0" err="1">
                <a:effectLst/>
              </a:rPr>
              <a:t>Rathod</a:t>
            </a:r>
            <a:r>
              <a:rPr lang="en-US" sz="1500" dirty="0">
                <a:effectLst/>
              </a:rPr>
              <a:t>, H. (</a:t>
            </a:r>
            <a:r>
              <a:rPr lang="en-US" sz="1500" dirty="0" err="1">
                <a:effectLst/>
              </a:rPr>
              <a:t>n.d.</a:t>
            </a:r>
            <a:r>
              <a:rPr lang="en-US" sz="1500" dirty="0">
                <a:effectLst/>
              </a:rPr>
              <a:t>). </a:t>
            </a:r>
            <a:r>
              <a:rPr lang="en-US" sz="1500" i="1" dirty="0">
                <a:effectLst/>
              </a:rPr>
              <a:t>GIS AND ITS APPLICATION IN CONSTRUCTION INDUSTRY</a:t>
            </a:r>
            <a:r>
              <a:rPr lang="en-US" sz="1500" dirty="0">
                <a:effectLst/>
              </a:rPr>
              <a:t>. [online] </a:t>
            </a:r>
            <a:r>
              <a:rPr lang="en-US" sz="1500" dirty="0" err="1">
                <a:effectLst/>
              </a:rPr>
              <a:t>Ijaresm.net</a:t>
            </a:r>
            <a:r>
              <a:rPr lang="en-US" sz="1500" dirty="0">
                <a:effectLst/>
              </a:rPr>
              <a:t>. Available at: http://</a:t>
            </a:r>
            <a:r>
              <a:rPr lang="en-US" sz="1500" dirty="0" err="1">
                <a:effectLst/>
              </a:rPr>
              <a:t>ijaresm.net</a:t>
            </a:r>
            <a:r>
              <a:rPr lang="en-US" sz="1500" dirty="0">
                <a:effectLst/>
              </a:rPr>
              <a:t>/</a:t>
            </a:r>
            <a:r>
              <a:rPr lang="en-US" sz="1500" dirty="0" err="1">
                <a:effectLst/>
              </a:rPr>
              <a:t>Pepar</a:t>
            </a:r>
            <a:r>
              <a:rPr lang="en-US" sz="1500" dirty="0">
                <a:effectLst/>
              </a:rPr>
              <a:t>/VOLUME_2/ISSUE_2/2.pdf [Accessed 3 Mar. 2018</a:t>
            </a:r>
            <a:r>
              <a:rPr lang="en-US" sz="1500" dirty="0" smtClean="0">
                <a:effectLst/>
              </a:rPr>
              <a:t>].</a:t>
            </a:r>
            <a:r>
              <a:rPr lang="en-US" sz="1500" dirty="0">
                <a:effectLst/>
              </a:rPr>
              <a:t> </a:t>
            </a:r>
            <a:endParaRPr lang="en-US" sz="1500" dirty="0" smtClean="0">
              <a:effectLst/>
            </a:endParaRPr>
          </a:p>
          <a:p>
            <a:r>
              <a:rPr lang="en-US" sz="1500" dirty="0" smtClean="0">
                <a:effectLst/>
              </a:rPr>
              <a:t>National </a:t>
            </a:r>
            <a:r>
              <a:rPr lang="en-US" sz="1500" dirty="0">
                <a:effectLst/>
              </a:rPr>
              <a:t>Geographic Society. (2017). </a:t>
            </a:r>
            <a:r>
              <a:rPr lang="en-US" sz="1500" i="1" dirty="0">
                <a:effectLst/>
              </a:rPr>
              <a:t>GIS (geographic information system)</a:t>
            </a:r>
            <a:r>
              <a:rPr lang="en-US" sz="1500" dirty="0">
                <a:effectLst/>
              </a:rPr>
              <a:t>. [online] Available at: https://</a:t>
            </a:r>
            <a:r>
              <a:rPr lang="en-US" sz="1500" dirty="0" err="1">
                <a:effectLst/>
              </a:rPr>
              <a:t>www.nationalgeographic.org</a:t>
            </a:r>
            <a:r>
              <a:rPr lang="en-US" sz="1500" dirty="0">
                <a:effectLst/>
              </a:rPr>
              <a:t>/encyclopedia/geographic-information-system-</a:t>
            </a:r>
            <a:r>
              <a:rPr lang="en-US" sz="1500" dirty="0" err="1">
                <a:effectLst/>
              </a:rPr>
              <a:t>gis</a:t>
            </a:r>
            <a:r>
              <a:rPr lang="en-US" sz="1500" dirty="0">
                <a:effectLst/>
              </a:rPr>
              <a:t>/ [Accessed 3 Mar. 2018</a:t>
            </a:r>
            <a:r>
              <a:rPr lang="en-US" sz="1500" dirty="0" smtClean="0">
                <a:effectLst/>
              </a:rPr>
              <a:t>].</a:t>
            </a:r>
          </a:p>
          <a:p>
            <a:r>
              <a:rPr lang="en-US" sz="1500" dirty="0">
                <a:effectLst/>
              </a:rPr>
              <a:t>Program Net Inc. (</a:t>
            </a:r>
            <a:r>
              <a:rPr lang="en-US" sz="1500" dirty="0" err="1">
                <a:effectLst/>
              </a:rPr>
              <a:t>n.d.</a:t>
            </a:r>
            <a:r>
              <a:rPr lang="en-US" sz="1500" dirty="0">
                <a:effectLst/>
              </a:rPr>
              <a:t>). </a:t>
            </a:r>
            <a:r>
              <a:rPr lang="en-US" sz="1500" i="1" dirty="0" err="1">
                <a:effectLst/>
              </a:rPr>
              <a:t>MapSyncPoint</a:t>
            </a:r>
            <a:r>
              <a:rPr lang="en-US" sz="1500" i="1" dirty="0">
                <a:effectLst/>
              </a:rPr>
              <a:t> - GIS Mapping on SharePoint - a powerful extension to engineering and construction document management</a:t>
            </a:r>
            <a:r>
              <a:rPr lang="en-US" sz="1500" dirty="0">
                <a:effectLst/>
              </a:rPr>
              <a:t>. [image] Available at: http://</a:t>
            </a:r>
            <a:r>
              <a:rPr lang="en-US" sz="1500" dirty="0" err="1">
                <a:effectLst/>
              </a:rPr>
              <a:t>www.programnetinc.com</a:t>
            </a:r>
            <a:r>
              <a:rPr lang="en-US" sz="1500" dirty="0">
                <a:effectLst/>
              </a:rPr>
              <a:t>/Portals/0/images/</a:t>
            </a:r>
            <a:r>
              <a:rPr lang="en-US" sz="1500" dirty="0" err="1">
                <a:effectLst/>
              </a:rPr>
              <a:t>programnet-mapsyncpoint.png</a:t>
            </a:r>
            <a:r>
              <a:rPr lang="en-US" sz="1500" dirty="0">
                <a:effectLst/>
              </a:rPr>
              <a:t> [Accessed 4 Mar. 2018].</a:t>
            </a:r>
            <a:endParaRPr lang="en-US" sz="1500" dirty="0" smtClean="0">
              <a:effectLst/>
            </a:endParaRPr>
          </a:p>
          <a:p>
            <a:r>
              <a:rPr lang="en-US" sz="1500" dirty="0" smtClean="0">
                <a:effectLst/>
              </a:rPr>
              <a:t>U.S</a:t>
            </a:r>
            <a:r>
              <a:rPr lang="en-US" sz="1500" dirty="0">
                <a:effectLst/>
              </a:rPr>
              <a:t>. Government Accountability Office (</a:t>
            </a:r>
            <a:r>
              <a:rPr lang="en-US" sz="1500" dirty="0" err="1">
                <a:effectLst/>
              </a:rPr>
              <a:t>n.d.</a:t>
            </a:r>
            <a:r>
              <a:rPr lang="en-US" sz="1500" dirty="0">
                <a:effectLst/>
              </a:rPr>
              <a:t>). </a:t>
            </a:r>
            <a:r>
              <a:rPr lang="en-US" sz="1500" i="1" dirty="0">
                <a:effectLst/>
              </a:rPr>
              <a:t>Data layers in GIS</a:t>
            </a:r>
            <a:r>
              <a:rPr lang="en-US" sz="1500" dirty="0">
                <a:effectLst/>
              </a:rPr>
              <a:t>. [image] Available at: https://</a:t>
            </a:r>
            <a:r>
              <a:rPr lang="en-US" sz="1500" dirty="0" err="1">
                <a:effectLst/>
              </a:rPr>
              <a:t>media.nationalgeographic.org</a:t>
            </a:r>
            <a:r>
              <a:rPr lang="en-US" sz="1500" dirty="0">
                <a:effectLst/>
              </a:rPr>
              <a:t>/assets/photos/000/322/32282.jpg [Accessed 3 Mar. </a:t>
            </a:r>
            <a:r>
              <a:rPr lang="en-US" sz="1500" dirty="0" smtClean="0">
                <a:effectLst/>
              </a:rPr>
              <a:t>2018</a:t>
            </a:r>
            <a:r>
              <a:rPr lang="en-US" sz="1500" dirty="0" smtClean="0">
                <a:effectLst/>
              </a:rPr>
              <a:t>]</a:t>
            </a:r>
            <a:endParaRPr lang="en-US" sz="15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4289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bitat">
  <a:themeElements>
    <a:clrScheme name="Habitat">
      <a:dk1>
        <a:sysClr val="windowText" lastClr="000000"/>
      </a:dk1>
      <a:lt1>
        <a:sysClr val="window" lastClr="FFFFFF"/>
      </a:lt1>
      <a:dk2>
        <a:srgbClr val="194431"/>
      </a:dk2>
      <a:lt2>
        <a:srgbClr val="F0E6C3"/>
      </a:lt2>
      <a:accent1>
        <a:srgbClr val="F8C000"/>
      </a:accent1>
      <a:accent2>
        <a:srgbClr val="F88600"/>
      </a:accent2>
      <a:accent3>
        <a:srgbClr val="F83500"/>
      </a:accent3>
      <a:accent4>
        <a:srgbClr val="8B723D"/>
      </a:accent4>
      <a:accent5>
        <a:srgbClr val="818B3D"/>
      </a:accent5>
      <a:accent6>
        <a:srgbClr val="586215"/>
      </a:accent6>
      <a:hlink>
        <a:srgbClr val="FF621D"/>
      </a:hlink>
      <a:folHlink>
        <a:srgbClr val="F3D260"/>
      </a:folHlink>
    </a:clrScheme>
    <a:fontScheme name="Habitat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Habitat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30000"/>
              </a:schemeClr>
              <a:schemeClr val="phClr">
                <a:satMod val="275000"/>
              </a:schemeClr>
            </a:duotone>
          </a:blip>
          <a:tile tx="0" ty="0" sx="40000" sy="4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40000"/>
                <a:satMod val="130000"/>
              </a:schemeClr>
              <a:schemeClr val="phClr">
                <a:satMod val="275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0000"/>
              <a:satMod val="105000"/>
            </a:schemeClr>
          </a:solidFill>
          <a:prstDash val="solid"/>
        </a:ln>
        <a:ln w="25400" cap="flat" cmpd="sng" algn="ctr">
          <a:solidFill>
            <a:schemeClr val="phClr">
              <a:shade val="80000"/>
            </a:schemeClr>
          </a:solidFill>
          <a:prstDash val="solid"/>
        </a:ln>
        <a:ln w="25400" cap="flat" cmpd="sng" algn="ctr">
          <a:solidFill>
            <a:schemeClr val="phClr">
              <a:shade val="7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r="4200000" sx="105000" sy="105000" algn="t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76200" dist="25400" dir="13200000">
              <a:srgbClr val="000000">
                <a:alpha val="80000"/>
              </a:srgbClr>
            </a:innerShdw>
          </a:effectLst>
          <a:scene3d>
            <a:camera prst="orthographicFront">
              <a:rot lat="0" lon="0" rev="0"/>
            </a:camera>
            <a:lightRig rig="balanced" dir="t">
              <a:rot lat="0" lon="0" rev="19800000"/>
            </a:lightRig>
          </a:scene3d>
          <a:sp3d prstMaterial="softEdge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Habitat.thmx</Template>
  <TotalTime>594</TotalTime>
  <Words>431</Words>
  <Application>Microsoft Macintosh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Book Antiqua</vt:lpstr>
      <vt:lpstr>Open Sans</vt:lpstr>
      <vt:lpstr>Wingdings 2</vt:lpstr>
      <vt:lpstr>Habitat</vt:lpstr>
      <vt:lpstr>Geographic Information System (GIS)</vt:lpstr>
      <vt:lpstr>Geographic Information System (GIS)</vt:lpstr>
      <vt:lpstr>Graphical interpretation of GIS</vt:lpstr>
      <vt:lpstr>GIS Application in Civil and Construction</vt:lpstr>
      <vt:lpstr>Sample use of GIS in construction</vt:lpstr>
      <vt:lpstr>Advantages of GIS</vt:lpstr>
      <vt:lpstr>Literature review</vt:lpstr>
      <vt:lpstr>References</vt:lpstr>
    </vt:vector>
  </TitlesOfParts>
  <Company>Welkin Construction Ltd</Company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Procurement Routes</dc:title>
  <dc:creator>Abdul  Al-Meshhedani</dc:creator>
  <cp:lastModifiedBy>Abdul Al-Meshhedani (P152142)</cp:lastModifiedBy>
  <cp:revision>37</cp:revision>
  <dcterms:created xsi:type="dcterms:W3CDTF">2017-03-27T20:08:08Z</dcterms:created>
  <dcterms:modified xsi:type="dcterms:W3CDTF">2018-03-15T00:01:44Z</dcterms:modified>
</cp:coreProperties>
</file>