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FF66"/>
    <a:srgbClr val="FFFF66"/>
    <a:srgbClr val="FFCC99"/>
    <a:srgbClr val="FF99FF"/>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7" d="100"/>
          <a:sy n="77" d="100"/>
        </p:scale>
        <p:origin x="912" y="2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077498-4AAF-4AA3-8992-B0D887B53A57}" type="doc">
      <dgm:prSet loTypeId="urn:microsoft.com/office/officeart/2005/8/layout/radial1" loCatId="relationship" qsTypeId="urn:microsoft.com/office/officeart/2005/8/quickstyle/simple1" qsCatId="simple" csTypeId="urn:microsoft.com/office/officeart/2005/8/colors/colorful4" csCatId="colorful" phldr="1"/>
      <dgm:spPr/>
      <dgm:t>
        <a:bodyPr/>
        <a:lstStyle/>
        <a:p>
          <a:endParaRPr lang="en-US"/>
        </a:p>
      </dgm:t>
    </dgm:pt>
    <dgm:pt modelId="{A8DBA9DA-C4B0-4E3F-B6E1-E97DCE9F1CDB}">
      <dgm:prSet phldrT="[Text]"/>
      <dgm:spPr/>
      <dgm:t>
        <a:bodyPr/>
        <a:lstStyle/>
        <a:p>
          <a:r>
            <a:rPr lang="en-US" b="1" dirty="0" err="1"/>
            <a:t>Cynhwysiant</a:t>
          </a:r>
          <a:endParaRPr lang="en-US" b="1" dirty="0"/>
        </a:p>
        <a:p>
          <a:r>
            <a:rPr lang="en-US" b="1" i="1" dirty="0"/>
            <a:t>Inclusion</a:t>
          </a:r>
        </a:p>
      </dgm:t>
    </dgm:pt>
    <dgm:pt modelId="{42AE501C-3B51-4AD3-88A9-CA11849EAC36}" type="parTrans" cxnId="{B19CE004-1FE2-4096-9BCA-F22F49153FB1}">
      <dgm:prSet/>
      <dgm:spPr/>
      <dgm:t>
        <a:bodyPr/>
        <a:lstStyle/>
        <a:p>
          <a:endParaRPr lang="en-US"/>
        </a:p>
      </dgm:t>
    </dgm:pt>
    <dgm:pt modelId="{D7C6AD45-FE9C-45B7-875E-D1CC5F2D6D6A}" type="sibTrans" cxnId="{B19CE004-1FE2-4096-9BCA-F22F49153FB1}">
      <dgm:prSet/>
      <dgm:spPr/>
      <dgm:t>
        <a:bodyPr/>
        <a:lstStyle/>
        <a:p>
          <a:endParaRPr lang="en-US"/>
        </a:p>
      </dgm:t>
    </dgm:pt>
    <dgm:pt modelId="{D03159F6-3BCD-4143-977B-C67B828C7DA8}">
      <dgm:prSet phldrT="[Text]"/>
      <dgm:spPr/>
      <dgm:t>
        <a:bodyPr/>
        <a:lstStyle/>
        <a:p>
          <a:r>
            <a:rPr lang="en-US" b="1" dirty="0" err="1">
              <a:solidFill>
                <a:srgbClr val="002060"/>
              </a:solidFill>
            </a:rPr>
            <a:t>Dileu</a:t>
          </a:r>
          <a:r>
            <a:rPr lang="en-US" b="1" dirty="0">
              <a:solidFill>
                <a:srgbClr val="002060"/>
              </a:solidFill>
            </a:rPr>
            <a:t> </a:t>
          </a:r>
          <a:r>
            <a:rPr lang="en-US" b="1" dirty="0" err="1">
              <a:solidFill>
                <a:srgbClr val="002060"/>
              </a:solidFill>
            </a:rPr>
            <a:t>rhwystrau</a:t>
          </a:r>
          <a:endParaRPr lang="en-US" b="1" dirty="0">
            <a:solidFill>
              <a:srgbClr val="002060"/>
            </a:solidFill>
          </a:endParaRPr>
        </a:p>
        <a:p>
          <a:r>
            <a:rPr lang="en-US" b="1" i="1" dirty="0">
              <a:solidFill>
                <a:srgbClr val="002060"/>
              </a:solidFill>
            </a:rPr>
            <a:t>Removing barriers</a:t>
          </a:r>
        </a:p>
      </dgm:t>
    </dgm:pt>
    <dgm:pt modelId="{49A3D70A-2B05-4061-8D2A-B0551DB480B3}" type="parTrans" cxnId="{F79FA8F7-289B-43FF-A7E1-6F04F1FF39DA}">
      <dgm:prSet/>
      <dgm:spPr/>
      <dgm:t>
        <a:bodyPr/>
        <a:lstStyle/>
        <a:p>
          <a:endParaRPr lang="en-US"/>
        </a:p>
      </dgm:t>
    </dgm:pt>
    <dgm:pt modelId="{CF597221-D46E-415A-820D-E8A40D6EC297}" type="sibTrans" cxnId="{F79FA8F7-289B-43FF-A7E1-6F04F1FF39DA}">
      <dgm:prSet/>
      <dgm:spPr/>
      <dgm:t>
        <a:bodyPr/>
        <a:lstStyle/>
        <a:p>
          <a:endParaRPr lang="en-US"/>
        </a:p>
      </dgm:t>
    </dgm:pt>
    <dgm:pt modelId="{5C5AD2D2-9D65-45AF-BCE7-A82FDDE30D6C}">
      <dgm:prSet phldrT="[Text]"/>
      <dgm:spPr/>
      <dgm:t>
        <a:bodyPr/>
        <a:lstStyle/>
        <a:p>
          <a:r>
            <a:rPr lang="en-US" b="1" dirty="0" err="1">
              <a:solidFill>
                <a:srgbClr val="002060"/>
              </a:solidFill>
            </a:rPr>
            <a:t>Cyfleoedd</a:t>
          </a:r>
          <a:r>
            <a:rPr lang="en-US" b="1" dirty="0">
              <a:solidFill>
                <a:srgbClr val="002060"/>
              </a:solidFill>
            </a:rPr>
            <a:t> </a:t>
          </a:r>
          <a:r>
            <a:rPr lang="en-US" b="1" dirty="0" err="1">
              <a:solidFill>
                <a:srgbClr val="002060"/>
              </a:solidFill>
            </a:rPr>
            <a:t>cyfartal</a:t>
          </a:r>
          <a:endParaRPr lang="en-US" b="1" dirty="0">
            <a:solidFill>
              <a:srgbClr val="002060"/>
            </a:solidFill>
          </a:endParaRPr>
        </a:p>
        <a:p>
          <a:r>
            <a:rPr lang="en-US" b="1" i="1" dirty="0">
              <a:solidFill>
                <a:srgbClr val="002060"/>
              </a:solidFill>
            </a:rPr>
            <a:t>Equal opportunities</a:t>
          </a:r>
        </a:p>
      </dgm:t>
    </dgm:pt>
    <dgm:pt modelId="{D5115D16-9F51-4442-9A84-086F1016CB9D}" type="parTrans" cxnId="{B4FCFEA8-EECB-427E-9196-3894874ECF0F}">
      <dgm:prSet/>
      <dgm:spPr/>
      <dgm:t>
        <a:bodyPr/>
        <a:lstStyle/>
        <a:p>
          <a:endParaRPr lang="en-US"/>
        </a:p>
      </dgm:t>
    </dgm:pt>
    <dgm:pt modelId="{2C60D563-1AF2-4952-A50D-8E0C870018FE}" type="sibTrans" cxnId="{B4FCFEA8-EECB-427E-9196-3894874ECF0F}">
      <dgm:prSet/>
      <dgm:spPr/>
      <dgm:t>
        <a:bodyPr/>
        <a:lstStyle/>
        <a:p>
          <a:endParaRPr lang="en-US"/>
        </a:p>
      </dgm:t>
    </dgm:pt>
    <dgm:pt modelId="{DD8F4CD5-4D7C-44C9-8A6D-8B1DE4F538A6}">
      <dgm:prSet phldrT="[Text]"/>
      <dgm:spPr/>
      <dgm:t>
        <a:bodyPr/>
        <a:lstStyle/>
        <a:p>
          <a:r>
            <a:rPr lang="en-US" b="1" dirty="0" err="1">
              <a:solidFill>
                <a:srgbClr val="002060"/>
              </a:solidFill>
            </a:rPr>
            <a:t>Dathlu</a:t>
          </a:r>
          <a:r>
            <a:rPr lang="en-US" b="1" dirty="0">
              <a:solidFill>
                <a:srgbClr val="002060"/>
              </a:solidFill>
            </a:rPr>
            <a:t> </a:t>
          </a:r>
          <a:r>
            <a:rPr lang="en-US" b="1" dirty="0" err="1">
              <a:solidFill>
                <a:srgbClr val="002060"/>
              </a:solidFill>
            </a:rPr>
            <a:t>gwahaniaethau</a:t>
          </a:r>
          <a:endParaRPr lang="en-US" b="1" dirty="0">
            <a:solidFill>
              <a:srgbClr val="002060"/>
            </a:solidFill>
          </a:endParaRPr>
        </a:p>
        <a:p>
          <a:r>
            <a:rPr lang="en-US" b="1" i="1" dirty="0">
              <a:solidFill>
                <a:srgbClr val="002060"/>
              </a:solidFill>
            </a:rPr>
            <a:t>Celebrating differences</a:t>
          </a:r>
        </a:p>
      </dgm:t>
    </dgm:pt>
    <dgm:pt modelId="{3968F6EF-760F-4EC8-AED6-0D5561689CA3}" type="parTrans" cxnId="{2AEB319E-822E-43C1-884D-A6617985237D}">
      <dgm:prSet/>
      <dgm:spPr/>
      <dgm:t>
        <a:bodyPr/>
        <a:lstStyle/>
        <a:p>
          <a:endParaRPr lang="en-US"/>
        </a:p>
      </dgm:t>
    </dgm:pt>
    <dgm:pt modelId="{44166831-B8F8-4832-9C15-894C668E257A}" type="sibTrans" cxnId="{2AEB319E-822E-43C1-884D-A6617985237D}">
      <dgm:prSet/>
      <dgm:spPr/>
      <dgm:t>
        <a:bodyPr/>
        <a:lstStyle/>
        <a:p>
          <a:endParaRPr lang="en-US"/>
        </a:p>
      </dgm:t>
    </dgm:pt>
    <dgm:pt modelId="{F9A4F32C-86AA-4E1A-871C-4BE7CC1B33D9}">
      <dgm:prSet phldrT="[Text]"/>
      <dgm:spPr/>
      <dgm:t>
        <a:bodyPr/>
        <a:lstStyle/>
        <a:p>
          <a:r>
            <a:rPr lang="en-US" b="1" dirty="0">
              <a:solidFill>
                <a:srgbClr val="002060"/>
              </a:solidFill>
            </a:rPr>
            <a:t>Proses </a:t>
          </a:r>
          <a:r>
            <a:rPr lang="en-US" b="1" dirty="0" err="1">
              <a:solidFill>
                <a:srgbClr val="002060"/>
              </a:solidFill>
            </a:rPr>
            <a:t>barhaus</a:t>
          </a:r>
          <a:endParaRPr lang="en-US" b="1" dirty="0">
            <a:solidFill>
              <a:srgbClr val="002060"/>
            </a:solidFill>
          </a:endParaRPr>
        </a:p>
        <a:p>
          <a:r>
            <a:rPr lang="en-US" b="1" i="1" dirty="0">
              <a:solidFill>
                <a:srgbClr val="002060"/>
              </a:solidFill>
            </a:rPr>
            <a:t>Ongoing process</a:t>
          </a:r>
        </a:p>
      </dgm:t>
    </dgm:pt>
    <dgm:pt modelId="{5963776C-23DA-4585-B6B0-AAC83F86E1D1}" type="parTrans" cxnId="{0CDFD23C-9F21-4D33-A96B-FCFE50A8825D}">
      <dgm:prSet/>
      <dgm:spPr/>
      <dgm:t>
        <a:bodyPr/>
        <a:lstStyle/>
        <a:p>
          <a:endParaRPr lang="en-US"/>
        </a:p>
      </dgm:t>
    </dgm:pt>
    <dgm:pt modelId="{F9916AC8-9F1A-43F8-B0B6-806BDB856BD8}" type="sibTrans" cxnId="{0CDFD23C-9F21-4D33-A96B-FCFE50A8825D}">
      <dgm:prSet/>
      <dgm:spPr/>
      <dgm:t>
        <a:bodyPr/>
        <a:lstStyle/>
        <a:p>
          <a:endParaRPr lang="en-US"/>
        </a:p>
      </dgm:t>
    </dgm:pt>
    <dgm:pt modelId="{746B8565-8529-455C-97FF-2823173DED79}">
      <dgm:prSet/>
      <dgm:spPr/>
      <dgm:t>
        <a:bodyPr/>
        <a:lstStyle/>
        <a:p>
          <a:r>
            <a:rPr lang="en-US" b="1" dirty="0" err="1">
              <a:solidFill>
                <a:srgbClr val="002060"/>
              </a:solidFill>
            </a:rPr>
            <a:t>Goresgyn</a:t>
          </a:r>
          <a:r>
            <a:rPr lang="en-US" b="1" dirty="0">
              <a:solidFill>
                <a:srgbClr val="002060"/>
              </a:solidFill>
            </a:rPr>
            <a:t> </a:t>
          </a:r>
          <a:r>
            <a:rPr lang="en-US" b="1" dirty="0" err="1">
              <a:solidFill>
                <a:srgbClr val="002060"/>
              </a:solidFill>
            </a:rPr>
            <a:t>gwaharddiad</a:t>
          </a:r>
          <a:endParaRPr lang="en-US" b="1" dirty="0">
            <a:solidFill>
              <a:srgbClr val="002060"/>
            </a:solidFill>
          </a:endParaRPr>
        </a:p>
        <a:p>
          <a:r>
            <a:rPr lang="en-US" b="1" i="1" dirty="0">
              <a:solidFill>
                <a:srgbClr val="002060"/>
              </a:solidFill>
            </a:rPr>
            <a:t>Overcoming exclusion</a:t>
          </a:r>
        </a:p>
      </dgm:t>
    </dgm:pt>
    <dgm:pt modelId="{9E0CD01C-7001-4264-A4D9-8C7B95C72FF1}" type="parTrans" cxnId="{6EE1CC07-20CC-40AC-95DE-6AA719A00FC8}">
      <dgm:prSet/>
      <dgm:spPr/>
      <dgm:t>
        <a:bodyPr/>
        <a:lstStyle/>
        <a:p>
          <a:endParaRPr lang="en-US"/>
        </a:p>
      </dgm:t>
    </dgm:pt>
    <dgm:pt modelId="{7B3B78CC-A1F8-4F7E-ABD8-5C42ADE7C92E}" type="sibTrans" cxnId="{6EE1CC07-20CC-40AC-95DE-6AA719A00FC8}">
      <dgm:prSet/>
      <dgm:spPr/>
      <dgm:t>
        <a:bodyPr/>
        <a:lstStyle/>
        <a:p>
          <a:endParaRPr lang="en-US"/>
        </a:p>
      </dgm:t>
    </dgm:pt>
    <dgm:pt modelId="{0E35CA1D-BFA6-45A5-BDB3-715F7D65245A}">
      <dgm:prSet/>
      <dgm:spPr/>
      <dgm:t>
        <a:bodyPr/>
        <a:lstStyle/>
        <a:p>
          <a:r>
            <a:rPr lang="en-US" b="1" dirty="0" err="1"/>
            <a:t>Gwell</a:t>
          </a:r>
          <a:r>
            <a:rPr lang="en-US" b="1" dirty="0"/>
            <a:t> </a:t>
          </a:r>
          <a:r>
            <a:rPr lang="en-US" b="1" dirty="0" err="1"/>
            <a:t>mynediad</a:t>
          </a:r>
          <a:endParaRPr lang="en-US" b="1" dirty="0"/>
        </a:p>
        <a:p>
          <a:r>
            <a:rPr lang="en-US" b="1" i="1" dirty="0"/>
            <a:t>Better access</a:t>
          </a:r>
        </a:p>
      </dgm:t>
    </dgm:pt>
    <dgm:pt modelId="{52C82A60-4B9D-4C22-B4C6-A0F6BADFCA1F}" type="parTrans" cxnId="{A32E9E3A-0397-4A1C-92E3-CB0B15C0A433}">
      <dgm:prSet/>
      <dgm:spPr/>
      <dgm:t>
        <a:bodyPr/>
        <a:lstStyle/>
        <a:p>
          <a:endParaRPr lang="en-US"/>
        </a:p>
      </dgm:t>
    </dgm:pt>
    <dgm:pt modelId="{3B2288AB-4A2F-41BE-A5E0-30F98BA996FA}" type="sibTrans" cxnId="{A32E9E3A-0397-4A1C-92E3-CB0B15C0A433}">
      <dgm:prSet/>
      <dgm:spPr/>
      <dgm:t>
        <a:bodyPr/>
        <a:lstStyle/>
        <a:p>
          <a:endParaRPr lang="en-US"/>
        </a:p>
      </dgm:t>
    </dgm:pt>
    <dgm:pt modelId="{0EA86DDC-A3D4-4521-8F08-F1C0074FE1B4}">
      <dgm:prSet/>
      <dgm:spPr/>
      <dgm:t>
        <a:bodyPr/>
        <a:lstStyle/>
        <a:p>
          <a:r>
            <a:rPr lang="en-US" b="1" dirty="0" err="1">
              <a:solidFill>
                <a:srgbClr val="002060"/>
              </a:solidFill>
            </a:rPr>
            <a:t>Diwallu</a:t>
          </a:r>
          <a:r>
            <a:rPr lang="en-US" b="1" dirty="0">
              <a:solidFill>
                <a:srgbClr val="002060"/>
              </a:solidFill>
            </a:rPr>
            <a:t> </a:t>
          </a:r>
          <a:r>
            <a:rPr lang="en-US" b="1" dirty="0" err="1">
              <a:solidFill>
                <a:srgbClr val="002060"/>
              </a:solidFill>
            </a:rPr>
            <a:t>anghenion</a:t>
          </a:r>
          <a:endParaRPr lang="en-US" b="1" dirty="0">
            <a:solidFill>
              <a:srgbClr val="002060"/>
            </a:solidFill>
          </a:endParaRPr>
        </a:p>
        <a:p>
          <a:r>
            <a:rPr lang="en-US" b="1" i="1" dirty="0">
              <a:solidFill>
                <a:srgbClr val="002060"/>
              </a:solidFill>
            </a:rPr>
            <a:t>Meeting needs</a:t>
          </a:r>
        </a:p>
      </dgm:t>
    </dgm:pt>
    <dgm:pt modelId="{3AC08DC6-DFFD-439D-8662-DB81165BE838}" type="parTrans" cxnId="{73BF96E4-20F8-432B-9278-7BAF02286417}">
      <dgm:prSet/>
      <dgm:spPr/>
      <dgm:t>
        <a:bodyPr/>
        <a:lstStyle/>
        <a:p>
          <a:endParaRPr lang="en-US"/>
        </a:p>
      </dgm:t>
    </dgm:pt>
    <dgm:pt modelId="{9D78F7E2-30FD-441E-88DE-FD7CFEA1AF54}" type="sibTrans" cxnId="{73BF96E4-20F8-432B-9278-7BAF02286417}">
      <dgm:prSet/>
      <dgm:spPr/>
      <dgm:t>
        <a:bodyPr/>
        <a:lstStyle/>
        <a:p>
          <a:endParaRPr lang="en-US"/>
        </a:p>
      </dgm:t>
    </dgm:pt>
    <dgm:pt modelId="{AE33B16D-E04A-4DEF-B5DB-7287C7B46614}">
      <dgm:prSet/>
      <dgm:spPr/>
      <dgm:t>
        <a:bodyPr/>
        <a:lstStyle/>
        <a:p>
          <a:r>
            <a:rPr lang="en-US" b="1" dirty="0">
              <a:solidFill>
                <a:srgbClr val="002060"/>
              </a:solidFill>
            </a:rPr>
            <a:t>Parch</a:t>
          </a:r>
        </a:p>
        <a:p>
          <a:r>
            <a:rPr lang="en-US" b="1" i="1" dirty="0">
              <a:solidFill>
                <a:srgbClr val="002060"/>
              </a:solidFill>
            </a:rPr>
            <a:t>Respect</a:t>
          </a:r>
        </a:p>
      </dgm:t>
    </dgm:pt>
    <dgm:pt modelId="{7DA05BDA-10FC-4A67-A6CB-751DB582ED5B}" type="parTrans" cxnId="{94CD26D7-D375-47B3-9725-F35CA158E67A}">
      <dgm:prSet/>
      <dgm:spPr/>
      <dgm:t>
        <a:bodyPr/>
        <a:lstStyle/>
        <a:p>
          <a:endParaRPr lang="en-US"/>
        </a:p>
      </dgm:t>
    </dgm:pt>
    <dgm:pt modelId="{6D4EDE0B-6EA1-4A3A-82F5-92E6FBD81C46}" type="sibTrans" cxnId="{94CD26D7-D375-47B3-9725-F35CA158E67A}">
      <dgm:prSet/>
      <dgm:spPr/>
      <dgm:t>
        <a:bodyPr/>
        <a:lstStyle/>
        <a:p>
          <a:endParaRPr lang="en-US"/>
        </a:p>
      </dgm:t>
    </dgm:pt>
    <dgm:pt modelId="{D0BC7FC4-0AFF-47B7-AA9E-CF6A62DD80C9}">
      <dgm:prSet/>
      <dgm:spPr/>
      <dgm:t>
        <a:bodyPr/>
        <a:lstStyle/>
        <a:p>
          <a:r>
            <a:rPr lang="en-US" b="1" dirty="0" err="1"/>
            <a:t>Cynyddu</a:t>
          </a:r>
          <a:r>
            <a:rPr lang="en-US" b="1" dirty="0"/>
            <a:t> </a:t>
          </a:r>
          <a:r>
            <a:rPr lang="en-US" b="1" dirty="0" err="1"/>
            <a:t>cyfranogiad</a:t>
          </a:r>
          <a:endParaRPr lang="en-US" b="1" dirty="0"/>
        </a:p>
        <a:p>
          <a:r>
            <a:rPr lang="en-US" b="1" i="1" dirty="0"/>
            <a:t>Increasing participation</a:t>
          </a:r>
        </a:p>
      </dgm:t>
    </dgm:pt>
    <dgm:pt modelId="{E3451B94-18E5-47DE-9DBC-79FD70BD27D2}" type="parTrans" cxnId="{D61AD8A3-85AF-4924-93F6-24F5576A26CE}">
      <dgm:prSet/>
      <dgm:spPr/>
      <dgm:t>
        <a:bodyPr/>
        <a:lstStyle/>
        <a:p>
          <a:endParaRPr lang="en-US"/>
        </a:p>
      </dgm:t>
    </dgm:pt>
    <dgm:pt modelId="{A9C30FCA-4F92-4711-828C-39C17C905C89}" type="sibTrans" cxnId="{D61AD8A3-85AF-4924-93F6-24F5576A26CE}">
      <dgm:prSet/>
      <dgm:spPr/>
      <dgm:t>
        <a:bodyPr/>
        <a:lstStyle/>
        <a:p>
          <a:endParaRPr lang="en-US"/>
        </a:p>
      </dgm:t>
    </dgm:pt>
    <dgm:pt modelId="{58663619-72CF-40A2-823C-7C0B5CF3DC5B}">
      <dgm:prSet/>
      <dgm:spPr/>
      <dgm:t>
        <a:bodyPr/>
        <a:lstStyle/>
        <a:p>
          <a:r>
            <a:rPr lang="en-US" b="1" dirty="0" err="1">
              <a:solidFill>
                <a:srgbClr val="002060"/>
              </a:solidFill>
            </a:rPr>
            <a:t>Amrywiaeth</a:t>
          </a:r>
          <a:endParaRPr lang="en-US" b="1" dirty="0">
            <a:solidFill>
              <a:srgbClr val="002060"/>
            </a:solidFill>
          </a:endParaRPr>
        </a:p>
        <a:p>
          <a:r>
            <a:rPr lang="en-US" b="1" i="1" dirty="0">
              <a:solidFill>
                <a:srgbClr val="002060"/>
              </a:solidFill>
            </a:rPr>
            <a:t>Diversity</a:t>
          </a:r>
        </a:p>
      </dgm:t>
    </dgm:pt>
    <dgm:pt modelId="{29372198-3B9B-4D03-862F-EE01D63E28CE}" type="parTrans" cxnId="{E6974115-CFC1-417B-92E2-D1F594A76730}">
      <dgm:prSet/>
      <dgm:spPr/>
      <dgm:t>
        <a:bodyPr/>
        <a:lstStyle/>
        <a:p>
          <a:endParaRPr lang="en-US"/>
        </a:p>
      </dgm:t>
    </dgm:pt>
    <dgm:pt modelId="{41D2434C-663F-414B-88F5-85D5803D769F}" type="sibTrans" cxnId="{E6974115-CFC1-417B-92E2-D1F594A76730}">
      <dgm:prSet/>
      <dgm:spPr/>
      <dgm:t>
        <a:bodyPr/>
        <a:lstStyle/>
        <a:p>
          <a:endParaRPr lang="en-US"/>
        </a:p>
      </dgm:t>
    </dgm:pt>
    <dgm:pt modelId="{D917D059-319F-4FB4-A6F1-B7D3C6458149}" type="pres">
      <dgm:prSet presAssocID="{49077498-4AAF-4AA3-8992-B0D887B53A57}" presName="cycle" presStyleCnt="0">
        <dgm:presLayoutVars>
          <dgm:chMax val="1"/>
          <dgm:dir/>
          <dgm:animLvl val="ctr"/>
          <dgm:resizeHandles val="exact"/>
        </dgm:presLayoutVars>
      </dgm:prSet>
      <dgm:spPr/>
    </dgm:pt>
    <dgm:pt modelId="{8755FCFF-8EDE-479C-BA2A-4BE1DCEEFF00}" type="pres">
      <dgm:prSet presAssocID="{A8DBA9DA-C4B0-4E3F-B6E1-E97DCE9F1CDB}" presName="centerShape" presStyleLbl="node0" presStyleIdx="0" presStyleCnt="1" custScaleX="185975" custScaleY="129799" custLinFactNeighborY="-1119"/>
      <dgm:spPr/>
    </dgm:pt>
    <dgm:pt modelId="{6CED2360-57AE-4B12-88CF-08CE326E2C30}" type="pres">
      <dgm:prSet presAssocID="{29372198-3B9B-4D03-862F-EE01D63E28CE}" presName="Name9" presStyleLbl="parChTrans1D2" presStyleIdx="0" presStyleCnt="10"/>
      <dgm:spPr/>
    </dgm:pt>
    <dgm:pt modelId="{38223F3C-789D-4EA9-8C62-C1A3D6191CCE}" type="pres">
      <dgm:prSet presAssocID="{29372198-3B9B-4D03-862F-EE01D63E28CE}" presName="connTx" presStyleLbl="parChTrans1D2" presStyleIdx="0" presStyleCnt="10"/>
      <dgm:spPr/>
    </dgm:pt>
    <dgm:pt modelId="{B8C558BF-5F39-44C1-B637-A336C3B07204}" type="pres">
      <dgm:prSet presAssocID="{58663619-72CF-40A2-823C-7C0B5CF3DC5B}" presName="node" presStyleLbl="node1" presStyleIdx="0" presStyleCnt="10">
        <dgm:presLayoutVars>
          <dgm:bulletEnabled val="1"/>
        </dgm:presLayoutVars>
      </dgm:prSet>
      <dgm:spPr/>
    </dgm:pt>
    <dgm:pt modelId="{77DFD73A-D086-457F-8829-31382000A11B}" type="pres">
      <dgm:prSet presAssocID="{49A3D70A-2B05-4061-8D2A-B0551DB480B3}" presName="Name9" presStyleLbl="parChTrans1D2" presStyleIdx="1" presStyleCnt="10"/>
      <dgm:spPr/>
    </dgm:pt>
    <dgm:pt modelId="{420C4901-92BB-4395-BF75-83282367085D}" type="pres">
      <dgm:prSet presAssocID="{49A3D70A-2B05-4061-8D2A-B0551DB480B3}" presName="connTx" presStyleLbl="parChTrans1D2" presStyleIdx="1" presStyleCnt="10"/>
      <dgm:spPr/>
    </dgm:pt>
    <dgm:pt modelId="{AD6379BF-1EDE-450F-A807-881644C46446}" type="pres">
      <dgm:prSet presAssocID="{D03159F6-3BCD-4143-977B-C67B828C7DA8}" presName="node" presStyleLbl="node1" presStyleIdx="1" presStyleCnt="10">
        <dgm:presLayoutVars>
          <dgm:bulletEnabled val="1"/>
        </dgm:presLayoutVars>
      </dgm:prSet>
      <dgm:spPr/>
    </dgm:pt>
    <dgm:pt modelId="{4B1B200B-CCD2-4A85-8252-50183F770791}" type="pres">
      <dgm:prSet presAssocID="{D5115D16-9F51-4442-9A84-086F1016CB9D}" presName="Name9" presStyleLbl="parChTrans1D2" presStyleIdx="2" presStyleCnt="10"/>
      <dgm:spPr/>
    </dgm:pt>
    <dgm:pt modelId="{3C2A5177-8B24-45DA-8A6D-231216257F2E}" type="pres">
      <dgm:prSet presAssocID="{D5115D16-9F51-4442-9A84-086F1016CB9D}" presName="connTx" presStyleLbl="parChTrans1D2" presStyleIdx="2" presStyleCnt="10"/>
      <dgm:spPr/>
    </dgm:pt>
    <dgm:pt modelId="{98CD08E6-A283-4603-8D3A-85DCABBC2AA3}" type="pres">
      <dgm:prSet presAssocID="{5C5AD2D2-9D65-45AF-BCE7-A82FDDE30D6C}" presName="node" presStyleLbl="node1" presStyleIdx="2" presStyleCnt="10">
        <dgm:presLayoutVars>
          <dgm:bulletEnabled val="1"/>
        </dgm:presLayoutVars>
      </dgm:prSet>
      <dgm:spPr/>
    </dgm:pt>
    <dgm:pt modelId="{6EB4A2DC-7D92-4484-A31D-9D9DA0204601}" type="pres">
      <dgm:prSet presAssocID="{7DA05BDA-10FC-4A67-A6CB-751DB582ED5B}" presName="Name9" presStyleLbl="parChTrans1D2" presStyleIdx="3" presStyleCnt="10"/>
      <dgm:spPr/>
    </dgm:pt>
    <dgm:pt modelId="{808A1B5C-EE68-4FA7-933D-C5CA93B20910}" type="pres">
      <dgm:prSet presAssocID="{7DA05BDA-10FC-4A67-A6CB-751DB582ED5B}" presName="connTx" presStyleLbl="parChTrans1D2" presStyleIdx="3" presStyleCnt="10"/>
      <dgm:spPr/>
    </dgm:pt>
    <dgm:pt modelId="{2FD4B24A-CD61-4225-9D1E-FB5648EA3123}" type="pres">
      <dgm:prSet presAssocID="{AE33B16D-E04A-4DEF-B5DB-7287C7B46614}" presName="node" presStyleLbl="node1" presStyleIdx="3" presStyleCnt="10">
        <dgm:presLayoutVars>
          <dgm:bulletEnabled val="1"/>
        </dgm:presLayoutVars>
      </dgm:prSet>
      <dgm:spPr/>
    </dgm:pt>
    <dgm:pt modelId="{E016DA56-642B-4A58-A5D0-5D289F2F34D1}" type="pres">
      <dgm:prSet presAssocID="{3968F6EF-760F-4EC8-AED6-0D5561689CA3}" presName="Name9" presStyleLbl="parChTrans1D2" presStyleIdx="4" presStyleCnt="10"/>
      <dgm:spPr/>
    </dgm:pt>
    <dgm:pt modelId="{3ECB143E-AD12-49C1-A7F9-2FFC10A572FB}" type="pres">
      <dgm:prSet presAssocID="{3968F6EF-760F-4EC8-AED6-0D5561689CA3}" presName="connTx" presStyleLbl="parChTrans1D2" presStyleIdx="4" presStyleCnt="10"/>
      <dgm:spPr/>
    </dgm:pt>
    <dgm:pt modelId="{19D8E9C0-9883-49B4-BCD5-7ECA14EF1798}" type="pres">
      <dgm:prSet presAssocID="{DD8F4CD5-4D7C-44C9-8A6D-8B1DE4F538A6}" presName="node" presStyleLbl="node1" presStyleIdx="4" presStyleCnt="10">
        <dgm:presLayoutVars>
          <dgm:bulletEnabled val="1"/>
        </dgm:presLayoutVars>
      </dgm:prSet>
      <dgm:spPr/>
    </dgm:pt>
    <dgm:pt modelId="{91898AFE-6AF2-42C0-B067-1C66B58F6DDB}" type="pres">
      <dgm:prSet presAssocID="{3AC08DC6-DFFD-439D-8662-DB81165BE838}" presName="Name9" presStyleLbl="parChTrans1D2" presStyleIdx="5" presStyleCnt="10"/>
      <dgm:spPr/>
    </dgm:pt>
    <dgm:pt modelId="{D9BDCFDC-22A5-45A7-9BF7-8CB72B1FB7D7}" type="pres">
      <dgm:prSet presAssocID="{3AC08DC6-DFFD-439D-8662-DB81165BE838}" presName="connTx" presStyleLbl="parChTrans1D2" presStyleIdx="5" presStyleCnt="10"/>
      <dgm:spPr/>
    </dgm:pt>
    <dgm:pt modelId="{382CB6B8-B08C-408F-B739-A2E8EE4DF264}" type="pres">
      <dgm:prSet presAssocID="{0EA86DDC-A3D4-4521-8F08-F1C0074FE1B4}" presName="node" presStyleLbl="node1" presStyleIdx="5" presStyleCnt="10" custRadScaleRad="89715" custRadScaleInc="38319">
        <dgm:presLayoutVars>
          <dgm:bulletEnabled val="1"/>
        </dgm:presLayoutVars>
      </dgm:prSet>
      <dgm:spPr/>
    </dgm:pt>
    <dgm:pt modelId="{6D8DD89C-4C07-4191-A419-82EEA38F760E}" type="pres">
      <dgm:prSet presAssocID="{5963776C-23DA-4585-B6B0-AAC83F86E1D1}" presName="Name9" presStyleLbl="parChTrans1D2" presStyleIdx="6" presStyleCnt="10"/>
      <dgm:spPr/>
    </dgm:pt>
    <dgm:pt modelId="{84EF4912-5CCB-4E7E-91B7-4AB8AE8B2144}" type="pres">
      <dgm:prSet presAssocID="{5963776C-23DA-4585-B6B0-AAC83F86E1D1}" presName="connTx" presStyleLbl="parChTrans1D2" presStyleIdx="6" presStyleCnt="10"/>
      <dgm:spPr/>
    </dgm:pt>
    <dgm:pt modelId="{64A73F73-9F35-4506-8633-793F130910AC}" type="pres">
      <dgm:prSet presAssocID="{F9A4F32C-86AA-4E1A-871C-4BE7CC1B33D9}" presName="node" presStyleLbl="node1" presStyleIdx="6" presStyleCnt="10">
        <dgm:presLayoutVars>
          <dgm:bulletEnabled val="1"/>
        </dgm:presLayoutVars>
      </dgm:prSet>
      <dgm:spPr/>
    </dgm:pt>
    <dgm:pt modelId="{9654751C-57F8-43FA-AD4E-05CB4F45CC17}" type="pres">
      <dgm:prSet presAssocID="{9E0CD01C-7001-4264-A4D9-8C7B95C72FF1}" presName="Name9" presStyleLbl="parChTrans1D2" presStyleIdx="7" presStyleCnt="10"/>
      <dgm:spPr/>
    </dgm:pt>
    <dgm:pt modelId="{FB214E0F-3442-43DD-8E89-198EB2241BE1}" type="pres">
      <dgm:prSet presAssocID="{9E0CD01C-7001-4264-A4D9-8C7B95C72FF1}" presName="connTx" presStyleLbl="parChTrans1D2" presStyleIdx="7" presStyleCnt="10"/>
      <dgm:spPr/>
    </dgm:pt>
    <dgm:pt modelId="{DC37C66E-E66F-4A34-A4BF-22BBB397706C}" type="pres">
      <dgm:prSet presAssocID="{746B8565-8529-455C-97FF-2823173DED79}" presName="node" presStyleLbl="node1" presStyleIdx="7" presStyleCnt="10" custRadScaleRad="104180" custRadScaleInc="-31235">
        <dgm:presLayoutVars>
          <dgm:bulletEnabled val="1"/>
        </dgm:presLayoutVars>
      </dgm:prSet>
      <dgm:spPr/>
    </dgm:pt>
    <dgm:pt modelId="{AC229F90-BB45-4232-AE45-D4DD2127C24D}" type="pres">
      <dgm:prSet presAssocID="{52C82A60-4B9D-4C22-B4C6-A0F6BADFCA1F}" presName="Name9" presStyleLbl="parChTrans1D2" presStyleIdx="8" presStyleCnt="10"/>
      <dgm:spPr/>
    </dgm:pt>
    <dgm:pt modelId="{45E2FFC6-2469-4705-A7E3-0B81C774C82F}" type="pres">
      <dgm:prSet presAssocID="{52C82A60-4B9D-4C22-B4C6-A0F6BADFCA1F}" presName="connTx" presStyleLbl="parChTrans1D2" presStyleIdx="8" presStyleCnt="10"/>
      <dgm:spPr/>
    </dgm:pt>
    <dgm:pt modelId="{3A773BF6-AC5A-4D1F-8AD7-033C2F562807}" type="pres">
      <dgm:prSet presAssocID="{0E35CA1D-BFA6-45A5-BDB3-715F7D65245A}" presName="node" presStyleLbl="node1" presStyleIdx="8" presStyleCnt="10">
        <dgm:presLayoutVars>
          <dgm:bulletEnabled val="1"/>
        </dgm:presLayoutVars>
      </dgm:prSet>
      <dgm:spPr/>
    </dgm:pt>
    <dgm:pt modelId="{D85345DD-D73D-462D-89FD-4E6E29131517}" type="pres">
      <dgm:prSet presAssocID="{E3451B94-18E5-47DE-9DBC-79FD70BD27D2}" presName="Name9" presStyleLbl="parChTrans1D2" presStyleIdx="9" presStyleCnt="10"/>
      <dgm:spPr/>
    </dgm:pt>
    <dgm:pt modelId="{AE252239-8A24-421B-8755-BEDFF221F2E2}" type="pres">
      <dgm:prSet presAssocID="{E3451B94-18E5-47DE-9DBC-79FD70BD27D2}" presName="connTx" presStyleLbl="parChTrans1D2" presStyleIdx="9" presStyleCnt="10"/>
      <dgm:spPr/>
    </dgm:pt>
    <dgm:pt modelId="{9086705F-D627-4F99-814B-683CCF35196A}" type="pres">
      <dgm:prSet presAssocID="{D0BC7FC4-0AFF-47B7-AA9E-CF6A62DD80C9}" presName="node" presStyleLbl="node1" presStyleIdx="9" presStyleCnt="10" custRadScaleRad="107197" custRadScaleInc="8303">
        <dgm:presLayoutVars>
          <dgm:bulletEnabled val="1"/>
        </dgm:presLayoutVars>
      </dgm:prSet>
      <dgm:spPr/>
    </dgm:pt>
  </dgm:ptLst>
  <dgm:cxnLst>
    <dgm:cxn modelId="{98BD4B03-E95D-462B-83A4-BF12A614EBF8}" type="presOf" srcId="{58663619-72CF-40A2-823C-7C0B5CF3DC5B}" destId="{B8C558BF-5F39-44C1-B637-A336C3B07204}" srcOrd="0" destOrd="0" presId="urn:microsoft.com/office/officeart/2005/8/layout/radial1"/>
    <dgm:cxn modelId="{B19CE004-1FE2-4096-9BCA-F22F49153FB1}" srcId="{49077498-4AAF-4AA3-8992-B0D887B53A57}" destId="{A8DBA9DA-C4B0-4E3F-B6E1-E97DCE9F1CDB}" srcOrd="0" destOrd="0" parTransId="{42AE501C-3B51-4AD3-88A9-CA11849EAC36}" sibTransId="{D7C6AD45-FE9C-45B7-875E-D1CC5F2D6D6A}"/>
    <dgm:cxn modelId="{6EE1CC07-20CC-40AC-95DE-6AA719A00FC8}" srcId="{A8DBA9DA-C4B0-4E3F-B6E1-E97DCE9F1CDB}" destId="{746B8565-8529-455C-97FF-2823173DED79}" srcOrd="7" destOrd="0" parTransId="{9E0CD01C-7001-4264-A4D9-8C7B95C72FF1}" sibTransId="{7B3B78CC-A1F8-4F7E-ABD8-5C42ADE7C92E}"/>
    <dgm:cxn modelId="{44B7E611-D648-4C1B-AE32-8316116AAFD5}" type="presOf" srcId="{49077498-4AAF-4AA3-8992-B0D887B53A57}" destId="{D917D059-319F-4FB4-A6F1-B7D3C6458149}" srcOrd="0" destOrd="0" presId="urn:microsoft.com/office/officeart/2005/8/layout/radial1"/>
    <dgm:cxn modelId="{E6974115-CFC1-417B-92E2-D1F594A76730}" srcId="{A8DBA9DA-C4B0-4E3F-B6E1-E97DCE9F1CDB}" destId="{58663619-72CF-40A2-823C-7C0B5CF3DC5B}" srcOrd="0" destOrd="0" parTransId="{29372198-3B9B-4D03-862F-EE01D63E28CE}" sibTransId="{41D2434C-663F-414B-88F5-85D5803D769F}"/>
    <dgm:cxn modelId="{3B4C8E2A-D4EE-40B6-B102-1087E6276ABD}" type="presOf" srcId="{49A3D70A-2B05-4061-8D2A-B0551DB480B3}" destId="{77DFD73A-D086-457F-8829-31382000A11B}" srcOrd="0" destOrd="0" presId="urn:microsoft.com/office/officeart/2005/8/layout/radial1"/>
    <dgm:cxn modelId="{03A37333-4C15-46CC-B480-CDB0A595A100}" type="presOf" srcId="{F9A4F32C-86AA-4E1A-871C-4BE7CC1B33D9}" destId="{64A73F73-9F35-4506-8633-793F130910AC}" srcOrd="0" destOrd="0" presId="urn:microsoft.com/office/officeart/2005/8/layout/radial1"/>
    <dgm:cxn modelId="{00019734-0715-40AA-8A2A-98B1220E5346}" type="presOf" srcId="{AE33B16D-E04A-4DEF-B5DB-7287C7B46614}" destId="{2FD4B24A-CD61-4225-9D1E-FB5648EA3123}" srcOrd="0" destOrd="0" presId="urn:microsoft.com/office/officeart/2005/8/layout/radial1"/>
    <dgm:cxn modelId="{81375C3A-D79B-4CC5-B825-E79E4CED7777}" type="presOf" srcId="{3AC08DC6-DFFD-439D-8662-DB81165BE838}" destId="{91898AFE-6AF2-42C0-B067-1C66B58F6DDB}" srcOrd="0" destOrd="0" presId="urn:microsoft.com/office/officeart/2005/8/layout/radial1"/>
    <dgm:cxn modelId="{A32E9E3A-0397-4A1C-92E3-CB0B15C0A433}" srcId="{A8DBA9DA-C4B0-4E3F-B6E1-E97DCE9F1CDB}" destId="{0E35CA1D-BFA6-45A5-BDB3-715F7D65245A}" srcOrd="8" destOrd="0" parTransId="{52C82A60-4B9D-4C22-B4C6-A0F6BADFCA1F}" sibTransId="{3B2288AB-4A2F-41BE-A5E0-30F98BA996FA}"/>
    <dgm:cxn modelId="{4B57523B-F898-4269-A98F-26104F36FADB}" type="presOf" srcId="{7DA05BDA-10FC-4A67-A6CB-751DB582ED5B}" destId="{6EB4A2DC-7D92-4484-A31D-9D9DA0204601}" srcOrd="0" destOrd="0" presId="urn:microsoft.com/office/officeart/2005/8/layout/radial1"/>
    <dgm:cxn modelId="{0CDFD23C-9F21-4D33-A96B-FCFE50A8825D}" srcId="{A8DBA9DA-C4B0-4E3F-B6E1-E97DCE9F1CDB}" destId="{F9A4F32C-86AA-4E1A-871C-4BE7CC1B33D9}" srcOrd="6" destOrd="0" parTransId="{5963776C-23DA-4585-B6B0-AAC83F86E1D1}" sibTransId="{F9916AC8-9F1A-43F8-B0B6-806BDB856BD8}"/>
    <dgm:cxn modelId="{A7166D3D-9B95-4901-A667-242D71947151}" type="presOf" srcId="{7DA05BDA-10FC-4A67-A6CB-751DB582ED5B}" destId="{808A1B5C-EE68-4FA7-933D-C5CA93B20910}" srcOrd="1" destOrd="0" presId="urn:microsoft.com/office/officeart/2005/8/layout/radial1"/>
    <dgm:cxn modelId="{29692A5E-7390-4E31-ACF9-88D7C14AC384}" type="presOf" srcId="{29372198-3B9B-4D03-862F-EE01D63E28CE}" destId="{6CED2360-57AE-4B12-88CF-08CE326E2C30}" srcOrd="0" destOrd="0" presId="urn:microsoft.com/office/officeart/2005/8/layout/radial1"/>
    <dgm:cxn modelId="{6CA16A64-86F7-4D0D-A686-7178B9F4F2E0}" type="presOf" srcId="{D5115D16-9F51-4442-9A84-086F1016CB9D}" destId="{3C2A5177-8B24-45DA-8A6D-231216257F2E}" srcOrd="1" destOrd="0" presId="urn:microsoft.com/office/officeart/2005/8/layout/radial1"/>
    <dgm:cxn modelId="{D729AE4B-F77E-438F-8D54-02C3FDF8F1AC}" type="presOf" srcId="{3968F6EF-760F-4EC8-AED6-0D5561689CA3}" destId="{3ECB143E-AD12-49C1-A7F9-2FFC10A572FB}" srcOrd="1" destOrd="0" presId="urn:microsoft.com/office/officeart/2005/8/layout/radial1"/>
    <dgm:cxn modelId="{F992D351-B748-4D25-AF72-A44FF7EAAEA5}" type="presOf" srcId="{29372198-3B9B-4D03-862F-EE01D63E28CE}" destId="{38223F3C-789D-4EA9-8C62-C1A3D6191CCE}" srcOrd="1" destOrd="0" presId="urn:microsoft.com/office/officeart/2005/8/layout/radial1"/>
    <dgm:cxn modelId="{527B7A72-1130-4FDC-970C-0A19B3894A81}" type="presOf" srcId="{3AC08DC6-DFFD-439D-8662-DB81165BE838}" destId="{D9BDCFDC-22A5-45A7-9BF7-8CB72B1FB7D7}" srcOrd="1" destOrd="0" presId="urn:microsoft.com/office/officeart/2005/8/layout/radial1"/>
    <dgm:cxn modelId="{BA45A55A-B5AC-46E0-B2E5-1D383348897E}" type="presOf" srcId="{0E35CA1D-BFA6-45A5-BDB3-715F7D65245A}" destId="{3A773BF6-AC5A-4D1F-8AD7-033C2F562807}" srcOrd="0" destOrd="0" presId="urn:microsoft.com/office/officeart/2005/8/layout/radial1"/>
    <dgm:cxn modelId="{1EBAC07D-80F0-4921-B08D-7E724AE48A3B}" type="presOf" srcId="{5963776C-23DA-4585-B6B0-AAC83F86E1D1}" destId="{6D8DD89C-4C07-4191-A419-82EEA38F760E}" srcOrd="0" destOrd="0" presId="urn:microsoft.com/office/officeart/2005/8/layout/radial1"/>
    <dgm:cxn modelId="{9ECB8A83-D4CA-42C5-94AE-D2A49A61E215}" type="presOf" srcId="{9E0CD01C-7001-4264-A4D9-8C7B95C72FF1}" destId="{9654751C-57F8-43FA-AD4E-05CB4F45CC17}" srcOrd="0" destOrd="0" presId="urn:microsoft.com/office/officeart/2005/8/layout/radial1"/>
    <dgm:cxn modelId="{832AB183-8A22-4038-B7C8-ADEF90487ED5}" type="presOf" srcId="{E3451B94-18E5-47DE-9DBC-79FD70BD27D2}" destId="{AE252239-8A24-421B-8755-BEDFF221F2E2}" srcOrd="1" destOrd="0" presId="urn:microsoft.com/office/officeart/2005/8/layout/radial1"/>
    <dgm:cxn modelId="{80DCA28E-9145-430E-86DA-B6318A505DC0}" type="presOf" srcId="{E3451B94-18E5-47DE-9DBC-79FD70BD27D2}" destId="{D85345DD-D73D-462D-89FD-4E6E29131517}" srcOrd="0" destOrd="0" presId="urn:microsoft.com/office/officeart/2005/8/layout/radial1"/>
    <dgm:cxn modelId="{CE422A95-722E-4291-AF7B-B542196C0CE1}" type="presOf" srcId="{9E0CD01C-7001-4264-A4D9-8C7B95C72FF1}" destId="{FB214E0F-3442-43DD-8E89-198EB2241BE1}" srcOrd="1" destOrd="0" presId="urn:microsoft.com/office/officeart/2005/8/layout/radial1"/>
    <dgm:cxn modelId="{A3B67A96-7881-4954-995F-122A1B664F59}" type="presOf" srcId="{A8DBA9DA-C4B0-4E3F-B6E1-E97DCE9F1CDB}" destId="{8755FCFF-8EDE-479C-BA2A-4BE1DCEEFF00}" srcOrd="0" destOrd="0" presId="urn:microsoft.com/office/officeart/2005/8/layout/radial1"/>
    <dgm:cxn modelId="{77464B97-8E77-4F6F-B873-A033FFD7FC52}" type="presOf" srcId="{0EA86DDC-A3D4-4521-8F08-F1C0074FE1B4}" destId="{382CB6B8-B08C-408F-B739-A2E8EE4DF264}" srcOrd="0" destOrd="0" presId="urn:microsoft.com/office/officeart/2005/8/layout/radial1"/>
    <dgm:cxn modelId="{2AEB319E-822E-43C1-884D-A6617985237D}" srcId="{A8DBA9DA-C4B0-4E3F-B6E1-E97DCE9F1CDB}" destId="{DD8F4CD5-4D7C-44C9-8A6D-8B1DE4F538A6}" srcOrd="4" destOrd="0" parTransId="{3968F6EF-760F-4EC8-AED6-0D5561689CA3}" sibTransId="{44166831-B8F8-4832-9C15-894C668E257A}"/>
    <dgm:cxn modelId="{34630BA1-589E-4111-BAD5-65F01F787F44}" type="presOf" srcId="{D0BC7FC4-0AFF-47B7-AA9E-CF6A62DD80C9}" destId="{9086705F-D627-4F99-814B-683CCF35196A}" srcOrd="0" destOrd="0" presId="urn:microsoft.com/office/officeart/2005/8/layout/radial1"/>
    <dgm:cxn modelId="{18A10DA2-74E1-4A74-A6D2-DDE1742D5EE4}" type="presOf" srcId="{52C82A60-4B9D-4C22-B4C6-A0F6BADFCA1F}" destId="{45E2FFC6-2469-4705-A7E3-0B81C774C82F}" srcOrd="1" destOrd="0" presId="urn:microsoft.com/office/officeart/2005/8/layout/radial1"/>
    <dgm:cxn modelId="{D61AD8A3-85AF-4924-93F6-24F5576A26CE}" srcId="{A8DBA9DA-C4B0-4E3F-B6E1-E97DCE9F1CDB}" destId="{D0BC7FC4-0AFF-47B7-AA9E-CF6A62DD80C9}" srcOrd="9" destOrd="0" parTransId="{E3451B94-18E5-47DE-9DBC-79FD70BD27D2}" sibTransId="{A9C30FCA-4F92-4711-828C-39C17C905C89}"/>
    <dgm:cxn modelId="{B4FCFEA8-EECB-427E-9196-3894874ECF0F}" srcId="{A8DBA9DA-C4B0-4E3F-B6E1-E97DCE9F1CDB}" destId="{5C5AD2D2-9D65-45AF-BCE7-A82FDDE30D6C}" srcOrd="2" destOrd="0" parTransId="{D5115D16-9F51-4442-9A84-086F1016CB9D}" sibTransId="{2C60D563-1AF2-4952-A50D-8E0C870018FE}"/>
    <dgm:cxn modelId="{12C37DB3-ECF0-4637-AD41-5216105D47F9}" type="presOf" srcId="{D03159F6-3BCD-4143-977B-C67B828C7DA8}" destId="{AD6379BF-1EDE-450F-A807-881644C46446}" srcOrd="0" destOrd="0" presId="urn:microsoft.com/office/officeart/2005/8/layout/radial1"/>
    <dgm:cxn modelId="{477EE9B6-775E-4E57-9D6E-9675AE4474C9}" type="presOf" srcId="{DD8F4CD5-4D7C-44C9-8A6D-8B1DE4F538A6}" destId="{19D8E9C0-9883-49B4-BCD5-7ECA14EF1798}" srcOrd="0" destOrd="0" presId="urn:microsoft.com/office/officeart/2005/8/layout/radial1"/>
    <dgm:cxn modelId="{E194FCC0-5A50-4D82-BB1E-58E47963490A}" type="presOf" srcId="{5C5AD2D2-9D65-45AF-BCE7-A82FDDE30D6C}" destId="{98CD08E6-A283-4603-8D3A-85DCABBC2AA3}" srcOrd="0" destOrd="0" presId="urn:microsoft.com/office/officeart/2005/8/layout/radial1"/>
    <dgm:cxn modelId="{756BB8CE-0E3B-47BA-A613-707F52F0FAC3}" type="presOf" srcId="{5963776C-23DA-4585-B6B0-AAC83F86E1D1}" destId="{84EF4912-5CCB-4E7E-91B7-4AB8AE8B2144}" srcOrd="1" destOrd="0" presId="urn:microsoft.com/office/officeart/2005/8/layout/radial1"/>
    <dgm:cxn modelId="{7E1FF1D4-06CD-4035-AC27-CFAFB970718A}" type="presOf" srcId="{D5115D16-9F51-4442-9A84-086F1016CB9D}" destId="{4B1B200B-CCD2-4A85-8252-50183F770791}" srcOrd="0" destOrd="0" presId="urn:microsoft.com/office/officeart/2005/8/layout/radial1"/>
    <dgm:cxn modelId="{94CD26D7-D375-47B3-9725-F35CA158E67A}" srcId="{A8DBA9DA-C4B0-4E3F-B6E1-E97DCE9F1CDB}" destId="{AE33B16D-E04A-4DEF-B5DB-7287C7B46614}" srcOrd="3" destOrd="0" parTransId="{7DA05BDA-10FC-4A67-A6CB-751DB582ED5B}" sibTransId="{6D4EDE0B-6EA1-4A3A-82F5-92E6FBD81C46}"/>
    <dgm:cxn modelId="{3B7CA5E0-6A82-4798-85E0-516D20BF08C1}" type="presOf" srcId="{49A3D70A-2B05-4061-8D2A-B0551DB480B3}" destId="{420C4901-92BB-4395-BF75-83282367085D}" srcOrd="1" destOrd="0" presId="urn:microsoft.com/office/officeart/2005/8/layout/radial1"/>
    <dgm:cxn modelId="{9D7A4FE2-77B7-4A53-A659-C9920A8C49A0}" type="presOf" srcId="{52C82A60-4B9D-4C22-B4C6-A0F6BADFCA1F}" destId="{AC229F90-BB45-4232-AE45-D4DD2127C24D}" srcOrd="0" destOrd="0" presId="urn:microsoft.com/office/officeart/2005/8/layout/radial1"/>
    <dgm:cxn modelId="{73BF96E4-20F8-432B-9278-7BAF02286417}" srcId="{A8DBA9DA-C4B0-4E3F-B6E1-E97DCE9F1CDB}" destId="{0EA86DDC-A3D4-4521-8F08-F1C0074FE1B4}" srcOrd="5" destOrd="0" parTransId="{3AC08DC6-DFFD-439D-8662-DB81165BE838}" sibTransId="{9D78F7E2-30FD-441E-88DE-FD7CFEA1AF54}"/>
    <dgm:cxn modelId="{E8ACB7E5-460D-4723-BD28-57337CA79343}" type="presOf" srcId="{746B8565-8529-455C-97FF-2823173DED79}" destId="{DC37C66E-E66F-4A34-A4BF-22BBB397706C}" srcOrd="0" destOrd="0" presId="urn:microsoft.com/office/officeart/2005/8/layout/radial1"/>
    <dgm:cxn modelId="{F79FA8F7-289B-43FF-A7E1-6F04F1FF39DA}" srcId="{A8DBA9DA-C4B0-4E3F-B6E1-E97DCE9F1CDB}" destId="{D03159F6-3BCD-4143-977B-C67B828C7DA8}" srcOrd="1" destOrd="0" parTransId="{49A3D70A-2B05-4061-8D2A-B0551DB480B3}" sibTransId="{CF597221-D46E-415A-820D-E8A40D6EC297}"/>
    <dgm:cxn modelId="{421434FE-E622-405C-8989-5F976207F39B}" type="presOf" srcId="{3968F6EF-760F-4EC8-AED6-0D5561689CA3}" destId="{E016DA56-642B-4A58-A5D0-5D289F2F34D1}" srcOrd="0" destOrd="0" presId="urn:microsoft.com/office/officeart/2005/8/layout/radial1"/>
    <dgm:cxn modelId="{8B4B8FCE-B99A-4FF6-B5AA-010AA04959A0}" type="presParOf" srcId="{D917D059-319F-4FB4-A6F1-B7D3C6458149}" destId="{8755FCFF-8EDE-479C-BA2A-4BE1DCEEFF00}" srcOrd="0" destOrd="0" presId="urn:microsoft.com/office/officeart/2005/8/layout/radial1"/>
    <dgm:cxn modelId="{53B89712-614B-4FFC-8B5E-E9A3BD63248A}" type="presParOf" srcId="{D917D059-319F-4FB4-A6F1-B7D3C6458149}" destId="{6CED2360-57AE-4B12-88CF-08CE326E2C30}" srcOrd="1" destOrd="0" presId="urn:microsoft.com/office/officeart/2005/8/layout/radial1"/>
    <dgm:cxn modelId="{0F6F13BF-8428-45A2-825E-CF4AB0C136B0}" type="presParOf" srcId="{6CED2360-57AE-4B12-88CF-08CE326E2C30}" destId="{38223F3C-789D-4EA9-8C62-C1A3D6191CCE}" srcOrd="0" destOrd="0" presId="urn:microsoft.com/office/officeart/2005/8/layout/radial1"/>
    <dgm:cxn modelId="{DF5414BA-75C9-49A1-B776-B08456EFA650}" type="presParOf" srcId="{D917D059-319F-4FB4-A6F1-B7D3C6458149}" destId="{B8C558BF-5F39-44C1-B637-A336C3B07204}" srcOrd="2" destOrd="0" presId="urn:microsoft.com/office/officeart/2005/8/layout/radial1"/>
    <dgm:cxn modelId="{62245100-5CA9-410F-A9F2-D588F014ED94}" type="presParOf" srcId="{D917D059-319F-4FB4-A6F1-B7D3C6458149}" destId="{77DFD73A-D086-457F-8829-31382000A11B}" srcOrd="3" destOrd="0" presId="urn:microsoft.com/office/officeart/2005/8/layout/radial1"/>
    <dgm:cxn modelId="{7AC5C5B7-E265-412C-A5B4-08AF7D4F7E63}" type="presParOf" srcId="{77DFD73A-D086-457F-8829-31382000A11B}" destId="{420C4901-92BB-4395-BF75-83282367085D}" srcOrd="0" destOrd="0" presId="urn:microsoft.com/office/officeart/2005/8/layout/radial1"/>
    <dgm:cxn modelId="{9C9EB25A-3C38-4212-8E8C-E91A85ECD2C4}" type="presParOf" srcId="{D917D059-319F-4FB4-A6F1-B7D3C6458149}" destId="{AD6379BF-1EDE-450F-A807-881644C46446}" srcOrd="4" destOrd="0" presId="urn:microsoft.com/office/officeart/2005/8/layout/radial1"/>
    <dgm:cxn modelId="{7B9541D5-3997-4F2A-A9CE-3BBA02260A9A}" type="presParOf" srcId="{D917D059-319F-4FB4-A6F1-B7D3C6458149}" destId="{4B1B200B-CCD2-4A85-8252-50183F770791}" srcOrd="5" destOrd="0" presId="urn:microsoft.com/office/officeart/2005/8/layout/radial1"/>
    <dgm:cxn modelId="{8E783FCA-4CBD-4494-9353-E72F3ADFBD60}" type="presParOf" srcId="{4B1B200B-CCD2-4A85-8252-50183F770791}" destId="{3C2A5177-8B24-45DA-8A6D-231216257F2E}" srcOrd="0" destOrd="0" presId="urn:microsoft.com/office/officeart/2005/8/layout/radial1"/>
    <dgm:cxn modelId="{71DBC1ED-2B9B-4754-A5C6-E27028F9E075}" type="presParOf" srcId="{D917D059-319F-4FB4-A6F1-B7D3C6458149}" destId="{98CD08E6-A283-4603-8D3A-85DCABBC2AA3}" srcOrd="6" destOrd="0" presId="urn:microsoft.com/office/officeart/2005/8/layout/radial1"/>
    <dgm:cxn modelId="{B45938ED-BB6F-411E-AECE-552F81909DEB}" type="presParOf" srcId="{D917D059-319F-4FB4-A6F1-B7D3C6458149}" destId="{6EB4A2DC-7D92-4484-A31D-9D9DA0204601}" srcOrd="7" destOrd="0" presId="urn:microsoft.com/office/officeart/2005/8/layout/radial1"/>
    <dgm:cxn modelId="{62155BE2-95B2-4F04-B902-97E30C18251A}" type="presParOf" srcId="{6EB4A2DC-7D92-4484-A31D-9D9DA0204601}" destId="{808A1B5C-EE68-4FA7-933D-C5CA93B20910}" srcOrd="0" destOrd="0" presId="urn:microsoft.com/office/officeart/2005/8/layout/radial1"/>
    <dgm:cxn modelId="{19FFA221-49AC-44CA-9908-D2B539AD47E3}" type="presParOf" srcId="{D917D059-319F-4FB4-A6F1-B7D3C6458149}" destId="{2FD4B24A-CD61-4225-9D1E-FB5648EA3123}" srcOrd="8" destOrd="0" presId="urn:microsoft.com/office/officeart/2005/8/layout/radial1"/>
    <dgm:cxn modelId="{AA1767EC-D40D-42AF-81CE-7A9FCBDE4C79}" type="presParOf" srcId="{D917D059-319F-4FB4-A6F1-B7D3C6458149}" destId="{E016DA56-642B-4A58-A5D0-5D289F2F34D1}" srcOrd="9" destOrd="0" presId="urn:microsoft.com/office/officeart/2005/8/layout/radial1"/>
    <dgm:cxn modelId="{A7C9263A-464B-487E-9CDD-4AAC8F2A5DD8}" type="presParOf" srcId="{E016DA56-642B-4A58-A5D0-5D289F2F34D1}" destId="{3ECB143E-AD12-49C1-A7F9-2FFC10A572FB}" srcOrd="0" destOrd="0" presId="urn:microsoft.com/office/officeart/2005/8/layout/radial1"/>
    <dgm:cxn modelId="{D4601E47-0E6E-4928-B7B5-C5B2D584C354}" type="presParOf" srcId="{D917D059-319F-4FB4-A6F1-B7D3C6458149}" destId="{19D8E9C0-9883-49B4-BCD5-7ECA14EF1798}" srcOrd="10" destOrd="0" presId="urn:microsoft.com/office/officeart/2005/8/layout/radial1"/>
    <dgm:cxn modelId="{AC26B9B4-DD94-475F-89CC-29CD1E351507}" type="presParOf" srcId="{D917D059-319F-4FB4-A6F1-B7D3C6458149}" destId="{91898AFE-6AF2-42C0-B067-1C66B58F6DDB}" srcOrd="11" destOrd="0" presId="urn:microsoft.com/office/officeart/2005/8/layout/radial1"/>
    <dgm:cxn modelId="{70A5983F-CD13-4552-877B-C8C0633F1688}" type="presParOf" srcId="{91898AFE-6AF2-42C0-B067-1C66B58F6DDB}" destId="{D9BDCFDC-22A5-45A7-9BF7-8CB72B1FB7D7}" srcOrd="0" destOrd="0" presId="urn:microsoft.com/office/officeart/2005/8/layout/radial1"/>
    <dgm:cxn modelId="{CD9E1BB6-6A16-482F-876C-8B24325C7CA4}" type="presParOf" srcId="{D917D059-319F-4FB4-A6F1-B7D3C6458149}" destId="{382CB6B8-B08C-408F-B739-A2E8EE4DF264}" srcOrd="12" destOrd="0" presId="urn:microsoft.com/office/officeart/2005/8/layout/radial1"/>
    <dgm:cxn modelId="{F968F04C-452C-49EA-894B-1A840F173B9B}" type="presParOf" srcId="{D917D059-319F-4FB4-A6F1-B7D3C6458149}" destId="{6D8DD89C-4C07-4191-A419-82EEA38F760E}" srcOrd="13" destOrd="0" presId="urn:microsoft.com/office/officeart/2005/8/layout/radial1"/>
    <dgm:cxn modelId="{937810DE-4ECC-46D7-90C6-9F93CEED8232}" type="presParOf" srcId="{6D8DD89C-4C07-4191-A419-82EEA38F760E}" destId="{84EF4912-5CCB-4E7E-91B7-4AB8AE8B2144}" srcOrd="0" destOrd="0" presId="urn:microsoft.com/office/officeart/2005/8/layout/radial1"/>
    <dgm:cxn modelId="{34B0896F-FDA0-47B8-B4AE-3188C4B52B65}" type="presParOf" srcId="{D917D059-319F-4FB4-A6F1-B7D3C6458149}" destId="{64A73F73-9F35-4506-8633-793F130910AC}" srcOrd="14" destOrd="0" presId="urn:microsoft.com/office/officeart/2005/8/layout/radial1"/>
    <dgm:cxn modelId="{A236E237-0B2F-4FA3-AD12-DB53DB94B53F}" type="presParOf" srcId="{D917D059-319F-4FB4-A6F1-B7D3C6458149}" destId="{9654751C-57F8-43FA-AD4E-05CB4F45CC17}" srcOrd="15" destOrd="0" presId="urn:microsoft.com/office/officeart/2005/8/layout/radial1"/>
    <dgm:cxn modelId="{9DC42B76-87EF-4C5A-AEF7-CB8E2994A413}" type="presParOf" srcId="{9654751C-57F8-43FA-AD4E-05CB4F45CC17}" destId="{FB214E0F-3442-43DD-8E89-198EB2241BE1}" srcOrd="0" destOrd="0" presId="urn:microsoft.com/office/officeart/2005/8/layout/radial1"/>
    <dgm:cxn modelId="{4BF08343-56C0-4DEE-8D69-26F3424F96BC}" type="presParOf" srcId="{D917D059-319F-4FB4-A6F1-B7D3C6458149}" destId="{DC37C66E-E66F-4A34-A4BF-22BBB397706C}" srcOrd="16" destOrd="0" presId="urn:microsoft.com/office/officeart/2005/8/layout/radial1"/>
    <dgm:cxn modelId="{D21DA8D6-E0D2-4AD2-949D-4322BAB2F122}" type="presParOf" srcId="{D917D059-319F-4FB4-A6F1-B7D3C6458149}" destId="{AC229F90-BB45-4232-AE45-D4DD2127C24D}" srcOrd="17" destOrd="0" presId="urn:microsoft.com/office/officeart/2005/8/layout/radial1"/>
    <dgm:cxn modelId="{0BDA88FE-F607-4B30-94D6-ABCE3F9FC4F4}" type="presParOf" srcId="{AC229F90-BB45-4232-AE45-D4DD2127C24D}" destId="{45E2FFC6-2469-4705-A7E3-0B81C774C82F}" srcOrd="0" destOrd="0" presId="urn:microsoft.com/office/officeart/2005/8/layout/radial1"/>
    <dgm:cxn modelId="{2E48BE9A-1709-44C4-B98C-EB3BC01CDD38}" type="presParOf" srcId="{D917D059-319F-4FB4-A6F1-B7D3C6458149}" destId="{3A773BF6-AC5A-4D1F-8AD7-033C2F562807}" srcOrd="18" destOrd="0" presId="urn:microsoft.com/office/officeart/2005/8/layout/radial1"/>
    <dgm:cxn modelId="{8EB09A73-4307-4DC6-814D-77108C12E2C6}" type="presParOf" srcId="{D917D059-319F-4FB4-A6F1-B7D3C6458149}" destId="{D85345DD-D73D-462D-89FD-4E6E29131517}" srcOrd="19" destOrd="0" presId="urn:microsoft.com/office/officeart/2005/8/layout/radial1"/>
    <dgm:cxn modelId="{D24D3262-3A48-4AFE-8315-E52CBC57806A}" type="presParOf" srcId="{D85345DD-D73D-462D-89FD-4E6E29131517}" destId="{AE252239-8A24-421B-8755-BEDFF221F2E2}" srcOrd="0" destOrd="0" presId="urn:microsoft.com/office/officeart/2005/8/layout/radial1"/>
    <dgm:cxn modelId="{D1D695E4-F36F-4641-A348-5E06EE057198}" type="presParOf" srcId="{D917D059-319F-4FB4-A6F1-B7D3C6458149}" destId="{9086705F-D627-4F99-814B-683CCF35196A}" srcOrd="20"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55FCFF-8EDE-479C-BA2A-4BE1DCEEFF00}">
      <dsp:nvSpPr>
        <dsp:cNvPr id="0" name=""/>
        <dsp:cNvSpPr/>
      </dsp:nvSpPr>
      <dsp:spPr>
        <a:xfrm>
          <a:off x="1480979" y="1062096"/>
          <a:ext cx="1023353" cy="71423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US" sz="900" b="1" kern="1200" dirty="0" err="1"/>
            <a:t>Cynhwysiant</a:t>
          </a:r>
          <a:endParaRPr lang="en-US" sz="900" b="1" kern="1200" dirty="0"/>
        </a:p>
        <a:p>
          <a:pPr marL="0" lvl="0" indent="0" algn="ctr" defTabSz="400050">
            <a:lnSpc>
              <a:spcPct val="90000"/>
            </a:lnSpc>
            <a:spcBef>
              <a:spcPct val="0"/>
            </a:spcBef>
            <a:spcAft>
              <a:spcPct val="35000"/>
            </a:spcAft>
            <a:buNone/>
          </a:pPr>
          <a:r>
            <a:rPr lang="en-US" sz="900" b="1" i="1" kern="1200" dirty="0"/>
            <a:t>Inclusion</a:t>
          </a:r>
        </a:p>
      </dsp:txBody>
      <dsp:txXfrm>
        <a:off x="1630846" y="1166693"/>
        <a:ext cx="723619" cy="505042"/>
      </dsp:txXfrm>
    </dsp:sp>
    <dsp:sp modelId="{6CED2360-57AE-4B12-88CF-08CE326E2C30}">
      <dsp:nvSpPr>
        <dsp:cNvPr id="0" name=""/>
        <dsp:cNvSpPr/>
      </dsp:nvSpPr>
      <dsp:spPr>
        <a:xfrm rot="16200000">
          <a:off x="1741961" y="798975"/>
          <a:ext cx="501389" cy="24853"/>
        </a:xfrm>
        <a:custGeom>
          <a:avLst/>
          <a:gdLst/>
          <a:ahLst/>
          <a:cxnLst/>
          <a:rect l="0" t="0" r="0" b="0"/>
          <a:pathLst>
            <a:path>
              <a:moveTo>
                <a:pt x="0" y="12426"/>
              </a:moveTo>
              <a:lnTo>
                <a:pt x="501389"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80121" y="798867"/>
        <a:ext cx="25069" cy="25069"/>
      </dsp:txXfrm>
    </dsp:sp>
    <dsp:sp modelId="{B8C558BF-5F39-44C1-B637-A336C3B07204}">
      <dsp:nvSpPr>
        <dsp:cNvPr id="0" name=""/>
        <dsp:cNvSpPr/>
      </dsp:nvSpPr>
      <dsp:spPr>
        <a:xfrm>
          <a:off x="1717524" y="10443"/>
          <a:ext cx="550263" cy="550263"/>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solidFill>
                <a:srgbClr val="002060"/>
              </a:solidFill>
            </a:rPr>
            <a:t>Amrywiaeth</a:t>
          </a:r>
          <a:endParaRPr lang="en-US" sz="500" b="1" kern="1200" dirty="0">
            <a:solidFill>
              <a:srgbClr val="002060"/>
            </a:solidFill>
          </a:endParaRPr>
        </a:p>
        <a:p>
          <a:pPr marL="0" lvl="0" indent="0" algn="ctr" defTabSz="222250">
            <a:lnSpc>
              <a:spcPct val="90000"/>
            </a:lnSpc>
            <a:spcBef>
              <a:spcPct val="0"/>
            </a:spcBef>
            <a:spcAft>
              <a:spcPct val="35000"/>
            </a:spcAft>
            <a:buNone/>
          </a:pPr>
          <a:r>
            <a:rPr lang="en-US" sz="500" b="1" i="1" kern="1200" dirty="0">
              <a:solidFill>
                <a:srgbClr val="002060"/>
              </a:solidFill>
            </a:rPr>
            <a:t>Diversity</a:t>
          </a:r>
        </a:p>
      </dsp:txBody>
      <dsp:txXfrm>
        <a:off x="1798108" y="91027"/>
        <a:ext cx="389095" cy="389095"/>
      </dsp:txXfrm>
    </dsp:sp>
    <dsp:sp modelId="{77DFD73A-D086-457F-8829-31382000A11B}">
      <dsp:nvSpPr>
        <dsp:cNvPr id="0" name=""/>
        <dsp:cNvSpPr/>
      </dsp:nvSpPr>
      <dsp:spPr>
        <a:xfrm rot="18406053">
          <a:off x="2135265" y="902577"/>
          <a:ext cx="468287" cy="24853"/>
        </a:xfrm>
        <a:custGeom>
          <a:avLst/>
          <a:gdLst/>
          <a:ahLst/>
          <a:cxnLst/>
          <a:rect l="0" t="0" r="0" b="0"/>
          <a:pathLst>
            <a:path>
              <a:moveTo>
                <a:pt x="0" y="12426"/>
              </a:moveTo>
              <a:lnTo>
                <a:pt x="468287"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7702" y="903296"/>
        <a:ext cx="23414" cy="23414"/>
      </dsp:txXfrm>
    </dsp:sp>
    <dsp:sp modelId="{AD6379BF-1EDE-450F-A807-881644C46446}">
      <dsp:nvSpPr>
        <dsp:cNvPr id="0" name=""/>
        <dsp:cNvSpPr/>
      </dsp:nvSpPr>
      <dsp:spPr>
        <a:xfrm>
          <a:off x="2399114" y="231906"/>
          <a:ext cx="550263" cy="550263"/>
        </a:xfrm>
        <a:prstGeom prst="ellipse">
          <a:avLst/>
        </a:prstGeom>
        <a:solidFill>
          <a:schemeClr val="accent4">
            <a:hueOff val="1088988"/>
            <a:satOff val="-4531"/>
            <a:lumOff val="10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solidFill>
                <a:srgbClr val="002060"/>
              </a:solidFill>
            </a:rPr>
            <a:t>Dileu</a:t>
          </a:r>
          <a:r>
            <a:rPr lang="en-US" sz="500" b="1" kern="1200" dirty="0">
              <a:solidFill>
                <a:srgbClr val="002060"/>
              </a:solidFill>
            </a:rPr>
            <a:t> </a:t>
          </a:r>
          <a:r>
            <a:rPr lang="en-US" sz="500" b="1" kern="1200" dirty="0" err="1">
              <a:solidFill>
                <a:srgbClr val="002060"/>
              </a:solidFill>
            </a:rPr>
            <a:t>rhwystrau</a:t>
          </a:r>
          <a:endParaRPr lang="en-US" sz="500" b="1" kern="1200" dirty="0">
            <a:solidFill>
              <a:srgbClr val="002060"/>
            </a:solidFill>
          </a:endParaRPr>
        </a:p>
        <a:p>
          <a:pPr marL="0" lvl="0" indent="0" algn="ctr" defTabSz="222250">
            <a:lnSpc>
              <a:spcPct val="90000"/>
            </a:lnSpc>
            <a:spcBef>
              <a:spcPct val="0"/>
            </a:spcBef>
            <a:spcAft>
              <a:spcPct val="35000"/>
            </a:spcAft>
            <a:buNone/>
          </a:pPr>
          <a:r>
            <a:rPr lang="en-US" sz="500" b="1" i="1" kern="1200" dirty="0">
              <a:solidFill>
                <a:srgbClr val="002060"/>
              </a:solidFill>
            </a:rPr>
            <a:t>Removing barriers</a:t>
          </a:r>
        </a:p>
      </dsp:txBody>
      <dsp:txXfrm>
        <a:off x="2479698" y="312490"/>
        <a:ext cx="389095" cy="389095"/>
      </dsp:txXfrm>
    </dsp:sp>
    <dsp:sp modelId="{4B1B200B-CCD2-4A85-8252-50183F770791}">
      <dsp:nvSpPr>
        <dsp:cNvPr id="0" name=""/>
        <dsp:cNvSpPr/>
      </dsp:nvSpPr>
      <dsp:spPr>
        <a:xfrm rot="20593670">
          <a:off x="2454193" y="1209506"/>
          <a:ext cx="386083" cy="24853"/>
        </a:xfrm>
        <a:custGeom>
          <a:avLst/>
          <a:gdLst/>
          <a:ahLst/>
          <a:cxnLst/>
          <a:rect l="0" t="0" r="0" b="0"/>
          <a:pathLst>
            <a:path>
              <a:moveTo>
                <a:pt x="0" y="12426"/>
              </a:moveTo>
              <a:lnTo>
                <a:pt x="386083"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37583" y="1212280"/>
        <a:ext cx="19304" cy="19304"/>
      </dsp:txXfrm>
    </dsp:sp>
    <dsp:sp modelId="{98CD08E6-A283-4603-8D3A-85DCABBC2AA3}">
      <dsp:nvSpPr>
        <dsp:cNvPr id="0" name=""/>
        <dsp:cNvSpPr/>
      </dsp:nvSpPr>
      <dsp:spPr>
        <a:xfrm>
          <a:off x="2820360" y="811701"/>
          <a:ext cx="550263" cy="550263"/>
        </a:xfrm>
        <a:prstGeom prst="ellipse">
          <a:avLst/>
        </a:prstGeom>
        <a:solidFill>
          <a:schemeClr val="accent4">
            <a:hueOff val="2177976"/>
            <a:satOff val="-9062"/>
            <a:lumOff val="213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solidFill>
                <a:srgbClr val="002060"/>
              </a:solidFill>
            </a:rPr>
            <a:t>Cyfleoedd</a:t>
          </a:r>
          <a:r>
            <a:rPr lang="en-US" sz="500" b="1" kern="1200" dirty="0">
              <a:solidFill>
                <a:srgbClr val="002060"/>
              </a:solidFill>
            </a:rPr>
            <a:t> </a:t>
          </a:r>
          <a:r>
            <a:rPr lang="en-US" sz="500" b="1" kern="1200" dirty="0" err="1">
              <a:solidFill>
                <a:srgbClr val="002060"/>
              </a:solidFill>
            </a:rPr>
            <a:t>cyfartal</a:t>
          </a:r>
          <a:endParaRPr lang="en-US" sz="500" b="1" kern="1200" dirty="0">
            <a:solidFill>
              <a:srgbClr val="002060"/>
            </a:solidFill>
          </a:endParaRPr>
        </a:p>
        <a:p>
          <a:pPr marL="0" lvl="0" indent="0" algn="ctr" defTabSz="222250">
            <a:lnSpc>
              <a:spcPct val="90000"/>
            </a:lnSpc>
            <a:spcBef>
              <a:spcPct val="0"/>
            </a:spcBef>
            <a:spcAft>
              <a:spcPct val="35000"/>
            </a:spcAft>
            <a:buNone/>
          </a:pPr>
          <a:r>
            <a:rPr lang="en-US" sz="500" b="1" i="1" kern="1200" dirty="0">
              <a:solidFill>
                <a:srgbClr val="002060"/>
              </a:solidFill>
            </a:rPr>
            <a:t>Equal opportunities</a:t>
          </a:r>
        </a:p>
      </dsp:txBody>
      <dsp:txXfrm>
        <a:off x="2900944" y="892285"/>
        <a:ext cx="389095" cy="389095"/>
      </dsp:txXfrm>
    </dsp:sp>
    <dsp:sp modelId="{6EB4A2DC-7D92-4484-A31D-9D9DA0204601}">
      <dsp:nvSpPr>
        <dsp:cNvPr id="0" name=""/>
        <dsp:cNvSpPr/>
      </dsp:nvSpPr>
      <dsp:spPr>
        <a:xfrm rot="1152658">
          <a:off x="2439090" y="1633424"/>
          <a:ext cx="407950" cy="24853"/>
        </a:xfrm>
        <a:custGeom>
          <a:avLst/>
          <a:gdLst/>
          <a:ahLst/>
          <a:cxnLst/>
          <a:rect l="0" t="0" r="0" b="0"/>
          <a:pathLst>
            <a:path>
              <a:moveTo>
                <a:pt x="0" y="12426"/>
              </a:moveTo>
              <a:lnTo>
                <a:pt x="407950"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32866" y="1635652"/>
        <a:ext cx="20397" cy="20397"/>
      </dsp:txXfrm>
    </dsp:sp>
    <dsp:sp modelId="{2FD4B24A-CD61-4225-9D1E-FB5648EA3123}">
      <dsp:nvSpPr>
        <dsp:cNvPr id="0" name=""/>
        <dsp:cNvSpPr/>
      </dsp:nvSpPr>
      <dsp:spPr>
        <a:xfrm>
          <a:off x="2820360" y="1528368"/>
          <a:ext cx="550263" cy="550263"/>
        </a:xfrm>
        <a:prstGeom prst="ellipse">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a:solidFill>
                <a:srgbClr val="002060"/>
              </a:solidFill>
            </a:rPr>
            <a:t>Parch</a:t>
          </a:r>
        </a:p>
        <a:p>
          <a:pPr marL="0" lvl="0" indent="0" algn="ctr" defTabSz="222250">
            <a:lnSpc>
              <a:spcPct val="90000"/>
            </a:lnSpc>
            <a:spcBef>
              <a:spcPct val="0"/>
            </a:spcBef>
            <a:spcAft>
              <a:spcPct val="35000"/>
            </a:spcAft>
            <a:buNone/>
          </a:pPr>
          <a:r>
            <a:rPr lang="en-US" sz="500" b="1" i="1" kern="1200" dirty="0">
              <a:solidFill>
                <a:srgbClr val="002060"/>
              </a:solidFill>
            </a:rPr>
            <a:t>Respect</a:t>
          </a:r>
        </a:p>
      </dsp:txBody>
      <dsp:txXfrm>
        <a:off x="2900944" y="1608952"/>
        <a:ext cx="389095" cy="389095"/>
      </dsp:txXfrm>
    </dsp:sp>
    <dsp:sp modelId="{E016DA56-642B-4A58-A5D0-5D289F2F34D1}">
      <dsp:nvSpPr>
        <dsp:cNvPr id="0" name=""/>
        <dsp:cNvSpPr/>
      </dsp:nvSpPr>
      <dsp:spPr>
        <a:xfrm rot="3284416">
          <a:off x="2110570" y="1936627"/>
          <a:ext cx="513346" cy="24853"/>
        </a:xfrm>
        <a:custGeom>
          <a:avLst/>
          <a:gdLst/>
          <a:ahLst/>
          <a:cxnLst/>
          <a:rect l="0" t="0" r="0" b="0"/>
          <a:pathLst>
            <a:path>
              <a:moveTo>
                <a:pt x="0" y="12426"/>
              </a:moveTo>
              <a:lnTo>
                <a:pt x="513346"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54410" y="1936220"/>
        <a:ext cx="25667" cy="25667"/>
      </dsp:txXfrm>
    </dsp:sp>
    <dsp:sp modelId="{19D8E9C0-9883-49B4-BCD5-7ECA14EF1798}">
      <dsp:nvSpPr>
        <dsp:cNvPr id="0" name=""/>
        <dsp:cNvSpPr/>
      </dsp:nvSpPr>
      <dsp:spPr>
        <a:xfrm>
          <a:off x="2399114" y="2108164"/>
          <a:ext cx="550263" cy="550263"/>
        </a:xfrm>
        <a:prstGeom prst="ellipse">
          <a:avLst/>
        </a:prstGeom>
        <a:solidFill>
          <a:schemeClr val="accent4">
            <a:hueOff val="4355951"/>
            <a:satOff val="-18123"/>
            <a:lumOff val="42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solidFill>
                <a:srgbClr val="002060"/>
              </a:solidFill>
            </a:rPr>
            <a:t>Dathlu</a:t>
          </a:r>
          <a:r>
            <a:rPr lang="en-US" sz="500" b="1" kern="1200" dirty="0">
              <a:solidFill>
                <a:srgbClr val="002060"/>
              </a:solidFill>
            </a:rPr>
            <a:t> </a:t>
          </a:r>
          <a:r>
            <a:rPr lang="en-US" sz="500" b="1" kern="1200" dirty="0" err="1">
              <a:solidFill>
                <a:srgbClr val="002060"/>
              </a:solidFill>
            </a:rPr>
            <a:t>gwahaniaethau</a:t>
          </a:r>
          <a:endParaRPr lang="en-US" sz="500" b="1" kern="1200" dirty="0">
            <a:solidFill>
              <a:srgbClr val="002060"/>
            </a:solidFill>
          </a:endParaRPr>
        </a:p>
        <a:p>
          <a:pPr marL="0" lvl="0" indent="0" algn="ctr" defTabSz="222250">
            <a:lnSpc>
              <a:spcPct val="90000"/>
            </a:lnSpc>
            <a:spcBef>
              <a:spcPct val="0"/>
            </a:spcBef>
            <a:spcAft>
              <a:spcPct val="35000"/>
            </a:spcAft>
            <a:buNone/>
          </a:pPr>
          <a:r>
            <a:rPr lang="en-US" sz="500" b="1" i="1" kern="1200" dirty="0">
              <a:solidFill>
                <a:srgbClr val="002060"/>
              </a:solidFill>
            </a:rPr>
            <a:t>Celebrating differences</a:t>
          </a:r>
        </a:p>
      </dsp:txBody>
      <dsp:txXfrm>
        <a:off x="2479698" y="2188748"/>
        <a:ext cx="389095" cy="389095"/>
      </dsp:txXfrm>
    </dsp:sp>
    <dsp:sp modelId="{91898AFE-6AF2-42C0-B067-1C66B58F6DDB}">
      <dsp:nvSpPr>
        <dsp:cNvPr id="0" name=""/>
        <dsp:cNvSpPr/>
      </dsp:nvSpPr>
      <dsp:spPr>
        <a:xfrm rot="5803795">
          <a:off x="1709019" y="1977502"/>
          <a:ext cx="432580" cy="24853"/>
        </a:xfrm>
        <a:custGeom>
          <a:avLst/>
          <a:gdLst/>
          <a:ahLst/>
          <a:cxnLst/>
          <a:rect l="0" t="0" r="0" b="0"/>
          <a:pathLst>
            <a:path>
              <a:moveTo>
                <a:pt x="0" y="12426"/>
              </a:moveTo>
              <a:lnTo>
                <a:pt x="432580"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914495" y="1979114"/>
        <a:ext cx="21629" cy="21629"/>
      </dsp:txXfrm>
    </dsp:sp>
    <dsp:sp modelId="{382CB6B8-B08C-408F-B739-A2E8EE4DF264}">
      <dsp:nvSpPr>
        <dsp:cNvPr id="0" name=""/>
        <dsp:cNvSpPr/>
      </dsp:nvSpPr>
      <dsp:spPr>
        <a:xfrm>
          <a:off x="1592588" y="2202833"/>
          <a:ext cx="550263" cy="550263"/>
        </a:xfrm>
        <a:prstGeom prst="ellipse">
          <a:avLst/>
        </a:prstGeom>
        <a:solidFill>
          <a:schemeClr val="accent4">
            <a:hueOff val="5444940"/>
            <a:satOff val="-22654"/>
            <a:lumOff val="53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solidFill>
                <a:srgbClr val="002060"/>
              </a:solidFill>
            </a:rPr>
            <a:t>Diwallu</a:t>
          </a:r>
          <a:r>
            <a:rPr lang="en-US" sz="500" b="1" kern="1200" dirty="0">
              <a:solidFill>
                <a:srgbClr val="002060"/>
              </a:solidFill>
            </a:rPr>
            <a:t> </a:t>
          </a:r>
          <a:r>
            <a:rPr lang="en-US" sz="500" b="1" kern="1200" dirty="0" err="1">
              <a:solidFill>
                <a:srgbClr val="002060"/>
              </a:solidFill>
            </a:rPr>
            <a:t>anghenion</a:t>
          </a:r>
          <a:endParaRPr lang="en-US" sz="500" b="1" kern="1200" dirty="0">
            <a:solidFill>
              <a:srgbClr val="002060"/>
            </a:solidFill>
          </a:endParaRPr>
        </a:p>
        <a:p>
          <a:pPr marL="0" lvl="0" indent="0" algn="ctr" defTabSz="222250">
            <a:lnSpc>
              <a:spcPct val="90000"/>
            </a:lnSpc>
            <a:spcBef>
              <a:spcPct val="0"/>
            </a:spcBef>
            <a:spcAft>
              <a:spcPct val="35000"/>
            </a:spcAft>
            <a:buNone/>
          </a:pPr>
          <a:r>
            <a:rPr lang="en-US" sz="500" b="1" i="1" kern="1200" dirty="0">
              <a:solidFill>
                <a:srgbClr val="002060"/>
              </a:solidFill>
            </a:rPr>
            <a:t>Meeting needs</a:t>
          </a:r>
        </a:p>
      </dsp:txBody>
      <dsp:txXfrm>
        <a:off x="1673172" y="2283417"/>
        <a:ext cx="389095" cy="389095"/>
      </dsp:txXfrm>
    </dsp:sp>
    <dsp:sp modelId="{6D8DD89C-4C07-4191-A419-82EEA38F760E}">
      <dsp:nvSpPr>
        <dsp:cNvPr id="0" name=""/>
        <dsp:cNvSpPr/>
      </dsp:nvSpPr>
      <dsp:spPr>
        <a:xfrm rot="7515584">
          <a:off x="1361394" y="1936627"/>
          <a:ext cx="513346" cy="24853"/>
        </a:xfrm>
        <a:custGeom>
          <a:avLst/>
          <a:gdLst/>
          <a:ahLst/>
          <a:cxnLst/>
          <a:rect l="0" t="0" r="0" b="0"/>
          <a:pathLst>
            <a:path>
              <a:moveTo>
                <a:pt x="0" y="12426"/>
              </a:moveTo>
              <a:lnTo>
                <a:pt x="513346"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605234" y="1936220"/>
        <a:ext cx="25667" cy="25667"/>
      </dsp:txXfrm>
    </dsp:sp>
    <dsp:sp modelId="{64A73F73-9F35-4506-8633-793F130910AC}">
      <dsp:nvSpPr>
        <dsp:cNvPr id="0" name=""/>
        <dsp:cNvSpPr/>
      </dsp:nvSpPr>
      <dsp:spPr>
        <a:xfrm>
          <a:off x="1035933" y="2108164"/>
          <a:ext cx="550263" cy="550263"/>
        </a:xfrm>
        <a:prstGeom prst="ellipse">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a:solidFill>
                <a:srgbClr val="002060"/>
              </a:solidFill>
            </a:rPr>
            <a:t>Proses </a:t>
          </a:r>
          <a:r>
            <a:rPr lang="en-US" sz="500" b="1" kern="1200" dirty="0" err="1">
              <a:solidFill>
                <a:srgbClr val="002060"/>
              </a:solidFill>
            </a:rPr>
            <a:t>barhaus</a:t>
          </a:r>
          <a:endParaRPr lang="en-US" sz="500" b="1" kern="1200" dirty="0">
            <a:solidFill>
              <a:srgbClr val="002060"/>
            </a:solidFill>
          </a:endParaRPr>
        </a:p>
        <a:p>
          <a:pPr marL="0" lvl="0" indent="0" algn="ctr" defTabSz="222250">
            <a:lnSpc>
              <a:spcPct val="90000"/>
            </a:lnSpc>
            <a:spcBef>
              <a:spcPct val="0"/>
            </a:spcBef>
            <a:spcAft>
              <a:spcPct val="35000"/>
            </a:spcAft>
            <a:buNone/>
          </a:pPr>
          <a:r>
            <a:rPr lang="en-US" sz="500" b="1" i="1" kern="1200" dirty="0">
              <a:solidFill>
                <a:srgbClr val="002060"/>
              </a:solidFill>
            </a:rPr>
            <a:t>Ongoing process</a:t>
          </a:r>
        </a:p>
      </dsp:txBody>
      <dsp:txXfrm>
        <a:off x="1116517" y="2188748"/>
        <a:ext cx="389095" cy="389095"/>
      </dsp:txXfrm>
    </dsp:sp>
    <dsp:sp modelId="{9654751C-57F8-43FA-AD4E-05CB4F45CC17}">
      <dsp:nvSpPr>
        <dsp:cNvPr id="0" name=""/>
        <dsp:cNvSpPr/>
      </dsp:nvSpPr>
      <dsp:spPr>
        <a:xfrm rot="9315586">
          <a:off x="1113974" y="1702613"/>
          <a:ext cx="473402" cy="24853"/>
        </a:xfrm>
        <a:custGeom>
          <a:avLst/>
          <a:gdLst/>
          <a:ahLst/>
          <a:cxnLst/>
          <a:rect l="0" t="0" r="0" b="0"/>
          <a:pathLst>
            <a:path>
              <a:moveTo>
                <a:pt x="0" y="12426"/>
              </a:moveTo>
              <a:lnTo>
                <a:pt x="473402"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338840" y="1703204"/>
        <a:ext cx="23670" cy="23670"/>
      </dsp:txXfrm>
    </dsp:sp>
    <dsp:sp modelId="{DC37C66E-E66F-4A34-A4BF-22BBB397706C}">
      <dsp:nvSpPr>
        <dsp:cNvPr id="0" name=""/>
        <dsp:cNvSpPr/>
      </dsp:nvSpPr>
      <dsp:spPr>
        <a:xfrm>
          <a:off x="610689" y="1654112"/>
          <a:ext cx="550263" cy="550263"/>
        </a:xfrm>
        <a:prstGeom prst="ellipse">
          <a:avLst/>
        </a:prstGeom>
        <a:solidFill>
          <a:schemeClr val="accent4">
            <a:hueOff val="7622915"/>
            <a:satOff val="-31715"/>
            <a:lumOff val="74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solidFill>
                <a:srgbClr val="002060"/>
              </a:solidFill>
            </a:rPr>
            <a:t>Goresgyn</a:t>
          </a:r>
          <a:r>
            <a:rPr lang="en-US" sz="500" b="1" kern="1200" dirty="0">
              <a:solidFill>
                <a:srgbClr val="002060"/>
              </a:solidFill>
            </a:rPr>
            <a:t> </a:t>
          </a:r>
          <a:r>
            <a:rPr lang="en-US" sz="500" b="1" kern="1200" dirty="0" err="1">
              <a:solidFill>
                <a:srgbClr val="002060"/>
              </a:solidFill>
            </a:rPr>
            <a:t>gwaharddiad</a:t>
          </a:r>
          <a:endParaRPr lang="en-US" sz="500" b="1" kern="1200" dirty="0">
            <a:solidFill>
              <a:srgbClr val="002060"/>
            </a:solidFill>
          </a:endParaRPr>
        </a:p>
        <a:p>
          <a:pPr marL="0" lvl="0" indent="0" algn="ctr" defTabSz="222250">
            <a:lnSpc>
              <a:spcPct val="90000"/>
            </a:lnSpc>
            <a:spcBef>
              <a:spcPct val="0"/>
            </a:spcBef>
            <a:spcAft>
              <a:spcPct val="35000"/>
            </a:spcAft>
            <a:buNone/>
          </a:pPr>
          <a:r>
            <a:rPr lang="en-US" sz="500" b="1" i="1" kern="1200" dirty="0">
              <a:solidFill>
                <a:srgbClr val="002060"/>
              </a:solidFill>
            </a:rPr>
            <a:t>Overcoming exclusion</a:t>
          </a:r>
        </a:p>
      </dsp:txBody>
      <dsp:txXfrm>
        <a:off x="691273" y="1734696"/>
        <a:ext cx="389095" cy="389095"/>
      </dsp:txXfrm>
    </dsp:sp>
    <dsp:sp modelId="{AC229F90-BB45-4232-AE45-D4DD2127C24D}">
      <dsp:nvSpPr>
        <dsp:cNvPr id="0" name=""/>
        <dsp:cNvSpPr/>
      </dsp:nvSpPr>
      <dsp:spPr>
        <a:xfrm rot="11806330">
          <a:off x="1145034" y="1209506"/>
          <a:ext cx="386083" cy="24853"/>
        </a:xfrm>
        <a:custGeom>
          <a:avLst/>
          <a:gdLst/>
          <a:ahLst/>
          <a:cxnLst/>
          <a:rect l="0" t="0" r="0" b="0"/>
          <a:pathLst>
            <a:path>
              <a:moveTo>
                <a:pt x="0" y="12426"/>
              </a:moveTo>
              <a:lnTo>
                <a:pt x="386083"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328424" y="1212280"/>
        <a:ext cx="19304" cy="19304"/>
      </dsp:txXfrm>
    </dsp:sp>
    <dsp:sp modelId="{3A773BF6-AC5A-4D1F-8AD7-033C2F562807}">
      <dsp:nvSpPr>
        <dsp:cNvPr id="0" name=""/>
        <dsp:cNvSpPr/>
      </dsp:nvSpPr>
      <dsp:spPr>
        <a:xfrm>
          <a:off x="614687" y="811701"/>
          <a:ext cx="550263" cy="550263"/>
        </a:xfrm>
        <a:prstGeom prst="ellipse">
          <a:avLst/>
        </a:prstGeom>
        <a:solidFill>
          <a:schemeClr val="accent4">
            <a:hueOff val="8711903"/>
            <a:satOff val="-36246"/>
            <a:lumOff val="85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t>Gwell</a:t>
          </a:r>
          <a:r>
            <a:rPr lang="en-US" sz="500" b="1" kern="1200" dirty="0"/>
            <a:t> </a:t>
          </a:r>
          <a:r>
            <a:rPr lang="en-US" sz="500" b="1" kern="1200" dirty="0" err="1"/>
            <a:t>mynediad</a:t>
          </a:r>
          <a:endParaRPr lang="en-US" sz="500" b="1" kern="1200" dirty="0"/>
        </a:p>
        <a:p>
          <a:pPr marL="0" lvl="0" indent="0" algn="ctr" defTabSz="222250">
            <a:lnSpc>
              <a:spcPct val="90000"/>
            </a:lnSpc>
            <a:spcBef>
              <a:spcPct val="0"/>
            </a:spcBef>
            <a:spcAft>
              <a:spcPct val="35000"/>
            </a:spcAft>
            <a:buNone/>
          </a:pPr>
          <a:r>
            <a:rPr lang="en-US" sz="500" b="1" i="1" kern="1200" dirty="0"/>
            <a:t>Better access</a:t>
          </a:r>
        </a:p>
      </dsp:txBody>
      <dsp:txXfrm>
        <a:off x="695271" y="892285"/>
        <a:ext cx="389095" cy="389095"/>
      </dsp:txXfrm>
    </dsp:sp>
    <dsp:sp modelId="{D85345DD-D73D-462D-89FD-4E6E29131517}">
      <dsp:nvSpPr>
        <dsp:cNvPr id="0" name=""/>
        <dsp:cNvSpPr/>
      </dsp:nvSpPr>
      <dsp:spPr>
        <a:xfrm rot="14088305">
          <a:off x="1329601" y="859800"/>
          <a:ext cx="554540" cy="24853"/>
        </a:xfrm>
        <a:custGeom>
          <a:avLst/>
          <a:gdLst/>
          <a:ahLst/>
          <a:cxnLst/>
          <a:rect l="0" t="0" r="0" b="0"/>
          <a:pathLst>
            <a:path>
              <a:moveTo>
                <a:pt x="0" y="12426"/>
              </a:moveTo>
              <a:lnTo>
                <a:pt x="554540" y="12426"/>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rot="10800000">
        <a:off x="1593007" y="858363"/>
        <a:ext cx="27727" cy="27727"/>
      </dsp:txXfrm>
    </dsp:sp>
    <dsp:sp modelId="{9086705F-D627-4F99-814B-683CCF35196A}">
      <dsp:nvSpPr>
        <dsp:cNvPr id="0" name=""/>
        <dsp:cNvSpPr/>
      </dsp:nvSpPr>
      <dsp:spPr>
        <a:xfrm>
          <a:off x="1013356" y="145674"/>
          <a:ext cx="550263" cy="550263"/>
        </a:xfrm>
        <a:prstGeom prst="ellipse">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US" sz="500" b="1" kern="1200" dirty="0" err="1"/>
            <a:t>Cynyddu</a:t>
          </a:r>
          <a:r>
            <a:rPr lang="en-US" sz="500" b="1" kern="1200" dirty="0"/>
            <a:t> </a:t>
          </a:r>
          <a:r>
            <a:rPr lang="en-US" sz="500" b="1" kern="1200" dirty="0" err="1"/>
            <a:t>cyfranogiad</a:t>
          </a:r>
          <a:endParaRPr lang="en-US" sz="500" b="1" kern="1200" dirty="0"/>
        </a:p>
        <a:p>
          <a:pPr marL="0" lvl="0" indent="0" algn="ctr" defTabSz="222250">
            <a:lnSpc>
              <a:spcPct val="90000"/>
            </a:lnSpc>
            <a:spcBef>
              <a:spcPct val="0"/>
            </a:spcBef>
            <a:spcAft>
              <a:spcPct val="35000"/>
            </a:spcAft>
            <a:buNone/>
          </a:pPr>
          <a:r>
            <a:rPr lang="en-US" sz="500" b="1" i="1" kern="1200" dirty="0"/>
            <a:t>Increasing participation</a:t>
          </a:r>
        </a:p>
      </dsp:txBody>
      <dsp:txXfrm>
        <a:off x="1093940" y="226258"/>
        <a:ext cx="389095" cy="389095"/>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AB559-E1B3-44D9-9713-B8C63E77CD5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F709CDC-023C-4C92-B6FA-566C15843EE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2F9D9AB-D6F6-41B6-A80A-1EEDE0C5DE2F}"/>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5" name="Footer Placeholder 4">
            <a:extLst>
              <a:ext uri="{FF2B5EF4-FFF2-40B4-BE49-F238E27FC236}">
                <a16:creationId xmlns:a16="http://schemas.microsoft.com/office/drawing/2014/main" id="{C42006BF-65C8-4FDC-B2D2-058D47A0F0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F283FA-9206-46D5-8388-92EC56E7BB6F}"/>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1079714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2CC37-5467-4484-BD46-B075B17DB98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7FE63A-F1D4-40D1-B3EE-BC374474A6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71D9D5-5693-4AAE-8954-B19D4B5CFD45}"/>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5" name="Footer Placeholder 4">
            <a:extLst>
              <a:ext uri="{FF2B5EF4-FFF2-40B4-BE49-F238E27FC236}">
                <a16:creationId xmlns:a16="http://schemas.microsoft.com/office/drawing/2014/main" id="{619178BF-8B94-4C9B-9FA6-67B2C620AD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F2C462-964E-4D0A-9641-EC38D642B6E3}"/>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2750453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8239A-D87C-40F6-8482-3A59946DC3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B74ACB-6DDF-44C7-9939-DE92A915C71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CDE8B1A-61E3-4660-B8F7-4392CDAFFDF0}"/>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5" name="Footer Placeholder 4">
            <a:extLst>
              <a:ext uri="{FF2B5EF4-FFF2-40B4-BE49-F238E27FC236}">
                <a16:creationId xmlns:a16="http://schemas.microsoft.com/office/drawing/2014/main" id="{C34E0ECB-9149-43B0-9EEA-820B738B54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D49063-3AE0-4E13-AB5B-C41AA920EFD0}"/>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652131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14C79-C996-497B-A4E1-E303BE2AAC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FB1A69-106C-43F5-B0DF-D5B69A02F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5853C4-6F43-4C79-8C12-9CA7BCC8125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DB4AEC-0340-4C78-B9A2-4CC25CD0C32F}"/>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6" name="Footer Placeholder 5">
            <a:extLst>
              <a:ext uri="{FF2B5EF4-FFF2-40B4-BE49-F238E27FC236}">
                <a16:creationId xmlns:a16="http://schemas.microsoft.com/office/drawing/2014/main" id="{28A87184-DEF6-4469-9221-97CEA2AC72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3A8DC5-83D6-4BEC-985D-34DAE5B07C91}"/>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2022901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7E9F5-5322-48BA-B9C0-EB0E1179DC9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04FE40-AEC8-440D-AEB2-D68062121E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DD26A0A-42DD-4AD8-80BC-C7DE8BCD7F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8D2E54A-3E95-4451-9064-352513F7FC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C21F851-627C-4AB6-8898-B9365E28F5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0F6A8C-7E03-4F99-A003-DC3C0CFDC699}"/>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8" name="Footer Placeholder 7">
            <a:extLst>
              <a:ext uri="{FF2B5EF4-FFF2-40B4-BE49-F238E27FC236}">
                <a16:creationId xmlns:a16="http://schemas.microsoft.com/office/drawing/2014/main" id="{8193C67F-CF80-496A-B017-A10CEBE124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3BBDA66-3578-4E49-92C6-E339C7237305}"/>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365669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94244-A0E4-4F28-A48E-9757BF3268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0F3C72-0DD9-47DC-9B33-8D31628E5455}"/>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4" name="Footer Placeholder 3">
            <a:extLst>
              <a:ext uri="{FF2B5EF4-FFF2-40B4-BE49-F238E27FC236}">
                <a16:creationId xmlns:a16="http://schemas.microsoft.com/office/drawing/2014/main" id="{18AA95E3-6EAA-4E8F-925A-5DF661301A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B91DED6-FF15-48FD-9E19-E1D04FA920AD}"/>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4222968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948EDBE-F4AF-49B5-A9F5-76190C1342C9}"/>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3" name="Footer Placeholder 2">
            <a:extLst>
              <a:ext uri="{FF2B5EF4-FFF2-40B4-BE49-F238E27FC236}">
                <a16:creationId xmlns:a16="http://schemas.microsoft.com/office/drawing/2014/main" id="{B3C435D9-B34E-4D2D-B311-37B5CBABB3D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E0F1330-420E-450D-BEEE-673BC7FC9A22}"/>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3424721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80EED-DAC9-45A1-93BC-C46006E4D5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AE0512-B281-4BFD-986F-FFA6585910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E154AE-FE7E-46AA-947D-FC119F85F2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0CB89D-3FC9-4468-A61D-B42F9E39970F}"/>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6" name="Footer Placeholder 5">
            <a:extLst>
              <a:ext uri="{FF2B5EF4-FFF2-40B4-BE49-F238E27FC236}">
                <a16:creationId xmlns:a16="http://schemas.microsoft.com/office/drawing/2014/main" id="{EBE1CFF6-78E8-4CF0-A56A-BA106EC35E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918632-7F31-4879-BA2A-DE10E9769095}"/>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3625973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7B795-615B-4111-8E5F-7FC6CFD9F1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C4016F6-A25A-41B8-BDD4-1E2240DD14B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05D8ECB-EB87-41E7-A60A-95E9925092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D05D73-93F6-4C50-8A12-3642ADAC283B}"/>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6" name="Footer Placeholder 5">
            <a:extLst>
              <a:ext uri="{FF2B5EF4-FFF2-40B4-BE49-F238E27FC236}">
                <a16:creationId xmlns:a16="http://schemas.microsoft.com/office/drawing/2014/main" id="{E6115278-9E70-4F42-81F2-B8C5087CCA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866BA5-8B61-4F54-8132-CC56B9121875}"/>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4215211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AB934-C3AD-4B36-B95D-039AC83EB02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DAB9AC-B510-47C6-951F-51F1892C2B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EDB058-2991-422D-B1F7-1ED27034D99C}"/>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5" name="Footer Placeholder 4">
            <a:extLst>
              <a:ext uri="{FF2B5EF4-FFF2-40B4-BE49-F238E27FC236}">
                <a16:creationId xmlns:a16="http://schemas.microsoft.com/office/drawing/2014/main" id="{5B9BF8CE-A635-4D1D-A297-E64752D0AC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AA1455-17CC-4FE8-A894-7577A2CB9577}"/>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2245488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B01FA4-18E7-42A9-8973-ED137D61358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EE884A-184D-49F6-88A4-ABAC4418BF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D24FC4-A8FD-4A72-8362-F917358CD132}"/>
              </a:ext>
            </a:extLst>
          </p:cNvPr>
          <p:cNvSpPr>
            <a:spLocks noGrp="1"/>
          </p:cNvSpPr>
          <p:nvPr>
            <p:ph type="dt" sz="half" idx="10"/>
          </p:nvPr>
        </p:nvSpPr>
        <p:spPr/>
        <p:txBody>
          <a:bodyPr/>
          <a:lstStyle/>
          <a:p>
            <a:fld id="{F0BC49A3-F97B-4A94-B8EE-1B72C69753CE}" type="datetimeFigureOut">
              <a:rPr lang="en-GB" smtClean="0"/>
              <a:t>17/02/2020</a:t>
            </a:fld>
            <a:endParaRPr lang="en-GB"/>
          </a:p>
        </p:txBody>
      </p:sp>
      <p:sp>
        <p:nvSpPr>
          <p:cNvPr id="5" name="Footer Placeholder 4">
            <a:extLst>
              <a:ext uri="{FF2B5EF4-FFF2-40B4-BE49-F238E27FC236}">
                <a16:creationId xmlns:a16="http://schemas.microsoft.com/office/drawing/2014/main" id="{9DFAFEC1-288D-452F-B223-62C8498DD0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E9E6CC-CD0B-49BF-A46F-7DD7F8407F52}"/>
              </a:ext>
            </a:extLst>
          </p:cNvPr>
          <p:cNvSpPr>
            <a:spLocks noGrp="1"/>
          </p:cNvSpPr>
          <p:nvPr>
            <p:ph type="sldNum" sz="quarter" idx="12"/>
          </p:nvPr>
        </p:nvSpPr>
        <p:spPr/>
        <p:txBody>
          <a:bodyPr/>
          <a:lstStyle/>
          <a:p>
            <a:fld id="{DB368FA4-E63F-4BD3-A120-9DAC8F43EA80}" type="slidenum">
              <a:rPr lang="en-GB" smtClean="0"/>
              <a:t>‹#›</a:t>
            </a:fld>
            <a:endParaRPr lang="en-GB"/>
          </a:p>
        </p:txBody>
      </p:sp>
    </p:spTree>
    <p:extLst>
      <p:ext uri="{BB962C8B-B14F-4D97-AF65-F5344CB8AC3E}">
        <p14:creationId xmlns:p14="http://schemas.microsoft.com/office/powerpoint/2010/main" val="4203618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CB2EFA-83F2-4228-9963-7B953F09752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727A66-8505-4B7A-888E-1F676DF35F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0164E3-08DC-4CD8-BFE2-CC6996B9B0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0BC49A3-F97B-4A94-B8EE-1B72C69753CE}" type="datetimeFigureOut">
              <a:rPr lang="en-GB" smtClean="0"/>
              <a:t>17/02/2020</a:t>
            </a:fld>
            <a:endParaRPr lang="en-GB"/>
          </a:p>
        </p:txBody>
      </p:sp>
      <p:sp>
        <p:nvSpPr>
          <p:cNvPr id="5" name="Footer Placeholder 4">
            <a:extLst>
              <a:ext uri="{FF2B5EF4-FFF2-40B4-BE49-F238E27FC236}">
                <a16:creationId xmlns:a16="http://schemas.microsoft.com/office/drawing/2014/main" id="{A48342E7-3018-4D2D-86CC-3DA8245B0E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BEA5468-D778-4807-931E-F24DED4A62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368FA4-E63F-4BD3-A120-9DAC8F43EA80}" type="slidenum">
              <a:rPr lang="en-GB" smtClean="0"/>
              <a:t>‹#›</a:t>
            </a:fld>
            <a:endParaRPr lang="en-GB"/>
          </a:p>
        </p:txBody>
      </p:sp>
    </p:spTree>
    <p:extLst>
      <p:ext uri="{BB962C8B-B14F-4D97-AF65-F5344CB8AC3E}">
        <p14:creationId xmlns:p14="http://schemas.microsoft.com/office/powerpoint/2010/main" val="10640861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hyperlink" Target="http://www.assembly.wales/Research%20Documents/16-059%20SEN/16-059-Web-%20English.pdf" TargetMode="External"/><Relationship Id="rId2" Type="http://schemas.openxmlformats.org/officeDocument/2006/relationships/hyperlink" Target="http://www.childreninwales.org.uk/our-work/safeguarding/wales-child-protection-procedures-review-group/" TargetMode="External"/><Relationship Id="rId1" Type="http://schemas.openxmlformats.org/officeDocument/2006/relationships/slideLayout" Target="../slideLayouts/slideLayout7.xml"/><Relationship Id="rId4" Type="http://schemas.openxmlformats.org/officeDocument/2006/relationships/hyperlink" Target="https://gov.wales/docs/dcells/publications/150225-successful-futures-en.pdf"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link.springer.com/journal/11336/69/2/page/1" TargetMode="External"/><Relationship Id="rId2" Type="http://schemas.openxmlformats.org/officeDocument/2006/relationships/hyperlink" Target="https://link.springer.com/journal/11336" TargetMode="External"/><Relationship Id="rId1" Type="http://schemas.openxmlformats.org/officeDocument/2006/relationships/slideLayout" Target="../slideLayouts/slideLayout7.xml"/><Relationship Id="rId5" Type="http://schemas.openxmlformats.org/officeDocument/2006/relationships/hyperlink" Target="https://gov.wales/additional-learning-needs-and-education-tribunal-wales-act" TargetMode="External"/><Relationship Id="rId4" Type="http://schemas.openxmlformats.org/officeDocument/2006/relationships/hyperlink" Target="http://learning.gov.wales/docs/learningwales/publications/131016-sen-code-of-practice-for-wales-en.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D43B471-291B-4748-A767-BE703D290AF6}"/>
              </a:ext>
            </a:extLst>
          </p:cNvPr>
          <p:cNvSpPr/>
          <p:nvPr/>
        </p:nvSpPr>
        <p:spPr>
          <a:xfrm>
            <a:off x="0" y="0"/>
            <a:ext cx="3369365" cy="4680448"/>
          </a:xfrm>
          <a:prstGeom prst="rect">
            <a:avLst/>
          </a:prstGeom>
          <a:solidFill>
            <a:srgbClr val="FFCC66"/>
          </a:solidFill>
          <a:ln>
            <a:solidFill>
              <a:srgbClr val="FFCC66"/>
            </a:solidFill>
          </a:ln>
        </p:spPr>
        <p:txBody>
          <a:bodyPr wrap="square">
            <a:spAutoFit/>
          </a:bodyPr>
          <a:lstStyle/>
          <a:p>
            <a:pPr algn="ctr">
              <a:lnSpc>
                <a:spcPct val="150000"/>
              </a:lnSpc>
            </a:pPr>
            <a:r>
              <a:rPr lang="en-GB" sz="1000" b="1" dirty="0">
                <a:solidFill>
                  <a:srgbClr val="000000"/>
                </a:solidFill>
                <a:latin typeface="Arial" panose="020B0604020202020204" pitchFamily="34" charset="0"/>
                <a:ea typeface="Calibri" panose="020F0502020204030204" pitchFamily="34" charset="0"/>
                <a:cs typeface="Arial" panose="020B0604020202020204" pitchFamily="34" charset="0"/>
              </a:rPr>
              <a:t>What changes?</a:t>
            </a:r>
          </a:p>
          <a:p>
            <a:pPr algn="ctr">
              <a:lnSpc>
                <a:spcPct val="150000"/>
              </a:lnSpc>
            </a:pPr>
            <a:r>
              <a:rPr lang="en-GB" sz="1000" dirty="0">
                <a:latin typeface="Arial" panose="020B0604020202020204" pitchFamily="34" charset="0"/>
                <a:cs typeface="Arial" panose="020B0604020202020204" pitchFamily="34" charset="0"/>
              </a:rPr>
              <a:t>The reform was passed in January 2018 and will be rolled out from the start of the new school year in September 2020. </a:t>
            </a:r>
            <a:r>
              <a:rPr lang="en-GB" sz="1000" dirty="0">
                <a:solidFill>
                  <a:srgbClr val="000000"/>
                </a:solidFill>
                <a:latin typeface="Arial" panose="020B0604020202020204" pitchFamily="34" charset="0"/>
                <a:ea typeface="Calibri" panose="020F0502020204030204" pitchFamily="34" charset="0"/>
                <a:cs typeface="Arial" panose="020B0604020202020204" pitchFamily="34" charset="0"/>
              </a:rPr>
              <a:t>Practitioners in the </a:t>
            </a:r>
            <a:r>
              <a:rPr lang="en-GB" sz="1000" dirty="0">
                <a:latin typeface="Arial" panose="020B0604020202020204" pitchFamily="34" charset="0"/>
                <a:cs typeface="Arial" panose="020B0604020202020204" pitchFamily="34" charset="0"/>
              </a:rPr>
              <a:t>Early Years Sector are due to confront the biggest challenge in the coming years, that being the new curriculum which is being introduced by the </a:t>
            </a:r>
            <a:r>
              <a:rPr lang="en-GB" sz="1000" i="1" dirty="0">
                <a:latin typeface="Arial" panose="020B0604020202020204" pitchFamily="34" charset="0"/>
                <a:cs typeface="Arial" panose="020B0604020202020204" pitchFamily="34" charset="0"/>
              </a:rPr>
              <a:t>Welsh Government </a:t>
            </a:r>
            <a:r>
              <a:rPr lang="en-US" sz="1000" i="1" dirty="0">
                <a:latin typeface="Arial" panose="020B0604020202020204" pitchFamily="34" charset="0"/>
                <a:cs typeface="Arial" panose="020B0604020202020204" pitchFamily="34" charset="0"/>
              </a:rPr>
              <a:t>(2019)</a:t>
            </a:r>
            <a:r>
              <a:rPr lang="en-GB" sz="1000" i="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The six new areas of learning which are being set out are to allow </a:t>
            </a:r>
            <a:r>
              <a:rPr lang="en-GB" sz="1000" u="sng" dirty="0">
                <a:latin typeface="Arial" panose="020B0604020202020204" pitchFamily="34" charset="0"/>
                <a:cs typeface="Arial" panose="020B0604020202020204" pitchFamily="34" charset="0"/>
              </a:rPr>
              <a:t>every</a:t>
            </a:r>
            <a:r>
              <a:rPr lang="en-GB" sz="1000" dirty="0">
                <a:latin typeface="Arial" panose="020B0604020202020204" pitchFamily="34" charset="0"/>
                <a:cs typeface="Arial" panose="020B0604020202020204" pitchFamily="34" charset="0"/>
              </a:rPr>
              <a:t> pupil regardless of their background, ethnicity </a:t>
            </a:r>
            <a:r>
              <a:rPr lang="en-GB" sz="1000" u="sng" dirty="0">
                <a:latin typeface="Arial" panose="020B0604020202020204" pitchFamily="34" charset="0"/>
                <a:cs typeface="Arial" panose="020B0604020202020204" pitchFamily="34" charset="0"/>
              </a:rPr>
              <a:t>or</a:t>
            </a:r>
            <a:r>
              <a:rPr lang="en-GB" sz="1000" dirty="0">
                <a:latin typeface="Arial" panose="020B0604020202020204" pitchFamily="34" charset="0"/>
                <a:cs typeface="Arial" panose="020B0604020202020204" pitchFamily="34" charset="0"/>
              </a:rPr>
              <a:t> ability through an </a:t>
            </a:r>
            <a:r>
              <a:rPr lang="en-GB" sz="1000" u="sng" dirty="0">
                <a:latin typeface="Arial" panose="020B0604020202020204" pitchFamily="34" charset="0"/>
                <a:cs typeface="Arial" panose="020B0604020202020204" pitchFamily="34" charset="0"/>
              </a:rPr>
              <a:t>inclusive</a:t>
            </a:r>
            <a:r>
              <a:rPr lang="en-GB" sz="1000" dirty="0">
                <a:latin typeface="Arial" panose="020B0604020202020204" pitchFamily="34" charset="0"/>
                <a:cs typeface="Arial" panose="020B0604020202020204" pitchFamily="34" charset="0"/>
              </a:rPr>
              <a:t> curriculum designed for the future needs of everyone involved. the children’s needs will be supported by a new-found statutory document called an </a:t>
            </a:r>
            <a:r>
              <a:rPr lang="en-GB" sz="1000" i="1" dirty="0">
                <a:latin typeface="Arial" panose="020B0604020202020204" pitchFamily="34" charset="0"/>
                <a:cs typeface="Arial" panose="020B0604020202020204" pitchFamily="34" charset="0"/>
              </a:rPr>
              <a:t>Individual Development Plan</a:t>
            </a:r>
            <a:r>
              <a:rPr lang="en-GB" sz="1000" b="1" dirty="0">
                <a:latin typeface="Arial" panose="020B0604020202020204" pitchFamily="34" charset="0"/>
                <a:cs typeface="Arial" panose="020B0604020202020204" pitchFamily="34" charset="0"/>
              </a:rPr>
              <a:t> (Dauncey, 2016); </a:t>
            </a:r>
            <a:r>
              <a:rPr lang="en-GB" sz="1000" i="1" dirty="0">
                <a:latin typeface="Arial" panose="020B0604020202020204" pitchFamily="34" charset="0"/>
                <a:cs typeface="Arial" panose="020B0604020202020204" pitchFamily="34" charset="0"/>
              </a:rPr>
              <a:t>The document</a:t>
            </a:r>
            <a:r>
              <a:rPr lang="en-GB" sz="1000" dirty="0">
                <a:latin typeface="Arial" panose="020B0604020202020204" pitchFamily="34" charset="0"/>
                <a:cs typeface="Arial" panose="020B0604020202020204" pitchFamily="34" charset="0"/>
              </a:rPr>
              <a:t> will indicate the needs and actions which need to be taken to assist with the children’s needs. As soon as the additional needs are identified, settings will map out an </a:t>
            </a:r>
            <a:r>
              <a:rPr lang="en-GB" sz="1000" i="1" dirty="0">
                <a:latin typeface="Arial" panose="020B0604020202020204" pitchFamily="34" charset="0"/>
                <a:cs typeface="Arial" panose="020B0604020202020204" pitchFamily="34" charset="0"/>
              </a:rPr>
              <a:t>Individual Development Plan</a:t>
            </a:r>
            <a:r>
              <a:rPr lang="en-GB" sz="1000" dirty="0">
                <a:latin typeface="Arial" panose="020B0604020202020204" pitchFamily="34" charset="0"/>
                <a:cs typeface="Arial" panose="020B0604020202020204" pitchFamily="34" charset="0"/>
              </a:rPr>
              <a:t> tailored to provide the crucial support and guidance that the child might require to develop their skills. </a:t>
            </a:r>
          </a:p>
        </p:txBody>
      </p:sp>
      <p:sp>
        <p:nvSpPr>
          <p:cNvPr id="5" name="TextBox 4">
            <a:extLst>
              <a:ext uri="{FF2B5EF4-FFF2-40B4-BE49-F238E27FC236}">
                <a16:creationId xmlns:a16="http://schemas.microsoft.com/office/drawing/2014/main" id="{23D506B4-D37D-4EB2-8450-E11F0D93692B}"/>
              </a:ext>
            </a:extLst>
          </p:cNvPr>
          <p:cNvSpPr txBox="1"/>
          <p:nvPr/>
        </p:nvSpPr>
        <p:spPr>
          <a:xfrm>
            <a:off x="3369365" y="0"/>
            <a:ext cx="6118105" cy="1743491"/>
          </a:xfrm>
          <a:prstGeom prst="rect">
            <a:avLst/>
          </a:prstGeom>
          <a:solidFill>
            <a:srgbClr val="FF6699"/>
          </a:solidFill>
          <a:ln>
            <a:solidFill>
              <a:srgbClr val="FF6699"/>
            </a:solidFill>
          </a:ln>
        </p:spPr>
        <p:txBody>
          <a:bodyPr wrap="square" rtlCol="0">
            <a:spAutoFit/>
          </a:bodyPr>
          <a:lstStyle/>
          <a:p>
            <a:pPr algn="r">
              <a:lnSpc>
                <a:spcPct val="150000"/>
              </a:lnSpc>
            </a:pPr>
            <a:r>
              <a:rPr lang="en-GB"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Impending changes to Additional Learning Needs Legislation in Wales and the implications faced by practitioners</a:t>
            </a:r>
          </a:p>
          <a:p>
            <a:pPr algn="ctr">
              <a:lnSpc>
                <a:spcPct val="150000"/>
              </a:lnSpc>
            </a:pPr>
            <a:endParaRPr lang="en-GB" sz="20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graphicFrame>
        <p:nvGraphicFramePr>
          <p:cNvPr id="9" name="Diagram 8">
            <a:extLst>
              <a:ext uri="{FF2B5EF4-FFF2-40B4-BE49-F238E27FC236}">
                <a16:creationId xmlns:a16="http://schemas.microsoft.com/office/drawing/2014/main" id="{75DD3970-8D52-4E37-91D5-CA10DBA4DE9C}"/>
              </a:ext>
            </a:extLst>
          </p:cNvPr>
          <p:cNvGraphicFramePr/>
          <p:nvPr>
            <p:extLst>
              <p:ext uri="{D42A27DB-BD31-4B8C-83A1-F6EECF244321}">
                <p14:modId xmlns:p14="http://schemas.microsoft.com/office/powerpoint/2010/main" val="2329372495"/>
              </p:ext>
            </p:extLst>
          </p:nvPr>
        </p:nvGraphicFramePr>
        <p:xfrm>
          <a:off x="5940847" y="3084298"/>
          <a:ext cx="3985312" cy="28903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871DF165-3661-4979-B443-6BB5FC74114B}"/>
              </a:ext>
            </a:extLst>
          </p:cNvPr>
          <p:cNvSpPr txBox="1"/>
          <p:nvPr/>
        </p:nvSpPr>
        <p:spPr>
          <a:xfrm>
            <a:off x="9487470" y="5483263"/>
            <a:ext cx="2704530" cy="1279133"/>
          </a:xfrm>
          <a:prstGeom prst="rect">
            <a:avLst/>
          </a:prstGeom>
          <a:solidFill>
            <a:schemeClr val="accent5">
              <a:lumMod val="40000"/>
              <a:lumOff val="60000"/>
            </a:schemeClr>
          </a:solidFill>
          <a:ln>
            <a:solidFill>
              <a:schemeClr val="accent5">
                <a:lumMod val="40000"/>
                <a:lumOff val="60000"/>
              </a:schemeClr>
            </a:solidFill>
          </a:ln>
        </p:spPr>
        <p:txBody>
          <a:bodyPr wrap="square" rtlCol="0">
            <a:spAutoFit/>
          </a:bodyPr>
          <a:lstStyle/>
          <a:p>
            <a:pPr algn="ctr">
              <a:lnSpc>
                <a:spcPct val="150000"/>
              </a:lnSpc>
            </a:pPr>
            <a:r>
              <a:rPr lang="en-GB" sz="1050" b="1" dirty="0"/>
              <a:t>UNCRC</a:t>
            </a:r>
          </a:p>
          <a:p>
            <a:pPr algn="ctr">
              <a:lnSpc>
                <a:spcPct val="150000"/>
              </a:lnSpc>
            </a:pPr>
            <a:r>
              <a:rPr lang="en-GB" sz="1050" i="1" u="sng" dirty="0"/>
              <a:t>Article 28 </a:t>
            </a:r>
            <a:r>
              <a:rPr lang="en-GB" sz="1050" dirty="0"/>
              <a:t>Education</a:t>
            </a:r>
          </a:p>
          <a:p>
            <a:pPr algn="ctr">
              <a:lnSpc>
                <a:spcPct val="150000"/>
              </a:lnSpc>
            </a:pPr>
            <a:r>
              <a:rPr lang="en-GB" sz="1050" i="1" u="sng" dirty="0"/>
              <a:t>Article 3 </a:t>
            </a:r>
            <a:r>
              <a:rPr lang="en-GB" sz="1050" dirty="0"/>
              <a:t>The best interests of the child</a:t>
            </a:r>
          </a:p>
          <a:p>
            <a:pPr algn="ctr">
              <a:lnSpc>
                <a:spcPct val="150000"/>
              </a:lnSpc>
            </a:pPr>
            <a:r>
              <a:rPr lang="en-GB" sz="1050" i="1" u="sng" dirty="0"/>
              <a:t>Article 5 </a:t>
            </a:r>
            <a:r>
              <a:rPr lang="en-GB" sz="1050" dirty="0"/>
              <a:t>Rights and responsibilities of parents and carers.</a:t>
            </a:r>
          </a:p>
        </p:txBody>
      </p:sp>
      <p:sp>
        <p:nvSpPr>
          <p:cNvPr id="11" name="Rectangle 10">
            <a:extLst>
              <a:ext uri="{FF2B5EF4-FFF2-40B4-BE49-F238E27FC236}">
                <a16:creationId xmlns:a16="http://schemas.microsoft.com/office/drawing/2014/main" id="{BF361EC8-DF6E-4249-A70A-A09A8EBB1031}"/>
              </a:ext>
            </a:extLst>
          </p:cNvPr>
          <p:cNvSpPr/>
          <p:nvPr/>
        </p:nvSpPr>
        <p:spPr>
          <a:xfrm>
            <a:off x="0" y="5871298"/>
            <a:ext cx="6024714" cy="938719"/>
          </a:xfrm>
          <a:prstGeom prst="rect">
            <a:avLst/>
          </a:prstGeom>
          <a:solidFill>
            <a:srgbClr val="99FF99"/>
          </a:solidFill>
          <a:ln>
            <a:solidFill>
              <a:srgbClr val="99FF99"/>
            </a:solidFill>
          </a:ln>
        </p:spPr>
        <p:txBody>
          <a:bodyPr wrap="square">
            <a:spAutoFit/>
          </a:bodyPr>
          <a:lstStyle/>
          <a:p>
            <a:pPr algn="ctr"/>
            <a:r>
              <a:rPr lang="en-GB" sz="1000" b="1" dirty="0">
                <a:latin typeface="Arial" panose="020B0604020202020204" pitchFamily="34" charset="0"/>
                <a:cs typeface="Arial" panose="020B0604020202020204" pitchFamily="34" charset="0"/>
              </a:rPr>
              <a:t>Peters, 2007 </a:t>
            </a:r>
            <a:r>
              <a:rPr lang="en-GB" sz="900" dirty="0">
                <a:latin typeface="Arial" panose="020B0604020202020204" pitchFamily="34" charset="0"/>
                <a:cs typeface="Arial" panose="020B0604020202020204" pitchFamily="34" charset="0"/>
              </a:rPr>
              <a:t>The right to an education act is supported by all as it opens the gates for employability prospects; enhances the quality of life; gives empowerment to the individual; and promotes equity in society. Inclusive education values all students to achieve ‘quality education with equal opportunities’; whereby they can partake in profound learning and hence develop holistically to their fullest potential</a:t>
            </a:r>
            <a:r>
              <a:rPr lang="en-GB" sz="900" b="1" i="1" dirty="0">
                <a:latin typeface="Arial" panose="020B0604020202020204" pitchFamily="34" charset="0"/>
                <a:cs typeface="Arial" panose="020B0604020202020204" pitchFamily="34" charset="0"/>
              </a:rPr>
              <a:t>. T</a:t>
            </a:r>
            <a:r>
              <a:rPr lang="en-GB" sz="900" b="1" i="1" dirty="0"/>
              <a:t>he social model of disability</a:t>
            </a:r>
            <a:r>
              <a:rPr lang="en-GB" sz="900" b="1" dirty="0"/>
              <a:t>; </a:t>
            </a:r>
            <a:r>
              <a:rPr lang="en-GB" sz="900" dirty="0"/>
              <a:t>learning difficulties are not considered as the problem to education rejection, but rather that the general education system needs to be responsive to the needs of all students.</a:t>
            </a:r>
            <a:endParaRPr lang="en-GB" sz="9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2F77E75D-3DA0-44FC-A9B6-CFAA15145A52}"/>
              </a:ext>
            </a:extLst>
          </p:cNvPr>
          <p:cNvSpPr/>
          <p:nvPr/>
        </p:nvSpPr>
        <p:spPr>
          <a:xfrm>
            <a:off x="9487471" y="0"/>
            <a:ext cx="2704530" cy="5357429"/>
          </a:xfrm>
          <a:prstGeom prst="rect">
            <a:avLst/>
          </a:prstGeom>
          <a:solidFill>
            <a:srgbClr val="CC66FF"/>
          </a:solidFill>
          <a:ln>
            <a:solidFill>
              <a:srgbClr val="CC66FF"/>
            </a:solidFill>
          </a:ln>
        </p:spPr>
        <p:txBody>
          <a:bodyPr wrap="square">
            <a:spAutoFit/>
          </a:bodyPr>
          <a:lstStyle/>
          <a:p>
            <a:pPr>
              <a:lnSpc>
                <a:spcPct val="150000"/>
              </a:lnSpc>
              <a:spcAft>
                <a:spcPts val="800"/>
              </a:spcAft>
            </a:pPr>
            <a:r>
              <a:rPr lang="en-GB" sz="1050" dirty="0">
                <a:solidFill>
                  <a:srgbClr val="000000"/>
                </a:solidFill>
                <a:latin typeface="Arial" panose="020B0604020202020204" pitchFamily="34" charset="0"/>
                <a:ea typeface="Calibri" panose="020F0502020204030204" pitchFamily="34" charset="0"/>
                <a:cs typeface="Arial" panose="020B0604020202020204" pitchFamily="34" charset="0"/>
              </a:rPr>
              <a:t>According to </a:t>
            </a:r>
            <a:r>
              <a:rPr lang="en-GB" sz="1050" b="1" dirty="0">
                <a:solidFill>
                  <a:srgbClr val="000000"/>
                </a:solidFill>
                <a:latin typeface="Arial" panose="020B0604020202020204" pitchFamily="34" charset="0"/>
                <a:ea typeface="Calibri" panose="020F0502020204030204" pitchFamily="34" charset="0"/>
                <a:cs typeface="Arial" panose="020B0604020202020204" pitchFamily="34" charset="0"/>
              </a:rPr>
              <a:t>Forlin (2001, as cited in Florian, 2008)</a:t>
            </a:r>
            <a:r>
              <a:rPr lang="en-GB" sz="1050" dirty="0">
                <a:solidFill>
                  <a:srgbClr val="000000"/>
                </a:solidFill>
                <a:latin typeface="Arial" panose="020B0604020202020204" pitchFamily="34" charset="0"/>
                <a:ea typeface="Calibri" panose="020F0502020204030204" pitchFamily="34" charset="0"/>
                <a:cs typeface="Arial" panose="020B0604020202020204" pitchFamily="34" charset="0"/>
              </a:rPr>
              <a:t> the ‘stigma’ is one of the principal barriers to inclusion. Cook and Schirmer tried to identify ‘what is </a:t>
            </a:r>
            <a:r>
              <a:rPr lang="en-GB" sz="1050" i="1" dirty="0">
                <a:solidFill>
                  <a:srgbClr val="000000"/>
                </a:solidFill>
                <a:latin typeface="Arial" panose="020B0604020202020204" pitchFamily="34" charset="0"/>
                <a:ea typeface="Calibri" panose="020F0502020204030204" pitchFamily="34" charset="0"/>
                <a:cs typeface="Arial" panose="020B0604020202020204" pitchFamily="34" charset="0"/>
              </a:rPr>
              <a:t>‘special’</a:t>
            </a:r>
            <a:r>
              <a:rPr lang="en-GB" sz="1050" dirty="0">
                <a:solidFill>
                  <a:srgbClr val="000000"/>
                </a:solidFill>
                <a:latin typeface="Arial" panose="020B0604020202020204" pitchFamily="34" charset="0"/>
                <a:ea typeface="Calibri" panose="020F0502020204030204" pitchFamily="34" charset="0"/>
                <a:cs typeface="Arial" panose="020B0604020202020204" pitchFamily="34" charset="0"/>
              </a:rPr>
              <a:t> about special education’ </a:t>
            </a:r>
            <a:r>
              <a:rPr lang="en-GB" sz="1050" b="1" dirty="0">
                <a:solidFill>
                  <a:srgbClr val="000000"/>
                </a:solidFill>
                <a:latin typeface="Arial" panose="020B0604020202020204" pitchFamily="34" charset="0"/>
                <a:ea typeface="Calibri" panose="020F0502020204030204" pitchFamily="34" charset="0"/>
                <a:cs typeface="Arial" panose="020B0604020202020204" pitchFamily="34" charset="0"/>
              </a:rPr>
              <a:t>(2003 as cited in Florian, 2008:204).</a:t>
            </a:r>
            <a:r>
              <a:rPr lang="en-GB" sz="1050" dirty="0">
                <a:solidFill>
                  <a:srgbClr val="000000"/>
                </a:solidFill>
                <a:latin typeface="Arial" panose="020B0604020202020204" pitchFamily="34" charset="0"/>
                <a:ea typeface="Calibri" panose="020F0502020204030204" pitchFamily="34" charset="0"/>
                <a:cs typeface="Arial" panose="020B0604020202020204" pitchFamily="34" charset="0"/>
              </a:rPr>
              <a:t> </a:t>
            </a:r>
          </a:p>
          <a:p>
            <a:pPr>
              <a:lnSpc>
                <a:spcPct val="150000"/>
              </a:lnSpc>
              <a:spcAft>
                <a:spcPts val="800"/>
              </a:spcAft>
            </a:pPr>
            <a:r>
              <a:rPr lang="en-GB" sz="1050" dirty="0">
                <a:solidFill>
                  <a:srgbClr val="000000"/>
                </a:solidFill>
                <a:latin typeface="Arial" panose="020B0604020202020204" pitchFamily="34" charset="0"/>
                <a:ea typeface="Calibri" panose="020F0502020204030204" pitchFamily="34" charset="0"/>
                <a:cs typeface="Arial" panose="020B0604020202020204" pitchFamily="34" charset="0"/>
              </a:rPr>
              <a:t>In their study they explain that the same teaching methods used with ALN students are as effective when used with children who have no learning difficulties, looking in depth at the role of practitioners as an influential factor in the success of inclusion.</a:t>
            </a:r>
          </a:p>
          <a:p>
            <a:pPr>
              <a:lnSpc>
                <a:spcPct val="150000"/>
              </a:lnSpc>
              <a:spcAft>
                <a:spcPts val="800"/>
              </a:spcAft>
            </a:pPr>
            <a:r>
              <a:rPr lang="en-GB" sz="1050" dirty="0">
                <a:solidFill>
                  <a:srgbClr val="000000"/>
                </a:solidFill>
                <a:latin typeface="Arial" panose="020B0604020202020204" pitchFamily="34" charset="0"/>
                <a:ea typeface="Calibri" panose="020F0502020204030204" pitchFamily="34" charset="0"/>
                <a:cs typeface="Arial" panose="020B0604020202020204" pitchFamily="34" charset="0"/>
              </a:rPr>
              <a:t> </a:t>
            </a:r>
            <a:r>
              <a:rPr lang="en-GB" sz="1050" b="1" dirty="0">
                <a:latin typeface="Arial" panose="020B0604020202020204" pitchFamily="34" charset="0"/>
                <a:cs typeface="Arial" panose="020B0604020202020204" pitchFamily="34" charset="0"/>
              </a:rPr>
              <a:t>Vygotsky (1978) </a:t>
            </a:r>
            <a:r>
              <a:rPr lang="en-GB" sz="1050" dirty="0">
                <a:latin typeface="Arial" panose="020B0604020202020204" pitchFamily="34" charset="0"/>
                <a:cs typeface="Arial" panose="020B0604020202020204" pitchFamily="34" charset="0"/>
              </a:rPr>
              <a:t>highlights how important learning by the child occurs through social interaction with a skilful adult or its peers. A practitioner may model behaviours and/or provide verbal instructions for the child. Vygotsky refers to this as cooperative or collaborative dialogue. </a:t>
            </a:r>
          </a:p>
        </p:txBody>
      </p:sp>
      <p:sp>
        <p:nvSpPr>
          <p:cNvPr id="14" name="Rectangle 13">
            <a:extLst>
              <a:ext uri="{FF2B5EF4-FFF2-40B4-BE49-F238E27FC236}">
                <a16:creationId xmlns:a16="http://schemas.microsoft.com/office/drawing/2014/main" id="{C03E1D8B-5BC9-49AB-8355-915F36EAFC28}"/>
              </a:ext>
            </a:extLst>
          </p:cNvPr>
          <p:cNvSpPr/>
          <p:nvPr/>
        </p:nvSpPr>
        <p:spPr>
          <a:xfrm>
            <a:off x="6495649" y="1420608"/>
            <a:ext cx="2845439" cy="693203"/>
          </a:xfrm>
          <a:prstGeom prst="rect">
            <a:avLst/>
          </a:prstGeom>
          <a:solidFill>
            <a:srgbClr val="FFFF99"/>
          </a:solidFill>
          <a:ln>
            <a:solidFill>
              <a:srgbClr val="FFFF99"/>
            </a:solidFill>
          </a:ln>
        </p:spPr>
        <p:txBody>
          <a:bodyPr wrap="square">
            <a:spAutoFit/>
          </a:bodyPr>
          <a:lstStyle/>
          <a:p>
            <a:pPr>
              <a:lnSpc>
                <a:spcPct val="150000"/>
              </a:lnSpc>
              <a:spcAft>
                <a:spcPts val="800"/>
              </a:spcAft>
            </a:pPr>
            <a:r>
              <a:rPr lang="en-GB" sz="900" b="1" dirty="0">
                <a:latin typeface="Arial" panose="020B0604020202020204" pitchFamily="34" charset="0"/>
                <a:ea typeface="Times New Roman" panose="02020603050405020304" pitchFamily="18" charset="0"/>
                <a:cs typeface="Times New Roman" panose="02020603050405020304" pitchFamily="18" charset="0"/>
              </a:rPr>
              <a:t>Hart et. al., (2004)</a:t>
            </a:r>
            <a:r>
              <a:rPr lang="en-GB" sz="900" dirty="0">
                <a:latin typeface="Arial" panose="020B0604020202020204" pitchFamily="34" charset="0"/>
                <a:ea typeface="Times New Roman" panose="02020603050405020304" pitchFamily="18" charset="0"/>
                <a:cs typeface="Times New Roman" panose="02020603050405020304" pitchFamily="18" charset="0"/>
              </a:rPr>
              <a:t> </a:t>
            </a:r>
            <a:r>
              <a:rPr lang="en-GB" sz="900" i="1" dirty="0">
                <a:latin typeface="Arial" panose="020B0604020202020204" pitchFamily="34" charset="0"/>
                <a:ea typeface="Times New Roman" panose="02020603050405020304" pitchFamily="18" charset="0"/>
                <a:cs typeface="Times New Roman" panose="02020603050405020304" pitchFamily="18" charset="0"/>
              </a:rPr>
              <a:t>‘things can change, and change for the better on the basis of what teachers do in the present’</a:t>
            </a:r>
            <a:endParaRPr lang="en-GB" sz="9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A784D44F-7A98-42BB-9B3B-BA31D94C716E}"/>
              </a:ext>
            </a:extLst>
          </p:cNvPr>
          <p:cNvSpPr/>
          <p:nvPr/>
        </p:nvSpPr>
        <p:spPr>
          <a:xfrm>
            <a:off x="6116936" y="6006583"/>
            <a:ext cx="3207894" cy="701089"/>
          </a:xfrm>
          <a:prstGeom prst="rect">
            <a:avLst/>
          </a:prstGeom>
          <a:solidFill>
            <a:srgbClr val="66FFFF"/>
          </a:solidFill>
          <a:ln>
            <a:solidFill>
              <a:srgbClr val="66FFFF"/>
            </a:solidFill>
          </a:ln>
        </p:spPr>
        <p:txBody>
          <a:bodyPr wrap="square">
            <a:spAutoFit/>
          </a:bodyPr>
          <a:lstStyle/>
          <a:p>
            <a:pPr>
              <a:lnSpc>
                <a:spcPct val="150000"/>
              </a:lnSpc>
              <a:spcAft>
                <a:spcPts val="960"/>
              </a:spcAft>
            </a:pPr>
            <a:r>
              <a:rPr lang="en-GB" sz="1100" dirty="0">
                <a:latin typeface="Arial" panose="020B0604020202020204" pitchFamily="34" charset="0"/>
                <a:ea typeface="Times New Roman" panose="02020603050405020304" pitchFamily="18" charset="0"/>
                <a:cs typeface="Times New Roman" panose="02020603050405020304" pitchFamily="18" charset="0"/>
              </a:rPr>
              <a:t>Child = ZPD (Zone of Proximal Development)                </a:t>
            </a:r>
          </a:p>
          <a:p>
            <a:pPr>
              <a:lnSpc>
                <a:spcPct val="150000"/>
              </a:lnSpc>
              <a:spcAft>
                <a:spcPts val="960"/>
              </a:spcAft>
            </a:pPr>
            <a:r>
              <a:rPr lang="en-GB" sz="1100" dirty="0">
                <a:latin typeface="Arial" panose="020B0604020202020204" pitchFamily="34" charset="0"/>
                <a:ea typeface="Times New Roman" panose="02020603050405020304" pitchFamily="18" charset="0"/>
                <a:cs typeface="Times New Roman" panose="02020603050405020304" pitchFamily="18" charset="0"/>
              </a:rPr>
              <a:t>Practitioner = MKO (More Knowledgeable Other)</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6" name="Rectangle 15">
            <a:extLst>
              <a:ext uri="{FF2B5EF4-FFF2-40B4-BE49-F238E27FC236}">
                <a16:creationId xmlns:a16="http://schemas.microsoft.com/office/drawing/2014/main" id="{F3215850-2080-45D1-96EC-1B7D2D72C90B}"/>
              </a:ext>
            </a:extLst>
          </p:cNvPr>
          <p:cNvSpPr/>
          <p:nvPr/>
        </p:nvSpPr>
        <p:spPr>
          <a:xfrm>
            <a:off x="3482824" y="1890207"/>
            <a:ext cx="2704530" cy="3809441"/>
          </a:xfrm>
          <a:prstGeom prst="rect">
            <a:avLst/>
          </a:prstGeom>
          <a:solidFill>
            <a:srgbClr val="FF99FF"/>
          </a:solidFill>
          <a:ln>
            <a:solidFill>
              <a:srgbClr val="FF99FF"/>
            </a:solidFill>
          </a:ln>
        </p:spPr>
        <p:txBody>
          <a:bodyPr wrap="square">
            <a:spAutoFit/>
          </a:bodyPr>
          <a:lstStyle/>
          <a:p>
            <a:pPr fontAlgn="base">
              <a:lnSpc>
                <a:spcPct val="150000"/>
              </a:lnSpc>
              <a:spcAft>
                <a:spcPts val="800"/>
              </a:spcAft>
            </a:pPr>
            <a:r>
              <a:rPr lang="en-GB" sz="900" dirty="0">
                <a:latin typeface="Arial" panose="020B0604020202020204" pitchFamily="34" charset="0"/>
                <a:ea typeface="Times New Roman" panose="02020603050405020304" pitchFamily="18" charset="0"/>
                <a:cs typeface="Times New Roman" panose="02020603050405020304" pitchFamily="18" charset="0"/>
              </a:rPr>
              <a:t>Education and this include Special Education -  is a service in which the individual Local Education Authority (LEA) decides the amounts to be spent.</a:t>
            </a:r>
            <a:r>
              <a:rPr lang="en-GB" sz="900" dirty="0">
                <a:latin typeface="Calibri" panose="020F0502020204030204" pitchFamily="34" charset="0"/>
                <a:ea typeface="Times New Roman" panose="02020603050405020304" pitchFamily="18" charset="0"/>
                <a:cs typeface="Times New Roman" panose="02020603050405020304" pitchFamily="18" charset="0"/>
              </a:rPr>
              <a:t> </a:t>
            </a:r>
            <a:r>
              <a:rPr lang="en-GB" sz="900" dirty="0">
                <a:latin typeface="Arial" panose="020B0604020202020204" pitchFamily="34" charset="0"/>
                <a:ea typeface="Times New Roman" panose="02020603050405020304" pitchFamily="18" charset="0"/>
                <a:cs typeface="Times New Roman" panose="02020603050405020304" pitchFamily="18" charset="0"/>
              </a:rPr>
              <a:t>Although guided by the </a:t>
            </a:r>
            <a:r>
              <a:rPr lang="en-GB" sz="900" b="1" dirty="0">
                <a:latin typeface="Arial" panose="020B0604020202020204" pitchFamily="34" charset="0"/>
                <a:ea typeface="Times New Roman" panose="02020603050405020304" pitchFamily="18" charset="0"/>
                <a:cs typeface="Times New Roman" panose="02020603050405020304" pitchFamily="18" charset="0"/>
              </a:rPr>
              <a:t>Welsh Government (2011) </a:t>
            </a:r>
            <a:r>
              <a:rPr lang="en-GB" sz="900" dirty="0">
                <a:latin typeface="Arial" panose="020B0604020202020204" pitchFamily="34" charset="0"/>
                <a:ea typeface="Times New Roman" panose="02020603050405020304" pitchFamily="18" charset="0"/>
                <a:cs typeface="Times New Roman" panose="02020603050405020304" pitchFamily="18" charset="0"/>
              </a:rPr>
              <a:t>who devise standard spending assessments for the service based on notional assumptions, consideration is given to several factors such as school numbers, number of SEN statements issued, transport, whether the pupils are educated in mainstream schools or attend dedicated special schools. For example, In Carmarthenshire, funding allows </a:t>
            </a:r>
            <a:r>
              <a:rPr lang="en-GB"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all schools and educational centres the aim to have an Additional Learning Needs Co-ordinator (</a:t>
            </a:r>
            <a:r>
              <a:rPr lang="en-GB"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ALNCo</a:t>
            </a:r>
            <a:r>
              <a:rPr lang="en-GB"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who is available to guide and assist school staff and parents if they have any concerns about a child’s development. </a:t>
            </a:r>
            <a:r>
              <a:rPr lang="en-GB" sz="9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(Carmarthenshire County Council, 2019) </a:t>
            </a:r>
            <a:endParaRPr lang="en-GB" sz="9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7" name="TextBox 16">
            <a:extLst>
              <a:ext uri="{FF2B5EF4-FFF2-40B4-BE49-F238E27FC236}">
                <a16:creationId xmlns:a16="http://schemas.microsoft.com/office/drawing/2014/main" id="{738B5860-1EF6-40F1-B079-7B95D4806D49}"/>
              </a:ext>
            </a:extLst>
          </p:cNvPr>
          <p:cNvSpPr txBox="1"/>
          <p:nvPr/>
        </p:nvSpPr>
        <p:spPr>
          <a:xfrm>
            <a:off x="7756092" y="5748903"/>
            <a:ext cx="2202285" cy="230832"/>
          </a:xfrm>
          <a:prstGeom prst="rect">
            <a:avLst/>
          </a:prstGeom>
          <a:noFill/>
        </p:spPr>
        <p:txBody>
          <a:bodyPr wrap="square" rtlCol="0">
            <a:spAutoFit/>
          </a:bodyPr>
          <a:lstStyle/>
          <a:p>
            <a:pPr algn="ctr"/>
            <a:r>
              <a:rPr lang="en-GB" sz="900" dirty="0" err="1"/>
              <a:t>Devarakonda</a:t>
            </a:r>
            <a:r>
              <a:rPr lang="en-GB" sz="900" dirty="0"/>
              <a:t> (2013)</a:t>
            </a:r>
          </a:p>
        </p:txBody>
      </p:sp>
      <p:graphicFrame>
        <p:nvGraphicFramePr>
          <p:cNvPr id="18" name="Table 18">
            <a:extLst>
              <a:ext uri="{FF2B5EF4-FFF2-40B4-BE49-F238E27FC236}">
                <a16:creationId xmlns:a16="http://schemas.microsoft.com/office/drawing/2014/main" id="{4EEB6293-3CA4-4B76-9B37-D1DB996E516A}"/>
              </a:ext>
            </a:extLst>
          </p:cNvPr>
          <p:cNvGraphicFramePr>
            <a:graphicFrameLocks noGrp="1"/>
          </p:cNvGraphicFramePr>
          <p:nvPr>
            <p:extLst>
              <p:ext uri="{D42A27DB-BD31-4B8C-83A1-F6EECF244321}">
                <p14:modId xmlns:p14="http://schemas.microsoft.com/office/powerpoint/2010/main" val="4294834037"/>
              </p:ext>
            </p:extLst>
          </p:nvPr>
        </p:nvGraphicFramePr>
        <p:xfrm>
          <a:off x="119616" y="5093339"/>
          <a:ext cx="2967384" cy="736600"/>
        </p:xfrm>
        <a:graphic>
          <a:graphicData uri="http://schemas.openxmlformats.org/drawingml/2006/table">
            <a:tbl>
              <a:tblPr firstRow="1" bandRow="1">
                <a:tableStyleId>{00A15C55-8517-42AA-B614-E9B94910E393}</a:tableStyleId>
              </a:tblPr>
              <a:tblGrid>
                <a:gridCol w="1483692">
                  <a:extLst>
                    <a:ext uri="{9D8B030D-6E8A-4147-A177-3AD203B41FA5}">
                      <a16:colId xmlns:a16="http://schemas.microsoft.com/office/drawing/2014/main" val="2288871953"/>
                    </a:ext>
                  </a:extLst>
                </a:gridCol>
                <a:gridCol w="1483692">
                  <a:extLst>
                    <a:ext uri="{9D8B030D-6E8A-4147-A177-3AD203B41FA5}">
                      <a16:colId xmlns:a16="http://schemas.microsoft.com/office/drawing/2014/main" val="3723576740"/>
                    </a:ext>
                  </a:extLst>
                </a:gridCol>
              </a:tblGrid>
              <a:tr h="370840">
                <a:tc>
                  <a:txBody>
                    <a:bodyPr/>
                    <a:lstStyle/>
                    <a:p>
                      <a:r>
                        <a:rPr lang="en-GB" dirty="0"/>
                        <a:t>SEN</a:t>
                      </a:r>
                    </a:p>
                  </a:txBody>
                  <a:tcPr/>
                </a:tc>
                <a:tc>
                  <a:txBody>
                    <a:bodyPr/>
                    <a:lstStyle/>
                    <a:p>
                      <a:pPr algn="r"/>
                      <a:r>
                        <a:rPr lang="en-GB" dirty="0"/>
                        <a:t>ALN</a:t>
                      </a:r>
                    </a:p>
                  </a:txBody>
                  <a:tcPr/>
                </a:tc>
                <a:extLst>
                  <a:ext uri="{0D108BD9-81ED-4DB2-BD59-A6C34878D82A}">
                    <a16:rowId xmlns:a16="http://schemas.microsoft.com/office/drawing/2014/main" val="1371086656"/>
                  </a:ext>
                </a:extLst>
              </a:tr>
              <a:tr h="268960">
                <a:tc>
                  <a:txBody>
                    <a:bodyPr/>
                    <a:lstStyle/>
                    <a:p>
                      <a:r>
                        <a:rPr lang="en-GB" dirty="0" err="1"/>
                        <a:t>SENCo</a:t>
                      </a:r>
                      <a:endParaRPr lang="en-GB" dirty="0"/>
                    </a:p>
                  </a:txBody>
                  <a:tcPr/>
                </a:tc>
                <a:tc>
                  <a:txBody>
                    <a:bodyPr/>
                    <a:lstStyle/>
                    <a:p>
                      <a:pPr algn="r"/>
                      <a:r>
                        <a:rPr lang="en-GB" dirty="0" err="1"/>
                        <a:t>ALNCo</a:t>
                      </a:r>
                      <a:endParaRPr lang="en-GB" dirty="0"/>
                    </a:p>
                  </a:txBody>
                  <a:tcPr/>
                </a:tc>
                <a:extLst>
                  <a:ext uri="{0D108BD9-81ED-4DB2-BD59-A6C34878D82A}">
                    <a16:rowId xmlns:a16="http://schemas.microsoft.com/office/drawing/2014/main" val="2289581133"/>
                  </a:ext>
                </a:extLst>
              </a:tr>
            </a:tbl>
          </a:graphicData>
        </a:graphic>
      </p:graphicFrame>
      <p:sp>
        <p:nvSpPr>
          <p:cNvPr id="20" name="TextBox 19">
            <a:extLst>
              <a:ext uri="{FF2B5EF4-FFF2-40B4-BE49-F238E27FC236}">
                <a16:creationId xmlns:a16="http://schemas.microsoft.com/office/drawing/2014/main" id="{4EE7D88D-B5B8-4ABA-8845-F17A44AC08B6}"/>
              </a:ext>
            </a:extLst>
          </p:cNvPr>
          <p:cNvSpPr txBox="1"/>
          <p:nvPr/>
        </p:nvSpPr>
        <p:spPr>
          <a:xfrm>
            <a:off x="611485" y="4774981"/>
            <a:ext cx="1983647" cy="276999"/>
          </a:xfrm>
          <a:prstGeom prst="rect">
            <a:avLst/>
          </a:prstGeom>
          <a:solidFill>
            <a:srgbClr val="FFCC99"/>
          </a:solidFill>
        </p:spPr>
        <p:txBody>
          <a:bodyPr wrap="square" rtlCol="0">
            <a:spAutoFit/>
          </a:bodyPr>
          <a:lstStyle/>
          <a:p>
            <a:pPr algn="ctr"/>
            <a:r>
              <a:rPr lang="en-GB" sz="1200" dirty="0"/>
              <a:t>Snap Cymru (2020) </a:t>
            </a:r>
          </a:p>
        </p:txBody>
      </p:sp>
      <p:cxnSp>
        <p:nvCxnSpPr>
          <p:cNvPr id="22" name="Straight Arrow Connector 21">
            <a:extLst>
              <a:ext uri="{FF2B5EF4-FFF2-40B4-BE49-F238E27FC236}">
                <a16:creationId xmlns:a16="http://schemas.microsoft.com/office/drawing/2014/main" id="{580194F2-07B3-4B0B-857A-F581FA58724E}"/>
              </a:ext>
            </a:extLst>
          </p:cNvPr>
          <p:cNvCxnSpPr/>
          <p:nvPr/>
        </p:nvCxnSpPr>
        <p:spPr>
          <a:xfrm>
            <a:off x="1036777" y="5238159"/>
            <a:ext cx="1133061"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7111DCA9-251A-4F9C-B522-23DAD27ACE1C}"/>
              </a:ext>
            </a:extLst>
          </p:cNvPr>
          <p:cNvCxnSpPr/>
          <p:nvPr/>
        </p:nvCxnSpPr>
        <p:spPr>
          <a:xfrm>
            <a:off x="1036777" y="5619694"/>
            <a:ext cx="1133061"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C8F75EA8-74C0-4C85-B505-B06EE2319E00}"/>
              </a:ext>
            </a:extLst>
          </p:cNvPr>
          <p:cNvSpPr txBox="1"/>
          <p:nvPr/>
        </p:nvSpPr>
        <p:spPr>
          <a:xfrm>
            <a:off x="3482824" y="969996"/>
            <a:ext cx="2845439" cy="646331"/>
          </a:xfrm>
          <a:prstGeom prst="rect">
            <a:avLst/>
          </a:prstGeom>
          <a:solidFill>
            <a:srgbClr val="99FF66"/>
          </a:solidFill>
          <a:ln>
            <a:solidFill>
              <a:srgbClr val="99FF66"/>
            </a:solidFill>
          </a:ln>
        </p:spPr>
        <p:txBody>
          <a:bodyPr wrap="square" rtlCol="0">
            <a:spAutoFit/>
          </a:bodyPr>
          <a:lstStyle/>
          <a:p>
            <a:r>
              <a:rPr lang="en-GB" dirty="0"/>
              <a:t>Donaldson’s Report 2015 &amp; The New Curriculum 2022</a:t>
            </a:r>
          </a:p>
        </p:txBody>
      </p:sp>
      <p:sp>
        <p:nvSpPr>
          <p:cNvPr id="25" name="TextBox 24">
            <a:extLst>
              <a:ext uri="{FF2B5EF4-FFF2-40B4-BE49-F238E27FC236}">
                <a16:creationId xmlns:a16="http://schemas.microsoft.com/office/drawing/2014/main" id="{A2D06A7F-5C7C-451F-9155-C2D8E5C74D60}"/>
              </a:ext>
            </a:extLst>
          </p:cNvPr>
          <p:cNvSpPr txBox="1"/>
          <p:nvPr/>
        </p:nvSpPr>
        <p:spPr>
          <a:xfrm>
            <a:off x="6317477" y="2386326"/>
            <a:ext cx="2877229" cy="584775"/>
          </a:xfrm>
          <a:prstGeom prst="rect">
            <a:avLst/>
          </a:prstGeom>
          <a:noFill/>
          <a:ln w="28575">
            <a:solidFill>
              <a:schemeClr val="tx1"/>
            </a:solidFill>
          </a:ln>
        </p:spPr>
        <p:txBody>
          <a:bodyPr wrap="square" rtlCol="0">
            <a:spAutoFit/>
          </a:bodyPr>
          <a:lstStyle/>
          <a:p>
            <a:pPr algn="ctr"/>
            <a:r>
              <a:rPr lang="en-GB" sz="3200" i="1" strike="sngStrike" dirty="0">
                <a:latin typeface="Cavolini" panose="020B0502040204020203" pitchFamily="66" charset="0"/>
                <a:cs typeface="Cavolini" panose="020B0502040204020203" pitchFamily="66" charset="0"/>
              </a:rPr>
              <a:t>Stigma</a:t>
            </a:r>
          </a:p>
        </p:txBody>
      </p:sp>
    </p:spTree>
    <p:extLst>
      <p:ext uri="{BB962C8B-B14F-4D97-AF65-F5344CB8AC3E}">
        <p14:creationId xmlns:p14="http://schemas.microsoft.com/office/powerpoint/2010/main" val="26908647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7B1E57E-9860-4FBD-9F8C-E33468BB0063}"/>
              </a:ext>
            </a:extLst>
          </p:cNvPr>
          <p:cNvSpPr/>
          <p:nvPr/>
        </p:nvSpPr>
        <p:spPr>
          <a:xfrm>
            <a:off x="137491" y="1534229"/>
            <a:ext cx="11917018" cy="3094117"/>
          </a:xfrm>
          <a:prstGeom prst="rect">
            <a:avLst/>
          </a:prstGeom>
        </p:spPr>
        <p:txBody>
          <a:bodyPr wrap="square">
            <a:spAutoFit/>
          </a:bodyPr>
          <a:lstStyle/>
          <a:p>
            <a:pPr>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Children in Wales. (2019). </a:t>
            </a:r>
            <a:r>
              <a:rPr lang="en-GB" sz="1200" i="1" dirty="0">
                <a:latin typeface="Arial" panose="020B0604020202020204" pitchFamily="34" charset="0"/>
                <a:ea typeface="Calibri" panose="020F0502020204030204" pitchFamily="34" charset="0"/>
                <a:cs typeface="Times New Roman" panose="02020603050405020304" pitchFamily="18" charset="0"/>
              </a:rPr>
              <a:t>All Wales Child Protection Procedures Review Group - Children in Wales</a:t>
            </a:r>
            <a:r>
              <a:rPr lang="en-GB" sz="1200" dirty="0">
                <a:latin typeface="Arial" panose="020B0604020202020204" pitchFamily="34" charset="0"/>
                <a:ea typeface="Calibri" panose="020F0502020204030204" pitchFamily="34" charset="0"/>
                <a:cs typeface="Times New Roman" panose="02020603050405020304" pitchFamily="18" charset="0"/>
              </a:rPr>
              <a:t>. [online] Available at: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2"/>
              </a:rPr>
              <a:t>http://www.childreninwales.org.uk/our-work/safeguarding/wales-child-protection-procedures-review-group/</a:t>
            </a:r>
            <a:r>
              <a:rPr lang="en-GB" sz="1200" dirty="0">
                <a:latin typeface="Arial" panose="020B0604020202020204" pitchFamily="34" charset="0"/>
                <a:ea typeface="Calibri" panose="020F0502020204030204" pitchFamily="34" charset="0"/>
                <a:cs typeface="Times New Roman" panose="02020603050405020304" pitchFamily="18" charset="0"/>
              </a:rPr>
              <a:t>  [Accessed 18 Dec. 2019].</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Dauncey, M. (2016) ‘</a:t>
            </a:r>
            <a:r>
              <a:rPr lang="en-GB" sz="12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Research Briefing: Additional Learning Needs (ALN) in Wales</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1200" u="sng" dirty="0">
                <a:solidFill>
                  <a:srgbClr val="000000"/>
                </a:solidFill>
                <a:latin typeface="Arial" panose="020B0604020202020204" pitchFamily="34" charset="0"/>
                <a:ea typeface="Calibri" panose="020F0502020204030204" pitchFamily="34" charset="0"/>
                <a:cs typeface="Times New Roman" panose="02020603050405020304" pitchFamily="18" charset="0"/>
                <a:hlinkClick r:id="rId3"/>
              </a:rPr>
              <a:t>http://www.assembly.wales/Research%20Documents/16-059%20SEN/16-059-Web-%20English.pdf</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 [Accessed: 2</a:t>
            </a:r>
            <a:r>
              <a:rPr lang="en-GB" sz="1200" baseline="30000" dirty="0">
                <a:solidFill>
                  <a:srgbClr val="000000"/>
                </a:solidFill>
                <a:latin typeface="Arial" panose="020B0604020202020204" pitchFamily="34" charset="0"/>
                <a:ea typeface="Calibri" panose="020F0502020204030204" pitchFamily="34" charset="0"/>
                <a:cs typeface="Times New Roman" panose="02020603050405020304" pitchFamily="18" charset="0"/>
              </a:rPr>
              <a:t>nd</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 Jan. 2020].</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Devarakonda</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 C. (2013) </a:t>
            </a:r>
            <a:r>
              <a:rPr lang="en-GB" sz="12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Diversity and Inclusion in Early Childhood: An Introduction. </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London: Sage Publications Ltd.</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1015"/>
              </a:spcAft>
            </a:pP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Donaldson, G. (2015). </a:t>
            </a:r>
            <a:r>
              <a:rPr lang="en-GB" sz="1200" i="1" dirty="0">
                <a:latin typeface="Arial" panose="020B0604020202020204" pitchFamily="34" charset="0"/>
                <a:ea typeface="Calibri" panose="020F0502020204030204" pitchFamily="34" charset="0"/>
                <a:cs typeface="Times New Roman" panose="02020603050405020304" pitchFamily="18" charset="0"/>
              </a:rPr>
              <a:t>Successful Futures: Independent Review of Curriculum and Assessment Arrangements in Wales</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 Cardiff: Welsh Government. [online] </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rPr>
              <a:t>https://gov.wales/docs/dcells/publications/150225-successful-futures-en.pdf</a:t>
            </a:r>
            <a:r>
              <a:rPr lang="en-GB" sz="1200" u="sng" dirty="0">
                <a:solidFill>
                  <a:srgbClr val="0563C1"/>
                </a:solidFill>
                <a:latin typeface="Arial" panose="020B0604020202020204" pitchFamily="34" charset="0"/>
                <a:ea typeface="Calibri" panose="020F0502020204030204" pitchFamily="34" charset="0"/>
                <a:cs typeface="Times New Roman" panose="02020603050405020304" pitchFamily="18" charset="0"/>
              </a:rPr>
              <a:t> [Accessed on 28th Jan. 2020] </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Florian, L. (2008) Special and inclusive education: future trends. </a:t>
            </a:r>
            <a:r>
              <a:rPr lang="en-GB" sz="12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British Journal of Special Education Needs</a:t>
            </a:r>
            <a:r>
              <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rPr>
              <a:t>, Vol. 35, Issue 4:202-208</a:t>
            </a:r>
            <a:endParaRPr lang="en-GB" sz="1200" dirty="0">
              <a:latin typeface="Calibri" panose="020F0502020204030204" pitchFamily="34" charset="0"/>
              <a:ea typeface="Calibri" panose="020F0502020204030204" pitchFamily="34" charset="0"/>
              <a:cs typeface="Times New Roman" panose="02020603050405020304" pitchFamily="18" charset="0"/>
            </a:endParaRPr>
          </a:p>
          <a:p>
            <a:pPr algn="just" fontAlgn="base" hangingPunct="0">
              <a:lnSpc>
                <a:spcPct val="150000"/>
              </a:lnSpc>
              <a:spcAft>
                <a:spcPts val="800"/>
              </a:spcAft>
            </a:pPr>
            <a:r>
              <a:rPr lang="en-GB" sz="1200" dirty="0">
                <a:latin typeface="Arial" panose="020B0604020202020204" pitchFamily="34" charset="0"/>
                <a:ea typeface="Calibri" panose="020F0502020204030204" pitchFamily="34" charset="0"/>
                <a:cs typeface="Times New Roman" panose="02020603050405020304" pitchFamily="18" charset="0"/>
              </a:rPr>
              <a:t>Gasper, M. (2010) </a:t>
            </a:r>
            <a:r>
              <a:rPr lang="en-GB" sz="1200" i="1" dirty="0">
                <a:latin typeface="Arial" panose="020B0604020202020204" pitchFamily="34" charset="0"/>
                <a:ea typeface="Calibri" panose="020F0502020204030204" pitchFamily="34" charset="0"/>
                <a:cs typeface="Times New Roman" panose="02020603050405020304" pitchFamily="18" charset="0"/>
              </a:rPr>
              <a:t>Multi-agency Working in the Early Years – Challenges and Opportunities. </a:t>
            </a:r>
            <a:r>
              <a:rPr lang="en-GB" sz="1200" dirty="0">
                <a:latin typeface="Arial" panose="020B0604020202020204" pitchFamily="34" charset="0"/>
                <a:ea typeface="Calibri" panose="020F0502020204030204" pitchFamily="34" charset="0"/>
                <a:cs typeface="Times New Roman" panose="02020603050405020304" pitchFamily="18" charset="0"/>
              </a:rPr>
              <a:t>London: Sage Publications.</a:t>
            </a:r>
            <a:endParaRPr lang="en-GB" sz="1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19138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AF9E43E-23DF-4362-898E-8888C2999596}"/>
              </a:ext>
            </a:extLst>
          </p:cNvPr>
          <p:cNvSpPr/>
          <p:nvPr/>
        </p:nvSpPr>
        <p:spPr>
          <a:xfrm>
            <a:off x="198782" y="890677"/>
            <a:ext cx="11569148" cy="5076646"/>
          </a:xfrm>
          <a:prstGeom prst="rect">
            <a:avLst/>
          </a:prstGeom>
        </p:spPr>
        <p:txBody>
          <a:bodyPr wrap="square">
            <a:spAutoFit/>
          </a:bodyPr>
          <a:lstStyle/>
          <a:p>
            <a:pPr algn="just" fontAlgn="base" hangingPunct="0">
              <a:lnSpc>
                <a:spcPct val="150000"/>
              </a:lnSpc>
              <a:spcAft>
                <a:spcPts val="800"/>
              </a:spcAft>
            </a:pPr>
            <a:r>
              <a:rPr lang="en-GB" sz="1100" dirty="0">
                <a:latin typeface="Arial" panose="020B0604020202020204" pitchFamily="34" charset="0"/>
                <a:ea typeface="Calibri" panose="020F0502020204030204" pitchFamily="34" charset="0"/>
                <a:cs typeface="Times New Roman" panose="02020603050405020304" pitchFamily="18" charset="0"/>
              </a:rPr>
              <a:t>Government UK. (1981). </a:t>
            </a:r>
            <a:r>
              <a:rPr lang="en-GB" sz="1100" i="1" dirty="0">
                <a:latin typeface="Arial" panose="020B0604020202020204" pitchFamily="34" charset="0"/>
                <a:ea typeface="Calibri" panose="020F0502020204030204" pitchFamily="34" charset="0"/>
                <a:cs typeface="Times New Roman" panose="02020603050405020304" pitchFamily="18" charset="0"/>
              </a:rPr>
              <a:t>Education Act 1981</a:t>
            </a:r>
            <a:r>
              <a:rPr lang="en-GB" sz="1100" dirty="0">
                <a:latin typeface="Arial" panose="020B0604020202020204" pitchFamily="34" charset="0"/>
                <a:ea typeface="Calibri" panose="020F0502020204030204" pitchFamily="34" charset="0"/>
                <a:cs typeface="Times New Roman" panose="02020603050405020304" pitchFamily="18" charset="0"/>
              </a:rPr>
              <a:t>. [online] Available at: http://www.legislation.gov.uk/ukpga/1981/60/enacted [Accessed 28 Jan.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Martin, H., Campbell, B.J., Hart, A., et al. (2004). Enhanced Escherichia coli adherence and invasion in Crohn’s Disease and colon cancer. </a:t>
            </a:r>
            <a:r>
              <a:rPr lang="en-GB" sz="11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Gastroenterology</a:t>
            </a: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 127, 80-93.</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Peters S., (2007) “Education for All?” : A historical analysis of international inclusive education policy and individuals with disability. </a:t>
            </a:r>
            <a:r>
              <a:rPr lang="en-GB" sz="11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Journal of Disability Policy Studies</a:t>
            </a: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 Vol. 18 Issue 2:98-108</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fontAlgn="ctr">
              <a:lnSpc>
                <a:spcPct val="150000"/>
              </a:lnSpc>
              <a:spcAft>
                <a:spcPts val="150"/>
              </a:spcAft>
            </a:pPr>
            <a:r>
              <a:rPr lang="en-GB" sz="1100" dirty="0">
                <a:latin typeface="Arial" panose="020B0604020202020204" pitchFamily="34" charset="0"/>
                <a:ea typeface="Times New Roman" panose="02020603050405020304" pitchFamily="18" charset="0"/>
              </a:rPr>
              <a:t>Rabe-Hesketh, S., Skrondal, A., Pickles, A. (2004) </a:t>
            </a:r>
            <a:r>
              <a:rPr lang="en-GB" sz="1100" dirty="0">
                <a:solidFill>
                  <a:srgbClr val="000000"/>
                </a:solidFill>
                <a:latin typeface="Arial" panose="020B0604020202020204" pitchFamily="34" charset="0"/>
                <a:ea typeface="Times New Roman" panose="02020603050405020304" pitchFamily="18" charset="0"/>
              </a:rPr>
              <a:t>Generalized multilevel structural equation modelling. </a:t>
            </a:r>
            <a:r>
              <a:rPr lang="en-GB" sz="1100" i="1" spc="10" dirty="0" err="1">
                <a:solidFill>
                  <a:srgbClr val="0563C1"/>
                </a:solidFill>
                <a:latin typeface="Arial" panose="020B0604020202020204" pitchFamily="34" charset="0"/>
                <a:ea typeface="Times New Roman" panose="02020603050405020304" pitchFamily="18" charset="0"/>
                <a:hlinkClick r:id="rId2" tooltip="Psychometrika"/>
              </a:rPr>
              <a:t>Psychometrika</a:t>
            </a:r>
            <a:r>
              <a:rPr lang="en-GB" sz="1100" i="1" dirty="0">
                <a:latin typeface="Arial" panose="020B0604020202020204" pitchFamily="34" charset="0"/>
                <a:ea typeface="Times New Roman" panose="02020603050405020304" pitchFamily="18" charset="0"/>
              </a:rPr>
              <a:t>. </a:t>
            </a:r>
            <a:r>
              <a:rPr lang="en-GB" sz="1100" spc="10" dirty="0">
                <a:latin typeface="Arial" panose="020B0604020202020204" pitchFamily="34" charset="0"/>
                <a:ea typeface="Times New Roman" panose="02020603050405020304" pitchFamily="18" charset="0"/>
              </a:rPr>
              <a:t>Volume 69, </a:t>
            </a:r>
            <a:r>
              <a:rPr lang="en-GB" sz="1100" u="sng" spc="10" dirty="0">
                <a:solidFill>
                  <a:srgbClr val="0563C1"/>
                </a:solidFill>
                <a:latin typeface="Arial" panose="020B0604020202020204" pitchFamily="34" charset="0"/>
                <a:ea typeface="Times New Roman" panose="02020603050405020304" pitchFamily="18" charset="0"/>
                <a:hlinkClick r:id="rId3"/>
              </a:rPr>
              <a:t>Issue 2</a:t>
            </a:r>
            <a:r>
              <a:rPr lang="en-GB" sz="1100" spc="10" dirty="0">
                <a:solidFill>
                  <a:srgbClr val="000000"/>
                </a:solidFill>
                <a:latin typeface="Arial" panose="020B0604020202020204" pitchFamily="34" charset="0"/>
                <a:ea typeface="Times New Roman" panose="02020603050405020304" pitchFamily="18" charset="0"/>
              </a:rPr>
              <a:t>, </a:t>
            </a:r>
            <a:r>
              <a:rPr lang="en-GB" sz="1100" spc="10" dirty="0">
                <a:latin typeface="Arial" panose="020B0604020202020204" pitchFamily="34" charset="0"/>
                <a:ea typeface="Times New Roman" panose="02020603050405020304" pitchFamily="18" charset="0"/>
              </a:rPr>
              <a:t>pp 167–190.</a:t>
            </a:r>
            <a:endParaRPr lang="en-GB" sz="1200" dirty="0">
              <a:effectLst/>
              <a:latin typeface="Times New Roman" panose="02020603050405020304" pitchFamily="18" charset="0"/>
              <a:ea typeface="Times New Roman" panose="02020603050405020304" pitchFamily="18" charset="0"/>
            </a:endParaRPr>
          </a:p>
          <a:p>
            <a:pPr>
              <a:lnSpc>
                <a:spcPct val="150000"/>
              </a:lnSpc>
              <a:spcAft>
                <a:spcPts val="800"/>
              </a:spcAft>
            </a:pP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United Nations Educational, Scientific and Cultural Organisation (UNESCO) (1994) </a:t>
            </a:r>
            <a:r>
              <a:rPr lang="en-GB" sz="11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The Salamanca Statement and framework for action on special needs education.</a:t>
            </a: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 Paris: Author</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Vygotsky, L. S. (1978). </a:t>
            </a:r>
            <a:r>
              <a:rPr lang="en-GB" sz="1100" i="1" dirty="0">
                <a:latin typeface="Arial" panose="020B0604020202020204" pitchFamily="34" charset="0"/>
                <a:ea typeface="Calibri" panose="020F0502020204030204" pitchFamily="34" charset="0"/>
                <a:cs typeface="Times New Roman" panose="02020603050405020304" pitchFamily="18" charset="0"/>
              </a:rPr>
              <a:t>Mind in society: The development of higher psychological processes</a:t>
            </a: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 Cambridge, MA: Harvard University Press.</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Warnock, M. (1978) </a:t>
            </a:r>
            <a:r>
              <a:rPr lang="en-GB" sz="11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Special Educational Needs. Report of the Committee of Enquiry into the Education of Handicapped Children and Young People. </a:t>
            </a: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Department of Education and Science. London: Her Majesty’s Stationery Office</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dirty="0">
                <a:latin typeface="Arial" panose="020B0604020202020204" pitchFamily="34" charset="0"/>
                <a:ea typeface="Calibri" panose="020F0502020204030204" pitchFamily="34" charset="0"/>
                <a:cs typeface="Times New Roman" panose="02020603050405020304" pitchFamily="18" charset="0"/>
              </a:rPr>
              <a:t>Welsh Assembly Government (2004) </a:t>
            </a:r>
            <a:r>
              <a:rPr lang="en-GB" sz="1100" i="1" dirty="0">
                <a:latin typeface="Arial" panose="020B0604020202020204" pitchFamily="34" charset="0"/>
                <a:ea typeface="Calibri" panose="020F0502020204030204" pitchFamily="34" charset="0"/>
                <a:cs typeface="Times New Roman" panose="02020603050405020304" pitchFamily="18" charset="0"/>
              </a:rPr>
              <a:t>Special Educational Needs Code of Practice for Wales </a:t>
            </a:r>
            <a:r>
              <a:rPr lang="en-GB" sz="1100" u="sng" dirty="0">
                <a:solidFill>
                  <a:srgbClr val="0563C1"/>
                </a:solidFill>
                <a:latin typeface="Arial" panose="020B0604020202020204" pitchFamily="34" charset="0"/>
                <a:ea typeface="Calibri" panose="020F0502020204030204" pitchFamily="34" charset="0"/>
                <a:cs typeface="Times New Roman" panose="02020603050405020304" pitchFamily="18" charset="0"/>
              </a:rPr>
              <a:t>http://</a:t>
            </a:r>
            <a:r>
              <a:rPr lang="en-GB" sz="1100" u="sng" dirty="0">
                <a:solidFill>
                  <a:srgbClr val="0563C1"/>
                </a:solidFill>
                <a:latin typeface="Arial" panose="020B0604020202020204" pitchFamily="34" charset="0"/>
                <a:ea typeface="Calibri" panose="020F0502020204030204" pitchFamily="34" charset="0"/>
                <a:cs typeface="Times New Roman" panose="02020603050405020304" pitchFamily="18" charset="0"/>
                <a:hlinkClick r:id="rId4"/>
              </a:rPr>
              <a:t>learning.gov.wales/docs/learningwales/publications/131016-sen-code-of-practice-for-wales-en.pdf</a:t>
            </a:r>
            <a:r>
              <a:rPr lang="en-GB" sz="1100" dirty="0">
                <a:latin typeface="Arial" panose="020B0604020202020204" pitchFamily="34" charset="0"/>
                <a:ea typeface="Calibri" panose="020F0502020204030204" pitchFamily="34" charset="0"/>
                <a:cs typeface="Times New Roman" panose="02020603050405020304" pitchFamily="18" charset="0"/>
              </a:rPr>
              <a:t> [Accessed: 2nd Jan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Welsh Government (2011) </a:t>
            </a:r>
            <a:r>
              <a:rPr lang="en-GB" sz="1100" i="1" spc="-60" dirty="0">
                <a:solidFill>
                  <a:srgbClr val="000000"/>
                </a:solidFill>
                <a:latin typeface="Arial" panose="020B0604020202020204" pitchFamily="34" charset="0"/>
                <a:ea typeface="Calibri" panose="020F0502020204030204" pitchFamily="34" charset="0"/>
                <a:cs typeface="Times New Roman" panose="02020603050405020304" pitchFamily="18" charset="0"/>
              </a:rPr>
              <a:t>Additional Learning Needs and Education Tribunal (Wales) Act. </a:t>
            </a:r>
            <a:r>
              <a:rPr lang="en-GB" sz="1100" spc="-60" dirty="0">
                <a:solidFill>
                  <a:srgbClr val="000000"/>
                </a:solidFill>
                <a:latin typeface="Arial" panose="020B0604020202020204" pitchFamily="34" charset="0"/>
                <a:ea typeface="Calibri" panose="020F0502020204030204" pitchFamily="34" charset="0"/>
                <a:cs typeface="Times New Roman" panose="02020603050405020304" pitchFamily="18" charset="0"/>
              </a:rPr>
              <a:t>[online]</a:t>
            </a:r>
            <a:r>
              <a:rPr lang="en-GB" sz="1100" i="1" spc="-6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1100" u="sng" spc="-60" dirty="0">
                <a:solidFill>
                  <a:srgbClr val="000000"/>
                </a:solidFill>
                <a:latin typeface="Arial" panose="020B0604020202020204" pitchFamily="34" charset="0"/>
                <a:ea typeface="Calibri" panose="020F0502020204030204" pitchFamily="34" charset="0"/>
                <a:cs typeface="Times New Roman" panose="02020603050405020304" pitchFamily="18" charset="0"/>
                <a:hlinkClick r:id="rId5"/>
              </a:rPr>
              <a:t>https://gov.wales/additional-learning-needs-and-education-tribunal-wales-act</a:t>
            </a:r>
            <a:r>
              <a:rPr lang="en-GB" sz="1100" spc="-60" dirty="0">
                <a:solidFill>
                  <a:srgbClr val="000000"/>
                </a:solidFill>
                <a:latin typeface="Arial" panose="020B0604020202020204" pitchFamily="34" charset="0"/>
                <a:ea typeface="Calibri" panose="020F0502020204030204" pitchFamily="34" charset="0"/>
                <a:cs typeface="Times New Roman" panose="02020603050405020304" pitchFamily="18" charset="0"/>
              </a:rPr>
              <a:t> [Accessed 10th Jan. 2020]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Welsh Government. (2019). </a:t>
            </a:r>
            <a:r>
              <a:rPr lang="en-GB" sz="1100" i="1" dirty="0">
                <a:latin typeface="Arial" panose="020B0604020202020204" pitchFamily="34" charset="0"/>
                <a:ea typeface="Calibri" panose="020F0502020204030204" pitchFamily="34" charset="0"/>
                <a:cs typeface="Times New Roman" panose="02020603050405020304" pitchFamily="18" charset="0"/>
              </a:rPr>
              <a:t>A guide to Curriculum for Wales 2022</a:t>
            </a: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 [online] Available at: https://hwb.gov.wales/draft-curriculum-for-wales-2022/a-guide-to-curriculum-for-wales-2022/  [Accessed 22 Jan. 2020].</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Ypinazar V., &amp; Pagliano P., (2004) Seeking inclusive education: disrupting boundaries of ‘special’ and ‘regular’ education. </a:t>
            </a:r>
            <a:r>
              <a:rPr lang="en-GB" sz="11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International Journal of Inclusive Education</a:t>
            </a:r>
            <a:r>
              <a:rPr lang="en-GB"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 Vol. 8 Issue 4:423-442</a:t>
            </a:r>
            <a:endParaRPr lang="en-GB" sz="1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006968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TotalTime>
  <Words>1312</Words>
  <Application>Microsoft Office PowerPoint</Application>
  <PresentationFormat>Widescreen</PresentationFormat>
  <Paragraphs>62</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Calibri Light</vt:lpstr>
      <vt:lpstr>Cavolini</vt:lpstr>
      <vt:lpstr>Times New Roman</vt: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Lucy Sian Evans</dc:creator>
  <cp:lastModifiedBy>Lucy Sian Evans</cp:lastModifiedBy>
  <cp:revision>7</cp:revision>
  <dcterms:created xsi:type="dcterms:W3CDTF">2020-02-17T11:42:54Z</dcterms:created>
  <dcterms:modified xsi:type="dcterms:W3CDTF">2020-02-17T12:43:32Z</dcterms:modified>
</cp:coreProperties>
</file>