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9" d="100"/>
          <a:sy n="89" d="100"/>
        </p:scale>
        <p:origin x="46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0DB78-6C7D-4D40-9BA6-68C14AFA1FA4}" type="datetimeFigureOut">
              <a:rPr lang="en-US" smtClean="0"/>
              <a:t>4/16/2019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AA73E-C012-42A6-AF95-43AEBDFD65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016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0DB78-6C7D-4D40-9BA6-68C14AFA1FA4}" type="datetimeFigureOut">
              <a:rPr lang="en-US" smtClean="0"/>
              <a:t>4/16/2019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AA73E-C012-42A6-AF95-43AEBDFD65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14620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0DB78-6C7D-4D40-9BA6-68C14AFA1FA4}" type="datetimeFigureOut">
              <a:rPr lang="en-US" smtClean="0"/>
              <a:t>4/16/2019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AA73E-C012-42A6-AF95-43AEBDFD65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019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0DB78-6C7D-4D40-9BA6-68C14AFA1FA4}" type="datetimeFigureOut">
              <a:rPr lang="en-US" smtClean="0"/>
              <a:t>4/16/2019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AA73E-C012-42A6-AF95-43AEBDFD65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495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0DB78-6C7D-4D40-9BA6-68C14AFA1FA4}" type="datetimeFigureOut">
              <a:rPr lang="en-US" smtClean="0"/>
              <a:t>4/16/2019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AA73E-C012-42A6-AF95-43AEBDFD65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3713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0DB78-6C7D-4D40-9BA6-68C14AFA1FA4}" type="datetimeFigureOut">
              <a:rPr lang="en-US" smtClean="0"/>
              <a:t>4/16/2019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AA73E-C012-42A6-AF95-43AEBDFD65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2397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0DB78-6C7D-4D40-9BA6-68C14AFA1FA4}" type="datetimeFigureOut">
              <a:rPr lang="en-US" smtClean="0"/>
              <a:t>4/16/2019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AA73E-C012-42A6-AF95-43AEBDFD65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8314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0DB78-6C7D-4D40-9BA6-68C14AFA1FA4}" type="datetimeFigureOut">
              <a:rPr lang="en-US" smtClean="0"/>
              <a:t>4/16/2019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AA73E-C012-42A6-AF95-43AEBDFD65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4502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0DB78-6C7D-4D40-9BA6-68C14AFA1FA4}" type="datetimeFigureOut">
              <a:rPr lang="en-US" smtClean="0"/>
              <a:t>4/16/2019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AA73E-C012-42A6-AF95-43AEBDFD65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6003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0DB78-6C7D-4D40-9BA6-68C14AFA1FA4}" type="datetimeFigureOut">
              <a:rPr lang="en-US" smtClean="0"/>
              <a:t>4/16/2019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AA73E-C012-42A6-AF95-43AEBDFD65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090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0DB78-6C7D-4D40-9BA6-68C14AFA1FA4}" type="datetimeFigureOut">
              <a:rPr lang="en-US" smtClean="0"/>
              <a:t>4/16/2019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AA73E-C012-42A6-AF95-43AEBDFD65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0102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70DB78-6C7D-4D40-9BA6-68C14AFA1FA4}" type="datetimeFigureOut">
              <a:rPr lang="en-US" smtClean="0"/>
              <a:t>4/16/2019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CAA73E-C012-42A6-AF95-43AEBDFD65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529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7298" y="164831"/>
            <a:ext cx="8413630" cy="663305"/>
          </a:xfrm>
        </p:spPr>
        <p:txBody>
          <a:bodyPr>
            <a:normAutofit fontScale="90000"/>
          </a:bodyPr>
          <a:lstStyle/>
          <a:p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948906"/>
            <a:ext cx="9144000" cy="5650302"/>
          </a:xfrm>
        </p:spPr>
        <p:txBody>
          <a:bodyPr/>
          <a:lstStyle/>
          <a:p>
            <a:pPr algn="l"/>
            <a:r>
              <a:rPr lang="en-US" dirty="0"/>
              <a:t>Module: Human Resources Management</a:t>
            </a:r>
          </a:p>
          <a:p>
            <a:pPr algn="l"/>
            <a:r>
              <a:rPr lang="en-US" dirty="0"/>
              <a:t>Lecturer: </a:t>
            </a:r>
            <a:r>
              <a:rPr lang="en-US" dirty="0" err="1"/>
              <a:t>Dr</a:t>
            </a:r>
            <a:r>
              <a:rPr lang="en-US" dirty="0"/>
              <a:t> Leo Ho</a:t>
            </a:r>
          </a:p>
          <a:p>
            <a:pPr algn="l"/>
            <a:r>
              <a:rPr lang="en-US" dirty="0"/>
              <a:t>Assignment Title: Assignment 1 (presentation)</a:t>
            </a:r>
          </a:p>
          <a:p>
            <a:pPr algn="l"/>
            <a:r>
              <a:rPr lang="en-US" dirty="0"/>
              <a:t>Student name: </a:t>
            </a:r>
            <a:r>
              <a:rPr lang="en-US" dirty="0" err="1"/>
              <a:t>Seto</a:t>
            </a:r>
            <a:r>
              <a:rPr lang="en-US" dirty="0"/>
              <a:t> chi </a:t>
            </a:r>
            <a:r>
              <a:rPr lang="en-US" dirty="0" err="1"/>
              <a:t>shing</a:t>
            </a:r>
            <a:endParaRPr lang="en-US" dirty="0"/>
          </a:p>
          <a:p>
            <a:pPr algn="l"/>
            <a:r>
              <a:rPr lang="en-US" dirty="0"/>
              <a:t>Date: </a:t>
            </a:r>
            <a:r>
              <a:rPr lang="en-US" dirty="0" smtClean="0"/>
              <a:t>14/4/2019</a:t>
            </a:r>
          </a:p>
          <a:p>
            <a:pPr algn="l"/>
            <a:endParaRPr lang="en-US" dirty="0"/>
          </a:p>
          <a:p>
            <a:pPr algn="l"/>
            <a:r>
              <a:rPr lang="en-US" dirty="0"/>
              <a:t>Focus of the topic:</a:t>
            </a:r>
          </a:p>
          <a:p>
            <a:pPr algn="l"/>
            <a:r>
              <a:rPr lang="en-US" dirty="0"/>
              <a:t>Big Data impact on digital transformation to Human Resource Management:</a:t>
            </a:r>
          </a:p>
          <a:p>
            <a:pPr algn="l"/>
            <a:r>
              <a:rPr lang="en-US" dirty="0"/>
              <a:t>Staff Recruitment planning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42636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02626"/>
          </a:xfrm>
        </p:spPr>
        <p:txBody>
          <a:bodyPr>
            <a:normAutofit fontScale="90000"/>
          </a:bodyPr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586596"/>
            <a:ext cx="10515600" cy="5590367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Collection and </a:t>
            </a:r>
            <a:r>
              <a:rPr lang="en-US" dirty="0" smtClean="0"/>
              <a:t>Impact:</a:t>
            </a: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Collection </a:t>
            </a:r>
            <a:r>
              <a:rPr lang="en-US" dirty="0"/>
              <a:t>Sources</a:t>
            </a:r>
          </a:p>
          <a:p>
            <a:pPr lvl="0"/>
            <a:r>
              <a:rPr lang="en-US" dirty="0"/>
              <a:t>Government agencies </a:t>
            </a:r>
          </a:p>
          <a:p>
            <a:pPr lvl="0"/>
            <a:r>
              <a:rPr lang="en-US" dirty="0"/>
              <a:t>Internet service providers </a:t>
            </a:r>
          </a:p>
          <a:p>
            <a:pPr lvl="0"/>
            <a:r>
              <a:rPr lang="en-US" dirty="0"/>
              <a:t>Commercial organizations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Impact</a:t>
            </a:r>
            <a:endParaRPr lang="en-US" dirty="0"/>
          </a:p>
          <a:p>
            <a:pPr lvl="0"/>
            <a:r>
              <a:rPr lang="en-US" dirty="0"/>
              <a:t>Personal, Commercial, Economical &amp; Political</a:t>
            </a:r>
          </a:p>
          <a:p>
            <a:pPr marL="0" indent="0">
              <a:buNone/>
            </a:pPr>
            <a:r>
              <a:rPr lang="en-US" dirty="0"/>
              <a:t> </a:t>
            </a:r>
          </a:p>
          <a:p>
            <a:pPr marL="0" indent="0">
              <a:buNone/>
            </a:pPr>
            <a:r>
              <a:rPr lang="en-US" dirty="0"/>
              <a:t>Human Resources </a:t>
            </a:r>
            <a:r>
              <a:rPr lang="en-US" dirty="0" smtClean="0"/>
              <a:t>Management:</a:t>
            </a:r>
            <a:endParaRPr lang="en-US" dirty="0"/>
          </a:p>
          <a:p>
            <a:r>
              <a:rPr lang="en-US" dirty="0"/>
              <a:t>Human Resource Management can make effective management of staff in a company. It can maximize the staff performance and let company to gain competitive advantage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Data mining and knowledge discovery stages:</a:t>
            </a:r>
          </a:p>
          <a:p>
            <a:pPr lvl="0"/>
            <a:r>
              <a:rPr lang="en-US" dirty="0"/>
              <a:t>Data mining methods: Prediction, Description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2891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463011"/>
          </a:xfrm>
        </p:spPr>
        <p:txBody>
          <a:bodyPr>
            <a:normAutofit fontScale="90000"/>
          </a:bodyPr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595223"/>
            <a:ext cx="10515600" cy="55817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Traditional Human Resource Management limitation:</a:t>
            </a:r>
          </a:p>
          <a:p>
            <a:r>
              <a:rPr lang="en-US" dirty="0"/>
              <a:t>With the growing amounts of employee, customer, and transactions, the working efficiency of traditional human resource management performance becomes low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Impact of Big Data on </a:t>
            </a:r>
            <a:r>
              <a:rPr lang="en-US" dirty="0" smtClean="0"/>
              <a:t>HRM:</a:t>
            </a:r>
            <a:endParaRPr lang="en-US" dirty="0"/>
          </a:p>
          <a:p>
            <a:pPr lvl="0"/>
            <a:r>
              <a:rPr lang="en-US" dirty="0" smtClean="0"/>
              <a:t>Staff </a:t>
            </a:r>
            <a:r>
              <a:rPr lang="en-US" dirty="0"/>
              <a:t>Recruitment planning – With more personnel data, HR Department can implement more precise and efficient staff recruitment </a:t>
            </a:r>
            <a:r>
              <a:rPr lang="en-US" dirty="0" smtClean="0"/>
              <a:t>planning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68918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188" y="0"/>
            <a:ext cx="10515600" cy="342241"/>
          </a:xfrm>
        </p:spPr>
        <p:txBody>
          <a:bodyPr>
            <a:normAutofit fontScale="90000"/>
          </a:bodyPr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1487"/>
            <a:ext cx="10515600" cy="549547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 smtClean="0"/>
              <a:t>Conclusion:</a:t>
            </a:r>
            <a:endParaRPr lang="en-US" dirty="0"/>
          </a:p>
          <a:p>
            <a:pPr lvl="0"/>
            <a:r>
              <a:rPr lang="en-US" dirty="0"/>
              <a:t>Embrace the benefits brought by Big Data</a:t>
            </a:r>
          </a:p>
          <a:p>
            <a:pPr lvl="0"/>
            <a:r>
              <a:rPr lang="en-US" dirty="0"/>
              <a:t>Awareness on over dominance of Big Data</a:t>
            </a:r>
          </a:p>
          <a:p>
            <a:pPr lvl="0"/>
            <a:r>
              <a:rPr lang="en-US" dirty="0"/>
              <a:t>Retain on  the good side of the tradition, for example, draw conclusion based on professional judgment and personal experience</a:t>
            </a:r>
          </a:p>
          <a:p>
            <a:pPr lvl="0"/>
            <a:r>
              <a:rPr lang="en-US" dirty="0"/>
              <a:t>Equal emphasis on human </a:t>
            </a:r>
            <a:r>
              <a:rPr lang="en-US" dirty="0" smtClean="0"/>
              <a:t>interactions</a:t>
            </a:r>
          </a:p>
          <a:p>
            <a:pPr lvl="0"/>
            <a:endParaRPr lang="en-US" dirty="0"/>
          </a:p>
          <a:p>
            <a:pPr marL="0" lvl="0" indent="0">
              <a:buNone/>
            </a:pPr>
            <a:r>
              <a:rPr lang="en-US" dirty="0"/>
              <a:t>The advantage of Big Data on digital transformation to Human Resource </a:t>
            </a:r>
            <a:r>
              <a:rPr lang="en-US" dirty="0" smtClean="0"/>
              <a:t>Management for staff recruitment planning </a:t>
            </a:r>
            <a:r>
              <a:rPr lang="en-US" dirty="0"/>
              <a:t>: </a:t>
            </a:r>
          </a:p>
          <a:p>
            <a:r>
              <a:rPr lang="en-US" dirty="0" smtClean="0"/>
              <a:t>1.save money</a:t>
            </a:r>
          </a:p>
          <a:p>
            <a:r>
              <a:rPr lang="en-US" dirty="0" smtClean="0"/>
              <a:t>2.save time</a:t>
            </a:r>
          </a:p>
          <a:p>
            <a:r>
              <a:rPr lang="en-US" dirty="0" smtClean="0"/>
              <a:t>3.Personalised, tailored communication across multiple channels</a:t>
            </a:r>
          </a:p>
          <a:p>
            <a:r>
              <a:rPr lang="en-US" dirty="0" smtClean="0"/>
              <a:t>4.Linked data integration for superior applicant experience</a:t>
            </a:r>
          </a:p>
          <a:p>
            <a:r>
              <a:rPr lang="en-US" dirty="0" smtClean="0"/>
              <a:t>5.Create and use Talent Cubes for perfect-fit hiring capability</a:t>
            </a:r>
          </a:p>
        </p:txBody>
      </p:sp>
    </p:spTree>
    <p:extLst>
      <p:ext uri="{BB962C8B-B14F-4D97-AF65-F5344CB8AC3E}">
        <p14:creationId xmlns:p14="http://schemas.microsoft.com/office/powerpoint/2010/main" val="33390797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307735"/>
          </a:xfrm>
        </p:spPr>
        <p:txBody>
          <a:bodyPr>
            <a:normAutofit fontScale="90000"/>
          </a:bodyPr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879894"/>
            <a:ext cx="10515600" cy="5297069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US" dirty="0" smtClean="0"/>
              <a:t>References</a:t>
            </a:r>
          </a:p>
          <a:p>
            <a:r>
              <a:rPr lang="en-US" smtClean="0"/>
              <a:t>Marguerite </a:t>
            </a:r>
            <a:r>
              <a:rPr lang="en-US" dirty="0"/>
              <a:t>J. Dennis, How big data can help recruitment and retention, found from vol.21, </a:t>
            </a:r>
            <a:r>
              <a:rPr lang="en-US" dirty="0" err="1"/>
              <a:t>iss</a:t>
            </a:r>
            <a:r>
              <a:rPr lang="en-US" dirty="0"/>
              <a:t> 5, 2017 Wiley Periodicals, </a:t>
            </a:r>
            <a:r>
              <a:rPr lang="en-US" dirty="0" err="1"/>
              <a:t>inc.</a:t>
            </a:r>
            <a:r>
              <a:rPr lang="en-US" dirty="0"/>
              <a:t>, A Wiley </a:t>
            </a:r>
            <a:r>
              <a:rPr lang="en-US" dirty="0" err="1"/>
              <a:t>Compnay</a:t>
            </a:r>
            <a:endParaRPr lang="en-US" dirty="0"/>
          </a:p>
          <a:p>
            <a:pPr lvl="0"/>
            <a:r>
              <a:rPr lang="en-US" dirty="0" smtClean="0"/>
              <a:t>Tom </a:t>
            </a:r>
            <a:r>
              <a:rPr lang="en-US" dirty="0"/>
              <a:t>Pape, Prioritizing data items for business analytics Framework and application to human resources, found in journal homepage www.elsevier.com/locate/ejor</a:t>
            </a:r>
          </a:p>
          <a:p>
            <a:pPr lvl="0"/>
            <a:r>
              <a:rPr lang="en-US" dirty="0" err="1"/>
              <a:t>Yunyan</a:t>
            </a:r>
            <a:r>
              <a:rPr lang="en-US" dirty="0"/>
              <a:t> Liang, Research of big data driven media industry to enhance the effectiveness of HRM, found from The Open Automation and Control Systems Journal, 2015, 7, 2107-2110. Springer-</a:t>
            </a:r>
            <a:r>
              <a:rPr lang="en-US" dirty="0" err="1"/>
              <a:t>Verlag</a:t>
            </a:r>
            <a:r>
              <a:rPr lang="en-US" dirty="0"/>
              <a:t> Berlin Heidelberg 2006</a:t>
            </a:r>
          </a:p>
          <a:p>
            <a:pPr lvl="0"/>
            <a:r>
              <a:rPr lang="en-US" dirty="0" smtClean="0"/>
              <a:t>Adela </a:t>
            </a:r>
            <a:r>
              <a:rPr lang="en-US" dirty="0"/>
              <a:t>BÂRA, </a:t>
            </a:r>
            <a:r>
              <a:rPr lang="en-US" dirty="0" err="1"/>
              <a:t>Iuliana</a:t>
            </a:r>
            <a:r>
              <a:rPr lang="en-US" dirty="0"/>
              <a:t> ȘIMONCA (BOTHA), </a:t>
            </a:r>
            <a:r>
              <a:rPr lang="en-US" dirty="0" err="1"/>
              <a:t>Anda</a:t>
            </a:r>
            <a:r>
              <a:rPr lang="en-US" dirty="0"/>
              <a:t> BELCIU, Bogdan NEDELCU, Exploring Data in Human Resources Big Data, found from Database Systems Journal vol. VI, no. 3/2015</a:t>
            </a:r>
          </a:p>
          <a:p>
            <a:pPr lvl="0"/>
            <a:r>
              <a:rPr lang="en-US" dirty="0" smtClean="0"/>
              <a:t>Derrick </a:t>
            </a:r>
            <a:r>
              <a:rPr lang="en-US" dirty="0" err="1"/>
              <a:t>Mclver</a:t>
            </a:r>
            <a:r>
              <a:rPr lang="en-US" dirty="0"/>
              <a:t>, Mark L. </a:t>
            </a:r>
            <a:r>
              <a:rPr lang="en-US" dirty="0" err="1"/>
              <a:t>Lengnick</a:t>
            </a:r>
            <a:r>
              <a:rPr lang="en-US" dirty="0"/>
              <a:t>-Hall, Cynthia A. </a:t>
            </a:r>
            <a:r>
              <a:rPr lang="en-US" dirty="0" err="1"/>
              <a:t>Lengnick</a:t>
            </a:r>
            <a:r>
              <a:rPr lang="en-US" dirty="0"/>
              <a:t>-Hall, A strategic approach to workforce analytics Integrating science and agility, found in journal homepage www.elsevier.com/locate/bushor</a:t>
            </a:r>
          </a:p>
          <a:p>
            <a:pPr lvl="0"/>
            <a:r>
              <a:rPr lang="en-US" dirty="0"/>
              <a:t>Thomas Stephen </a:t>
            </a:r>
            <a:r>
              <a:rPr lang="en-US" dirty="0" err="1"/>
              <a:t>Calvard</a:t>
            </a:r>
            <a:r>
              <a:rPr lang="en-US" dirty="0"/>
              <a:t>, Debora </a:t>
            </a:r>
            <a:r>
              <a:rPr lang="en-US" dirty="0" err="1"/>
              <a:t>Jeske</a:t>
            </a:r>
            <a:r>
              <a:rPr lang="en-US" dirty="0"/>
              <a:t>, Developing human resource data risk management in the age of big data, found in journal homepage www.elsevier.com/locate/ijinfomgt</a:t>
            </a:r>
          </a:p>
          <a:p>
            <a:pPr lvl="0"/>
            <a:r>
              <a:rPr lang="en-US" dirty="0"/>
              <a:t>Stefan </a:t>
            </a:r>
            <a:r>
              <a:rPr lang="en-US" dirty="0" err="1"/>
              <a:t>Strohmerier</a:t>
            </a:r>
            <a:r>
              <a:rPr lang="en-US" dirty="0"/>
              <a:t>, Franca Piazza, Domain driven data mining in human resource management a review of current research, found in journal homepage www.elsevier.com/locate/eswa </a:t>
            </a:r>
          </a:p>
          <a:p>
            <a:pPr lvl="0"/>
            <a:r>
              <a:rPr lang="en-US" dirty="0"/>
              <a:t>James H. </a:t>
            </a:r>
            <a:r>
              <a:rPr lang="en-US" dirty="0" err="1"/>
              <a:t>Dulebohn</a:t>
            </a:r>
            <a:r>
              <a:rPr lang="en-US" dirty="0"/>
              <a:t>, Richard D. Johnson, Human resource metrics and decision support a classification framework, found in journal homepage www.elsevier.com/locate/humres</a:t>
            </a:r>
          </a:p>
          <a:p>
            <a:pPr lvl="0"/>
            <a:r>
              <a:rPr lang="en-US" dirty="0"/>
              <a:t>Andrea De Mauro, Marco Greco, Michele </a:t>
            </a:r>
            <a:r>
              <a:rPr lang="en-US" dirty="0" err="1"/>
              <a:t>Grimaldi</a:t>
            </a:r>
            <a:r>
              <a:rPr lang="en-US" dirty="0"/>
              <a:t>, </a:t>
            </a:r>
            <a:r>
              <a:rPr lang="en-US" dirty="0" err="1"/>
              <a:t>Paavo</a:t>
            </a:r>
            <a:r>
              <a:rPr lang="en-US" dirty="0"/>
              <a:t> </a:t>
            </a:r>
            <a:r>
              <a:rPr lang="en-US" dirty="0" err="1"/>
              <a:t>Ritala</a:t>
            </a:r>
            <a:r>
              <a:rPr lang="en-US" dirty="0"/>
              <a:t>, Human resources for Big Data professions a systematic classification of job roles and required skill sets, found in journal homepage www.elsevier.com/locate/infoproman</a:t>
            </a:r>
          </a:p>
          <a:p>
            <a:pPr lvl="0"/>
            <a:r>
              <a:rPr lang="en-US" dirty="0"/>
              <a:t>Mauricio A. Valle, Samuel </a:t>
            </a:r>
            <a:r>
              <a:rPr lang="en-US" dirty="0" err="1"/>
              <a:t>Varas</a:t>
            </a:r>
            <a:r>
              <a:rPr lang="en-US" dirty="0"/>
              <a:t>, Gonzalo A. </a:t>
            </a:r>
            <a:r>
              <a:rPr lang="en-US" dirty="0" err="1"/>
              <a:t>Ruz</a:t>
            </a:r>
            <a:r>
              <a:rPr lang="en-US" dirty="0"/>
              <a:t>,  Job performance prediction in a call center using a naive Bayes classifier, found in journal homepage www.elsevier.com/locate/eswa</a:t>
            </a:r>
          </a:p>
          <a:p>
            <a:pPr lvl="0"/>
            <a:r>
              <a:rPr lang="en-US" dirty="0"/>
              <a:t>Thomas Rasmussen, Dave Ulrich, Learning from practice how HR analytics avoids being a management fad, found in journal homepage www.elsevier.com/locate/orgdyn</a:t>
            </a:r>
          </a:p>
          <a:p>
            <a:pPr lvl="0"/>
            <a:r>
              <a:rPr lang="en-US" dirty="0"/>
              <a:t>Zhen Xu, </a:t>
            </a:r>
            <a:r>
              <a:rPr lang="en-US" dirty="0" err="1"/>
              <a:t>Binheng</a:t>
            </a:r>
            <a:r>
              <a:rPr lang="en-US" dirty="0"/>
              <a:t> Song, A Machine learning application for human resource data mining problem, PAKDD 2006, LNAI 3918, pp.847-856, 2006..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95494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553</Words>
  <Application>Microsoft Office PowerPoint</Application>
  <PresentationFormat>Widescreen</PresentationFormat>
  <Paragraphs>55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MY-PC</dc:creator>
  <cp:lastModifiedBy>MY-PC</cp:lastModifiedBy>
  <cp:revision>8</cp:revision>
  <dcterms:created xsi:type="dcterms:W3CDTF">2019-04-16T14:26:49Z</dcterms:created>
  <dcterms:modified xsi:type="dcterms:W3CDTF">2019-04-16T15:10:43Z</dcterms:modified>
</cp:coreProperties>
</file>