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3FADC6-8BD0-46F7-BE47-C94B0009868C}" v="3" dt="2026-06-21T20:02:33.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764" autoAdjust="0"/>
  </p:normalViewPr>
  <p:slideViewPr>
    <p:cSldViewPr snapToGrid="0">
      <p:cViewPr varScale="1">
        <p:scale>
          <a:sx n="65" d="100"/>
          <a:sy n="65" d="100"/>
        </p:scale>
        <p:origin x="135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F0633C-0CCC-4989-94FB-237F594C24A2}" type="datetimeFigureOut">
              <a:rPr lang="en-IN" smtClean="0"/>
              <a:t>21-06-2026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036467-5C19-40C8-86DC-51999984E433}" type="slidenum">
              <a:rPr lang="en-IN" smtClean="0"/>
              <a:t>‹#›</a:t>
            </a:fld>
            <a:endParaRPr lang="en-IN"/>
          </a:p>
        </p:txBody>
      </p:sp>
    </p:spTree>
    <p:extLst>
      <p:ext uri="{BB962C8B-B14F-4D97-AF65-F5344CB8AC3E}">
        <p14:creationId xmlns:p14="http://schemas.microsoft.com/office/powerpoint/2010/main" val="3997570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2036467-5C19-40C8-86DC-51999984E433}" type="slidenum">
              <a:rPr lang="en-IN" smtClean="0"/>
              <a:t>1</a:t>
            </a:fld>
            <a:endParaRPr lang="en-IN"/>
          </a:p>
        </p:txBody>
      </p:sp>
    </p:spTree>
    <p:extLst>
      <p:ext uri="{BB962C8B-B14F-4D97-AF65-F5344CB8AC3E}">
        <p14:creationId xmlns:p14="http://schemas.microsoft.com/office/powerpoint/2010/main" val="2704547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2036467-5C19-40C8-86DC-51999984E433}" type="slidenum">
              <a:rPr lang="en-IN" smtClean="0"/>
              <a:t>2</a:t>
            </a:fld>
            <a:endParaRPr lang="en-IN"/>
          </a:p>
        </p:txBody>
      </p:sp>
    </p:spTree>
    <p:extLst>
      <p:ext uri="{BB962C8B-B14F-4D97-AF65-F5344CB8AC3E}">
        <p14:creationId xmlns:p14="http://schemas.microsoft.com/office/powerpoint/2010/main" val="1148281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800" b="1" kern="0" dirty="0">
                <a:effectLst/>
                <a:latin typeface="Times New Roman" panose="02020603050405020304" pitchFamily="18" charset="0"/>
                <a:cs typeface="Times New Roman" panose="02020603050405020304" pitchFamily="18" charset="0"/>
              </a:rPr>
              <a:t>Importance of Communication as a Care Home Manager in Health and Social Care </a:t>
            </a:r>
            <a:endParaRPr lang="en-IN" sz="1800" b="1" kern="0" dirty="0">
              <a:effectLst/>
              <a:latin typeface="Times New Roman" panose="02020603050405020304" pitchFamily="18" charset="0"/>
              <a:cs typeface="Times New Roman" panose="02020603050405020304" pitchFamily="18" charset="0"/>
            </a:endParaRPr>
          </a:p>
          <a:p>
            <a:pPr algn="just">
              <a:lnSpc>
                <a:spcPct val="200000"/>
              </a:lnSpc>
            </a:pPr>
            <a:r>
              <a:rPr lang="en-GB" sz="1800" dirty="0">
                <a:effectLst/>
                <a:latin typeface="Times New Roman" panose="02020603050405020304" pitchFamily="18" charset="0"/>
                <a:ea typeface="DengXian Light" panose="02010600030101010101" pitchFamily="2" charset="-122"/>
                <a:cs typeface="Times New Roman" panose="02020603050405020304" pitchFamily="18" charset="0"/>
              </a:rPr>
              <a:t>The Care Home includes different types of patients who have varied special needs, and thus, as a Care Home manager, it is essential to maintain strong communication between the patients and their families. The manager engages by utilising their communication skills to develop trust and foster a more supportive environment where the patients feel safe and secure. This strong communication also aids in the process of making sure that the manager is able to offer highly person-centred care with the information that is gathered from the patients and their families (Ogilvie, 2024). Communication additionally aids in cutting down the rate of errors and maintaining transparency, which is crucial as the Care home patients are often completely dependent on the care of the caregivers. This allows us to build trust and mutual understanding, contributing to building confidence and improving the handling of their anxiety issues in a more constructive way. In addition to these, a Care Home manager is responsible for the monitoring and maintenance of the daily operations within the organisation (Barrette, 2024). With clear and precise communication, the manager is able to streamline workflows and keep the workforce highly motivated, thus reducing turnover. </a:t>
            </a:r>
            <a:endParaRPr lang="en-IN" sz="1800" dirty="0">
              <a:effectLst/>
              <a:latin typeface="Times New Roman" panose="02020603050405020304" pitchFamily="18" charset="0"/>
              <a:ea typeface="DengXian Light" panose="02010600030101010101" pitchFamily="2" charset="-122"/>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2036467-5C19-40C8-86DC-51999984E433}" type="slidenum">
              <a:rPr lang="en-IN" smtClean="0"/>
              <a:t>3</a:t>
            </a:fld>
            <a:endParaRPr lang="en-IN"/>
          </a:p>
        </p:txBody>
      </p:sp>
    </p:spTree>
    <p:extLst>
      <p:ext uri="{BB962C8B-B14F-4D97-AF65-F5344CB8AC3E}">
        <p14:creationId xmlns:p14="http://schemas.microsoft.com/office/powerpoint/2010/main" val="992902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800" b="1" kern="0" dirty="0">
                <a:effectLst/>
                <a:latin typeface="Times New Roman" panose="02020603050405020304" pitchFamily="18" charset="0"/>
                <a:cs typeface="Times New Roman" panose="02020603050405020304" pitchFamily="18" charset="0"/>
              </a:rPr>
              <a:t>Relevance of Communication for a Care Home Manager in Health and Social Care  </a:t>
            </a:r>
            <a:endParaRPr lang="en-IN" sz="1800" b="1" kern="0" dirty="0">
              <a:effectLst/>
              <a:latin typeface="Times New Roman" panose="02020603050405020304" pitchFamily="18" charset="0"/>
              <a:cs typeface="Times New Roman" panose="02020603050405020304" pitchFamily="18" charset="0"/>
            </a:endParaRPr>
          </a:p>
          <a:p>
            <a:pPr algn="just">
              <a:lnSpc>
                <a:spcPct val="200000"/>
              </a:lnSpc>
            </a:pPr>
            <a:r>
              <a:rPr lang="en-GB" sz="1800" dirty="0">
                <a:effectLst/>
                <a:latin typeface="Times New Roman" panose="02020603050405020304" pitchFamily="18" charset="0"/>
                <a:ea typeface="DengXian Light" panose="02010600030101010101" pitchFamily="2" charset="-122"/>
                <a:cs typeface="Times New Roman" panose="02020603050405020304" pitchFamily="18" charset="0"/>
              </a:rPr>
              <a:t>The Care Home manager is responsible for overseeing different types of business functions and operations within the organisation. Hence, to be able to effectively monitor the overall operations of the organisation, it is essential for the manager to understand multi-disciplinary coordination to regulate the operations of the brand. This ensures that the employees working in the care home have a clear understanding of their roles and responsibilities and are able to work with different patients and their needs (Banks, 2024). Empathy is a major element in the healthcare sector, and the manager needs to show high levels of empathy to be able to properly assist and guide the patients in the organisation (Ross, 2025). Additionally, the Care Home manager is also able to establish clear goals and aims for their employees, which further guide the establishment of a positive work culture.</a:t>
            </a:r>
            <a:endParaRPr lang="en-IN" sz="1800" dirty="0">
              <a:effectLst/>
              <a:latin typeface="Times New Roman" panose="02020603050405020304" pitchFamily="18" charset="0"/>
              <a:ea typeface="DengXian Light" panose="02010600030101010101" pitchFamily="2" charset="-122"/>
              <a:cs typeface="Times New Roman" panose="02020603050405020304" pitchFamily="18" charset="0"/>
            </a:endParaRPr>
          </a:p>
          <a:p>
            <a:pPr>
              <a:lnSpc>
                <a:spcPct val="200000"/>
              </a:lnSpc>
            </a:pPr>
            <a:r>
              <a:rPr lang="en-GB" sz="1800" dirty="0">
                <a:effectLst/>
                <a:latin typeface="Times New Roman" panose="02020603050405020304" pitchFamily="18" charset="0"/>
                <a:ea typeface="DengXian Light" panose="02010600030101010101" pitchFamily="2" charset="-122"/>
                <a:cs typeface="Times New Roman" panose="02020603050405020304" pitchFamily="18" charset="0"/>
              </a:rPr>
              <a:t> </a:t>
            </a:r>
            <a:endParaRPr lang="en-IN" sz="1800" dirty="0">
              <a:effectLst/>
              <a:latin typeface="Times New Roman" panose="02020603050405020304" pitchFamily="18" charset="0"/>
              <a:ea typeface="DengXian Light" panose="02010600030101010101" pitchFamily="2" charset="-122"/>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2036467-5C19-40C8-86DC-51999984E433}" type="slidenum">
              <a:rPr lang="en-IN" smtClean="0"/>
              <a:t>4</a:t>
            </a:fld>
            <a:endParaRPr lang="en-IN"/>
          </a:p>
        </p:txBody>
      </p:sp>
    </p:spTree>
    <p:extLst>
      <p:ext uri="{BB962C8B-B14F-4D97-AF65-F5344CB8AC3E}">
        <p14:creationId xmlns:p14="http://schemas.microsoft.com/office/powerpoint/2010/main" val="110590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cs typeface="Times New Roman" panose="02020603050405020304" pitchFamily="18" charset="0"/>
              </a:rPr>
              <a:t>Practical Application of the Communication Skill as a Care Home Manager in Health and Social Care  </a:t>
            </a:r>
            <a:endParaRPr lang="en-IN" sz="1800" b="1" kern="0" dirty="0">
              <a:effectLst/>
              <a:latin typeface="Times New Roman" panose="02020603050405020304" pitchFamily="18" charset="0"/>
              <a:cs typeface="Times New Roman" panose="02020603050405020304" pitchFamily="18" charset="0"/>
            </a:endParaRPr>
          </a:p>
          <a:p>
            <a:pPr algn="just">
              <a:lnSpc>
                <a:spcPct val="200000"/>
              </a:lnSpc>
            </a:pPr>
            <a:r>
              <a:rPr lang="en-GB" sz="1800" dirty="0">
                <a:effectLst/>
                <a:latin typeface="Times New Roman" panose="02020603050405020304" pitchFamily="18" charset="0"/>
                <a:ea typeface="DengXian Light" panose="02010600030101010101" pitchFamily="2" charset="-122"/>
                <a:cs typeface="Times New Roman" panose="02020603050405020304" pitchFamily="18" charset="0"/>
              </a:rPr>
              <a:t>As a Care Home Manager in the health and social care sector, I will communicate with the family members of the patients who are admitted to the home. Having a comprehensive understanding of the needs of the patients is highly essential to ensure that the right people are assigned to the healthcare initiatives. I will engage in one-to-one communication with the family members, and at the same time, I will also communicate with the patients and their doctors (Robinson, 2024). With this open communication process, I will be able to shortlist the different needs and the care requirements of the patient. This will further aid me in the process of winning trust and establishing mutual respect. Additionally, during the hiring process, I will engage with speaking with the candidates and conduct their interviews to understand their strong pursuits. This open communication will also allow me to understand what their strengths are and allocate them responsibilities accordingly (M, 2024). This will help me to enhance service quality, improve employee motivation and amplify the retention rate within the organisation. </a:t>
            </a:r>
            <a:endParaRPr lang="en-IN" sz="1800" dirty="0">
              <a:effectLst/>
              <a:latin typeface="Times New Roman" panose="02020603050405020304" pitchFamily="18" charset="0"/>
              <a:ea typeface="DengXian Light" panose="02010600030101010101" pitchFamily="2" charset="-122"/>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2036467-5C19-40C8-86DC-51999984E433}" type="slidenum">
              <a:rPr lang="en-IN" smtClean="0"/>
              <a:t>5</a:t>
            </a:fld>
            <a:endParaRPr lang="en-IN"/>
          </a:p>
        </p:txBody>
      </p:sp>
    </p:spTree>
    <p:extLst>
      <p:ext uri="{BB962C8B-B14F-4D97-AF65-F5344CB8AC3E}">
        <p14:creationId xmlns:p14="http://schemas.microsoft.com/office/powerpoint/2010/main" val="30611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cs typeface="Times New Roman" panose="02020603050405020304" pitchFamily="18" charset="0"/>
              </a:rPr>
              <a:t>References </a:t>
            </a:r>
            <a:endParaRPr lang="en-IN" sz="1800" b="1" kern="0" dirty="0">
              <a:effectLst/>
              <a:latin typeface="Times New Roman" panose="02020603050405020304" pitchFamily="18" charset="0"/>
              <a:cs typeface="Times New Roman" panose="02020603050405020304" pitchFamily="18" charset="0"/>
            </a:endParaRP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Banks, L. P., (2024).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The Bedrock Of Reputation: Why Effective Communication Matters In Healthcare.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https://www.forbes.com/councils/forbescommunicationscouncil/2024/07/09/the-bedrock-of-reputation-why-effective-communication-matters-in-healthcare/[Accessed 01 June 2026].</a:t>
            </a: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Barrette, C., (2024).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Why Is Communication Important In Health And Social Care? (Ultimate Guide!).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https://uk.hfonline.org/why-is-communication-important-in-health-and-social-care/[Accessed 01 June 2026].</a:t>
            </a: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M, G., (2024).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Employee Engagement for Hospitals and the Healthcare Industry.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https://www.contactmonkey.com/blog/employee-engagement-in-healthcare[Accessed 01 June 2026].</a:t>
            </a: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Ogilvie, L., (2024).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Why communication in health and social care is non-negotiable (and how to get it right).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https://www.birdie.care/blog/communication-health-social-care[Accessed 01 June 2026].</a:t>
            </a: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Robinson, A., (2024).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From Family Dinners To Boardroom Meetings: The Positive Impact Of Open Communication.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https://www.forbes.com/councils/forbescommunicationscouncil/2024/04/09/from-family-dinners-to-boardroom-meetings-the-positive-impact-of-open-communication/[Accessed 01 June 2026].</a:t>
            </a:r>
          </a:p>
          <a:p>
            <a:pPr algn="just">
              <a:lnSpc>
                <a:spcPct val="200000"/>
              </a:lnSpc>
            </a:pP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Ross, P., (2025). </a:t>
            </a:r>
            <a:r>
              <a:rPr lang="en-IN" sz="1800" i="1" dirty="0">
                <a:effectLst/>
                <a:latin typeface="Times New Roman" panose="02020603050405020304" pitchFamily="18" charset="0"/>
                <a:ea typeface="DengXian Light" panose="02010600030101010101" pitchFamily="2" charset="-122"/>
                <a:cs typeface="Times New Roman" panose="02020603050405020304" pitchFamily="18" charset="0"/>
              </a:rPr>
              <a:t>Empathy In Leadership: How Understanding Others' Needs Drives Success. </a:t>
            </a:r>
            <a:r>
              <a:rPr lang="en-IN" sz="1800" dirty="0">
                <a:effectLst/>
                <a:latin typeface="Times New Roman" panose="02020603050405020304" pitchFamily="18" charset="0"/>
                <a:ea typeface="DengXian Light" panose="02010600030101010101" pitchFamily="2" charset="-122"/>
                <a:cs typeface="Times New Roman" panose="02020603050405020304" pitchFamily="18" charset="0"/>
              </a:rPr>
              <a:t>[Online] Available at: https://www.forbes.com/councils/forbesbusinesscouncil/2025/08/18/empathy-in-leadership-how-understanding-others-needs-drives-success/[Accessed 01 June 2026].</a:t>
            </a:r>
          </a:p>
          <a:p>
            <a:r>
              <a:rPr lang="en-IN" dirty="0" err="1"/>
              <a:t>Taraga,Ravathi</a:t>
            </a:r>
            <a:r>
              <a:rPr lang="en-IN" dirty="0"/>
              <a:t>.,(2016).Organizational Models of Effective Communication [Online] Available at: https://www.proquest.com/openview/ed313b07289781e12289704e7980ba40/1?pq-origsite=gscholar&amp;cbl=2029989#:~:text=Organizational%20Models%20of,2016)%3A%2056%2D65.</a:t>
            </a:r>
          </a:p>
        </p:txBody>
      </p:sp>
      <p:sp>
        <p:nvSpPr>
          <p:cNvPr id="4" name="Slide Number Placeholder 3"/>
          <p:cNvSpPr>
            <a:spLocks noGrp="1"/>
          </p:cNvSpPr>
          <p:nvPr>
            <p:ph type="sldNum" sz="quarter" idx="5"/>
          </p:nvPr>
        </p:nvSpPr>
        <p:spPr/>
        <p:txBody>
          <a:bodyPr/>
          <a:lstStyle/>
          <a:p>
            <a:fld id="{32036467-5C19-40C8-86DC-51999984E433}" type="slidenum">
              <a:rPr lang="en-IN" smtClean="0"/>
              <a:t>6</a:t>
            </a:fld>
            <a:endParaRPr lang="en-IN"/>
          </a:p>
        </p:txBody>
      </p:sp>
    </p:spTree>
    <p:extLst>
      <p:ext uri="{BB962C8B-B14F-4D97-AF65-F5344CB8AC3E}">
        <p14:creationId xmlns:p14="http://schemas.microsoft.com/office/powerpoint/2010/main" val="3930486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59BED-F66E-9E05-F0A7-DC2F8E48A3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D8E344B-5291-4E50-EDA1-DF1D0840D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D5EDE01-126C-B87B-2057-050EA50912C1}"/>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828A3D8A-05DE-6402-9497-84B6CB0A9C1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00756F3-E59D-92AB-6BB0-D3E3A973BA46}"/>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857638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BE1FC-DF95-14CA-400D-6DD1C533F9E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7022B09-2358-4106-1764-8F645BA062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956CE84-357B-0691-9199-EDE221B64159}"/>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87BB93C9-39B9-0C4D-446E-A2372B34D8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6B613A8-5081-D08A-AAE9-755156459483}"/>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4190329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133E9-524A-5F8B-CBF4-5F73083A32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F4B2115-E5D8-AB42-F9DF-1D58391496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D1892-2780-77C0-1E46-10037237B3FA}"/>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9C49D786-6E90-1AA2-C90E-44737187F54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EEF44C3-D5E3-094F-933F-F2F3B2E461CA}"/>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1377050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EC0C-7A95-57D4-06A6-4B036CF0765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C0844A7-F8D6-13C6-2B8C-D2D9902DB2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261F1F8-0A59-803B-4C45-3396D609A9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B7CCEB1-A469-AB42-718E-C4724B44FF45}"/>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6" name="Footer Placeholder 5">
            <a:extLst>
              <a:ext uri="{FF2B5EF4-FFF2-40B4-BE49-F238E27FC236}">
                <a16:creationId xmlns:a16="http://schemas.microsoft.com/office/drawing/2014/main" id="{0E7E9BFF-222E-A349-6E33-B093B765D7F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242D43E-7E9E-4F29-5D56-4E7C28FA9F2E}"/>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3041670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D3A29-194B-C2F2-6C09-ADB2E9E7F79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FA2C5E9-666D-1FF3-23AD-C8D5C84D0A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0D14C2-C535-6118-691C-7EB15911AC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C184D0F-045B-298F-65B1-65891C8E28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7E2A08-CF38-BF97-3F32-2880038164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41EF8CA-AD5F-D6E2-9219-4B1632A6FA0D}"/>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8" name="Footer Placeholder 7">
            <a:extLst>
              <a:ext uri="{FF2B5EF4-FFF2-40B4-BE49-F238E27FC236}">
                <a16:creationId xmlns:a16="http://schemas.microsoft.com/office/drawing/2014/main" id="{EE9C39B8-F122-F34A-E7B6-5AD5671C963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26A22D0-99C2-C560-BDBB-6B770E366C7C}"/>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3726382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72E90-451E-5799-8438-3C3C026A3E2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5380821-9E08-98D3-0418-DACCE36146F0}"/>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4" name="Footer Placeholder 3">
            <a:extLst>
              <a:ext uri="{FF2B5EF4-FFF2-40B4-BE49-F238E27FC236}">
                <a16:creationId xmlns:a16="http://schemas.microsoft.com/office/drawing/2014/main" id="{352B7769-BABE-E658-538E-40112E09377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AA9F239-DA0C-C7B9-90D8-38A9A39CF8AF}"/>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52818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917D66-3146-3F5E-61CC-2D52D6EF844F}"/>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3" name="Footer Placeholder 2">
            <a:extLst>
              <a:ext uri="{FF2B5EF4-FFF2-40B4-BE49-F238E27FC236}">
                <a16:creationId xmlns:a16="http://schemas.microsoft.com/office/drawing/2014/main" id="{62EAF1F7-6568-7A0F-2DE3-21562374F05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95E18C6-45D8-6DCF-5DFB-4FCF91E614B4}"/>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3579592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9CFFF-DBF0-D742-B40A-670E8B50E0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95214E0-85CD-D0D4-F1DD-5CEC98B947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1F257B4-B43F-F682-75A3-543FCE75A0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161E48-6B94-9104-F849-2DC64AEFC895}"/>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6" name="Footer Placeholder 5">
            <a:extLst>
              <a:ext uri="{FF2B5EF4-FFF2-40B4-BE49-F238E27FC236}">
                <a16:creationId xmlns:a16="http://schemas.microsoft.com/office/drawing/2014/main" id="{CFC878B0-F0CE-2F76-1767-4AA779613D0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8BABD8-76CF-5E49-0008-DFC15E53AA33}"/>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2306886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5B40C-C4EC-1207-376E-06B88720C3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0F9284E-6F8E-919F-E082-3F119F498D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9BB75F4-4D09-DBE4-A598-3D0A72BB5D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C8B906-2BA4-6578-D370-36E30DC1C959}"/>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6" name="Footer Placeholder 5">
            <a:extLst>
              <a:ext uri="{FF2B5EF4-FFF2-40B4-BE49-F238E27FC236}">
                <a16:creationId xmlns:a16="http://schemas.microsoft.com/office/drawing/2014/main" id="{DA5F3F40-FCF2-98BE-020B-37B379DBE4B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52CFA65-6029-0995-141F-55F0ECB6A939}"/>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1313339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3B10-F0D6-555C-B7CF-B5CC1C983AA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2714518-A614-7817-F63E-65308D0D71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A9552D-1754-BC85-553F-AD9F0B3817C1}"/>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B150E4B3-CB41-13B4-B5BC-9DCA4FF7991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4A8EDB-A084-47B3-EA00-2DDC1356AC8A}"/>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249879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E1FF-7819-A492-33B8-874D3BC582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55A31BE-2DCC-71D1-F781-C8491DBDE5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2476D1A-A679-9839-EB07-D9C063D1E71A}"/>
              </a:ext>
            </a:extLst>
          </p:cNvPr>
          <p:cNvSpPr>
            <a:spLocks noGrp="1"/>
          </p:cNvSpPr>
          <p:nvPr>
            <p:ph type="dt" sz="half" idx="10"/>
          </p:nvPr>
        </p:nvSpPr>
        <p:spPr/>
        <p:txBody>
          <a:body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7B1AB831-7163-BC69-EFF7-07506DB5651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783AE2C-498C-B2B6-163F-74F06B290EFE}"/>
              </a:ext>
            </a:extLst>
          </p:cNvPr>
          <p:cNvSpPr>
            <a:spLocks noGrp="1"/>
          </p:cNvSpPr>
          <p:nvPr>
            <p:ph type="sldNum" sz="quarter" idx="12"/>
          </p:nvPr>
        </p:nvSpPr>
        <p:spPr/>
        <p:txBody>
          <a:bodyPr/>
          <a:lstStyle/>
          <a:p>
            <a:fld id="{4D1E0687-B760-4404-9411-E04729AF9DC4}" type="slidenum">
              <a:rPr lang="en-IN" smtClean="0"/>
              <a:t>‹#›</a:t>
            </a:fld>
            <a:endParaRPr lang="en-IN"/>
          </a:p>
        </p:txBody>
      </p:sp>
    </p:spTree>
    <p:extLst>
      <p:ext uri="{BB962C8B-B14F-4D97-AF65-F5344CB8AC3E}">
        <p14:creationId xmlns:p14="http://schemas.microsoft.com/office/powerpoint/2010/main" val="91926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A57C1-744A-3159-C521-071652DD7B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A8EF7AC-D95A-8535-3496-2CF33E9732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6863BA1-4D4D-EF12-303F-432B2ECAA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54F7DB-D331-403D-933C-3ACCDBB42439}" type="datetimeFigureOut">
              <a:rPr lang="en-IN" smtClean="0"/>
              <a:t>21-06-2026</a:t>
            </a:fld>
            <a:endParaRPr lang="en-IN"/>
          </a:p>
        </p:txBody>
      </p:sp>
      <p:sp>
        <p:nvSpPr>
          <p:cNvPr id="5" name="Footer Placeholder 4">
            <a:extLst>
              <a:ext uri="{FF2B5EF4-FFF2-40B4-BE49-F238E27FC236}">
                <a16:creationId xmlns:a16="http://schemas.microsoft.com/office/drawing/2014/main" id="{2D2F0C5D-0C95-8084-2755-4D75BE1451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E45261F-525D-9779-9418-6C2F34E346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1E0687-B760-4404-9411-E04729AF9DC4}" type="slidenum">
              <a:rPr lang="en-IN" smtClean="0"/>
              <a:t>‹#›</a:t>
            </a:fld>
            <a:endParaRPr lang="en-IN"/>
          </a:p>
        </p:txBody>
      </p:sp>
    </p:spTree>
    <p:extLst>
      <p:ext uri="{BB962C8B-B14F-4D97-AF65-F5344CB8AC3E}">
        <p14:creationId xmlns:p14="http://schemas.microsoft.com/office/powerpoint/2010/main" val="2358373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9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E99CD-2511-F234-8CF7-D205BD78255A}"/>
              </a:ext>
            </a:extLst>
          </p:cNvPr>
          <p:cNvSpPr>
            <a:spLocks noGrp="1"/>
          </p:cNvSpPr>
          <p:nvPr>
            <p:ph type="ctrTitle"/>
          </p:nvPr>
        </p:nvSpPr>
        <p:spPr>
          <a:xfrm>
            <a:off x="425622" y="1018063"/>
            <a:ext cx="8138160" cy="2829877"/>
          </a:xfrm>
        </p:spPr>
        <p:txBody>
          <a:bodyPr>
            <a:normAutofit fontScale="90000"/>
          </a:bodyPr>
          <a:lstStyle/>
          <a:p>
            <a:r>
              <a:rPr lang="en-GB" b="1" dirty="0">
                <a:latin typeface="Arial" panose="020B0604020202020204" pitchFamily="34" charset="0"/>
                <a:cs typeface="Arial" panose="020B0604020202020204" pitchFamily="34" charset="0"/>
              </a:rPr>
              <a:t>Professional Development within Health and Social Care</a:t>
            </a:r>
            <a:endParaRPr lang="en-IN"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37D03F3-2A6C-260F-DFE6-78580B52711E}"/>
              </a:ext>
            </a:extLst>
          </p:cNvPr>
          <p:cNvSpPr>
            <a:spLocks noGrp="1"/>
          </p:cNvSpPr>
          <p:nvPr>
            <p:ph type="subTitle" idx="1"/>
          </p:nvPr>
        </p:nvSpPr>
        <p:spPr>
          <a:xfrm>
            <a:off x="425622" y="4066652"/>
            <a:ext cx="8022693" cy="913121"/>
          </a:xfrm>
        </p:spPr>
        <p:txBody>
          <a:bodyPr>
            <a:noAutofit/>
          </a:bodyPr>
          <a:lstStyle/>
          <a:p>
            <a:r>
              <a:rPr lang="en-GB" sz="2000" b="1" dirty="0">
                <a:latin typeface="Arial" panose="020B0604020202020204" pitchFamily="34" charset="0"/>
                <a:cs typeface="Arial" panose="020B0604020202020204" pitchFamily="34" charset="0"/>
              </a:rPr>
              <a:t>Student Name: Mason Tobias</a:t>
            </a:r>
          </a:p>
          <a:p>
            <a:r>
              <a:rPr lang="en-GB" sz="2000" b="1" dirty="0">
                <a:latin typeface="Arial" panose="020B0604020202020204" pitchFamily="34" charset="0"/>
                <a:cs typeface="Arial" panose="020B0604020202020204" pitchFamily="34" charset="0"/>
              </a:rPr>
              <a:t>Student ID: 2506377</a:t>
            </a:r>
          </a:p>
          <a:p>
            <a:r>
              <a:rPr lang="en-GB" sz="2000" b="1" dirty="0">
                <a:latin typeface="Arial" panose="020B0604020202020204" pitchFamily="34" charset="0"/>
                <a:cs typeface="Arial" panose="020B0604020202020204" pitchFamily="34" charset="0"/>
              </a:rPr>
              <a:t>Lecturer’s Name : Dr. Besty Jose</a:t>
            </a:r>
          </a:p>
          <a:p>
            <a:r>
              <a:rPr lang="en-IN" sz="2000" b="1" dirty="0">
                <a:latin typeface="Arial" panose="020B0604020202020204" pitchFamily="34" charset="0"/>
                <a:cs typeface="Arial" panose="020B0604020202020204" pitchFamily="34" charset="0"/>
              </a:rPr>
              <a:t>Module Code : LCHS4009</a:t>
            </a:r>
          </a:p>
        </p:txBody>
      </p:sp>
    </p:spTree>
    <p:extLst>
      <p:ext uri="{BB962C8B-B14F-4D97-AF65-F5344CB8AC3E}">
        <p14:creationId xmlns:p14="http://schemas.microsoft.com/office/powerpoint/2010/main" val="2158796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24B5B-54EB-D8FC-3626-431D628FB920}"/>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Table of Contents </a:t>
            </a:r>
            <a:endParaRPr lang="en-IN" sz="5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1F529E-B38A-C2AA-C871-E3DB9F117A2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Importance of Communication as a Care Home Manager in Health and Social  Care ……………………………………. 03</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Relevance of Communication for a Care Home Manager in Health and Social Care  ...………………………………….. 04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Practical Application of the Communication Skill as a Care Home Manager in Health and Social Care  .……………… 05</a:t>
            </a:r>
          </a:p>
          <a:p>
            <a:r>
              <a:rPr lang="en-GB" dirty="0">
                <a:latin typeface="Arial" panose="020B0604020202020204" pitchFamily="34" charset="0"/>
                <a:cs typeface="Arial" panose="020B0604020202020204" pitchFamily="34" charset="0"/>
              </a:rPr>
              <a:t>References .…………………………………….…………….. 06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756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473D03A-23B3-7689-E325-CB41E0F6223A}"/>
              </a:ext>
            </a:extLst>
          </p:cNvPr>
          <p:cNvPicPr>
            <a:picLocks noChangeAspect="1"/>
          </p:cNvPicPr>
          <p:nvPr/>
        </p:nvPicPr>
        <p:blipFill>
          <a:blip r:embed="rId3"/>
          <a:srcRect t="4352" r="2" b="2"/>
          <a:stretch>
            <a:fill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6B0A38-DA63-2712-6568-D5C13F5110B3}"/>
              </a:ext>
            </a:extLst>
          </p:cNvPr>
          <p:cNvSpPr>
            <a:spLocks noGrp="1"/>
          </p:cNvSpPr>
          <p:nvPr>
            <p:ph type="title"/>
          </p:nvPr>
        </p:nvSpPr>
        <p:spPr>
          <a:xfrm>
            <a:off x="6956855" y="310393"/>
            <a:ext cx="4878858" cy="1899912"/>
          </a:xfrm>
        </p:spPr>
        <p:txBody>
          <a:bodyPr vert="horz" lIns="91440" tIns="45720" rIns="91440" bIns="45720" rtlCol="0" anchor="ctr">
            <a:normAutofit/>
          </a:bodyPr>
          <a:lstStyle/>
          <a:p>
            <a:r>
              <a:rPr lang="en-US" sz="3100" b="1" dirty="0">
                <a:latin typeface="Arial" panose="020B0604020202020204" pitchFamily="34" charset="0"/>
                <a:cs typeface="Arial" panose="020B0604020202020204" pitchFamily="34" charset="0"/>
              </a:rPr>
              <a:t>Importance of Communication for a Care Home Manager in Health and Social Care </a:t>
            </a:r>
          </a:p>
        </p:txBody>
      </p:sp>
      <p:sp>
        <p:nvSpPr>
          <p:cNvPr id="6" name="TextBox 5">
            <a:extLst>
              <a:ext uri="{FF2B5EF4-FFF2-40B4-BE49-F238E27FC236}">
                <a16:creationId xmlns:a16="http://schemas.microsoft.com/office/drawing/2014/main" id="{40ECE0A8-9098-18F0-78FF-856FBEE2A6FF}"/>
              </a:ext>
            </a:extLst>
          </p:cNvPr>
          <p:cNvSpPr txBox="1"/>
          <p:nvPr/>
        </p:nvSpPr>
        <p:spPr>
          <a:xfrm>
            <a:off x="7354275" y="2520698"/>
            <a:ext cx="4633783" cy="374276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Communication allows for effective interaction with the family members, which helps to provide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Helps build confidence and mutual trust among the caregivers and the patients.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Communication allows for streamlining the operations, improving motivation and cutting down turnover.</a:t>
            </a:r>
          </a:p>
        </p:txBody>
      </p:sp>
    </p:spTree>
    <p:extLst>
      <p:ext uri="{BB962C8B-B14F-4D97-AF65-F5344CB8AC3E}">
        <p14:creationId xmlns:p14="http://schemas.microsoft.com/office/powerpoint/2010/main" val="4207304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1AF1E-C5A8-DA29-282E-70BCFF056410}"/>
              </a:ext>
            </a:extLst>
          </p:cNvPr>
          <p:cNvSpPr>
            <a:spLocks noGrp="1"/>
          </p:cNvSpPr>
          <p:nvPr>
            <p:ph type="title"/>
          </p:nvPr>
        </p:nvSpPr>
        <p:spPr>
          <a:xfrm>
            <a:off x="114629" y="4413602"/>
            <a:ext cx="4685857" cy="1465973"/>
          </a:xfrm>
        </p:spPr>
        <p:txBody>
          <a:bodyPr vert="horz" lIns="91440" tIns="45720" rIns="91440" bIns="45720" rtlCol="0" anchor="t">
            <a:noAutofit/>
          </a:bodyPr>
          <a:lstStyle/>
          <a:p>
            <a:r>
              <a:rPr lang="en-US" sz="3100" b="1" dirty="0">
                <a:latin typeface="Arial" panose="020B0604020202020204" pitchFamily="34" charset="0"/>
                <a:cs typeface="Arial" panose="020B0604020202020204" pitchFamily="34" charset="0"/>
              </a:rPr>
              <a:t>Relevance of Communication for a Care Home Manager in Health and Social Care </a:t>
            </a:r>
          </a:p>
        </p:txBody>
      </p:sp>
      <p:pic>
        <p:nvPicPr>
          <p:cNvPr id="8" name="Picture 7">
            <a:extLst>
              <a:ext uri="{FF2B5EF4-FFF2-40B4-BE49-F238E27FC236}">
                <a16:creationId xmlns:a16="http://schemas.microsoft.com/office/drawing/2014/main" id="{F9861D71-71FB-3A11-0310-E165E43E9536}"/>
              </a:ext>
            </a:extLst>
          </p:cNvPr>
          <p:cNvPicPr>
            <a:picLocks noChangeAspect="1"/>
          </p:cNvPicPr>
          <p:nvPr/>
        </p:nvPicPr>
        <p:blipFill>
          <a:blip r:embed="rId3"/>
          <a:srcRect b="26703"/>
          <a:stretch>
            <a:fillRect/>
          </a:stretch>
        </p:blipFill>
        <p:spPr>
          <a:xfrm>
            <a:off x="20" y="432"/>
            <a:ext cx="12191980" cy="4176151"/>
          </a:xfrm>
          <a:prstGeom prst="rect">
            <a:avLst/>
          </a:prstGeom>
        </p:spPr>
      </p:pic>
      <p:sp>
        <p:nvSpPr>
          <p:cNvPr id="6" name="TextBox 5">
            <a:extLst>
              <a:ext uri="{FF2B5EF4-FFF2-40B4-BE49-F238E27FC236}">
                <a16:creationId xmlns:a16="http://schemas.microsoft.com/office/drawing/2014/main" id="{2879B55B-E1A3-E929-A9D8-46E9A3CBB269}"/>
              </a:ext>
            </a:extLst>
          </p:cNvPr>
          <p:cNvSpPr txBox="1"/>
          <p:nvPr/>
        </p:nvSpPr>
        <p:spPr>
          <a:xfrm>
            <a:off x="4800486" y="3575041"/>
            <a:ext cx="7026876" cy="2712769"/>
          </a:xfrm>
          <a:prstGeom prst="rect">
            <a:avLst/>
          </a:prstGeom>
          <a:solidFill>
            <a:schemeClr val="accent1">
              <a:lumMod val="20000"/>
              <a:lumOff val="80000"/>
            </a:schemeClr>
          </a:solidFill>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It allows the Care Home manager to monitor multi-disciplinary functions within the organisation, offering guidance and support to the employees.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Establish a positive work culture within the organisation with clearly defined goals and objectives.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Effective communication allows to build empathy, which in turn helps to improve the quality of health care that is offered. </a:t>
            </a:r>
          </a:p>
        </p:txBody>
      </p:sp>
      <p:sp>
        <p:nvSpPr>
          <p:cNvPr id="22" name="Rectangle 21">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122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40A9A-E6CF-C67D-82D5-F82B032259C0}"/>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3100" b="1" dirty="0">
                <a:latin typeface="Arial" panose="020B0604020202020204" pitchFamily="34" charset="0"/>
                <a:cs typeface="Arial" panose="020B0604020202020204" pitchFamily="34" charset="0"/>
              </a:rPr>
              <a:t>Practical Application of the Communication Skill as a Care Home Manager in Health and Social Care </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E2D1A2A-5226-59BA-D1D8-E012496B1D49}"/>
              </a:ext>
            </a:extLst>
          </p:cNvPr>
          <p:cNvSpPr txBox="1"/>
          <p:nvPr/>
        </p:nvSpPr>
        <p:spPr>
          <a:xfrm>
            <a:off x="640080" y="2872899"/>
            <a:ext cx="4243589" cy="3320668"/>
          </a:xfrm>
          <a:prstGeom prst="rect">
            <a:avLst/>
          </a:prstGeom>
        </p:spPr>
        <p:txBody>
          <a:bodyPr vert="horz" lIns="91440" tIns="45720" rIns="91440" bIns="45720" rtlCol="0">
            <a:noAutofit/>
          </a:bodyPr>
          <a:lstStyle/>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 will engage in one-to-one communication with the families of the patients to evaluate the needs and the conditions of the patients using the SMCR, Berlo(1960) Model approach.</a:t>
            </a:r>
          </a:p>
          <a:p>
            <a:pPr algn="just">
              <a:lnSpc>
                <a:spcPct val="90000"/>
              </a:lnSpc>
              <a:spcAft>
                <a:spcPts val="600"/>
              </a:spcAft>
            </a:pPr>
            <a:endParaRPr lang="en-US"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During the hiring process, I will communicate with the candidates personally to assess their strong skills to ensure that I can assign them to the right roles. </a:t>
            </a:r>
          </a:p>
        </p:txBody>
      </p:sp>
      <p:pic>
        <p:nvPicPr>
          <p:cNvPr id="8" name="Picture 7">
            <a:extLst>
              <a:ext uri="{FF2B5EF4-FFF2-40B4-BE49-F238E27FC236}">
                <a16:creationId xmlns:a16="http://schemas.microsoft.com/office/drawing/2014/main" id="{29B8AE32-6AD3-2B37-A4EB-4985F989CFB3}"/>
              </a:ext>
            </a:extLst>
          </p:cNvPr>
          <p:cNvPicPr>
            <a:picLocks noChangeAspect="1"/>
          </p:cNvPicPr>
          <p:nvPr/>
        </p:nvPicPr>
        <p:blipFill>
          <a:blip r:embed="rId3"/>
          <a:srcRect l="16450" r="1409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40348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ECF3-AD6D-A505-B790-E706FACA6FAD}"/>
              </a:ext>
            </a:extLst>
          </p:cNvPr>
          <p:cNvSpPr>
            <a:spLocks noGrp="1"/>
          </p:cNvSpPr>
          <p:nvPr>
            <p:ph type="title"/>
          </p:nvPr>
        </p:nvSpPr>
        <p:spPr>
          <a:xfrm>
            <a:off x="838200" y="0"/>
            <a:ext cx="10515600" cy="750277"/>
          </a:xfrm>
        </p:spPr>
        <p:txBody>
          <a:bodyPr>
            <a:normAutofit/>
          </a:bodyPr>
          <a:lstStyle/>
          <a:p>
            <a:pPr algn="ctr"/>
            <a:r>
              <a:rPr lang="en-GB" sz="3100" b="1" dirty="0">
                <a:latin typeface="Arial" panose="020B0604020202020204" pitchFamily="34" charset="0"/>
                <a:cs typeface="Arial" panose="020B0604020202020204" pitchFamily="34" charset="0"/>
              </a:rPr>
              <a:t>References </a:t>
            </a:r>
            <a:endParaRPr lang="en-IN" sz="31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82C3E4-A845-1E0A-F9B4-5DF4C2211C11}"/>
              </a:ext>
            </a:extLst>
          </p:cNvPr>
          <p:cNvSpPr txBox="1"/>
          <p:nvPr/>
        </p:nvSpPr>
        <p:spPr>
          <a:xfrm>
            <a:off x="582392" y="573210"/>
            <a:ext cx="11609608" cy="8094524"/>
          </a:xfrm>
          <a:prstGeom prst="rect">
            <a:avLst/>
          </a:prstGeom>
          <a:noFill/>
        </p:spPr>
        <p:txBody>
          <a:bodyPr wrap="square">
            <a:spAutoFit/>
          </a:bodyPr>
          <a:lstStyle/>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Banks, L. P., (2024). </a:t>
            </a:r>
            <a:r>
              <a:rPr lang="en-IN" sz="2000" i="1" dirty="0">
                <a:effectLst/>
                <a:latin typeface="Arial" panose="020B0604020202020204" pitchFamily="34" charset="0"/>
                <a:ea typeface="DengXian Light" panose="02010600030101010101" pitchFamily="2" charset="-122"/>
                <a:cs typeface="Arial" panose="020B0604020202020204" pitchFamily="34" charset="0"/>
              </a:rPr>
              <a:t>The Bedrock Of Reputation: Why Effective Communication Matters In Healthchttps://www.proquest.com/openview/ed313b07289781e12289704e7980ba40/1?pq-origsite=gscholar&amp;cbl=2029989#:~:text=Organizational%20Models%20of,2016)%3A%2056%2D65.are.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https://www.forbes.com/councils/forbescommunicationscouncil/2024/07/09/the-bedrock-of-reputation-why-effective-communication-matters-in-healthcare/[Accessed 01 June 2026].</a:t>
            </a:r>
          </a:p>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Barrette, C., (2024). </a:t>
            </a:r>
            <a:r>
              <a:rPr lang="en-IN" sz="2000" i="1" dirty="0">
                <a:effectLst/>
                <a:latin typeface="Arial" panose="020B0604020202020204" pitchFamily="34" charset="0"/>
                <a:ea typeface="DengXian Light" panose="02010600030101010101" pitchFamily="2" charset="-122"/>
                <a:cs typeface="Arial" panose="020B0604020202020204" pitchFamily="34" charset="0"/>
              </a:rPr>
              <a:t>Why Is Communication Important In Health And Social Care? (Ultimate Guide!).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https://uk.hfonline.org/why-is-communication-important-in-health-and-social-care/[Accessed 01 June 2026].</a:t>
            </a:r>
          </a:p>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M, G., (2024). </a:t>
            </a:r>
            <a:r>
              <a:rPr lang="en-IN" sz="2000" i="1" dirty="0">
                <a:effectLst/>
                <a:latin typeface="Arial" panose="020B0604020202020204" pitchFamily="34" charset="0"/>
                <a:ea typeface="DengXian Light" panose="02010600030101010101" pitchFamily="2" charset="-122"/>
                <a:cs typeface="Arial" panose="020B0604020202020204" pitchFamily="34" charset="0"/>
              </a:rPr>
              <a:t>Employee Engagement for Hospitals and the Healthcare Industry.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https://www.contactmonkey.com/blog/employee-engagement-in-healthcare[Accessed 01 June 2026].</a:t>
            </a:r>
          </a:p>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Ogilvie, L., (2024). </a:t>
            </a:r>
            <a:r>
              <a:rPr lang="en-IN" sz="2000" i="1" dirty="0">
                <a:effectLst/>
                <a:latin typeface="Arial" panose="020B0604020202020204" pitchFamily="34" charset="0"/>
                <a:ea typeface="DengXian Light" panose="02010600030101010101" pitchFamily="2" charset="-122"/>
                <a:cs typeface="Arial" panose="020B0604020202020204" pitchFamily="34" charset="0"/>
              </a:rPr>
              <a:t>Why communication in health and social care is non-negotiable (and how to get it right).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https://www.birdie.care/blog/communication-health-social-care[Accessed 01 June 2026].</a:t>
            </a:r>
          </a:p>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Robinson, A., (2024). </a:t>
            </a:r>
            <a:r>
              <a:rPr lang="en-IN" sz="2000" i="1" dirty="0">
                <a:effectLst/>
                <a:latin typeface="Arial" panose="020B0604020202020204" pitchFamily="34" charset="0"/>
                <a:ea typeface="DengXian Light" panose="02010600030101010101" pitchFamily="2" charset="-122"/>
                <a:cs typeface="Arial" panose="020B0604020202020204" pitchFamily="34" charset="0"/>
              </a:rPr>
              <a:t>From Family Dinners To Boardroom Meetings: The Positive Impact Of Open Communication.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https://www.forbes.com/councils/forbescommunicationscouncil/2024/04/09/from-family-dinners-to-boardroom-meetings-the-positive-impact-of-open-communication/[Accessed 01 June 2026].</a:t>
            </a:r>
          </a:p>
          <a:p>
            <a:pPr marL="285750" indent="-285750" algn="just">
              <a:buFont typeface="Arial" panose="020B0604020202020204" pitchFamily="34" charset="0"/>
              <a:buChar char="•"/>
            </a:pPr>
            <a:r>
              <a:rPr lang="en-IN" sz="2000" dirty="0">
                <a:effectLst/>
                <a:latin typeface="Arial" panose="020B0604020202020204" pitchFamily="34" charset="0"/>
                <a:ea typeface="DengXian Light" panose="02010600030101010101" pitchFamily="2" charset="-122"/>
                <a:cs typeface="Arial" panose="020B0604020202020204" pitchFamily="34" charset="0"/>
              </a:rPr>
              <a:t>Ross, P., (2025). </a:t>
            </a:r>
            <a:r>
              <a:rPr lang="en-IN" sz="2000" i="1" dirty="0">
                <a:effectLst/>
                <a:latin typeface="Arial" panose="020B0604020202020204" pitchFamily="34" charset="0"/>
                <a:ea typeface="DengXian Light" panose="02010600030101010101" pitchFamily="2" charset="-122"/>
                <a:cs typeface="Arial" panose="020B0604020202020204" pitchFamily="34" charset="0"/>
              </a:rPr>
              <a:t>Empathy In Leadership: How Understanding Others' Needs Drives Success. </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https://www.forbes.com/councils/forbesbusinesscouncil/2025/08/18/empathy-in-leadership-how-understanding-others-needs-drives-success/[Accessed 01 June 2026].</a:t>
            </a:r>
          </a:p>
          <a:p>
            <a:pPr marL="285750" indent="-285750" algn="just">
              <a:buFont typeface="Arial" panose="020B0604020202020204" pitchFamily="34" charset="0"/>
              <a:buChar char="•"/>
            </a:pPr>
            <a:r>
              <a:rPr lang="en-IN" sz="2000" dirty="0" err="1">
                <a:effectLst/>
                <a:latin typeface="Arial" panose="020B0604020202020204" pitchFamily="34" charset="0"/>
                <a:ea typeface="DengXian Light" panose="02010600030101010101" pitchFamily="2" charset="-122"/>
                <a:cs typeface="Arial" panose="020B0604020202020204" pitchFamily="34" charset="0"/>
              </a:rPr>
              <a:t>Taraga,Ravathi</a:t>
            </a:r>
            <a:r>
              <a:rPr lang="en-IN" sz="2000" dirty="0">
                <a:effectLst/>
                <a:latin typeface="Arial" panose="020B0604020202020204" pitchFamily="34" charset="0"/>
                <a:ea typeface="DengXian Light" panose="02010600030101010101" pitchFamily="2" charset="-122"/>
                <a:cs typeface="Arial" panose="020B0604020202020204" pitchFamily="34" charset="0"/>
              </a:rPr>
              <a:t>.,(2016). Organizational Models of Effective  Communication. </a:t>
            </a:r>
            <a:r>
              <a:rPr lang="en-IN" sz="2000" dirty="0">
                <a:latin typeface="Arial" panose="020B0604020202020204" pitchFamily="34" charset="0"/>
                <a:ea typeface="DengXian Light" panose="02010600030101010101" pitchFamily="2" charset="-122"/>
                <a:cs typeface="Arial" panose="020B0604020202020204" pitchFamily="34" charset="0"/>
              </a:rPr>
              <a:t>[</a:t>
            </a:r>
            <a:r>
              <a:rPr lang="en-IN" sz="2000" dirty="0">
                <a:effectLst/>
                <a:latin typeface="Arial" panose="020B0604020202020204" pitchFamily="34" charset="0"/>
                <a:ea typeface="DengXian Light" panose="02010600030101010101" pitchFamily="2" charset="-122"/>
                <a:cs typeface="Arial" panose="020B0604020202020204" pitchFamily="34" charset="0"/>
              </a:rPr>
              <a:t>Online]  Available at :https://www.proquest.com/openview/ed313b07289781e12289704e7980ba40/1?pq-origsite=gscholar&amp;cbl=2029989#:~:text=Organizational%20Models%20of,2016)%3A%2056%2D65.[Accessed 01 June 2026].</a:t>
            </a:r>
          </a:p>
        </p:txBody>
      </p:sp>
    </p:spTree>
    <p:extLst>
      <p:ext uri="{BB962C8B-B14F-4D97-AF65-F5344CB8AC3E}">
        <p14:creationId xmlns:p14="http://schemas.microsoft.com/office/powerpoint/2010/main" val="4165064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E5EE122-E5DE-4890-9E5F-4C68111111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ECD392-4EE5-42D7-9FDE-2D72EF368EE0}">
  <ds:schemaRefs>
    <ds:schemaRef ds:uri="http://schemas.microsoft.com/sharepoint/v3/contenttype/forms"/>
  </ds:schemaRefs>
</ds:datastoreItem>
</file>

<file path=customXml/itemProps3.xml><?xml version="1.0" encoding="utf-8"?>
<ds:datastoreItem xmlns:ds="http://schemas.openxmlformats.org/officeDocument/2006/customXml" ds:itemID="{48A97587-457D-49CC-BAAC-4868AF4C941C}">
  <ds:schemaRefs>
    <ds:schemaRef ds:uri="http://www.w3.org/XML/1998/namespace"/>
    <ds:schemaRef ds:uri="http://schemas.openxmlformats.org/package/2006/metadata/core-properties"/>
    <ds:schemaRef ds:uri="3ef5847a-e696-4fee-a2c0-6c3f87568321"/>
    <ds:schemaRef ds:uri="http://schemas.microsoft.com/office/2006/documentManagement/types"/>
    <ds:schemaRef ds:uri="http://purl.org/dc/elements/1.1/"/>
    <ds:schemaRef ds:uri="http://purl.org/dc/terms/"/>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1585</Words>
  <Application>Microsoft Office PowerPoint</Application>
  <PresentationFormat>Widescreen</PresentationFormat>
  <Paragraphs>59</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Professional Development within Health and Social Care</vt:lpstr>
      <vt:lpstr>Table of Contents </vt:lpstr>
      <vt:lpstr>Importance of Communication for a Care Home Manager in Health and Social Care </vt:lpstr>
      <vt:lpstr>Relevance of Communication for a Care Home Manager in Health and Social Care </vt:lpstr>
      <vt:lpstr>Practical Application of the Communication Skill as a Care Home Manager in Health and Social Care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2026-06-08T11:36:17Z</dcterms:created>
  <dcterms:modified xsi:type="dcterms:W3CDTF">2026-06-21T20:02:33Z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