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1620">
          <p15:clr>
            <a:srgbClr val="747775"/>
          </p15:clr>
        </p15:guide>
        <p15:guide id="2" pos="2880">
          <p15:clr>
            <a:srgbClr val="747775"/>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Iain Latto" initials="" lastIdx="2" clrIdx="0"/>
  <p:cmAuthor id="1" name="Jo Kelleher" initials="JK" lastIdx="22"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502E5D-D28A-4147-A39A-4536CF8550D3}" v="141" dt="2023-06-01T13:45:09.952"/>
    <p1510:client id="{78BA62BC-66FC-B480-5A41-B300A6D240C9}" v="1661" dt="2023-06-02T02:07:54.698"/>
  </p1510:revLst>
</p1510:revInfo>
</file>

<file path=ppt/tableStyles.xml><?xml version="1.0" encoding="utf-8"?>
<a:tblStyleLst xmlns:a="http://schemas.openxmlformats.org/drawingml/2006/main" def="{465576DF-0C0F-4959-AC05-BA50C375431A}">
  <a:tblStyle styleId="{465576DF-0C0F-4959-AC05-BA50C375431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p:scale>
          <a:sx n="119" d="100"/>
          <a:sy n="119" d="100"/>
        </p:scale>
        <p:origin x="-394" y="10"/>
      </p:cViewPr>
      <p:guideLst>
        <p:guide orient="horz" pos="162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 Kelleher" userId="10037ffe8bebe2da" providerId="None" clId="Web-{48502E5D-D28A-4147-A39A-4536CF8550D3}"/>
    <pc:docChg chg="modSld">
      <pc:chgData name="Jo Kelleher" userId="10037ffe8bebe2da" providerId="None" clId="Web-{48502E5D-D28A-4147-A39A-4536CF8550D3}" dt="2023-06-01T13:45:06.842" v="136" actId="20577"/>
      <pc:docMkLst>
        <pc:docMk/>
      </pc:docMkLst>
      <pc:sldChg chg="modSp">
        <pc:chgData name="Jo Kelleher" userId="10037ffe8bebe2da" providerId="None" clId="Web-{48502E5D-D28A-4147-A39A-4536CF8550D3}" dt="2023-06-01T13:28:45.024" v="3" actId="20577"/>
        <pc:sldMkLst>
          <pc:docMk/>
          <pc:sldMk cId="0" sldId="257"/>
        </pc:sldMkLst>
        <pc:spChg chg="mod">
          <ac:chgData name="Jo Kelleher" userId="10037ffe8bebe2da" providerId="None" clId="Web-{48502E5D-D28A-4147-A39A-4536CF8550D3}" dt="2023-06-01T13:28:45.024" v="3" actId="20577"/>
          <ac:spMkLst>
            <pc:docMk/>
            <pc:sldMk cId="0" sldId="257"/>
            <ac:spMk id="61" creationId="{00000000-0000-0000-0000-000000000000}"/>
          </ac:spMkLst>
        </pc:spChg>
      </pc:sldChg>
      <pc:sldChg chg="modSp">
        <pc:chgData name="Jo Kelleher" userId="10037ffe8bebe2da" providerId="None" clId="Web-{48502E5D-D28A-4147-A39A-4536CF8550D3}" dt="2023-06-01T13:28:33.258" v="1" actId="20577"/>
        <pc:sldMkLst>
          <pc:docMk/>
          <pc:sldMk cId="0" sldId="258"/>
        </pc:sldMkLst>
        <pc:spChg chg="mod">
          <ac:chgData name="Jo Kelleher" userId="10037ffe8bebe2da" providerId="None" clId="Web-{48502E5D-D28A-4147-A39A-4536CF8550D3}" dt="2023-06-01T13:28:33.258" v="1" actId="20577"/>
          <ac:spMkLst>
            <pc:docMk/>
            <pc:sldMk cId="0" sldId="258"/>
            <ac:spMk id="67" creationId="{00000000-0000-0000-0000-000000000000}"/>
          </ac:spMkLst>
        </pc:spChg>
      </pc:sldChg>
      <pc:sldChg chg="modSp addCm">
        <pc:chgData name="Jo Kelleher" userId="10037ffe8bebe2da" providerId="None" clId="Web-{48502E5D-D28A-4147-A39A-4536CF8550D3}" dt="2023-06-01T13:33:05.717" v="37" actId="20577"/>
        <pc:sldMkLst>
          <pc:docMk/>
          <pc:sldMk cId="0" sldId="259"/>
        </pc:sldMkLst>
        <pc:spChg chg="mod">
          <ac:chgData name="Jo Kelleher" userId="10037ffe8bebe2da" providerId="None" clId="Web-{48502E5D-D28A-4147-A39A-4536CF8550D3}" dt="2023-06-01T13:33:05.717" v="37" actId="20577"/>
          <ac:spMkLst>
            <pc:docMk/>
            <pc:sldMk cId="0" sldId="259"/>
            <ac:spMk id="73" creationId="{00000000-0000-0000-0000-000000000000}"/>
          </ac:spMkLst>
        </pc:spChg>
      </pc:sldChg>
      <pc:sldChg chg="modSp addCm">
        <pc:chgData name="Jo Kelleher" userId="10037ffe8bebe2da" providerId="None" clId="Web-{48502E5D-D28A-4147-A39A-4536CF8550D3}" dt="2023-06-01T13:37:29.786" v="62"/>
        <pc:sldMkLst>
          <pc:docMk/>
          <pc:sldMk cId="0" sldId="262"/>
        </pc:sldMkLst>
        <pc:spChg chg="mod">
          <ac:chgData name="Jo Kelleher" userId="10037ffe8bebe2da" providerId="None" clId="Web-{48502E5D-D28A-4147-A39A-4536CF8550D3}" dt="2023-06-01T13:36:54.207" v="61" actId="20577"/>
          <ac:spMkLst>
            <pc:docMk/>
            <pc:sldMk cId="0" sldId="262"/>
            <ac:spMk id="92" creationId="{00000000-0000-0000-0000-000000000000}"/>
          </ac:spMkLst>
        </pc:spChg>
      </pc:sldChg>
      <pc:sldChg chg="modSp addCm">
        <pc:chgData name="Jo Kelleher" userId="10037ffe8bebe2da" providerId="None" clId="Web-{48502E5D-D28A-4147-A39A-4536CF8550D3}" dt="2023-06-01T13:38:37.849" v="69" actId="20577"/>
        <pc:sldMkLst>
          <pc:docMk/>
          <pc:sldMk cId="0" sldId="263"/>
        </pc:sldMkLst>
        <pc:spChg chg="mod">
          <ac:chgData name="Jo Kelleher" userId="10037ffe8bebe2da" providerId="None" clId="Web-{48502E5D-D28A-4147-A39A-4536CF8550D3}" dt="2023-06-01T13:38:37.849" v="69" actId="20577"/>
          <ac:spMkLst>
            <pc:docMk/>
            <pc:sldMk cId="0" sldId="263"/>
            <ac:spMk id="98" creationId="{00000000-0000-0000-0000-000000000000}"/>
          </ac:spMkLst>
        </pc:spChg>
      </pc:sldChg>
      <pc:sldChg chg="modSp addCm">
        <pc:chgData name="Jo Kelleher" userId="10037ffe8bebe2da" providerId="None" clId="Web-{48502E5D-D28A-4147-A39A-4536CF8550D3}" dt="2023-06-01T13:40:35.165" v="82" actId="20577"/>
        <pc:sldMkLst>
          <pc:docMk/>
          <pc:sldMk cId="0" sldId="264"/>
        </pc:sldMkLst>
        <pc:spChg chg="mod">
          <ac:chgData name="Jo Kelleher" userId="10037ffe8bebe2da" providerId="None" clId="Web-{48502E5D-D28A-4147-A39A-4536CF8550D3}" dt="2023-06-01T13:40:35.165" v="82" actId="20577"/>
          <ac:spMkLst>
            <pc:docMk/>
            <pc:sldMk cId="0" sldId="264"/>
            <ac:spMk id="105" creationId="{00000000-0000-0000-0000-000000000000}"/>
          </ac:spMkLst>
        </pc:spChg>
      </pc:sldChg>
      <pc:sldChg chg="modSp addCm">
        <pc:chgData name="Jo Kelleher" userId="10037ffe8bebe2da" providerId="None" clId="Web-{48502E5D-D28A-4147-A39A-4536CF8550D3}" dt="2023-06-01T13:43:07.168" v="111" actId="20577"/>
        <pc:sldMkLst>
          <pc:docMk/>
          <pc:sldMk cId="0" sldId="266"/>
        </pc:sldMkLst>
        <pc:spChg chg="mod">
          <ac:chgData name="Jo Kelleher" userId="10037ffe8bebe2da" providerId="None" clId="Web-{48502E5D-D28A-4147-A39A-4536CF8550D3}" dt="2023-06-01T13:43:07.168" v="111" actId="20577"/>
          <ac:spMkLst>
            <pc:docMk/>
            <pc:sldMk cId="0" sldId="266"/>
            <ac:spMk id="118" creationId="{00000000-0000-0000-0000-000000000000}"/>
          </ac:spMkLst>
        </pc:spChg>
      </pc:sldChg>
      <pc:sldChg chg="modSp">
        <pc:chgData name="Jo Kelleher" userId="10037ffe8bebe2da" providerId="None" clId="Web-{48502E5D-D28A-4147-A39A-4536CF8550D3}" dt="2023-06-01T13:43:20.371" v="115" actId="20577"/>
        <pc:sldMkLst>
          <pc:docMk/>
          <pc:sldMk cId="0" sldId="267"/>
        </pc:sldMkLst>
        <pc:spChg chg="mod">
          <ac:chgData name="Jo Kelleher" userId="10037ffe8bebe2da" providerId="None" clId="Web-{48502E5D-D28A-4147-A39A-4536CF8550D3}" dt="2023-06-01T13:43:20.371" v="115" actId="20577"/>
          <ac:spMkLst>
            <pc:docMk/>
            <pc:sldMk cId="0" sldId="267"/>
            <ac:spMk id="124" creationId="{00000000-0000-0000-0000-000000000000}"/>
          </ac:spMkLst>
        </pc:spChg>
      </pc:sldChg>
      <pc:sldChg chg="modSp addCm">
        <pc:chgData name="Jo Kelleher" userId="10037ffe8bebe2da" providerId="None" clId="Web-{48502E5D-D28A-4147-A39A-4536CF8550D3}" dt="2023-06-01T13:45:06.842" v="136" actId="20577"/>
        <pc:sldMkLst>
          <pc:docMk/>
          <pc:sldMk cId="0" sldId="268"/>
        </pc:sldMkLst>
        <pc:spChg chg="mod">
          <ac:chgData name="Jo Kelleher" userId="10037ffe8bebe2da" providerId="None" clId="Web-{48502E5D-D28A-4147-A39A-4536CF8550D3}" dt="2023-06-01T13:45:06.842" v="136" actId="20577"/>
          <ac:spMkLst>
            <pc:docMk/>
            <pc:sldMk cId="0" sldId="268"/>
            <ac:spMk id="131" creationId="{00000000-0000-0000-0000-000000000000}"/>
          </ac:spMkLst>
        </pc:spChg>
      </pc:sldChg>
    </pc:docChg>
  </pc:docChgLst>
  <pc:docChgLst>
    <pc:chgData name="Iain Latto (2103185)" userId="S::2103185@student.uwtsd.ac.uk::31257f08-c214-42f7-9490-2ee0c2ca9d56" providerId="AD" clId="Web-{78BA62BC-66FC-B480-5A41-B300A6D240C9}"/>
    <pc:docChg chg="addSld delSld modSld">
      <pc:chgData name="Iain Latto (2103185)" userId="S::2103185@student.uwtsd.ac.uk::31257f08-c214-42f7-9490-2ee0c2ca9d56" providerId="AD" clId="Web-{78BA62BC-66FC-B480-5A41-B300A6D240C9}" dt="2023-06-02T02:07:54.698" v="1661" actId="20577"/>
      <pc:docMkLst>
        <pc:docMk/>
      </pc:docMkLst>
      <pc:sldChg chg="modSp">
        <pc:chgData name="Iain Latto (2103185)" userId="S::2103185@student.uwtsd.ac.uk::31257f08-c214-42f7-9490-2ee0c2ca9d56" providerId="AD" clId="Web-{78BA62BC-66FC-B480-5A41-B300A6D240C9}" dt="2023-06-01T15:13:52.013" v="42" actId="20577"/>
        <pc:sldMkLst>
          <pc:docMk/>
          <pc:sldMk cId="0" sldId="256"/>
        </pc:sldMkLst>
        <pc:spChg chg="mod">
          <ac:chgData name="Iain Latto (2103185)" userId="S::2103185@student.uwtsd.ac.uk::31257f08-c214-42f7-9490-2ee0c2ca9d56" providerId="AD" clId="Web-{78BA62BC-66FC-B480-5A41-B300A6D240C9}" dt="2023-06-01T15:08:46.017" v="17" actId="1076"/>
          <ac:spMkLst>
            <pc:docMk/>
            <pc:sldMk cId="0" sldId="256"/>
            <ac:spMk id="54" creationId="{00000000-0000-0000-0000-000000000000}"/>
          </ac:spMkLst>
        </pc:spChg>
        <pc:spChg chg="mod">
          <ac:chgData name="Iain Latto (2103185)" userId="S::2103185@student.uwtsd.ac.uk::31257f08-c214-42f7-9490-2ee0c2ca9d56" providerId="AD" clId="Web-{78BA62BC-66FC-B480-5A41-B300A6D240C9}" dt="2023-06-01T15:13:52.013" v="42" actId="20577"/>
          <ac:spMkLst>
            <pc:docMk/>
            <pc:sldMk cId="0" sldId="256"/>
            <ac:spMk id="55" creationId="{00000000-0000-0000-0000-000000000000}"/>
          </ac:spMkLst>
        </pc:spChg>
      </pc:sldChg>
      <pc:sldChg chg="modSp delCm">
        <pc:chgData name="Iain Latto (2103185)" userId="S::2103185@student.uwtsd.ac.uk::31257f08-c214-42f7-9490-2ee0c2ca9d56" providerId="AD" clId="Web-{78BA62BC-66FC-B480-5A41-B300A6D240C9}" dt="2023-06-02T01:49:50.564" v="1183" actId="20577"/>
        <pc:sldMkLst>
          <pc:docMk/>
          <pc:sldMk cId="0" sldId="257"/>
        </pc:sldMkLst>
        <pc:spChg chg="mod">
          <ac:chgData name="Iain Latto (2103185)" userId="S::2103185@student.uwtsd.ac.uk::31257f08-c214-42f7-9490-2ee0c2ca9d56" providerId="AD" clId="Web-{78BA62BC-66FC-B480-5A41-B300A6D240C9}" dt="2023-06-02T01:49:50.564" v="1183" actId="20577"/>
          <ac:spMkLst>
            <pc:docMk/>
            <pc:sldMk cId="0" sldId="257"/>
            <ac:spMk id="61" creationId="{00000000-0000-0000-0000-000000000000}"/>
          </ac:spMkLst>
        </pc:spChg>
      </pc:sldChg>
      <pc:sldChg chg="modSp delCm">
        <pc:chgData name="Iain Latto (2103185)" userId="S::2103185@student.uwtsd.ac.uk::31257f08-c214-42f7-9490-2ee0c2ca9d56" providerId="AD" clId="Web-{78BA62BC-66FC-B480-5A41-B300A6D240C9}" dt="2023-06-02T02:07:54.698" v="1661" actId="20577"/>
        <pc:sldMkLst>
          <pc:docMk/>
          <pc:sldMk cId="0" sldId="259"/>
        </pc:sldMkLst>
        <pc:spChg chg="mod">
          <ac:chgData name="Iain Latto (2103185)" userId="S::2103185@student.uwtsd.ac.uk::31257f08-c214-42f7-9490-2ee0c2ca9d56" providerId="AD" clId="Web-{78BA62BC-66FC-B480-5A41-B300A6D240C9}" dt="2023-06-01T15:15:03.078" v="71" actId="14100"/>
          <ac:spMkLst>
            <pc:docMk/>
            <pc:sldMk cId="0" sldId="259"/>
            <ac:spMk id="72" creationId="{00000000-0000-0000-0000-000000000000}"/>
          </ac:spMkLst>
        </pc:spChg>
        <pc:spChg chg="mod">
          <ac:chgData name="Iain Latto (2103185)" userId="S::2103185@student.uwtsd.ac.uk::31257f08-c214-42f7-9490-2ee0c2ca9d56" providerId="AD" clId="Web-{78BA62BC-66FC-B480-5A41-B300A6D240C9}" dt="2023-06-02T02:07:54.698" v="1661" actId="20577"/>
          <ac:spMkLst>
            <pc:docMk/>
            <pc:sldMk cId="0" sldId="259"/>
            <ac:spMk id="73" creationId="{00000000-0000-0000-0000-000000000000}"/>
          </ac:spMkLst>
        </pc:spChg>
      </pc:sldChg>
      <pc:sldChg chg="modSp">
        <pc:chgData name="Iain Latto (2103185)" userId="S::2103185@student.uwtsd.ac.uk::31257f08-c214-42f7-9490-2ee0c2ca9d56" providerId="AD" clId="Web-{78BA62BC-66FC-B480-5A41-B300A6D240C9}" dt="2023-06-02T00:33:32.452" v="1103" actId="20577"/>
        <pc:sldMkLst>
          <pc:docMk/>
          <pc:sldMk cId="0" sldId="260"/>
        </pc:sldMkLst>
        <pc:spChg chg="mod">
          <ac:chgData name="Iain Latto (2103185)" userId="S::2103185@student.uwtsd.ac.uk::31257f08-c214-42f7-9490-2ee0c2ca9d56" providerId="AD" clId="Web-{78BA62BC-66FC-B480-5A41-B300A6D240C9}" dt="2023-06-02T00:19:23.169" v="755" actId="20577"/>
          <ac:spMkLst>
            <pc:docMk/>
            <pc:sldMk cId="0" sldId="260"/>
            <ac:spMk id="78" creationId="{00000000-0000-0000-0000-000000000000}"/>
          </ac:spMkLst>
        </pc:spChg>
        <pc:spChg chg="mod">
          <ac:chgData name="Iain Latto (2103185)" userId="S::2103185@student.uwtsd.ac.uk::31257f08-c214-42f7-9490-2ee0c2ca9d56" providerId="AD" clId="Web-{78BA62BC-66FC-B480-5A41-B300A6D240C9}" dt="2023-06-02T00:33:32.452" v="1103" actId="20577"/>
          <ac:spMkLst>
            <pc:docMk/>
            <pc:sldMk cId="0" sldId="260"/>
            <ac:spMk id="79" creationId="{00000000-0000-0000-0000-000000000000}"/>
          </ac:spMkLst>
        </pc:spChg>
      </pc:sldChg>
      <pc:sldChg chg="modSp">
        <pc:chgData name="Iain Latto (2103185)" userId="S::2103185@student.uwtsd.ac.uk::31257f08-c214-42f7-9490-2ee0c2ca9d56" providerId="AD" clId="Web-{78BA62BC-66FC-B480-5A41-B300A6D240C9}" dt="2023-06-02T01:46:23.716" v="1115" actId="20577"/>
        <pc:sldMkLst>
          <pc:docMk/>
          <pc:sldMk cId="0" sldId="261"/>
        </pc:sldMkLst>
        <pc:spChg chg="mod">
          <ac:chgData name="Iain Latto (2103185)" userId="S::2103185@student.uwtsd.ac.uk::31257f08-c214-42f7-9490-2ee0c2ca9d56" providerId="AD" clId="Web-{78BA62BC-66FC-B480-5A41-B300A6D240C9}" dt="2023-06-02T01:46:23.716" v="1115" actId="20577"/>
          <ac:spMkLst>
            <pc:docMk/>
            <pc:sldMk cId="0" sldId="261"/>
            <ac:spMk id="84" creationId="{00000000-0000-0000-0000-000000000000}"/>
          </ac:spMkLst>
        </pc:spChg>
      </pc:sldChg>
      <pc:sldChg chg="modSp delCm">
        <pc:chgData name="Iain Latto (2103185)" userId="S::2103185@student.uwtsd.ac.uk::31257f08-c214-42f7-9490-2ee0c2ca9d56" providerId="AD" clId="Web-{78BA62BC-66FC-B480-5A41-B300A6D240C9}" dt="2023-06-02T01:46:37.169" v="1119" actId="20577"/>
        <pc:sldMkLst>
          <pc:docMk/>
          <pc:sldMk cId="0" sldId="262"/>
        </pc:sldMkLst>
        <pc:spChg chg="mod">
          <ac:chgData name="Iain Latto (2103185)" userId="S::2103185@student.uwtsd.ac.uk::31257f08-c214-42f7-9490-2ee0c2ca9d56" providerId="AD" clId="Web-{78BA62BC-66FC-B480-5A41-B300A6D240C9}" dt="2023-06-02T01:46:37.169" v="1119" actId="20577"/>
          <ac:spMkLst>
            <pc:docMk/>
            <pc:sldMk cId="0" sldId="262"/>
            <ac:spMk id="91" creationId="{00000000-0000-0000-0000-000000000000}"/>
          </ac:spMkLst>
        </pc:spChg>
        <pc:spChg chg="mod">
          <ac:chgData name="Iain Latto (2103185)" userId="S::2103185@student.uwtsd.ac.uk::31257f08-c214-42f7-9490-2ee0c2ca9d56" providerId="AD" clId="Web-{78BA62BC-66FC-B480-5A41-B300A6D240C9}" dt="2023-06-01T22:18:28.245" v="750" actId="20577"/>
          <ac:spMkLst>
            <pc:docMk/>
            <pc:sldMk cId="0" sldId="262"/>
            <ac:spMk id="92" creationId="{00000000-0000-0000-0000-000000000000}"/>
          </ac:spMkLst>
        </pc:spChg>
      </pc:sldChg>
      <pc:sldChg chg="modSp delCm">
        <pc:chgData name="Iain Latto (2103185)" userId="S::2103185@student.uwtsd.ac.uk::31257f08-c214-42f7-9490-2ee0c2ca9d56" providerId="AD" clId="Web-{78BA62BC-66FC-B480-5A41-B300A6D240C9}" dt="2023-06-01T22:13:02.958" v="562"/>
        <pc:sldMkLst>
          <pc:docMk/>
          <pc:sldMk cId="0" sldId="263"/>
        </pc:sldMkLst>
        <pc:spChg chg="mod">
          <ac:chgData name="Iain Latto (2103185)" userId="S::2103185@student.uwtsd.ac.uk::31257f08-c214-42f7-9490-2ee0c2ca9d56" providerId="AD" clId="Web-{78BA62BC-66FC-B480-5A41-B300A6D240C9}" dt="2023-06-01T22:13:02.739" v="561" actId="20577"/>
          <ac:spMkLst>
            <pc:docMk/>
            <pc:sldMk cId="0" sldId="263"/>
            <ac:spMk id="98" creationId="{00000000-0000-0000-0000-000000000000}"/>
          </ac:spMkLst>
        </pc:spChg>
      </pc:sldChg>
      <pc:sldChg chg="modSp delCm modCm">
        <pc:chgData name="Iain Latto (2103185)" userId="S::2103185@student.uwtsd.ac.uk::31257f08-c214-42f7-9490-2ee0c2ca9d56" providerId="AD" clId="Web-{78BA62BC-66FC-B480-5A41-B300A6D240C9}" dt="2023-06-01T22:10:48.324" v="504"/>
        <pc:sldMkLst>
          <pc:docMk/>
          <pc:sldMk cId="0" sldId="264"/>
        </pc:sldMkLst>
        <pc:spChg chg="mod">
          <ac:chgData name="Iain Latto (2103185)" userId="S::2103185@student.uwtsd.ac.uk::31257f08-c214-42f7-9490-2ee0c2ca9d56" providerId="AD" clId="Web-{78BA62BC-66FC-B480-5A41-B300A6D240C9}" dt="2023-06-01T22:10:48.074" v="503" actId="20577"/>
          <ac:spMkLst>
            <pc:docMk/>
            <pc:sldMk cId="0" sldId="264"/>
            <ac:spMk id="105" creationId="{00000000-0000-0000-0000-000000000000}"/>
          </ac:spMkLst>
        </pc:spChg>
      </pc:sldChg>
      <pc:sldChg chg="modSp delCm">
        <pc:chgData name="Iain Latto (2103185)" userId="S::2103185@student.uwtsd.ac.uk::31257f08-c214-42f7-9490-2ee0c2ca9d56" providerId="AD" clId="Web-{78BA62BC-66FC-B480-5A41-B300A6D240C9}" dt="2023-06-01T22:00:21.127" v="347"/>
        <pc:sldMkLst>
          <pc:docMk/>
          <pc:sldMk cId="0" sldId="266"/>
        </pc:sldMkLst>
        <pc:spChg chg="mod">
          <ac:chgData name="Iain Latto (2103185)" userId="S::2103185@student.uwtsd.ac.uk::31257f08-c214-42f7-9490-2ee0c2ca9d56" providerId="AD" clId="Web-{78BA62BC-66FC-B480-5A41-B300A6D240C9}" dt="2023-06-01T22:00:20.830" v="346" actId="20577"/>
          <ac:spMkLst>
            <pc:docMk/>
            <pc:sldMk cId="0" sldId="266"/>
            <ac:spMk id="118" creationId="{00000000-0000-0000-0000-000000000000}"/>
          </ac:spMkLst>
        </pc:spChg>
      </pc:sldChg>
      <pc:sldChg chg="modSp">
        <pc:chgData name="Iain Latto (2103185)" userId="S::2103185@student.uwtsd.ac.uk::31257f08-c214-42f7-9490-2ee0c2ca9d56" providerId="AD" clId="Web-{78BA62BC-66FC-B480-5A41-B300A6D240C9}" dt="2023-06-02T01:48:19.312" v="1152" actId="20577"/>
        <pc:sldMkLst>
          <pc:docMk/>
          <pc:sldMk cId="0" sldId="267"/>
        </pc:sldMkLst>
        <pc:spChg chg="mod">
          <ac:chgData name="Iain Latto (2103185)" userId="S::2103185@student.uwtsd.ac.uk::31257f08-c214-42f7-9490-2ee0c2ca9d56" providerId="AD" clId="Web-{78BA62BC-66FC-B480-5A41-B300A6D240C9}" dt="2023-06-02T01:48:19.312" v="1152" actId="20577"/>
          <ac:spMkLst>
            <pc:docMk/>
            <pc:sldMk cId="0" sldId="267"/>
            <ac:spMk id="123" creationId="{00000000-0000-0000-0000-000000000000}"/>
          </ac:spMkLst>
        </pc:spChg>
      </pc:sldChg>
      <pc:sldChg chg="modSp delCm">
        <pc:chgData name="Iain Latto (2103185)" userId="S::2103185@student.uwtsd.ac.uk::31257f08-c214-42f7-9490-2ee0c2ca9d56" providerId="AD" clId="Web-{78BA62BC-66FC-B480-5A41-B300A6D240C9}" dt="2023-06-02T01:49:57.845" v="1184" actId="20577"/>
        <pc:sldMkLst>
          <pc:docMk/>
          <pc:sldMk cId="0" sldId="268"/>
        </pc:sldMkLst>
        <pc:spChg chg="mod">
          <ac:chgData name="Iain Latto (2103185)" userId="S::2103185@student.uwtsd.ac.uk::31257f08-c214-42f7-9490-2ee0c2ca9d56" providerId="AD" clId="Web-{78BA62BC-66FC-B480-5A41-B300A6D240C9}" dt="2023-06-02T01:49:57.845" v="1184" actId="20577"/>
          <ac:spMkLst>
            <pc:docMk/>
            <pc:sldMk cId="0" sldId="268"/>
            <ac:spMk id="130" creationId="{00000000-0000-0000-0000-000000000000}"/>
          </ac:spMkLst>
        </pc:spChg>
        <pc:spChg chg="mod">
          <ac:chgData name="Iain Latto (2103185)" userId="S::2103185@student.uwtsd.ac.uk::31257f08-c214-42f7-9490-2ee0c2ca9d56" providerId="AD" clId="Web-{78BA62BC-66FC-B480-5A41-B300A6D240C9}" dt="2023-06-01T21:53:47.738" v="252" actId="20577"/>
          <ac:spMkLst>
            <pc:docMk/>
            <pc:sldMk cId="0" sldId="268"/>
            <ac:spMk id="131" creationId="{00000000-0000-0000-0000-000000000000}"/>
          </ac:spMkLst>
        </pc:spChg>
      </pc:sldChg>
      <pc:sldChg chg="modSp">
        <pc:chgData name="Iain Latto (2103185)" userId="S::2103185@student.uwtsd.ac.uk::31257f08-c214-42f7-9490-2ee0c2ca9d56" providerId="AD" clId="Web-{78BA62BC-66FC-B480-5A41-B300A6D240C9}" dt="2023-06-02T01:50:01.845" v="1185" actId="20577"/>
        <pc:sldMkLst>
          <pc:docMk/>
          <pc:sldMk cId="0" sldId="269"/>
        </pc:sldMkLst>
        <pc:spChg chg="mod">
          <ac:chgData name="Iain Latto (2103185)" userId="S::2103185@student.uwtsd.ac.uk::31257f08-c214-42f7-9490-2ee0c2ca9d56" providerId="AD" clId="Web-{78BA62BC-66FC-B480-5A41-B300A6D240C9}" dt="2023-06-02T01:50:01.845" v="1185" actId="20577"/>
          <ac:spMkLst>
            <pc:docMk/>
            <pc:sldMk cId="0" sldId="269"/>
            <ac:spMk id="136" creationId="{00000000-0000-0000-0000-000000000000}"/>
          </ac:spMkLst>
        </pc:spChg>
      </pc:sldChg>
      <pc:sldChg chg="modSp new">
        <pc:chgData name="Iain Latto (2103185)" userId="S::2103185@student.uwtsd.ac.uk::31257f08-c214-42f7-9490-2ee0c2ca9d56" providerId="AD" clId="Web-{78BA62BC-66FC-B480-5A41-B300A6D240C9}" dt="2023-06-02T01:59:43.967" v="1415" actId="20577"/>
        <pc:sldMkLst>
          <pc:docMk/>
          <pc:sldMk cId="1423922037" sldId="270"/>
        </pc:sldMkLst>
        <pc:spChg chg="mod">
          <ac:chgData name="Iain Latto (2103185)" userId="S::2103185@student.uwtsd.ac.uk::31257f08-c214-42f7-9490-2ee0c2ca9d56" providerId="AD" clId="Web-{78BA62BC-66FC-B480-5A41-B300A6D240C9}" dt="2023-06-02T01:50:13.408" v="1192" actId="20577"/>
          <ac:spMkLst>
            <pc:docMk/>
            <pc:sldMk cId="1423922037" sldId="270"/>
            <ac:spMk id="2" creationId="{47C9D8C0-85B8-51E1-0439-EF4A968DBBA0}"/>
          </ac:spMkLst>
        </pc:spChg>
        <pc:spChg chg="mod">
          <ac:chgData name="Iain Latto (2103185)" userId="S::2103185@student.uwtsd.ac.uk::31257f08-c214-42f7-9490-2ee0c2ca9d56" providerId="AD" clId="Web-{78BA62BC-66FC-B480-5A41-B300A6D240C9}" dt="2023-06-02T01:59:43.967" v="1415" actId="20577"/>
          <ac:spMkLst>
            <pc:docMk/>
            <pc:sldMk cId="1423922037" sldId="270"/>
            <ac:spMk id="3" creationId="{7DA62F5D-693F-F193-145D-33FF8AF96ACB}"/>
          </ac:spMkLst>
        </pc:spChg>
      </pc:sldChg>
      <pc:sldChg chg="add del replId">
        <pc:chgData name="Iain Latto (2103185)" userId="S::2103185@student.uwtsd.ac.uk::31257f08-c214-42f7-9490-2ee0c2ca9d56" providerId="AD" clId="Web-{78BA62BC-66FC-B480-5A41-B300A6D240C9}" dt="2023-06-01T22:51:05.580" v="752"/>
        <pc:sldMkLst>
          <pc:docMk/>
          <pc:sldMk cId="392997978"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62538434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4bc14f2d5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4bc14f2d5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4bc14f2d56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4bc14f2d5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4d472de604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4d472de604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24d472de604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24d472de604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4bc14f2d56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4bc14f2d56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4bc14f2d56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4bc14f2d56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4bc14f2d56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4bc14f2d56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4bc14f2d56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4bc14f2d56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4bc14f2d56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4bc14f2d56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4bc14f2d56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24bc14f2d56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4bc14f2d56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4bc14f2d56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4bc14f2d56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4bc14f2d56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4d472de604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4d472de604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wav"/><Relationship Id="rId1" Type="http://schemas.microsoft.com/office/2007/relationships/media" Target="../media/media2.wav"/><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wav"/><Relationship Id="rId1" Type="http://schemas.microsoft.com/office/2007/relationships/media" Target="../media/media3.wav"/><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wav"/><Relationship Id="rId1" Type="http://schemas.microsoft.com/office/2007/relationships/media" Target="../media/media4.wav"/><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wav"/><Relationship Id="rId1" Type="http://schemas.microsoft.com/office/2007/relationships/media" Target="../media/media5.wav"/><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wav"/><Relationship Id="rId1" Type="http://schemas.microsoft.com/office/2007/relationships/media" Target="../media/media6.wav"/><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wav"/><Relationship Id="rId1" Type="http://schemas.microsoft.com/office/2007/relationships/media" Target="../media/media7.wav"/><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wav"/><Relationship Id="rId1" Type="http://schemas.microsoft.com/office/2007/relationships/media" Target="../media/media9.wav"/><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wav"/><Relationship Id="rId1" Type="http://schemas.microsoft.com/office/2007/relationships/media" Target="../media/media11.wav"/><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wav"/><Relationship Id="rId1" Type="http://schemas.microsoft.com/office/2007/relationships/media" Target="../media/media12.wav"/><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wav"/><Relationship Id="rId1" Type="http://schemas.microsoft.com/office/2007/relationships/media" Target="../media/media13.wav"/><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wav"/><Relationship Id="rId1" Type="http://schemas.microsoft.com/office/2007/relationships/media" Target="../media/media14.wav"/><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wav"/><Relationship Id="rId1" Type="http://schemas.microsoft.com/office/2007/relationships/media" Target="../media/media15.wav"/><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599687"/>
            <a:ext cx="8520600" cy="1239622"/>
          </a:xfrm>
          <a:prstGeom prst="rect">
            <a:avLst/>
          </a:prstGeom>
        </p:spPr>
        <p:txBody>
          <a:bodyPr spcFirstLastPara="1" wrap="square" lIns="91425" tIns="91425" rIns="91425" bIns="91425" anchor="b" anchorCtr="0">
            <a:normAutofit/>
          </a:bodyPr>
          <a:lstStyle/>
          <a:p>
            <a:r>
              <a:rPr lang="en-GB" sz="4400" b="1" u="sng" dirty="0"/>
              <a:t>Expedition proposal</a:t>
            </a:r>
            <a:endParaRPr lang="en-US" sz="5400" u="sng" dirty="0"/>
          </a:p>
        </p:txBody>
      </p:sp>
      <p:sp>
        <p:nvSpPr>
          <p:cNvPr id="55" name="Google Shape;55;p13"/>
          <p:cNvSpPr txBox="1">
            <a:spLocks noGrp="1"/>
          </p:cNvSpPr>
          <p:nvPr>
            <p:ph type="subTitle" idx="1"/>
          </p:nvPr>
        </p:nvSpPr>
        <p:spPr>
          <a:xfrm>
            <a:off x="311700" y="1836013"/>
            <a:ext cx="8520600" cy="1130670"/>
          </a:xfrm>
          <a:prstGeom prst="rect">
            <a:avLst/>
          </a:prstGeom>
        </p:spPr>
        <p:txBody>
          <a:bodyPr spcFirstLastPara="1" wrap="square" lIns="91425" tIns="91425" rIns="91425" bIns="91425" anchor="t" anchorCtr="0">
            <a:normAutofit/>
          </a:bodyPr>
          <a:lstStyle/>
          <a:p>
            <a:pPr marL="0" indent="0"/>
            <a:r>
              <a:rPr lang="en-GB" sz="2000" dirty="0"/>
              <a:t>BMOE5006 – Sustainable Journeys</a:t>
            </a:r>
          </a:p>
          <a:p>
            <a:pPr marL="0" indent="0"/>
            <a:r>
              <a:rPr lang="en-GB" sz="2000" dirty="0"/>
              <a:t>Presentation</a:t>
            </a:r>
          </a:p>
          <a:p>
            <a:pPr marL="0" indent="0"/>
            <a:r>
              <a:rPr lang="en-GB" sz="2000" dirty="0"/>
              <a:t>By Iain Latto</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326"/>
    </mc:Choice>
    <mc:Fallback>
      <p:transition spd="slow" advTm="11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Contents</a:t>
            </a:r>
            <a:endParaRPr/>
          </a:p>
        </p:txBody>
      </p:sp>
      <p:sp>
        <p:nvSpPr>
          <p:cNvPr id="61" name="Google Shape;61;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85000" lnSpcReduction="20000"/>
          </a:bodyPr>
          <a:lstStyle/>
          <a:p>
            <a:pPr indent="-334010">
              <a:buSzPct val="100000"/>
            </a:pPr>
            <a:r>
              <a:rPr lang="en-GB" sz="1600" dirty="0">
                <a:solidFill>
                  <a:srgbClr val="000000"/>
                </a:solidFill>
                <a:latin typeface="Times New Roman"/>
              </a:rPr>
              <a:t>Activity is a 3-day hike</a:t>
            </a:r>
          </a:p>
          <a:p>
            <a:pPr indent="-334010">
              <a:lnSpc>
                <a:spcPct val="114999"/>
              </a:lnSpc>
              <a:buSzPct val="100000"/>
            </a:pPr>
            <a:r>
              <a:rPr lang="en-GB" sz="1600" dirty="0">
                <a:solidFill>
                  <a:srgbClr val="000000"/>
                </a:solidFill>
                <a:latin typeface="Times New Roman"/>
              </a:rPr>
              <a:t>How it is sustainable? </a:t>
            </a:r>
          </a:p>
          <a:p>
            <a:pPr indent="-334010">
              <a:lnSpc>
                <a:spcPct val="114999"/>
              </a:lnSpc>
              <a:buSzPct val="100000"/>
            </a:pPr>
            <a:r>
              <a:rPr lang="en-GB" sz="1600" dirty="0">
                <a:solidFill>
                  <a:srgbClr val="000000"/>
                </a:solidFill>
                <a:latin typeface="Times New Roman"/>
              </a:rPr>
              <a:t>Well-being and fitness</a:t>
            </a:r>
          </a:p>
          <a:p>
            <a:pPr marL="466090">
              <a:lnSpc>
                <a:spcPct val="114999"/>
              </a:lnSpc>
              <a:buSzPct val="100000"/>
            </a:pPr>
            <a:r>
              <a:rPr lang="en-GB" sz="1600" dirty="0">
                <a:solidFill>
                  <a:srgbClr val="000000"/>
                </a:solidFill>
                <a:latin typeface="Times New Roman"/>
              </a:rPr>
              <a:t>Goals and Kit list</a:t>
            </a:r>
          </a:p>
          <a:p>
            <a:pPr marL="466090">
              <a:lnSpc>
                <a:spcPct val="114999"/>
              </a:lnSpc>
              <a:buSzPct val="100000"/>
            </a:pPr>
            <a:r>
              <a:rPr lang="en-GB" sz="1600" dirty="0">
                <a:solidFill>
                  <a:srgbClr val="000000"/>
                </a:solidFill>
                <a:latin typeface="Times New Roman"/>
              </a:rPr>
              <a:t>Leader abilities and experience</a:t>
            </a:r>
          </a:p>
          <a:p>
            <a:pPr marL="466090">
              <a:lnSpc>
                <a:spcPct val="114999"/>
              </a:lnSpc>
              <a:buSzPct val="100000"/>
            </a:pPr>
            <a:r>
              <a:rPr lang="en-GB" sz="1600" dirty="0">
                <a:solidFill>
                  <a:srgbClr val="000000"/>
                </a:solidFill>
                <a:latin typeface="Times New Roman"/>
              </a:rPr>
              <a:t>Route of walk, Day 1</a:t>
            </a:r>
          </a:p>
          <a:p>
            <a:pPr marL="466090">
              <a:lnSpc>
                <a:spcPct val="114999"/>
              </a:lnSpc>
              <a:buSzPct val="100000"/>
            </a:pPr>
            <a:r>
              <a:rPr lang="en-GB" sz="1600" dirty="0">
                <a:solidFill>
                  <a:srgbClr val="000000"/>
                </a:solidFill>
                <a:latin typeface="Times New Roman"/>
              </a:rPr>
              <a:t>1st day </a:t>
            </a:r>
          </a:p>
          <a:p>
            <a:pPr marL="466090">
              <a:lnSpc>
                <a:spcPct val="114999"/>
              </a:lnSpc>
              <a:buSzPct val="100000"/>
            </a:pPr>
            <a:r>
              <a:rPr lang="en-GB" sz="1600" dirty="0">
                <a:solidFill>
                  <a:srgbClr val="000000"/>
                </a:solidFill>
                <a:latin typeface="Times New Roman"/>
              </a:rPr>
              <a:t>Day 2 route</a:t>
            </a:r>
          </a:p>
          <a:p>
            <a:pPr marL="466090">
              <a:lnSpc>
                <a:spcPct val="114999"/>
              </a:lnSpc>
              <a:buSzPct val="100000"/>
            </a:pPr>
            <a:r>
              <a:rPr lang="en-GB" sz="1600" dirty="0">
                <a:solidFill>
                  <a:srgbClr val="000000"/>
                </a:solidFill>
                <a:latin typeface="Times New Roman"/>
              </a:rPr>
              <a:t>2nd day</a:t>
            </a:r>
            <a:endParaRPr lang="en-GB" sz="1600">
              <a:solidFill>
                <a:srgbClr val="000000"/>
              </a:solidFill>
              <a:latin typeface="Times New Roman"/>
            </a:endParaRPr>
          </a:p>
          <a:p>
            <a:pPr marL="466090">
              <a:lnSpc>
                <a:spcPct val="114999"/>
              </a:lnSpc>
              <a:buSzPct val="100000"/>
            </a:pPr>
            <a:r>
              <a:rPr lang="en-GB" sz="1600" dirty="0">
                <a:solidFill>
                  <a:schemeClr val="tx1"/>
                </a:solidFill>
                <a:latin typeface="Times New Roman"/>
              </a:rPr>
              <a:t>Day 3 Route</a:t>
            </a:r>
          </a:p>
          <a:p>
            <a:pPr marL="466090">
              <a:lnSpc>
                <a:spcPct val="114999"/>
              </a:lnSpc>
              <a:buSzPct val="100000"/>
            </a:pPr>
            <a:r>
              <a:rPr lang="en-GB" sz="1600" dirty="0">
                <a:solidFill>
                  <a:schemeClr val="tx1"/>
                </a:solidFill>
                <a:latin typeface="Times New Roman"/>
              </a:rPr>
              <a:t>3rd Day </a:t>
            </a:r>
          </a:p>
          <a:p>
            <a:pPr marL="466090">
              <a:lnSpc>
                <a:spcPct val="114999"/>
              </a:lnSpc>
              <a:buSzPct val="100000"/>
            </a:pPr>
            <a:r>
              <a:rPr lang="en-GB" sz="1600" dirty="0">
                <a:solidFill>
                  <a:schemeClr val="tx1"/>
                </a:solidFill>
                <a:latin typeface="Times New Roman"/>
              </a:rPr>
              <a:t>Risk assessment</a:t>
            </a:r>
          </a:p>
          <a:p>
            <a:pPr marL="466090">
              <a:lnSpc>
                <a:spcPct val="114999"/>
              </a:lnSpc>
              <a:buSzPct val="100000"/>
            </a:pPr>
            <a:r>
              <a:rPr lang="en-GB" sz="1600" dirty="0">
                <a:solidFill>
                  <a:schemeClr val="tx1"/>
                </a:solidFill>
                <a:latin typeface="Times New Roman"/>
              </a:rPr>
              <a:t>References</a:t>
            </a:r>
            <a:r>
              <a:rPr lang="en-GB" sz="2500" u="sng" dirty="0">
                <a:solidFill>
                  <a:srgbClr val="000000"/>
                </a:solidFill>
              </a:rPr>
              <a:t/>
            </a:r>
            <a:br>
              <a:rPr lang="en-GB" sz="2500" u="sng" dirty="0">
                <a:solidFill>
                  <a:srgbClr val="000000"/>
                </a:solidFill>
              </a:rPr>
            </a:br>
            <a:endParaRPr lang="en-GB" sz="2500">
              <a:solidFill>
                <a:srgbClr val="000000"/>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124"/>
    </mc:Choice>
    <mc:Fallback>
      <p:transition spd="slow" advTm="12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u="sng"/>
              <a:t>Activity is a 3 day hike</a:t>
            </a:r>
            <a:endParaRPr u="sng"/>
          </a:p>
        </p:txBody>
      </p:sp>
      <p:sp>
        <p:nvSpPr>
          <p:cNvPr id="67" name="Google Shape;67;p15"/>
          <p:cNvSpPr txBox="1">
            <a:spLocks noGrp="1"/>
          </p:cNvSpPr>
          <p:nvPr>
            <p:ph type="body" idx="1"/>
          </p:nvPr>
        </p:nvSpPr>
        <p:spPr>
          <a:xfrm>
            <a:off x="311700" y="1017725"/>
            <a:ext cx="85851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dirty="0">
                <a:solidFill>
                  <a:schemeClr val="dk1"/>
                </a:solidFill>
              </a:rPr>
              <a:t>Aim and Why Hike:</a:t>
            </a:r>
            <a:endParaRPr u="sng">
              <a:solidFill>
                <a:schemeClr val="dk1"/>
              </a:solidFill>
            </a:endParaRPr>
          </a:p>
          <a:p>
            <a:pPr marL="0" lvl="0" indent="0" algn="l" rtl="0">
              <a:spcBef>
                <a:spcPts val="1200"/>
              </a:spcBef>
              <a:spcAft>
                <a:spcPts val="0"/>
              </a:spcAft>
              <a:buNone/>
            </a:pPr>
            <a:r>
              <a:rPr lang="en-GB" sz="1600" dirty="0">
                <a:solidFill>
                  <a:schemeClr val="dk1"/>
                </a:solidFill>
              </a:rPr>
              <a:t>The aim for the 3 day hike is to help decrease stress and help enhance people’s fitness and also the mental wellbeing through walking.</a:t>
            </a:r>
            <a:endParaRPr sz="1600" dirty="0">
              <a:solidFill>
                <a:schemeClr val="dk1"/>
              </a:solidFill>
            </a:endParaRPr>
          </a:p>
          <a:p>
            <a:pPr marL="0" lvl="0" indent="0" algn="l" rtl="0">
              <a:spcBef>
                <a:spcPts val="1200"/>
              </a:spcBef>
              <a:spcAft>
                <a:spcPts val="1200"/>
              </a:spcAft>
              <a:buNone/>
            </a:pPr>
            <a:r>
              <a:rPr lang="en-GB" sz="1600" dirty="0">
                <a:solidFill>
                  <a:schemeClr val="dk1"/>
                </a:solidFill>
              </a:rPr>
              <a:t>The reason for hiking simply for everyone in university group can do it and comes with the lowest risk of injury from the conditional weather and group competence.</a:t>
            </a:r>
            <a:endParaRPr sz="1600">
              <a:solidFill>
                <a:schemeClr val="dk1"/>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812"/>
    </mc:Choice>
    <mc:Fallback>
      <p:transition spd="slow" advTm="51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102419" y="42560"/>
            <a:ext cx="8939162" cy="1063707"/>
          </a:xfrm>
          <a:prstGeom prst="rect">
            <a:avLst/>
          </a:prstGeom>
        </p:spPr>
        <p:txBody>
          <a:bodyPr spcFirstLastPara="1" wrap="square" lIns="91425" tIns="91425" rIns="91425" bIns="91425" anchor="t" anchorCtr="0">
            <a:noAutofit/>
          </a:bodyPr>
          <a:lstStyle/>
          <a:p>
            <a:pPr algn="ctr">
              <a:lnSpc>
                <a:spcPct val="115000"/>
              </a:lnSpc>
              <a:spcAft>
                <a:spcPts val="1200"/>
              </a:spcAft>
              <a:buSzPct val="44594"/>
            </a:pPr>
            <a:r>
              <a:rPr lang="en-GB" sz="2450" u="sng" dirty="0"/>
              <a:t>How it is sustainable? </a:t>
            </a:r>
            <a:br>
              <a:rPr lang="en-GB" sz="2450" u="sng" dirty="0"/>
            </a:br>
            <a:r>
              <a:rPr lang="en-GB" sz="2450" u="sng"/>
              <a:t>Journey is taking part in Brecon Beacons</a:t>
            </a:r>
            <a:endParaRPr lang="en-US" sz="3466"/>
          </a:p>
        </p:txBody>
      </p:sp>
      <p:sp>
        <p:nvSpPr>
          <p:cNvPr id="73" name="Google Shape;73;p16"/>
          <p:cNvSpPr txBox="1">
            <a:spLocks noGrp="1"/>
          </p:cNvSpPr>
          <p:nvPr>
            <p:ph type="body" idx="1"/>
          </p:nvPr>
        </p:nvSpPr>
        <p:spPr>
          <a:xfrm>
            <a:off x="311700" y="1152475"/>
            <a:ext cx="8520600" cy="3759600"/>
          </a:xfrm>
          <a:prstGeom prst="rect">
            <a:avLst/>
          </a:prstGeom>
        </p:spPr>
        <p:txBody>
          <a:bodyPr spcFirstLastPara="1" wrap="square" lIns="91425" tIns="91425" rIns="91425" bIns="91425" anchor="t" anchorCtr="0">
            <a:normAutofit/>
          </a:bodyPr>
          <a:lstStyle/>
          <a:p>
            <a:pPr marL="139700" indent="0">
              <a:buClr>
                <a:schemeClr val="dk1"/>
              </a:buClr>
              <a:buSzPts val="1400"/>
              <a:buNone/>
            </a:pPr>
            <a:r>
              <a:rPr lang="en-GB" sz="1200" dirty="0">
                <a:solidFill>
                  <a:schemeClr val="dk1"/>
                </a:solidFill>
                <a:latin typeface="Times New Roman"/>
              </a:rPr>
              <a:t>This hiking journey is sustainable in </a:t>
            </a:r>
            <a:r>
              <a:rPr lang="en-GB" sz="1200">
                <a:solidFill>
                  <a:schemeClr val="dk1"/>
                </a:solidFill>
                <a:latin typeface="Times New Roman"/>
              </a:rPr>
              <a:t>a few</a:t>
            </a:r>
            <a:r>
              <a:rPr lang="en-GB" sz="1200" dirty="0">
                <a:solidFill>
                  <a:schemeClr val="dk1"/>
                </a:solidFill>
                <a:latin typeface="Times New Roman"/>
              </a:rPr>
              <a:t> ways.</a:t>
            </a:r>
          </a:p>
          <a:p>
            <a:pPr marL="482600">
              <a:lnSpc>
                <a:spcPct val="114999"/>
              </a:lnSpc>
              <a:buClr>
                <a:schemeClr val="dk1"/>
              </a:buClr>
              <a:buSzPts val="1400"/>
              <a:buAutoNum type="arabicPeriod"/>
            </a:pPr>
            <a:r>
              <a:rPr lang="en-GB" sz="1200" dirty="0">
                <a:solidFill>
                  <a:schemeClr val="dk1"/>
                </a:solidFill>
                <a:latin typeface="Times New Roman"/>
              </a:rPr>
              <a:t>Firstly, the travel of everyone in the group will be </a:t>
            </a:r>
            <a:r>
              <a:rPr lang="en-GB" sz="1200">
                <a:solidFill>
                  <a:schemeClr val="dk1"/>
                </a:solidFill>
                <a:latin typeface="Times New Roman"/>
              </a:rPr>
              <a:t>reduced</a:t>
            </a:r>
            <a:r>
              <a:rPr lang="en-GB" sz="1200" dirty="0">
                <a:solidFill>
                  <a:schemeClr val="dk1"/>
                </a:solidFill>
                <a:latin typeface="Times New Roman"/>
              </a:rPr>
              <a:t> to everyone travelling mainly together. Everyone meets at </a:t>
            </a:r>
            <a:r>
              <a:rPr lang="en-GB" sz="1200" dirty="0" err="1">
                <a:solidFill>
                  <a:schemeClr val="dk1"/>
                </a:solidFill>
                <a:latin typeface="Times New Roman"/>
              </a:rPr>
              <a:t>Cynfin</a:t>
            </a:r>
            <a:r>
              <a:rPr lang="en-GB" sz="1200" dirty="0">
                <a:solidFill>
                  <a:schemeClr val="dk1"/>
                </a:solidFill>
                <a:latin typeface="Times New Roman"/>
              </a:rPr>
              <a:t> University of Carmarthen, Wales and takes a bus from university over to Storey Arms and the person who drives can then stay in the area but will move the bus to the pick-up area at Wildman's wood campsite. </a:t>
            </a:r>
            <a:endParaRPr lang="en-US" sz="1200">
              <a:solidFill>
                <a:schemeClr val="dk1"/>
              </a:solidFill>
              <a:latin typeface="Times New Roman"/>
            </a:endParaRPr>
          </a:p>
          <a:p>
            <a:pPr marL="482600">
              <a:buClr>
                <a:schemeClr val="dk1"/>
              </a:buClr>
              <a:buSzPts val="1400"/>
              <a:buAutoNum type="arabicPeriod"/>
            </a:pPr>
            <a:r>
              <a:rPr lang="en-GB" sz="1200" dirty="0">
                <a:solidFill>
                  <a:schemeClr val="dk1"/>
                </a:solidFill>
                <a:latin typeface="Times New Roman"/>
              </a:rPr>
              <a:t>Secondly, the journey will help show the group nature and how amazing it is if people take care of the environment. Sustainable as can see nature all around and get a sense of what being among nature feels to then maybe have a mind set to take of areas like Brecon Beacons. The hike could also be shared amongst the group to more people do that route or even part of the route to attract some economy to the area but would also have to make sure that the people that do go due to tourism do not litter so can preserve and look after the environment. So, any litter the group comes across the will pick what they can. </a:t>
            </a:r>
            <a:r>
              <a:rPr lang="en-GB" sz="1200" dirty="0">
                <a:solidFill>
                  <a:schemeClr val="dk1"/>
                </a:solidFill>
                <a:latin typeface="Times New Roman"/>
                <a:cs typeface="Times New Roman"/>
              </a:rPr>
              <a:t>On the journey if anyone sees any litter can pick it up and carry with us until it can be put in the bin to help maintain the environment.</a:t>
            </a:r>
          </a:p>
          <a:p>
            <a:pPr marL="482600">
              <a:buClr>
                <a:schemeClr val="dk1"/>
              </a:buClr>
              <a:buSzPts val="1400"/>
              <a:buAutoNum type="arabicPeriod"/>
            </a:pPr>
            <a:r>
              <a:rPr lang="en-GB" sz="1200" dirty="0">
                <a:solidFill>
                  <a:schemeClr val="dk1"/>
                </a:solidFill>
                <a:latin typeface="Times New Roman"/>
              </a:rPr>
              <a:t>Finally, the social sustainability would be the group travelling with and talking about their own experiences they have had on life and have them be inspired into telling others to get out into the outdoor environment.</a:t>
            </a:r>
          </a:p>
          <a:p>
            <a:pPr indent="-317500">
              <a:buClr>
                <a:schemeClr val="dk1"/>
              </a:buClr>
              <a:buSzPts val="1400"/>
            </a:pPr>
            <a:r>
              <a:rPr lang="en-GB" sz="1200" dirty="0">
                <a:solidFill>
                  <a:schemeClr val="tx1"/>
                </a:solidFill>
                <a:latin typeface="Times New Roman"/>
              </a:rPr>
              <a:t>Marion, and Wimpey, (2017) discuss how the trails people talk through hiking, walking, biking and even horses have been affected by the amount of foot traffic on the path, as they have discussed there is a loss of vegetation on the trails due to an increase of people, but they have also stated there isn't much research into the matter yet. In my opinion there is always a positive and a negative to everything as hiking can be very sustainable if not too many people constantly use the trails and look </a:t>
            </a:r>
            <a:r>
              <a:rPr lang="en-GB" sz="1200">
                <a:solidFill>
                  <a:schemeClr val="tx1"/>
                </a:solidFill>
                <a:latin typeface="Times New Roman"/>
              </a:rPr>
              <a:t>after the route, they take leaving minimal damage to nature.</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7578"/>
    </mc:Choice>
    <mc:Fallback>
      <p:transition spd="slow" advTm="187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r>
              <a:rPr lang="en-GB" u="sng" dirty="0"/>
              <a:t>Well-being and fitness </a:t>
            </a:r>
            <a:endParaRPr u="sng"/>
          </a:p>
        </p:txBody>
      </p:sp>
      <p:sp>
        <p:nvSpPr>
          <p:cNvPr id="79" name="Google Shape;79;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u="sng" dirty="0">
                <a:solidFill>
                  <a:schemeClr val="dk1"/>
                </a:solidFill>
              </a:rPr>
              <a:t>How hiking can benefit a person?</a:t>
            </a:r>
            <a:endParaRPr u="sng" dirty="0">
              <a:solidFill>
                <a:schemeClr val="dk1"/>
              </a:solidFill>
            </a:endParaRPr>
          </a:p>
          <a:p>
            <a:pPr marL="0" lvl="0" indent="0" algn="l" rtl="0">
              <a:spcBef>
                <a:spcPts val="1200"/>
              </a:spcBef>
              <a:spcAft>
                <a:spcPts val="1200"/>
              </a:spcAft>
              <a:buNone/>
            </a:pPr>
            <a:r>
              <a:rPr lang="en-GB" sz="1400" dirty="0">
                <a:solidFill>
                  <a:srgbClr val="222222"/>
                </a:solidFill>
                <a:latin typeface="Times New Roman"/>
              </a:rPr>
              <a:t>Depledge, Stone, and Bird, (2011) t</a:t>
            </a:r>
            <a:r>
              <a:rPr lang="en-GB" sz="1400" dirty="0">
                <a:solidFill>
                  <a:schemeClr val="dk1"/>
                </a:solidFill>
                <a:latin typeface="Times New Roman"/>
              </a:rPr>
              <a:t>alks about the health benefits of spending time in an outdoor environment, such as it assists recovery from mental fatigue, provide a lot of benefit physically and has helped improve a lot of psychological issues in health, such as helping people with hyperactivity disorder, reducing aggression and help delay the impact of Alzheimer's disease.</a:t>
            </a:r>
          </a:p>
          <a:p>
            <a:pPr marL="0" indent="0">
              <a:lnSpc>
                <a:spcPct val="114999"/>
              </a:lnSpc>
              <a:spcBef>
                <a:spcPts val="1200"/>
              </a:spcBef>
              <a:spcAft>
                <a:spcPts val="1200"/>
              </a:spcAft>
              <a:buNone/>
            </a:pPr>
            <a:r>
              <a:rPr lang="en-GB" sz="1400" dirty="0">
                <a:solidFill>
                  <a:srgbClr val="222222"/>
                </a:solidFill>
                <a:latin typeface="Times New Roman"/>
              </a:rPr>
              <a:t>Bailey, Allen, Herndon, and Demastus, (2018) also discuss the benefit just being out in nature has on the cognitive and also how it strengthens a person physical body but also the mental health, they have said being active in the outdoors can help prevent most physical and mental illness, due to the outdoor stimulating the brain and keeping it active in the outdoors both physically and mentally on a person. </a:t>
            </a:r>
            <a:endParaRPr lang="en-GB" sz="1400" dirty="0">
              <a:latin typeface="Times New Roman"/>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167"/>
    </mc:Choice>
    <mc:Fallback>
      <p:transition spd="slow" advTm="55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u="sng" dirty="0"/>
              <a:t>Goals and Kit list</a:t>
            </a:r>
            <a:endParaRPr lang="en-US" u="sng" dirty="0"/>
          </a:p>
        </p:txBody>
      </p:sp>
      <p:sp>
        <p:nvSpPr>
          <p:cNvPr id="85" name="Google Shape;85;p18"/>
          <p:cNvSpPr txBox="1">
            <a:spLocks noGrp="1"/>
          </p:cNvSpPr>
          <p:nvPr>
            <p:ph type="body" idx="1"/>
          </p:nvPr>
        </p:nvSpPr>
        <p:spPr>
          <a:xfrm>
            <a:off x="311700" y="1152475"/>
            <a:ext cx="38682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rgbClr val="000000"/>
                </a:solidFill>
              </a:rPr>
              <a:t>Goals</a:t>
            </a:r>
            <a:endParaRPr>
              <a:solidFill>
                <a:srgbClr val="000000"/>
              </a:solidFill>
            </a:endParaRPr>
          </a:p>
          <a:p>
            <a:pPr marL="457200" lvl="0" indent="-342900" algn="l" rtl="0">
              <a:spcBef>
                <a:spcPts val="1200"/>
              </a:spcBef>
              <a:spcAft>
                <a:spcPts val="0"/>
              </a:spcAft>
              <a:buClr>
                <a:srgbClr val="000000"/>
              </a:buClr>
              <a:buSzPts val="1800"/>
              <a:buAutoNum type="arabicPeriod"/>
            </a:pPr>
            <a:r>
              <a:rPr lang="en-GB">
                <a:solidFill>
                  <a:srgbClr val="000000"/>
                </a:solidFill>
              </a:rPr>
              <a:t>Test groups Map reading skills</a:t>
            </a:r>
            <a:endParaRPr>
              <a:solidFill>
                <a:srgbClr val="000000"/>
              </a:solidFill>
            </a:endParaRPr>
          </a:p>
          <a:p>
            <a:pPr marL="457200" lvl="0" indent="-342900" algn="l" rtl="0">
              <a:spcBef>
                <a:spcPts val="0"/>
              </a:spcBef>
              <a:spcAft>
                <a:spcPts val="0"/>
              </a:spcAft>
              <a:buClr>
                <a:srgbClr val="000000"/>
              </a:buClr>
              <a:buSzPts val="1800"/>
              <a:buAutoNum type="arabicPeriod"/>
            </a:pPr>
            <a:r>
              <a:rPr lang="en-GB">
                <a:solidFill>
                  <a:srgbClr val="000000"/>
                </a:solidFill>
              </a:rPr>
              <a:t>Increase in physical fitness and mental well being</a:t>
            </a:r>
            <a:endParaRPr>
              <a:solidFill>
                <a:srgbClr val="000000"/>
              </a:solidFill>
            </a:endParaRPr>
          </a:p>
          <a:p>
            <a:pPr marL="457200" lvl="0" indent="-342900" algn="l" rtl="0">
              <a:spcBef>
                <a:spcPts val="0"/>
              </a:spcBef>
              <a:spcAft>
                <a:spcPts val="0"/>
              </a:spcAft>
              <a:buClr>
                <a:srgbClr val="000000"/>
              </a:buClr>
              <a:buSzPts val="1800"/>
              <a:buAutoNum type="arabicPeriod"/>
            </a:pPr>
            <a:r>
              <a:rPr lang="en-GB">
                <a:solidFill>
                  <a:srgbClr val="000000"/>
                </a:solidFill>
              </a:rPr>
              <a:t>Learn something new through the hike </a:t>
            </a:r>
            <a:endParaRPr>
              <a:solidFill>
                <a:srgbClr val="000000"/>
              </a:solidFill>
            </a:endParaRPr>
          </a:p>
          <a:p>
            <a:pPr marL="457200" lvl="0" indent="-342900" algn="l" rtl="0">
              <a:spcBef>
                <a:spcPts val="0"/>
              </a:spcBef>
              <a:spcAft>
                <a:spcPts val="0"/>
              </a:spcAft>
              <a:buClr>
                <a:srgbClr val="000000"/>
              </a:buClr>
              <a:buSzPts val="1800"/>
              <a:buAutoNum type="arabicPeriod"/>
            </a:pPr>
            <a:r>
              <a:rPr lang="en-GB">
                <a:solidFill>
                  <a:srgbClr val="000000"/>
                </a:solidFill>
              </a:rPr>
              <a:t>Make sure everyone enjoys themselves</a:t>
            </a:r>
            <a:endParaRPr>
              <a:solidFill>
                <a:srgbClr val="000000"/>
              </a:solidFill>
            </a:endParaRPr>
          </a:p>
        </p:txBody>
      </p:sp>
      <p:sp>
        <p:nvSpPr>
          <p:cNvPr id="86" name="Google Shape;86;p18"/>
          <p:cNvSpPr txBox="1">
            <a:spLocks noGrp="1"/>
          </p:cNvSpPr>
          <p:nvPr>
            <p:ph type="body" idx="1"/>
          </p:nvPr>
        </p:nvSpPr>
        <p:spPr>
          <a:xfrm>
            <a:off x="4417200" y="1152475"/>
            <a:ext cx="3868200" cy="34164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a:solidFill>
                  <a:schemeClr val="dk1"/>
                </a:solidFill>
              </a:rPr>
              <a:t>Kit list</a:t>
            </a:r>
            <a:endParaRPr>
              <a:solidFill>
                <a:schemeClr val="dk1"/>
              </a:solidFill>
            </a:endParaRPr>
          </a:p>
          <a:p>
            <a:pPr marL="457200" lvl="0" indent="-317182" algn="l" rtl="0">
              <a:spcBef>
                <a:spcPts val="1200"/>
              </a:spcBef>
              <a:spcAft>
                <a:spcPts val="0"/>
              </a:spcAft>
              <a:buClr>
                <a:schemeClr val="dk1"/>
              </a:buClr>
              <a:buSzPct val="100000"/>
              <a:buChar char="●"/>
            </a:pPr>
            <a:r>
              <a:rPr lang="en-GB">
                <a:solidFill>
                  <a:schemeClr val="dk1"/>
                </a:solidFill>
              </a:rPr>
              <a:t>Tent</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Sleeping bag</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Roll matt</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Stove, Gas</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Suitable clothing to hike in</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Hiking/ walking boots</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Waterproof jacket &amp; trousers</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Around 60 litre backpack to carry everything</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Enough water to last 3 days</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Food to last 3 days (your own choice on what food)</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Med Kit</a:t>
            </a:r>
            <a:endParaRPr>
              <a:solidFill>
                <a:schemeClr val="dk1"/>
              </a:solidFill>
            </a:endParaRPr>
          </a:p>
          <a:p>
            <a:pPr marL="457200" lvl="0" indent="-317182" algn="l" rtl="0">
              <a:spcBef>
                <a:spcPts val="0"/>
              </a:spcBef>
              <a:spcAft>
                <a:spcPts val="0"/>
              </a:spcAft>
              <a:buClr>
                <a:schemeClr val="dk1"/>
              </a:buClr>
              <a:buSzPct val="100000"/>
              <a:buChar char="●"/>
            </a:pPr>
            <a:r>
              <a:rPr lang="en-GB">
                <a:solidFill>
                  <a:schemeClr val="dk1"/>
                </a:solidFill>
              </a:rPr>
              <a:t>Compass</a:t>
            </a:r>
            <a:endParaRPr>
              <a:solidFill>
                <a:schemeClr val="dk1"/>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351"/>
    </mc:Choice>
    <mc:Fallback>
      <p:transition spd="slow" advTm="74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u="sng" dirty="0"/>
              <a:t>Leader abilities and experience</a:t>
            </a:r>
            <a:endParaRPr lang="en-US" u="sng" dirty="0"/>
          </a:p>
        </p:txBody>
      </p:sp>
      <p:sp>
        <p:nvSpPr>
          <p:cNvPr id="92" name="Google Shape;92;p19"/>
          <p:cNvSpPr txBox="1">
            <a:spLocks noGrp="1"/>
          </p:cNvSpPr>
          <p:nvPr>
            <p:ph type="body" idx="1"/>
          </p:nvPr>
        </p:nvSpPr>
        <p:spPr>
          <a:xfrm>
            <a:off x="311700" y="1152475"/>
            <a:ext cx="8520600" cy="3793500"/>
          </a:xfrm>
          <a:prstGeom prst="rect">
            <a:avLst/>
          </a:prstGeom>
        </p:spPr>
        <p:txBody>
          <a:bodyPr spcFirstLastPara="1" wrap="square" lIns="91425" tIns="91425" rIns="91425" bIns="91425" anchor="t" anchorCtr="0">
            <a:normAutofit/>
          </a:bodyPr>
          <a:lstStyle/>
          <a:p>
            <a:pPr marL="0" indent="0">
              <a:buNone/>
            </a:pPr>
            <a:r>
              <a:rPr lang="en-GB" sz="1400" dirty="0">
                <a:solidFill>
                  <a:schemeClr val="dk1"/>
                </a:solidFill>
                <a:latin typeface="Times New Roman"/>
              </a:rPr>
              <a:t>As of 2023 I have had experience with leading a small group of colleagues on a 3-day hike before and that was on the coast of Wales. I have also had experience with leading in other outdoor experiences but with the walking and hiking I have personally</a:t>
            </a:r>
            <a:r>
              <a:rPr lang="en-GB" sz="1400" dirty="0">
                <a:solidFill>
                  <a:schemeClr val="tx1"/>
                </a:solidFill>
                <a:latin typeface="Times New Roman"/>
              </a:rPr>
              <a:t> </a:t>
            </a:r>
            <a:r>
              <a:rPr lang="en-GB" sz="1400" dirty="0">
                <a:solidFill>
                  <a:schemeClr val="tx1"/>
                </a:solidFill>
                <a:latin typeface="Times New Roman"/>
                <a:cs typeface="Segoe UI"/>
              </a:rPr>
              <a:t>done a lot of walking around hills and lakes in the area I live. The activities I have done myself range from water sports such as kayaking and canoeing on lakes and rivers, to doing climbing indoor and some outdoor to, but I have more experience with walking and hiking around different places. Through some of the activities I have had the chance to lead groups before and telling them what to they need to know and what to do in different situation before.</a:t>
            </a:r>
          </a:p>
          <a:p>
            <a:pPr marL="0" indent="0">
              <a:lnSpc>
                <a:spcPct val="114999"/>
              </a:lnSpc>
              <a:buNone/>
            </a:pPr>
            <a:endParaRPr lang="en-GB" sz="1400" dirty="0">
              <a:solidFill>
                <a:schemeClr val="dk1"/>
              </a:solidFill>
              <a:latin typeface="Times New Roman"/>
            </a:endParaRPr>
          </a:p>
          <a:p>
            <a:pPr marL="0" indent="0">
              <a:lnSpc>
                <a:spcPct val="114999"/>
              </a:lnSpc>
              <a:buNone/>
            </a:pPr>
            <a:r>
              <a:rPr lang="en-GB" sz="1400" dirty="0">
                <a:solidFill>
                  <a:schemeClr val="dk1"/>
                </a:solidFill>
                <a:latin typeface="Times New Roman"/>
              </a:rPr>
              <a:t>The style of leadership I would use in a situation with people as competent me would be democratic but for a group of people, but if I</a:t>
            </a:r>
            <a:r>
              <a:rPr lang="en-GB" sz="1400" dirty="0">
                <a:solidFill>
                  <a:schemeClr val="tx1"/>
                </a:solidFill>
                <a:latin typeface="Times New Roman"/>
                <a:cs typeface="Segoe UI"/>
              </a:rPr>
              <a:t> do not know the ability of the group, I need to begin with an </a:t>
            </a:r>
            <a:r>
              <a:rPr lang="en-GB" sz="1400" dirty="0">
                <a:solidFill>
                  <a:schemeClr val="dk1"/>
                </a:solidFill>
                <a:latin typeface="Times New Roman"/>
              </a:rPr>
              <a:t>autocratic style of leadership mainly and then switch </a:t>
            </a:r>
            <a:r>
              <a:rPr lang="en-GB" sz="1400" dirty="0">
                <a:solidFill>
                  <a:schemeClr val="tx1"/>
                </a:solidFill>
                <a:latin typeface="Times New Roman"/>
                <a:cs typeface="Segoe UI"/>
              </a:rPr>
              <a:t>to a more democratic style, particularly if they are given group tasks</a:t>
            </a:r>
            <a:r>
              <a:rPr lang="en-GB" sz="1400" dirty="0">
                <a:solidFill>
                  <a:schemeClr val="dk1"/>
                </a:solidFill>
                <a:latin typeface="Times New Roman"/>
              </a:rPr>
              <a:t>. While also being transformational and transactional with the way I talk with the group to inspire them to keep doing outdoor activities.</a:t>
            </a:r>
            <a:endParaRPr lang="en-US" sz="1400">
              <a:solidFill>
                <a:schemeClr val="dk1"/>
              </a:solidFill>
              <a:latin typeface="Times New Roman"/>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9179"/>
    </mc:Choice>
    <mc:Fallback>
      <p:transition spd="slow" advTm="139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Route of walk, Day 1</a:t>
            </a:r>
            <a:endParaRPr/>
          </a:p>
        </p:txBody>
      </p:sp>
      <p:sp>
        <p:nvSpPr>
          <p:cNvPr id="98" name="Google Shape;98;p20"/>
          <p:cNvSpPr txBox="1">
            <a:spLocks noGrp="1"/>
          </p:cNvSpPr>
          <p:nvPr>
            <p:ph type="body" idx="1"/>
          </p:nvPr>
        </p:nvSpPr>
        <p:spPr>
          <a:xfrm>
            <a:off x="311700" y="1152475"/>
            <a:ext cx="39582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400" dirty="0">
                <a:solidFill>
                  <a:schemeClr val="dk1"/>
                </a:solidFill>
              </a:rPr>
              <a:t>This map here shows the route for the first day that goes from one mountain top from another and is only 8.72km walk.</a:t>
            </a:r>
            <a:endParaRPr sz="1400" dirty="0">
              <a:solidFill>
                <a:schemeClr val="dk1"/>
              </a:solidFill>
            </a:endParaRPr>
          </a:p>
          <a:p>
            <a:pPr marL="0" indent="0">
              <a:lnSpc>
                <a:spcPct val="114999"/>
              </a:lnSpc>
              <a:buNone/>
            </a:pPr>
            <a:r>
              <a:rPr lang="en-GB" sz="1400" dirty="0">
                <a:solidFill>
                  <a:schemeClr val="dk1"/>
                </a:solidFill>
              </a:rPr>
              <a:t>In Brecon Beacon area. The group will arrive by bus from the university of Carmarthen </a:t>
            </a:r>
            <a:r>
              <a:rPr lang="en-GB" sz="1400" dirty="0" err="1">
                <a:solidFill>
                  <a:schemeClr val="dk1"/>
                </a:solidFill>
              </a:rPr>
              <a:t>cynfine</a:t>
            </a:r>
            <a:r>
              <a:rPr lang="en-GB" sz="1400" dirty="0">
                <a:solidFill>
                  <a:schemeClr val="dk1"/>
                </a:solidFill>
              </a:rPr>
              <a:t>.</a:t>
            </a:r>
          </a:p>
          <a:p>
            <a:pPr marL="0" lvl="0" indent="0" algn="l" rtl="0">
              <a:spcBef>
                <a:spcPts val="1200"/>
              </a:spcBef>
              <a:spcAft>
                <a:spcPts val="0"/>
              </a:spcAft>
              <a:buNone/>
            </a:pPr>
            <a:r>
              <a:rPr lang="en-GB" sz="1400" dirty="0">
                <a:solidFill>
                  <a:schemeClr val="dk1"/>
                </a:solidFill>
              </a:rPr>
              <a:t>Starting point is Storey Arms car park. Get there by bus from university</a:t>
            </a:r>
            <a:endParaRPr sz="1400" dirty="0">
              <a:solidFill>
                <a:schemeClr val="dk1"/>
              </a:solidFill>
            </a:endParaRPr>
          </a:p>
          <a:p>
            <a:pPr marL="0" lvl="0" indent="0" algn="l" rtl="0">
              <a:spcBef>
                <a:spcPts val="1200"/>
              </a:spcBef>
              <a:spcAft>
                <a:spcPts val="0"/>
              </a:spcAft>
              <a:buNone/>
            </a:pPr>
            <a:r>
              <a:rPr lang="en-GB" sz="1400" dirty="0">
                <a:solidFill>
                  <a:schemeClr val="dk1"/>
                </a:solidFill>
              </a:rPr>
              <a:t>Duration is 3 hrs 24 mins</a:t>
            </a:r>
            <a:endParaRPr sz="1400" dirty="0">
              <a:solidFill>
                <a:schemeClr val="dk1"/>
              </a:solidFill>
            </a:endParaRPr>
          </a:p>
          <a:p>
            <a:pPr marL="0" lvl="0" indent="0" algn="l" rtl="0">
              <a:spcBef>
                <a:spcPts val="1200"/>
              </a:spcBef>
              <a:spcAft>
                <a:spcPts val="1200"/>
              </a:spcAft>
              <a:buNone/>
            </a:pPr>
            <a:r>
              <a:rPr lang="en-GB" sz="1400" dirty="0">
                <a:solidFill>
                  <a:schemeClr val="dk1"/>
                </a:solidFill>
              </a:rPr>
              <a:t>Camp on top of Fan Nedd</a:t>
            </a:r>
            <a:endParaRPr sz="1400" dirty="0">
              <a:solidFill>
                <a:schemeClr val="dk1"/>
              </a:solidFill>
            </a:endParaRPr>
          </a:p>
        </p:txBody>
      </p:sp>
      <p:pic>
        <p:nvPicPr>
          <p:cNvPr id="99" name="Google Shape;99;p20"/>
          <p:cNvPicPr preferRelativeResize="0"/>
          <p:nvPr/>
        </p:nvPicPr>
        <p:blipFill rotWithShape="1">
          <a:blip r:embed="rId5">
            <a:alphaModFix/>
          </a:blip>
          <a:srcRect l="18378" t="31109" r="58488" b="21366"/>
          <a:stretch/>
        </p:blipFill>
        <p:spPr>
          <a:xfrm>
            <a:off x="4459875" y="1152475"/>
            <a:ext cx="4684124" cy="2706500"/>
          </a:xfrm>
          <a:prstGeom prst="rect">
            <a:avLst/>
          </a:prstGeom>
          <a:noFill/>
          <a:ln>
            <a:noFill/>
          </a:ln>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195"/>
    </mc:Choice>
    <mc:Fallback>
      <p:transition spd="slow" advTm="39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1"/>
          <p:cNvSpPr txBox="1">
            <a:spLocks noGrp="1"/>
          </p:cNvSpPr>
          <p:nvPr>
            <p:ph type="title"/>
          </p:nvPr>
        </p:nvSpPr>
        <p:spPr>
          <a:xfrm>
            <a:off x="311700" y="1081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1st day </a:t>
            </a:r>
            <a:endParaRPr/>
          </a:p>
        </p:txBody>
      </p:sp>
      <p:sp>
        <p:nvSpPr>
          <p:cNvPr id="105" name="Google Shape;105;p21"/>
          <p:cNvSpPr txBox="1">
            <a:spLocks noGrp="1"/>
          </p:cNvSpPr>
          <p:nvPr>
            <p:ph type="body" idx="1"/>
          </p:nvPr>
        </p:nvSpPr>
        <p:spPr>
          <a:xfrm>
            <a:off x="311700" y="748175"/>
            <a:ext cx="8520600" cy="4062900"/>
          </a:xfrm>
          <a:prstGeom prst="rect">
            <a:avLst/>
          </a:prstGeom>
        </p:spPr>
        <p:txBody>
          <a:bodyPr spcFirstLastPara="1" wrap="square" lIns="91425" tIns="91425" rIns="91425" bIns="91425" anchor="t" anchorCtr="0">
            <a:normAutofit/>
          </a:bodyPr>
          <a:lstStyle/>
          <a:p>
            <a:pPr indent="-336550">
              <a:lnSpc>
                <a:spcPct val="105000"/>
              </a:lnSpc>
              <a:buClr>
                <a:schemeClr val="dk1"/>
              </a:buClr>
              <a:buSzPts val="1700"/>
              <a:buChar char="-"/>
            </a:pPr>
            <a:r>
              <a:rPr lang="en-GB" sz="1600" dirty="0">
                <a:solidFill>
                  <a:schemeClr val="tx1"/>
                </a:solidFill>
                <a:latin typeface="Times New Roman"/>
              </a:rPr>
              <a:t>Aim for the first day is just get everyone adju</a:t>
            </a:r>
            <a:r>
              <a:rPr lang="en-GB" sz="1600" dirty="0">
                <a:solidFill>
                  <a:schemeClr val="tx1"/>
                </a:solidFill>
                <a:latin typeface="Times New Roman"/>
                <a:cs typeface="Segoe UI"/>
              </a:rPr>
              <a:t>sted to the hike and make progress, taking in nature and the landscape.</a:t>
            </a:r>
            <a:endParaRPr lang="en-US" sz="1600">
              <a:solidFill>
                <a:schemeClr val="tx1"/>
              </a:solidFill>
              <a:latin typeface="Times New Roman"/>
            </a:endParaRPr>
          </a:p>
          <a:p>
            <a:pPr indent="-336550">
              <a:lnSpc>
                <a:spcPct val="105000"/>
              </a:lnSpc>
              <a:buClr>
                <a:schemeClr val="dk1"/>
              </a:buClr>
              <a:buSzPts val="1700"/>
              <a:buChar char="-"/>
            </a:pPr>
            <a:r>
              <a:rPr lang="en-GB" sz="1600" dirty="0">
                <a:solidFill>
                  <a:schemeClr val="tx1"/>
                </a:solidFill>
                <a:latin typeface="Times New Roman"/>
              </a:rPr>
              <a:t>First day everyone will meet or use bus provide to get at Storey Arms car park. From there will be heading towards Fan </a:t>
            </a:r>
            <a:r>
              <a:rPr lang="en-GB" sz="1600" dirty="0" err="1">
                <a:solidFill>
                  <a:schemeClr val="tx1"/>
                </a:solidFill>
                <a:latin typeface="Times New Roman"/>
              </a:rPr>
              <a:t>Fawr</a:t>
            </a:r>
            <a:r>
              <a:rPr lang="en-GB" sz="1600" dirty="0">
                <a:solidFill>
                  <a:schemeClr val="tx1"/>
                </a:solidFill>
                <a:latin typeface="Times New Roman"/>
              </a:rPr>
              <a:t> as that is the closet peak, and for this day will be going to other peaks around such as Fan Llia, and Fan Nedd. </a:t>
            </a:r>
            <a:endParaRPr sz="1600">
              <a:solidFill>
                <a:schemeClr val="tx1"/>
              </a:solidFill>
              <a:latin typeface="Times New Roman"/>
            </a:endParaRPr>
          </a:p>
          <a:p>
            <a:pPr indent="-336550">
              <a:lnSpc>
                <a:spcPct val="105000"/>
              </a:lnSpc>
              <a:buClr>
                <a:schemeClr val="dk1"/>
              </a:buClr>
              <a:buSzPts val="1700"/>
              <a:buChar char="-"/>
            </a:pPr>
            <a:r>
              <a:rPr lang="en-GB" sz="1600" dirty="0">
                <a:solidFill>
                  <a:schemeClr val="tx1"/>
                </a:solidFill>
                <a:latin typeface="Times New Roman"/>
              </a:rPr>
              <a:t>On the route taken there will be a few rivers we cross or walk along which can help relax people on the first day as some people can still get nervous for a 3 day journey. As Zhang, Zhang, Zhai, Wu, and Mao, (2021) have shown through their study that water features help improve psychological and mental health as it is said that the waterscape is used to divert negative emotions.</a:t>
            </a:r>
          </a:p>
          <a:p>
            <a:pPr indent="-336550">
              <a:lnSpc>
                <a:spcPct val="105000"/>
              </a:lnSpc>
              <a:buClr>
                <a:schemeClr val="dk1"/>
              </a:buClr>
              <a:buSzPts val="1700"/>
              <a:buChar char="-"/>
            </a:pPr>
            <a:r>
              <a:rPr lang="en-GB" sz="1600" dirty="0">
                <a:solidFill>
                  <a:schemeClr val="tx1"/>
                </a:solidFill>
                <a:latin typeface="Times New Roman"/>
              </a:rPr>
              <a:t>It’s not too high as the highest place is 732m high but from the starting point the level of ground increase only 292m and it builds up to the hike not just a step path. From the terrain on the maps there is only parts of the walk that get a bit steeper but not for a long time.</a:t>
            </a:r>
            <a:endParaRPr sz="1600">
              <a:solidFill>
                <a:schemeClr val="tx1"/>
              </a:solidFill>
              <a:latin typeface="Times New Roman"/>
            </a:endParaRPr>
          </a:p>
          <a:p>
            <a:pPr indent="-336550">
              <a:lnSpc>
                <a:spcPct val="105000"/>
              </a:lnSpc>
              <a:buClr>
                <a:schemeClr val="dk1"/>
              </a:buClr>
              <a:buSzPts val="1700"/>
              <a:buChar char="-"/>
            </a:pPr>
            <a:r>
              <a:rPr lang="en-GB" sz="1600" dirty="0">
                <a:solidFill>
                  <a:schemeClr val="tx1"/>
                </a:solidFill>
                <a:latin typeface="Times New Roman"/>
              </a:rPr>
              <a:t>Campsite will be around the top of Fan Nedd </a:t>
            </a:r>
            <a:endParaRPr sz="1600">
              <a:solidFill>
                <a:schemeClr val="tx1"/>
              </a:solidFill>
              <a:latin typeface="Times New Roman"/>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4727"/>
    </mc:Choice>
    <mc:Fallback>
      <p:transition spd="slow" advTm="144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Day 2</a:t>
            </a:r>
            <a:endParaRPr/>
          </a:p>
        </p:txBody>
      </p:sp>
      <p:sp>
        <p:nvSpPr>
          <p:cNvPr id="111" name="Google Shape;111;p22"/>
          <p:cNvSpPr txBox="1">
            <a:spLocks noGrp="1"/>
          </p:cNvSpPr>
          <p:nvPr>
            <p:ph type="body" idx="1"/>
          </p:nvPr>
        </p:nvSpPr>
        <p:spPr>
          <a:xfrm>
            <a:off x="311700" y="1152475"/>
            <a:ext cx="39018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chemeClr val="dk1"/>
                </a:solidFill>
              </a:rPr>
              <a:t>Start at the top of Fan Nedd</a:t>
            </a:r>
            <a:endParaRPr>
              <a:solidFill>
                <a:schemeClr val="dk1"/>
              </a:solidFill>
            </a:endParaRPr>
          </a:p>
          <a:p>
            <a:pPr marL="0" lvl="0" indent="0" algn="l" rtl="0">
              <a:spcBef>
                <a:spcPts val="1200"/>
              </a:spcBef>
              <a:spcAft>
                <a:spcPts val="0"/>
              </a:spcAft>
              <a:buNone/>
            </a:pPr>
            <a:r>
              <a:rPr lang="en-GB">
                <a:solidFill>
                  <a:schemeClr val="dk1"/>
                </a:solidFill>
              </a:rPr>
              <a:t>The head towards Llyn y Fan Fawr Lake to set up camp on that day.</a:t>
            </a:r>
            <a:endParaRPr>
              <a:solidFill>
                <a:schemeClr val="dk1"/>
              </a:solidFill>
            </a:endParaRPr>
          </a:p>
          <a:p>
            <a:pPr marL="0" lvl="0" indent="0" algn="l" rtl="0">
              <a:spcBef>
                <a:spcPts val="1200"/>
              </a:spcBef>
              <a:spcAft>
                <a:spcPts val="0"/>
              </a:spcAft>
              <a:buNone/>
            </a:pPr>
            <a:r>
              <a:rPr lang="en-GB">
                <a:solidFill>
                  <a:schemeClr val="dk1"/>
                </a:solidFill>
              </a:rPr>
              <a:t>Distance is 9.60Km</a:t>
            </a:r>
            <a:endParaRPr>
              <a:solidFill>
                <a:schemeClr val="dk1"/>
              </a:solidFill>
            </a:endParaRPr>
          </a:p>
          <a:p>
            <a:pPr marL="0" lvl="0" indent="0" algn="l" rtl="0">
              <a:spcBef>
                <a:spcPts val="1200"/>
              </a:spcBef>
              <a:spcAft>
                <a:spcPts val="1200"/>
              </a:spcAft>
              <a:buNone/>
            </a:pPr>
            <a:r>
              <a:rPr lang="en-GB">
                <a:solidFill>
                  <a:schemeClr val="dk1"/>
                </a:solidFill>
              </a:rPr>
              <a:t>Duration about 3 hrs 27 mins</a:t>
            </a:r>
            <a:endParaRPr>
              <a:solidFill>
                <a:schemeClr val="dk1"/>
              </a:solidFill>
            </a:endParaRPr>
          </a:p>
        </p:txBody>
      </p:sp>
      <p:pic>
        <p:nvPicPr>
          <p:cNvPr id="112" name="Google Shape;112;p22"/>
          <p:cNvPicPr preferRelativeResize="0"/>
          <p:nvPr/>
        </p:nvPicPr>
        <p:blipFill rotWithShape="1">
          <a:blip r:embed="rId5">
            <a:alphaModFix/>
          </a:blip>
          <a:srcRect l="14884" t="30958" r="52200" b="23191"/>
          <a:stretch/>
        </p:blipFill>
        <p:spPr>
          <a:xfrm>
            <a:off x="4213500" y="2980429"/>
            <a:ext cx="4930499" cy="1931746"/>
          </a:xfrm>
          <a:prstGeom prst="rect">
            <a:avLst/>
          </a:prstGeom>
          <a:noFill/>
          <a:ln>
            <a:noFill/>
          </a:ln>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982"/>
    </mc:Choice>
    <mc:Fallback>
      <p:transition spd="slow" advTm="42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2nd day</a:t>
            </a:r>
            <a:endParaRPr/>
          </a:p>
        </p:txBody>
      </p:sp>
      <p:sp>
        <p:nvSpPr>
          <p:cNvPr id="118" name="Google Shape;118;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a:lnSpc>
                <a:spcPct val="105000"/>
              </a:lnSpc>
              <a:buClr>
                <a:schemeClr val="dk1"/>
              </a:buClr>
              <a:buChar char="-"/>
            </a:pPr>
            <a:r>
              <a:rPr lang="en-GB" sz="1700" dirty="0">
                <a:solidFill>
                  <a:schemeClr val="dk1"/>
                </a:solidFill>
              </a:rPr>
              <a:t>Aim for the second day is to cover more ground but to end up by a lake for the night while enjoy the surrounds and the communication between like-minded individuals</a:t>
            </a:r>
          </a:p>
          <a:p>
            <a:pPr indent="-336550">
              <a:lnSpc>
                <a:spcPct val="105000"/>
              </a:lnSpc>
              <a:buClr>
                <a:schemeClr val="dk1"/>
              </a:buClr>
              <a:buSzPts val="1700"/>
              <a:buChar char="-"/>
            </a:pPr>
            <a:r>
              <a:rPr lang="en-GB" sz="1700" dirty="0">
                <a:solidFill>
                  <a:schemeClr val="dk1"/>
                </a:solidFill>
              </a:rPr>
              <a:t>The start will be from Fan Nedd, to go over the peaks of Fan </a:t>
            </a:r>
            <a:r>
              <a:rPr lang="en-GB" sz="1700" dirty="0" err="1">
                <a:solidFill>
                  <a:schemeClr val="dk1"/>
                </a:solidFill>
              </a:rPr>
              <a:t>Gyhirych</a:t>
            </a:r>
            <a:r>
              <a:rPr lang="en-GB" sz="1700" dirty="0">
                <a:solidFill>
                  <a:schemeClr val="dk1"/>
                </a:solidFill>
              </a:rPr>
              <a:t>, and can either take 10-15 minute side up to </a:t>
            </a:r>
            <a:r>
              <a:rPr lang="en-GB" sz="1700" dirty="0" err="1">
                <a:solidFill>
                  <a:schemeClr val="dk1"/>
                </a:solidFill>
              </a:rPr>
              <a:t>Cefn</a:t>
            </a:r>
            <a:r>
              <a:rPr lang="en-GB" sz="1700" dirty="0">
                <a:solidFill>
                  <a:schemeClr val="dk1"/>
                </a:solidFill>
              </a:rPr>
              <a:t> Cul to say have done that peak as well. </a:t>
            </a:r>
            <a:endParaRPr sz="1700">
              <a:solidFill>
                <a:schemeClr val="dk1"/>
              </a:solidFill>
            </a:endParaRPr>
          </a:p>
          <a:p>
            <a:pPr indent="-336550">
              <a:lnSpc>
                <a:spcPct val="105000"/>
              </a:lnSpc>
              <a:buClr>
                <a:schemeClr val="dk1"/>
              </a:buClr>
              <a:buSzPts val="1700"/>
              <a:buChar char="-"/>
            </a:pPr>
            <a:r>
              <a:rPr lang="en-GB" sz="1700" dirty="0">
                <a:solidFill>
                  <a:schemeClr val="dk1"/>
                </a:solidFill>
              </a:rPr>
              <a:t>Will also be passing some streams and a river to end up by a lake, where the campsite will be. The lake is Llyn y Fan </a:t>
            </a:r>
            <a:r>
              <a:rPr lang="en-GB" sz="1700" dirty="0" err="1">
                <a:solidFill>
                  <a:schemeClr val="dk1"/>
                </a:solidFill>
              </a:rPr>
              <a:t>Fawr</a:t>
            </a:r>
            <a:r>
              <a:rPr lang="en-GB" sz="1700" dirty="0">
                <a:solidFill>
                  <a:schemeClr val="dk1"/>
                </a:solidFill>
              </a:rPr>
              <a:t> and the campsite will be on the area around the lake.</a:t>
            </a:r>
            <a:endParaRPr sz="1700" dirty="0">
              <a:solidFill>
                <a:schemeClr val="dk1"/>
              </a:solidFill>
            </a:endParaRPr>
          </a:p>
          <a:p>
            <a:pPr indent="-336550">
              <a:lnSpc>
                <a:spcPct val="105000"/>
              </a:lnSpc>
              <a:buClr>
                <a:schemeClr val="dk1"/>
              </a:buClr>
              <a:buSzPts val="1700"/>
              <a:buChar char="-"/>
            </a:pPr>
            <a:r>
              <a:rPr lang="en-GB" sz="1700" dirty="0">
                <a:solidFill>
                  <a:schemeClr val="dk1"/>
                </a:solidFill>
              </a:rPr>
              <a:t>If people wish to, they can swim in the Glacier lake as some people like to wild swim.</a:t>
            </a:r>
            <a:endParaRPr sz="1700" dirty="0">
              <a:solidFill>
                <a:schemeClr val="dk1"/>
              </a:solidFill>
            </a:endParaRPr>
          </a:p>
          <a:p>
            <a:pPr marL="457200" lvl="0" indent="-336550" algn="l" rtl="0">
              <a:lnSpc>
                <a:spcPct val="105000"/>
              </a:lnSpc>
              <a:spcBef>
                <a:spcPts val="0"/>
              </a:spcBef>
              <a:spcAft>
                <a:spcPts val="0"/>
              </a:spcAft>
              <a:buClr>
                <a:schemeClr val="dk1"/>
              </a:buClr>
              <a:buSzPts val="1700"/>
              <a:buChar char="-"/>
            </a:pPr>
            <a:endParaRPr sz="1700">
              <a:solidFill>
                <a:schemeClr val="dk1"/>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060"/>
    </mc:Choice>
    <mc:Fallback>
      <p:transition spd="slow" advTm="95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r>
              <a:rPr lang="en-GB" u="sng" dirty="0"/>
              <a:t>Day 3 Route</a:t>
            </a:r>
            <a:endParaRPr u="sng" dirty="0"/>
          </a:p>
        </p:txBody>
      </p:sp>
      <p:sp>
        <p:nvSpPr>
          <p:cNvPr id="124" name="Google Shape;124;p24"/>
          <p:cNvSpPr txBox="1">
            <a:spLocks noGrp="1"/>
          </p:cNvSpPr>
          <p:nvPr>
            <p:ph type="body" idx="1"/>
          </p:nvPr>
        </p:nvSpPr>
        <p:spPr>
          <a:xfrm>
            <a:off x="311700" y="1152475"/>
            <a:ext cx="39243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dirty="0">
                <a:solidFill>
                  <a:schemeClr val="dk1"/>
                </a:solidFill>
              </a:rPr>
              <a:t>Start at Llyn y Fan </a:t>
            </a:r>
            <a:r>
              <a:rPr lang="en-GB" dirty="0" err="1">
                <a:solidFill>
                  <a:schemeClr val="dk1"/>
                </a:solidFill>
              </a:rPr>
              <a:t>Fawr</a:t>
            </a:r>
            <a:r>
              <a:rPr lang="en-GB" dirty="0">
                <a:solidFill>
                  <a:schemeClr val="dk1"/>
                </a:solidFill>
              </a:rPr>
              <a:t> Lake</a:t>
            </a:r>
            <a:endParaRPr dirty="0">
              <a:solidFill>
                <a:schemeClr val="dk1"/>
              </a:solidFill>
            </a:endParaRPr>
          </a:p>
          <a:p>
            <a:pPr marL="0" indent="0">
              <a:spcBef>
                <a:spcPts val="1200"/>
              </a:spcBef>
              <a:buNone/>
            </a:pPr>
            <a:r>
              <a:rPr lang="en-GB" dirty="0">
                <a:solidFill>
                  <a:schemeClr val="dk1"/>
                </a:solidFill>
              </a:rPr>
              <a:t>End at the Wildman Woods Campsite for pick up</a:t>
            </a:r>
            <a:endParaRPr dirty="0">
              <a:solidFill>
                <a:schemeClr val="dk1"/>
              </a:solidFill>
            </a:endParaRPr>
          </a:p>
          <a:p>
            <a:pPr marL="0" lvl="0" indent="0" algn="l" rtl="0">
              <a:spcBef>
                <a:spcPts val="1200"/>
              </a:spcBef>
              <a:spcAft>
                <a:spcPts val="0"/>
              </a:spcAft>
              <a:buClr>
                <a:schemeClr val="dk1"/>
              </a:buClr>
              <a:buSzPts val="1100"/>
              <a:buFont typeface="Arial"/>
              <a:buNone/>
            </a:pPr>
            <a:r>
              <a:rPr lang="en-GB" dirty="0">
                <a:solidFill>
                  <a:schemeClr val="dk1"/>
                </a:solidFill>
              </a:rPr>
              <a:t>Distance is 7.80km</a:t>
            </a:r>
            <a:endParaRPr dirty="0">
              <a:solidFill>
                <a:schemeClr val="dk1"/>
              </a:solidFill>
            </a:endParaRPr>
          </a:p>
          <a:p>
            <a:pPr marL="0" lvl="0" indent="0" algn="l" rtl="0">
              <a:spcBef>
                <a:spcPts val="1200"/>
              </a:spcBef>
              <a:spcAft>
                <a:spcPts val="1200"/>
              </a:spcAft>
              <a:buClr>
                <a:schemeClr val="dk1"/>
              </a:buClr>
              <a:buSzPts val="1100"/>
              <a:buFont typeface="Arial"/>
              <a:buNone/>
            </a:pPr>
            <a:r>
              <a:rPr lang="en-GB" dirty="0">
                <a:solidFill>
                  <a:schemeClr val="dk1"/>
                </a:solidFill>
              </a:rPr>
              <a:t>Duration about 2 hrs 30 mins</a:t>
            </a:r>
            <a:endParaRPr dirty="0">
              <a:solidFill>
                <a:schemeClr val="dk1"/>
              </a:solidFill>
            </a:endParaRPr>
          </a:p>
        </p:txBody>
      </p:sp>
      <p:pic>
        <p:nvPicPr>
          <p:cNvPr id="125" name="Google Shape;125;p24"/>
          <p:cNvPicPr preferRelativeResize="0"/>
          <p:nvPr/>
        </p:nvPicPr>
        <p:blipFill rotWithShape="1">
          <a:blip r:embed="rId5">
            <a:alphaModFix/>
          </a:blip>
          <a:srcRect l="15375" t="15238" r="57235" b="14889"/>
          <a:stretch/>
        </p:blipFill>
        <p:spPr>
          <a:xfrm>
            <a:off x="4482150" y="1200851"/>
            <a:ext cx="4436977" cy="3183499"/>
          </a:xfrm>
          <a:prstGeom prst="rect">
            <a:avLst/>
          </a:prstGeom>
          <a:noFill/>
          <a:ln>
            <a:noFill/>
          </a:ln>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068"/>
    </mc:Choice>
    <mc:Fallback>
      <p:transition spd="slow" advTm="35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u="sng" dirty="0"/>
              <a:t>3rd day</a:t>
            </a:r>
            <a:endParaRPr lang="en-US" u="sng" dirty="0"/>
          </a:p>
        </p:txBody>
      </p:sp>
      <p:sp>
        <p:nvSpPr>
          <p:cNvPr id="131" name="Google Shape;131;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indent="-336550">
              <a:buClr>
                <a:schemeClr val="dk1"/>
              </a:buClr>
              <a:buSzPts val="1700"/>
              <a:buChar char="-"/>
            </a:pPr>
            <a:r>
              <a:rPr lang="en-GB" sz="1700" dirty="0">
                <a:solidFill>
                  <a:schemeClr val="dk1"/>
                </a:solidFill>
              </a:rPr>
              <a:t>Aim is to finish off the walk to then end up by the bus in a new location to be picked up at. </a:t>
            </a:r>
            <a:endParaRPr sz="1700">
              <a:solidFill>
                <a:schemeClr val="dk1"/>
              </a:solidFill>
            </a:endParaRPr>
          </a:p>
          <a:p>
            <a:pPr indent="-336550">
              <a:buClr>
                <a:schemeClr val="dk1"/>
              </a:buClr>
              <a:buSzPts val="1700"/>
              <a:buChar char="-"/>
            </a:pPr>
            <a:r>
              <a:rPr lang="en-GB" sz="1700" dirty="0">
                <a:solidFill>
                  <a:schemeClr val="dk1"/>
                </a:solidFill>
              </a:rPr>
              <a:t>Starting from Llyn y Fan </a:t>
            </a:r>
            <a:r>
              <a:rPr lang="en-GB" sz="1700" dirty="0" err="1">
                <a:solidFill>
                  <a:schemeClr val="dk1"/>
                </a:solidFill>
              </a:rPr>
              <a:t>Fawr</a:t>
            </a:r>
            <a:r>
              <a:rPr lang="en-GB" sz="1700" dirty="0">
                <a:solidFill>
                  <a:schemeClr val="dk1"/>
                </a:solidFill>
              </a:rPr>
              <a:t> lake then up to Fan Hir, along to Fan </a:t>
            </a:r>
            <a:r>
              <a:rPr lang="en-GB" sz="1700" dirty="0" err="1">
                <a:solidFill>
                  <a:schemeClr val="dk1"/>
                </a:solidFill>
              </a:rPr>
              <a:t>Brycheiniog</a:t>
            </a:r>
            <a:r>
              <a:rPr lang="en-GB" sz="1700" dirty="0">
                <a:solidFill>
                  <a:schemeClr val="dk1"/>
                </a:solidFill>
              </a:rPr>
              <a:t>, </a:t>
            </a:r>
            <a:r>
              <a:rPr lang="en-GB" sz="1700" dirty="0" err="1">
                <a:solidFill>
                  <a:schemeClr val="dk1"/>
                </a:solidFill>
              </a:rPr>
              <a:t>Bannau</a:t>
            </a:r>
            <a:r>
              <a:rPr lang="en-GB" sz="1700" dirty="0">
                <a:solidFill>
                  <a:schemeClr val="dk1"/>
                </a:solidFill>
              </a:rPr>
              <a:t> Sir Gaer, around by Waun </a:t>
            </a:r>
            <a:r>
              <a:rPr lang="en-GB" sz="1700" dirty="0" err="1">
                <a:solidFill>
                  <a:schemeClr val="dk1"/>
                </a:solidFill>
              </a:rPr>
              <a:t>Lefrith</a:t>
            </a:r>
            <a:r>
              <a:rPr lang="en-GB" sz="1700" dirty="0">
                <a:solidFill>
                  <a:schemeClr val="dk1"/>
                </a:solidFill>
              </a:rPr>
              <a:t>, to then up at the Wildman's Wood campsite and to be picked up by bus at the end to travel back to Carmarthen.</a:t>
            </a:r>
            <a:endParaRPr sz="1700" dirty="0">
              <a:solidFill>
                <a:schemeClr val="dk1"/>
              </a:solidFill>
            </a:endParaRPr>
          </a:p>
          <a:p>
            <a:pPr marL="457200" lvl="0" indent="-336550" algn="l" rtl="0">
              <a:spcBef>
                <a:spcPts val="0"/>
              </a:spcBef>
              <a:spcAft>
                <a:spcPts val="0"/>
              </a:spcAft>
              <a:buClr>
                <a:schemeClr val="dk1"/>
              </a:buClr>
              <a:buSzPts val="1700"/>
              <a:buChar char="-"/>
            </a:pPr>
            <a:r>
              <a:rPr lang="en-GB" sz="1700" dirty="0">
                <a:solidFill>
                  <a:schemeClr val="dk1"/>
                </a:solidFill>
              </a:rPr>
              <a:t>Along the way will see Llyn y Fan Fach down in a valley which will be an amazing view to see, especially if it's nice sunny day.</a:t>
            </a:r>
            <a:endParaRPr sz="1700">
              <a:solidFill>
                <a:schemeClr val="dk1"/>
              </a:solidFill>
            </a:endParaRPr>
          </a:p>
          <a:p>
            <a:pPr indent="-336550">
              <a:buClr>
                <a:schemeClr val="dk1"/>
              </a:buClr>
              <a:buSzPts val="1700"/>
              <a:buChar char="-"/>
            </a:pPr>
            <a:r>
              <a:rPr lang="en-GB" sz="1700" dirty="0">
                <a:solidFill>
                  <a:schemeClr val="dk1"/>
                </a:solidFill>
              </a:rPr>
              <a:t>The route is a slow incline in the beginning which then spreads out to a small descent making it an easy walk on the legs.</a:t>
            </a:r>
            <a:endParaRPr sz="1700" dirty="0">
              <a:solidFill>
                <a:schemeClr val="dk1"/>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3436"/>
    </mc:Choice>
    <mc:Fallback>
      <p:transition spd="slow" advTm="93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6"/>
          <p:cNvSpPr txBox="1">
            <a:spLocks noGrp="1"/>
          </p:cNvSpPr>
          <p:nvPr>
            <p:ph type="title"/>
          </p:nvPr>
        </p:nvSpPr>
        <p:spPr>
          <a:xfrm>
            <a:off x="311700" y="744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u="sng" dirty="0"/>
              <a:t>Risk assessment</a:t>
            </a:r>
            <a:endParaRPr lang="en-US" u="sng" dirty="0"/>
          </a:p>
        </p:txBody>
      </p:sp>
      <p:graphicFrame>
        <p:nvGraphicFramePr>
          <p:cNvPr id="137" name="Google Shape;137;p26"/>
          <p:cNvGraphicFramePr/>
          <p:nvPr/>
        </p:nvGraphicFramePr>
        <p:xfrm>
          <a:off x="311700" y="736975"/>
          <a:ext cx="8520600" cy="3306570"/>
        </p:xfrm>
        <a:graphic>
          <a:graphicData uri="http://schemas.openxmlformats.org/drawingml/2006/table">
            <a:tbl>
              <a:tblPr>
                <a:noFill/>
                <a:tableStyleId>{465576DF-0C0F-4959-AC05-BA50C375431A}</a:tableStyleId>
              </a:tblPr>
              <a:tblGrid>
                <a:gridCol w="2193900">
                  <a:extLst>
                    <a:ext uri="{9D8B030D-6E8A-4147-A177-3AD203B41FA5}">
                      <a16:colId xmlns:a16="http://schemas.microsoft.com/office/drawing/2014/main" xmlns="" val="20000"/>
                    </a:ext>
                  </a:extLst>
                </a:gridCol>
                <a:gridCol w="6326700">
                  <a:extLst>
                    <a:ext uri="{9D8B030D-6E8A-4147-A177-3AD203B41FA5}">
                      <a16:colId xmlns:a16="http://schemas.microsoft.com/office/drawing/2014/main" xmlns="" val="20001"/>
                    </a:ext>
                  </a:extLst>
                </a:gridCol>
              </a:tblGrid>
              <a:tr h="429925">
                <a:tc>
                  <a:txBody>
                    <a:bodyPr/>
                    <a:lstStyle/>
                    <a:p>
                      <a:pPr marL="0" lvl="0" indent="0" algn="ctr" rtl="0">
                        <a:spcBef>
                          <a:spcPts val="0"/>
                        </a:spcBef>
                        <a:spcAft>
                          <a:spcPts val="0"/>
                        </a:spcAft>
                        <a:buNone/>
                      </a:pPr>
                      <a:r>
                        <a:rPr lang="en-GB" u="sng"/>
                        <a:t>Risks</a:t>
                      </a:r>
                      <a:endParaRPr u="sng"/>
                    </a:p>
                  </a:txBody>
                  <a:tcPr marL="91425" marR="91425" marT="91425" marB="91425"/>
                </a:tc>
                <a:tc>
                  <a:txBody>
                    <a:bodyPr/>
                    <a:lstStyle/>
                    <a:p>
                      <a:pPr marL="0" lvl="0" indent="0" algn="ctr" rtl="0">
                        <a:spcBef>
                          <a:spcPts val="0"/>
                        </a:spcBef>
                        <a:spcAft>
                          <a:spcPts val="0"/>
                        </a:spcAft>
                        <a:buNone/>
                      </a:pPr>
                      <a:r>
                        <a:rPr lang="en-GB" u="sng"/>
                        <a:t>Solution to prevent risks</a:t>
                      </a:r>
                      <a:endParaRPr u="sng"/>
                    </a:p>
                  </a:txBody>
                  <a:tcPr marL="91425" marR="91425" marT="91425" marB="91425"/>
                </a:tc>
                <a:extLst>
                  <a:ext uri="{0D108BD9-81ED-4DB2-BD59-A6C34878D82A}">
                    <a16:rowId xmlns:a16="http://schemas.microsoft.com/office/drawing/2014/main" xmlns="" val="10000"/>
                  </a:ext>
                </a:extLst>
              </a:tr>
              <a:tr h="585500">
                <a:tc>
                  <a:txBody>
                    <a:bodyPr/>
                    <a:lstStyle/>
                    <a:p>
                      <a:pPr marL="0" lvl="0" indent="0" algn="l" rtl="0">
                        <a:spcBef>
                          <a:spcPts val="0"/>
                        </a:spcBef>
                        <a:spcAft>
                          <a:spcPts val="0"/>
                        </a:spcAft>
                        <a:buNone/>
                      </a:pPr>
                      <a:r>
                        <a:rPr lang="en-GB" sz="1200"/>
                        <a:t>Injury i.e, bruising, sprains, any type of breaks</a:t>
                      </a:r>
                      <a:endParaRPr sz="1200"/>
                    </a:p>
                  </a:txBody>
                  <a:tcPr marL="91425" marR="91425" marT="91425" marB="91425"/>
                </a:tc>
                <a:tc>
                  <a:txBody>
                    <a:bodyPr/>
                    <a:lstStyle/>
                    <a:p>
                      <a:pPr marL="0" lvl="0" indent="0" algn="l" rtl="0">
                        <a:spcBef>
                          <a:spcPts val="0"/>
                        </a:spcBef>
                        <a:spcAft>
                          <a:spcPts val="0"/>
                        </a:spcAft>
                        <a:buNone/>
                      </a:pPr>
                      <a:r>
                        <a:rPr lang="en-GB" sz="1200"/>
                        <a:t>Some injuries can be solved with use of medkit everyone will have, for any breaks or worse injuries, having a communication device in the group to contact rescue services to help.</a:t>
                      </a:r>
                      <a:endParaRPr sz="1200"/>
                    </a:p>
                  </a:txBody>
                  <a:tcPr marL="91425" marR="91425" marT="91425" marB="91425"/>
                </a:tc>
                <a:extLst>
                  <a:ext uri="{0D108BD9-81ED-4DB2-BD59-A6C34878D82A}">
                    <a16:rowId xmlns:a16="http://schemas.microsoft.com/office/drawing/2014/main" xmlns="" val="10001"/>
                  </a:ext>
                </a:extLst>
              </a:tr>
              <a:tr h="630425">
                <a:tc>
                  <a:txBody>
                    <a:bodyPr/>
                    <a:lstStyle/>
                    <a:p>
                      <a:pPr marL="0" lvl="0" indent="0" algn="l" rtl="0">
                        <a:spcBef>
                          <a:spcPts val="0"/>
                        </a:spcBef>
                        <a:spcAft>
                          <a:spcPts val="0"/>
                        </a:spcAft>
                        <a:buNone/>
                      </a:pPr>
                      <a:r>
                        <a:rPr lang="en-GB" sz="1200"/>
                        <a:t>Weather condition, i.e, from rain, storms, snow</a:t>
                      </a:r>
                      <a:endParaRPr sz="1200"/>
                    </a:p>
                  </a:txBody>
                  <a:tcPr marL="91425" marR="91425" marT="91425" marB="91425"/>
                </a:tc>
                <a:tc>
                  <a:txBody>
                    <a:bodyPr/>
                    <a:lstStyle/>
                    <a:p>
                      <a:pPr marL="0" lvl="0" indent="0" algn="l" rtl="0">
                        <a:spcBef>
                          <a:spcPts val="0"/>
                        </a:spcBef>
                        <a:spcAft>
                          <a:spcPts val="0"/>
                        </a:spcAft>
                        <a:buNone/>
                      </a:pPr>
                      <a:r>
                        <a:rPr lang="en-GB" sz="1200"/>
                        <a:t>Will have the area checked of weather patterns and will have the group prepared with the correct clothes and equipment to help prevent any injuries, like hypothermia.</a:t>
                      </a:r>
                      <a:endParaRPr sz="1200"/>
                    </a:p>
                  </a:txBody>
                  <a:tcPr marL="91425" marR="91425" marT="91425" marB="91425"/>
                </a:tc>
                <a:extLst>
                  <a:ext uri="{0D108BD9-81ED-4DB2-BD59-A6C34878D82A}">
                    <a16:rowId xmlns:a16="http://schemas.microsoft.com/office/drawing/2014/main" xmlns="" val="10002"/>
                  </a:ext>
                </a:extLst>
              </a:tr>
              <a:tr h="563500">
                <a:tc>
                  <a:txBody>
                    <a:bodyPr/>
                    <a:lstStyle/>
                    <a:p>
                      <a:pPr marL="0" lvl="0" indent="0" algn="l" rtl="0">
                        <a:spcBef>
                          <a:spcPts val="0"/>
                        </a:spcBef>
                        <a:spcAft>
                          <a:spcPts val="0"/>
                        </a:spcAft>
                        <a:buNone/>
                      </a:pPr>
                      <a:r>
                        <a:rPr lang="en-GB" sz="1200"/>
                        <a:t>Lake, swimming, cold water body shock </a:t>
                      </a:r>
                      <a:endParaRPr sz="1200"/>
                    </a:p>
                  </a:txBody>
                  <a:tcPr marL="91425" marR="91425" marT="91425" marB="91425"/>
                </a:tc>
                <a:tc>
                  <a:txBody>
                    <a:bodyPr/>
                    <a:lstStyle/>
                    <a:p>
                      <a:pPr marL="0" lvl="0" indent="0" algn="l" rtl="0">
                        <a:spcBef>
                          <a:spcPts val="0"/>
                        </a:spcBef>
                        <a:spcAft>
                          <a:spcPts val="0"/>
                        </a:spcAft>
                        <a:buNone/>
                      </a:pPr>
                      <a:r>
                        <a:rPr lang="en-GB" sz="1200"/>
                        <a:t>Teach them beforehand and keep an eye on the ones that go into the lake for a swim. Also only swim if the weather permits it such as a sunny or partly cloudy sky</a:t>
                      </a:r>
                      <a:endParaRPr sz="1200"/>
                    </a:p>
                  </a:txBody>
                  <a:tcPr marL="91425" marR="91425" marT="91425" marB="91425"/>
                </a:tc>
                <a:extLst>
                  <a:ext uri="{0D108BD9-81ED-4DB2-BD59-A6C34878D82A}">
                    <a16:rowId xmlns:a16="http://schemas.microsoft.com/office/drawing/2014/main" xmlns="" val="10003"/>
                  </a:ext>
                </a:extLst>
              </a:tr>
              <a:tr h="529800">
                <a:tc>
                  <a:txBody>
                    <a:bodyPr/>
                    <a:lstStyle/>
                    <a:p>
                      <a:pPr marL="0" lvl="0" indent="0" algn="l" rtl="0">
                        <a:spcBef>
                          <a:spcPts val="0"/>
                        </a:spcBef>
                        <a:spcAft>
                          <a:spcPts val="0"/>
                        </a:spcAft>
                        <a:buNone/>
                      </a:pPr>
                      <a:r>
                        <a:rPr lang="en-GB" sz="1200"/>
                        <a:t>Not enough food in case of situation change</a:t>
                      </a:r>
                      <a:endParaRPr sz="1200"/>
                    </a:p>
                  </a:txBody>
                  <a:tcPr marL="91425" marR="91425" marT="91425" marB="91425"/>
                </a:tc>
                <a:tc>
                  <a:txBody>
                    <a:bodyPr/>
                    <a:lstStyle/>
                    <a:p>
                      <a:pPr marL="0" lvl="0" indent="0" algn="l" rtl="0">
                        <a:spcBef>
                          <a:spcPts val="0"/>
                        </a:spcBef>
                        <a:spcAft>
                          <a:spcPts val="0"/>
                        </a:spcAft>
                        <a:buNone/>
                      </a:pPr>
                      <a:r>
                        <a:rPr lang="en-GB" sz="1200"/>
                        <a:t>Making sure they have enough food for 3 days but also enough for more days incase got stuck on the mountains for a few extra days</a:t>
                      </a:r>
                      <a:endParaRPr sz="1200"/>
                    </a:p>
                  </a:txBody>
                  <a:tcPr marL="91425" marR="91425" marT="91425" marB="91425"/>
                </a:tc>
                <a:extLst>
                  <a:ext uri="{0D108BD9-81ED-4DB2-BD59-A6C34878D82A}">
                    <a16:rowId xmlns:a16="http://schemas.microsoft.com/office/drawing/2014/main" xmlns="" val="10004"/>
                  </a:ext>
                </a:extLst>
              </a:tr>
              <a:tr h="507325">
                <a:tc>
                  <a:txBody>
                    <a:bodyPr/>
                    <a:lstStyle/>
                    <a:p>
                      <a:pPr marL="0" lvl="0" indent="0" algn="l" rtl="0">
                        <a:spcBef>
                          <a:spcPts val="0"/>
                        </a:spcBef>
                        <a:spcAft>
                          <a:spcPts val="0"/>
                        </a:spcAft>
                        <a:buNone/>
                      </a:pPr>
                      <a:r>
                        <a:rPr lang="en-GB" sz="1200"/>
                        <a:t>Getting lost</a:t>
                      </a:r>
                      <a:endParaRPr sz="1200"/>
                    </a:p>
                  </a:txBody>
                  <a:tcPr marL="91425" marR="91425" marT="91425" marB="91425"/>
                </a:tc>
                <a:tc>
                  <a:txBody>
                    <a:bodyPr/>
                    <a:lstStyle/>
                    <a:p>
                      <a:pPr marL="0" lvl="0" indent="0" algn="l" rtl="0">
                        <a:spcBef>
                          <a:spcPts val="0"/>
                        </a:spcBef>
                        <a:spcAft>
                          <a:spcPts val="0"/>
                        </a:spcAft>
                        <a:buNone/>
                      </a:pPr>
                      <a:r>
                        <a:rPr lang="en-GB" sz="1200"/>
                        <a:t>Will have a map and compass in hand but will also have a copy of the map given out to the group and will have a map on phone incase map gets lost.</a:t>
                      </a:r>
                      <a:endParaRPr sz="1200"/>
                    </a:p>
                  </a:txBody>
                  <a:tcPr marL="91425" marR="91425" marT="91425" marB="91425"/>
                </a:tc>
                <a:extLst>
                  <a:ext uri="{0D108BD9-81ED-4DB2-BD59-A6C34878D82A}">
                    <a16:rowId xmlns:a16="http://schemas.microsoft.com/office/drawing/2014/main" xmlns="" val="10005"/>
                  </a:ext>
                </a:extLst>
              </a:tr>
            </a:tbl>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0489"/>
    </mc:Choice>
    <mc:Fallback>
      <p:transition spd="slow" advTm="11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C9D8C0-85B8-51E1-0439-EF4A968DBBA0}"/>
              </a:ext>
            </a:extLst>
          </p:cNvPr>
          <p:cNvSpPr>
            <a:spLocks noGrp="1"/>
          </p:cNvSpPr>
          <p:nvPr>
            <p:ph type="title"/>
          </p:nvPr>
        </p:nvSpPr>
        <p:spPr/>
        <p:txBody>
          <a:bodyPr>
            <a:normAutofit fontScale="90000"/>
          </a:bodyPr>
          <a:lstStyle/>
          <a:p>
            <a:r>
              <a:rPr lang="en-GB" u="sng" dirty="0"/>
              <a:t>References</a:t>
            </a:r>
          </a:p>
        </p:txBody>
      </p:sp>
      <p:sp>
        <p:nvSpPr>
          <p:cNvPr id="3" name="Text Placeholder 2">
            <a:extLst>
              <a:ext uri="{FF2B5EF4-FFF2-40B4-BE49-F238E27FC236}">
                <a16:creationId xmlns:a16="http://schemas.microsoft.com/office/drawing/2014/main" xmlns="" id="{7DA62F5D-693F-F193-145D-33FF8AF96ACB}"/>
              </a:ext>
            </a:extLst>
          </p:cNvPr>
          <p:cNvSpPr>
            <a:spLocks noGrp="1"/>
          </p:cNvSpPr>
          <p:nvPr>
            <p:ph type="body" idx="1"/>
          </p:nvPr>
        </p:nvSpPr>
        <p:spPr/>
        <p:txBody>
          <a:bodyPr/>
          <a:lstStyle/>
          <a:p>
            <a:pPr>
              <a:buAutoNum type="arabicPeriod"/>
            </a:pPr>
            <a:r>
              <a:rPr lang="en-GB" sz="1000" dirty="0">
                <a:solidFill>
                  <a:schemeClr val="tx1"/>
                </a:solidFill>
              </a:rPr>
              <a:t>Zhang, X., Zhang, Y., Zhai, J., Wu, Y. and Mao, A., 2021. Waterscapes for promoting mental health in the general population. </a:t>
            </a:r>
            <a:r>
              <a:rPr lang="en-GB" sz="1000" i="1" dirty="0">
                <a:solidFill>
                  <a:schemeClr val="tx1"/>
                </a:solidFill>
              </a:rPr>
              <a:t>International journal of environmental research and public health</a:t>
            </a:r>
            <a:r>
              <a:rPr lang="en-GB" sz="1000" dirty="0">
                <a:solidFill>
                  <a:schemeClr val="tx1"/>
                </a:solidFill>
              </a:rPr>
              <a:t>, </a:t>
            </a:r>
            <a:r>
              <a:rPr lang="en-GB" sz="1000" i="1" dirty="0">
                <a:solidFill>
                  <a:schemeClr val="tx1"/>
                </a:solidFill>
              </a:rPr>
              <a:t>18</a:t>
            </a:r>
            <a:r>
              <a:rPr lang="en-GB" sz="1000" dirty="0">
                <a:solidFill>
                  <a:schemeClr val="tx1"/>
                </a:solidFill>
              </a:rPr>
              <a:t>(22), p.11792.</a:t>
            </a:r>
            <a:endParaRPr lang="en-US"/>
          </a:p>
          <a:p>
            <a:pPr>
              <a:lnSpc>
                <a:spcPct val="114999"/>
              </a:lnSpc>
              <a:buAutoNum type="arabicPeriod"/>
            </a:pPr>
            <a:r>
              <a:rPr lang="en-GB" sz="1000" dirty="0">
                <a:solidFill>
                  <a:schemeClr val="tx1"/>
                </a:solidFill>
              </a:rPr>
              <a:t>Depledge, M.H., Stone, R.J. and Bird, W.J., 2011. Can natural and virtual environments be used to promote improved human health and wellbeing?. </a:t>
            </a:r>
            <a:r>
              <a:rPr lang="en-GB" sz="1000" i="1" dirty="0">
                <a:solidFill>
                  <a:schemeClr val="tx1"/>
                </a:solidFill>
              </a:rPr>
              <a:t>Environmental science &amp; technology</a:t>
            </a:r>
            <a:r>
              <a:rPr lang="en-GB" sz="1000" dirty="0">
                <a:solidFill>
                  <a:schemeClr val="tx1"/>
                </a:solidFill>
              </a:rPr>
              <a:t>, </a:t>
            </a:r>
            <a:r>
              <a:rPr lang="en-GB" sz="1000" i="1" dirty="0">
                <a:solidFill>
                  <a:schemeClr val="tx1"/>
                </a:solidFill>
              </a:rPr>
              <a:t>45</a:t>
            </a:r>
            <a:r>
              <a:rPr lang="en-GB" sz="1000" dirty="0">
                <a:solidFill>
                  <a:schemeClr val="tx1"/>
                </a:solidFill>
              </a:rPr>
              <a:t>(11), pp.4660-4665.</a:t>
            </a:r>
          </a:p>
          <a:p>
            <a:pPr>
              <a:lnSpc>
                <a:spcPct val="114999"/>
              </a:lnSpc>
              <a:buAutoNum type="arabicPeriod"/>
            </a:pPr>
            <a:r>
              <a:rPr lang="en-GB" sz="1000" dirty="0">
                <a:solidFill>
                  <a:schemeClr val="tx1"/>
                </a:solidFill>
              </a:rPr>
              <a:t>Bailey, A.W., Allen, G., Herndon, J. and Demastus, C., 2018. Cognitive benefits of walking in natural versus built environments. </a:t>
            </a:r>
            <a:r>
              <a:rPr lang="en-GB" sz="1000" i="1" dirty="0">
                <a:solidFill>
                  <a:schemeClr val="tx1"/>
                </a:solidFill>
              </a:rPr>
              <a:t>World Leisure Journal</a:t>
            </a:r>
            <a:r>
              <a:rPr lang="en-GB" sz="1000" dirty="0">
                <a:solidFill>
                  <a:schemeClr val="tx1"/>
                </a:solidFill>
              </a:rPr>
              <a:t>, </a:t>
            </a:r>
            <a:r>
              <a:rPr lang="en-GB" sz="1000" i="1" dirty="0">
                <a:solidFill>
                  <a:schemeClr val="tx1"/>
                </a:solidFill>
              </a:rPr>
              <a:t>60</a:t>
            </a:r>
            <a:r>
              <a:rPr lang="en-GB" sz="1000" dirty="0">
                <a:solidFill>
                  <a:schemeClr val="tx1"/>
                </a:solidFill>
              </a:rPr>
              <a:t>(4), pp.293-305.</a:t>
            </a:r>
          </a:p>
          <a:p>
            <a:pPr>
              <a:lnSpc>
                <a:spcPct val="114999"/>
              </a:lnSpc>
              <a:buAutoNum type="arabicPeriod"/>
            </a:pPr>
            <a:r>
              <a:rPr lang="en-GB" sz="1000" dirty="0">
                <a:solidFill>
                  <a:srgbClr val="222222"/>
                </a:solidFill>
              </a:rPr>
              <a:t>Marion, J.L. and Wimpey, J., 2017. Assessing the influence of sustainable trail design and maintenance on soil loss. </a:t>
            </a:r>
            <a:r>
              <a:rPr lang="en-GB" sz="1000" i="1" dirty="0">
                <a:solidFill>
                  <a:srgbClr val="222222"/>
                </a:solidFill>
              </a:rPr>
              <a:t>Journal of Environmental Management</a:t>
            </a:r>
            <a:r>
              <a:rPr lang="en-GB" sz="1000" dirty="0">
                <a:solidFill>
                  <a:srgbClr val="222222"/>
                </a:solidFill>
              </a:rPr>
              <a:t>, </a:t>
            </a:r>
            <a:r>
              <a:rPr lang="en-GB" sz="1000" i="1" dirty="0">
                <a:solidFill>
                  <a:srgbClr val="222222"/>
                </a:solidFill>
              </a:rPr>
              <a:t>189</a:t>
            </a:r>
            <a:r>
              <a:rPr lang="en-GB" sz="1000" dirty="0">
                <a:solidFill>
                  <a:srgbClr val="222222"/>
                </a:solidFill>
              </a:rPr>
              <a:t>, pp.46-57.</a:t>
            </a:r>
            <a:endParaRPr lang="en-GB" sz="1000" dirty="0">
              <a:solidFill>
                <a:schemeClr val="tx1"/>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423922037"/>
      </p:ext>
    </p:extLst>
  </p:cSld>
  <p:clrMapOvr>
    <a:masterClrMapping/>
  </p:clrMapOvr>
  <mc:AlternateContent xmlns:mc="http://schemas.openxmlformats.org/markup-compatibility/2006">
    <mc:Choice xmlns:p14="http://schemas.microsoft.com/office/powerpoint/2010/main" Requires="p14">
      <p:transition spd="slow" p14:dur="2000" advTm="35648"/>
    </mc:Choice>
    <mc:Fallback>
      <p:transition spd="slow" advTm="35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722</Words>
  <Application>Microsoft Office PowerPoint</Application>
  <PresentationFormat>On-screen Show (16:9)</PresentationFormat>
  <Paragraphs>105</Paragraphs>
  <Slides>15</Slides>
  <Notes>14</Notes>
  <HiddenSlides>0</HiddenSlides>
  <MMClips>15</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Simple Light</vt:lpstr>
      <vt:lpstr>Expedition proposal</vt:lpstr>
      <vt:lpstr>Contents</vt:lpstr>
      <vt:lpstr>Activity is a 3 day hike</vt:lpstr>
      <vt:lpstr>How it is sustainable?  Journey is taking part in Brecon Beacons</vt:lpstr>
      <vt:lpstr>Well-being and fitness </vt:lpstr>
      <vt:lpstr>Goals and Kit list</vt:lpstr>
      <vt:lpstr>Leader abilities and experience</vt:lpstr>
      <vt:lpstr>Route of walk, Day 1</vt:lpstr>
      <vt:lpstr>1st day </vt:lpstr>
      <vt:lpstr>Day 2</vt:lpstr>
      <vt:lpstr>2nd day</vt:lpstr>
      <vt:lpstr>Day 3 Route</vt:lpstr>
      <vt:lpstr>3rd day</vt:lpstr>
      <vt:lpstr>Risk assessment</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IAIN</cp:lastModifiedBy>
  <cp:revision>532</cp:revision>
  <dcterms:modified xsi:type="dcterms:W3CDTF">2023-06-02T02:43:01Z</dcterms:modified>
</cp:coreProperties>
</file>