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72" r:id="rId5"/>
    <p:sldId id="297" r:id="rId6"/>
    <p:sldId id="298" r:id="rId7"/>
    <p:sldId id="300" r:id="rId8"/>
    <p:sldId id="299" r:id="rId9"/>
    <p:sldId id="32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296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47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https://docs.microsoft.com/en-us/sql/t-sql/queries/top-transact-sql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475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https://www.w3schools.com/sql/sql_top.asp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2585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two tables must be union</a:t>
            </a:r>
            <a:r>
              <a:rPr lang="en-GB" baseline="0" dirty="0" smtClean="0"/>
              <a:t> compatible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two tables must contain the same number of columns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corresponding columns must be of the same data type and lengths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38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67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7: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20-Nov-2017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SELECT TOP</a:t>
            </a:r>
          </a:p>
          <a:p>
            <a:r>
              <a:rPr lang="en-GB" dirty="0"/>
              <a:t>Multi-Table Queries</a:t>
            </a:r>
          </a:p>
          <a:p>
            <a:pPr lvl="1"/>
            <a:r>
              <a:rPr lang="en-GB" dirty="0"/>
              <a:t>Joins</a:t>
            </a:r>
          </a:p>
          <a:p>
            <a:pPr lvl="1"/>
            <a:r>
              <a:rPr lang="en-GB" dirty="0"/>
              <a:t>Exists and Not Exists</a:t>
            </a:r>
          </a:p>
          <a:p>
            <a:r>
              <a:rPr lang="en-GB" dirty="0"/>
              <a:t>Set Operations</a:t>
            </a:r>
          </a:p>
          <a:p>
            <a:r>
              <a:rPr lang="en-GB" dirty="0"/>
              <a:t>Alternative INSERT Syntax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1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SERVER SELECT TOP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(expression) [PERCENT]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TIES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</a:p>
          <a:p>
            <a:r>
              <a:rPr lang="en-GB" dirty="0" smtClean="0"/>
              <a:t>Used to </a:t>
            </a:r>
            <a:r>
              <a:rPr lang="en-GB" b="1" i="1" dirty="0" smtClean="0"/>
              <a:t>limit the number of rows returned by a query</a:t>
            </a:r>
            <a:r>
              <a:rPr lang="en-GB" dirty="0" smtClean="0"/>
              <a:t>. You can specify:</a:t>
            </a:r>
          </a:p>
          <a:p>
            <a:pPr lvl="1"/>
            <a:r>
              <a:rPr lang="en-GB" dirty="0" smtClean="0"/>
              <a:t>Number of rows to return</a:t>
            </a:r>
          </a:p>
          <a:p>
            <a:pPr lvl="1"/>
            <a:r>
              <a:rPr lang="en-GB" dirty="0" smtClean="0"/>
              <a:t>Percentage of Rows to return</a:t>
            </a:r>
            <a:endParaRPr lang="en-GB" dirty="0"/>
          </a:p>
          <a:p>
            <a:r>
              <a:rPr lang="en-GB" dirty="0" smtClean="0"/>
              <a:t>With Ties is used to include the rows that tie for the last place in the limited results set.</a:t>
            </a:r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: It </a:t>
            </a:r>
            <a:r>
              <a:rPr lang="en-GB" u="sng" dirty="0" smtClean="0"/>
              <a:t>must</a:t>
            </a:r>
            <a:r>
              <a:rPr lang="en-GB" dirty="0" smtClean="0"/>
              <a:t> be used with the ORDER BY clause.</a:t>
            </a:r>
          </a:p>
          <a:p>
            <a:r>
              <a:rPr lang="en-GB" dirty="0" smtClean="0"/>
              <a:t>If the statement includes the ORDER BY clause, it returns the </a:t>
            </a:r>
            <a:r>
              <a:rPr lang="en-GB" i="1" dirty="0" smtClean="0"/>
              <a:t>first N number of ordered rows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actually considered good practice to use ORDER BY with the TOP clause.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00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SELECT TOP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Return the first 10 records in the property table: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Return the top 10 percentage of records in the property table.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PERCENT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 smtClean="0"/>
              <a:t>Note: when PRECENT is used, the number of rows returned is rounded up if the percentage of rows results in a fractional number.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16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SELECT TOP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Return </a:t>
            </a:r>
            <a:r>
              <a:rPr lang="en-GB" b="1" dirty="0" smtClean="0"/>
              <a:t>ALL</a:t>
            </a:r>
            <a:r>
              <a:rPr lang="en-GB" dirty="0" smtClean="0"/>
              <a:t> properties </a:t>
            </a:r>
            <a:r>
              <a:rPr lang="en-GB" dirty="0"/>
              <a:t>that fall in the lowest 10 percent of rental prices</a:t>
            </a:r>
            <a:r>
              <a:rPr lang="en-GB" dirty="0" smtClean="0"/>
              <a:t>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PERCENT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TIES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Property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i="1" dirty="0" smtClean="0"/>
              <a:t>ORDER BY used to sort properties – cheapest first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Return </a:t>
            </a:r>
            <a:r>
              <a:rPr lang="en-GB" b="1" dirty="0"/>
              <a:t>ALL</a:t>
            </a:r>
            <a:r>
              <a:rPr lang="en-GB" dirty="0"/>
              <a:t> properties that fall in the </a:t>
            </a:r>
            <a:r>
              <a:rPr lang="en-GB" dirty="0" smtClean="0"/>
              <a:t>highest 10 </a:t>
            </a:r>
            <a:r>
              <a:rPr lang="en-GB" dirty="0"/>
              <a:t>percent of rental prices.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PERCENT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TIES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Property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i="1" dirty="0" smtClean="0"/>
              <a:t>ORDER BY used to sort properties – most expensive first</a:t>
            </a:r>
          </a:p>
          <a:p>
            <a:pPr>
              <a:spcBef>
                <a:spcPts val="1200"/>
              </a:spcBef>
            </a:pPr>
            <a:r>
              <a:rPr lang="en-GB" b="1" dirty="0" smtClean="0"/>
              <a:t>NOTE</a:t>
            </a:r>
            <a:r>
              <a:rPr lang="en-GB" dirty="0" smtClean="0"/>
              <a:t>: WITH TIES is used to include all rows that tie in the last place.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3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TOP Not Standard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SELECT TOP is </a:t>
            </a:r>
            <a:r>
              <a:rPr lang="en-GB" u="sng" dirty="0" smtClean="0"/>
              <a:t>not</a:t>
            </a:r>
            <a:r>
              <a:rPr lang="en-GB" dirty="0" smtClean="0"/>
              <a:t> a Standard SQL Statement</a:t>
            </a:r>
          </a:p>
          <a:p>
            <a:r>
              <a:rPr lang="en-GB" dirty="0" smtClean="0"/>
              <a:t>Different DBMS implement differently.</a:t>
            </a:r>
          </a:p>
          <a:p>
            <a:r>
              <a:rPr lang="en-GB" dirty="0" smtClean="0"/>
              <a:t>MySQL uses: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…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…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LIMIT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number;</a:t>
            </a:r>
            <a:endParaRPr lang="en-GB" dirty="0"/>
          </a:p>
          <a:p>
            <a:r>
              <a:rPr lang="en-GB" dirty="0" smtClean="0"/>
              <a:t>Oracle uses: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ROWNUM &lt;= number;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Multi-Table Queries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75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Multi-Table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So far we have only looked at single table queries and they have a major limitation.</a:t>
            </a:r>
          </a:p>
          <a:p>
            <a:r>
              <a:rPr lang="en-GB" dirty="0"/>
              <a:t>Most times the information retrieved from a single table is insufficient to answer user queries.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Retrieving a list from only the </a:t>
            </a:r>
            <a:r>
              <a:rPr lang="en-GB" dirty="0" smtClean="0"/>
              <a:t>Viewing </a:t>
            </a:r>
            <a:r>
              <a:rPr lang="en-GB" dirty="0"/>
              <a:t>table, it is difficult to determine which property or client is scheduled for a viewing.</a:t>
            </a:r>
          </a:p>
          <a:p>
            <a:pPr lvl="1"/>
            <a:r>
              <a:rPr lang="en-GB" dirty="0"/>
              <a:t>Retrieving staff details from only the Staff table, though you can determine the branch number where the staff works, it does not include the branch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696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Multi-Table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use subqueries, provided the </a:t>
            </a:r>
            <a:r>
              <a:rPr lang="en-GB" b="1" i="1" dirty="0"/>
              <a:t>query result columns</a:t>
            </a:r>
            <a:r>
              <a:rPr lang="en-GB" dirty="0"/>
              <a:t> only come from the </a:t>
            </a:r>
            <a:r>
              <a:rPr lang="en-GB" b="1" dirty="0"/>
              <a:t>same table</a:t>
            </a:r>
            <a:r>
              <a:rPr lang="en-GB" dirty="0"/>
              <a:t>.</a:t>
            </a:r>
          </a:p>
          <a:p>
            <a:r>
              <a:rPr lang="en-GB" dirty="0"/>
              <a:t>However, if the </a:t>
            </a:r>
            <a:r>
              <a:rPr lang="en-GB" b="1" dirty="0"/>
              <a:t>query result columns</a:t>
            </a:r>
            <a:r>
              <a:rPr lang="en-GB" dirty="0"/>
              <a:t> come </a:t>
            </a:r>
            <a:r>
              <a:rPr lang="en-GB" b="1" dirty="0"/>
              <a:t>from</a:t>
            </a:r>
            <a:r>
              <a:rPr lang="en-GB" dirty="0"/>
              <a:t> </a:t>
            </a:r>
            <a:r>
              <a:rPr lang="en-GB" b="1" dirty="0"/>
              <a:t>more than one table</a:t>
            </a:r>
            <a:r>
              <a:rPr lang="en-GB" dirty="0"/>
              <a:t>, then you must </a:t>
            </a:r>
            <a:r>
              <a:rPr lang="en-GB" b="1" dirty="0"/>
              <a:t>use a</a:t>
            </a:r>
            <a:r>
              <a:rPr lang="en-GB" dirty="0"/>
              <a:t> </a:t>
            </a:r>
            <a:r>
              <a:rPr lang="en-GB" b="1" dirty="0"/>
              <a:t>Join</a:t>
            </a:r>
            <a:r>
              <a:rPr lang="en-GB" dirty="0"/>
              <a:t>.</a:t>
            </a:r>
          </a:p>
          <a:p>
            <a:r>
              <a:rPr lang="en-GB" dirty="0"/>
              <a:t>An SQL Join combines the rows from two or more tables, based on a </a:t>
            </a:r>
            <a:r>
              <a:rPr lang="en-GB" b="1" dirty="0"/>
              <a:t>common field between them</a:t>
            </a:r>
            <a:r>
              <a:rPr lang="en-GB" dirty="0"/>
              <a:t>.</a:t>
            </a:r>
          </a:p>
          <a:p>
            <a:r>
              <a:rPr lang="en-GB" dirty="0"/>
              <a:t>There are different types of joins:</a:t>
            </a:r>
          </a:p>
          <a:p>
            <a:pPr lvl="1"/>
            <a:r>
              <a:rPr lang="en-GB" dirty="0"/>
              <a:t>INNER (Simple) Join</a:t>
            </a:r>
          </a:p>
          <a:p>
            <a:pPr lvl="1"/>
            <a:r>
              <a:rPr lang="en-GB" dirty="0"/>
              <a:t>Left OUTER Join</a:t>
            </a:r>
          </a:p>
          <a:p>
            <a:pPr lvl="1"/>
            <a:r>
              <a:rPr lang="en-GB" dirty="0"/>
              <a:t>Right OUTER Join</a:t>
            </a:r>
          </a:p>
          <a:p>
            <a:pPr lvl="1"/>
            <a:r>
              <a:rPr lang="en-GB" dirty="0"/>
              <a:t>FULL Join</a:t>
            </a:r>
          </a:p>
          <a:p>
            <a:pPr lvl="1"/>
            <a:r>
              <a:rPr lang="en-GB" dirty="0"/>
              <a:t>CROSS Join (Cartesian Product)</a:t>
            </a:r>
          </a:p>
        </p:txBody>
      </p:sp>
    </p:spTree>
    <p:extLst>
      <p:ext uri="{BB962C8B-B14F-4D97-AF65-F5344CB8AC3E}">
        <p14:creationId xmlns:p14="http://schemas.microsoft.com/office/powerpoint/2010/main" val="82544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5983183" y="209160"/>
            <a:ext cx="1274440" cy="1010039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INNER JOIN </a:t>
            </a:r>
            <a:br>
              <a:rPr lang="en-GB" dirty="0"/>
            </a:br>
            <a:r>
              <a:rPr lang="en-GB" dirty="0"/>
              <a:t>(or Simple JOIN)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INNER JOIN or simple join returns all rows when there is at least one match in BOTH tables.</a:t>
            </a:r>
          </a:p>
          <a:p>
            <a:r>
              <a:rPr lang="en-GB" dirty="0"/>
              <a:t>The SQL standard syntax is: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table1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table2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</a:t>
            </a:r>
          </a:p>
          <a:p>
            <a:pPr lvl="1"/>
            <a:r>
              <a:rPr lang="en-GB" dirty="0"/>
              <a:t>If the column name in the select list appears in both tables, you need to specify which one to include in the select list.</a:t>
            </a:r>
          </a:p>
          <a:p>
            <a:pPr lvl="1"/>
            <a:r>
              <a:rPr lang="en-GB" dirty="0"/>
              <a:t>You </a:t>
            </a:r>
            <a:r>
              <a:rPr lang="en-GB" b="1" i="1" dirty="0"/>
              <a:t>prefix the column names with the table name or table alias name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You can omit the keyword INNER from this type of join.</a:t>
            </a:r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897960" y="209160"/>
            <a:ext cx="1274440" cy="91440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6" name="Oval 5"/>
          <p:cNvSpPr/>
          <p:nvPr/>
        </p:nvSpPr>
        <p:spPr>
          <a:xfrm>
            <a:off x="6012160" y="209161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sp>
        <p:nvSpPr>
          <p:cNvPr id="7" name="Oval 6"/>
          <p:cNvSpPr/>
          <p:nvPr/>
        </p:nvSpPr>
        <p:spPr>
          <a:xfrm>
            <a:off x="6912000" y="360000"/>
            <a:ext cx="359663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76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Two Table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141168"/>
          </a:xfrm>
        </p:spPr>
        <p:txBody>
          <a:bodyPr>
            <a:normAutofit/>
          </a:bodyPr>
          <a:lstStyle/>
          <a:p>
            <a:r>
              <a:rPr lang="en-GB" dirty="0"/>
              <a:t>List the names of all clients who have set up a viewing appointment, including the viewing time and comments were feedback has been obtained: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Comment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c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Viewing v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The alias </a:t>
            </a:r>
            <a:r>
              <a:rPr lang="en-GB" b="1" dirty="0"/>
              <a:t>c</a:t>
            </a:r>
            <a:r>
              <a:rPr lang="en-GB" dirty="0"/>
              <a:t> has been used for the </a:t>
            </a:r>
            <a:r>
              <a:rPr lang="en-GB" b="1" dirty="0"/>
              <a:t>Client</a:t>
            </a:r>
            <a:r>
              <a:rPr lang="en-GB" dirty="0"/>
              <a:t> table and </a:t>
            </a:r>
            <a:r>
              <a:rPr lang="en-GB" b="1" dirty="0"/>
              <a:t>v</a:t>
            </a:r>
            <a:r>
              <a:rPr lang="en-GB" dirty="0"/>
              <a:t> for the </a:t>
            </a:r>
            <a:r>
              <a:rPr lang="en-GB" b="1" dirty="0"/>
              <a:t>Viewing</a:t>
            </a:r>
            <a:r>
              <a:rPr lang="en-GB" dirty="0"/>
              <a:t> table.</a:t>
            </a:r>
          </a:p>
          <a:p>
            <a:pPr lvl="1"/>
            <a:r>
              <a:rPr lang="en-GB" dirty="0"/>
              <a:t>Only the </a:t>
            </a:r>
            <a:r>
              <a:rPr lang="en-GB" dirty="0" err="1"/>
              <a:t>ClientNo</a:t>
            </a:r>
            <a:r>
              <a:rPr lang="en-GB" dirty="0"/>
              <a:t> column is qualified by the alias name as the other column names are unique within both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89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Three table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each branch, list staff who manage properties, including the city the branch is located in and its contact phone number and the property numbers managed.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City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Branch b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Property 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90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With Aggregates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each branch, find the number of properties handled by each of its members of staff: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Property 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88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OUTER JOINS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a row in an INNER JOIN is unmatched in the other table, the row is omitted from query result.</a:t>
            </a:r>
          </a:p>
          <a:p>
            <a:pPr lvl="1"/>
            <a:r>
              <a:rPr lang="en-GB" dirty="0"/>
              <a:t>If the tables above are INNER joined on </a:t>
            </a:r>
            <a:r>
              <a:rPr lang="en-GB" b="1" dirty="0" err="1"/>
              <a:t>branchCity</a:t>
            </a:r>
            <a:r>
              <a:rPr lang="en-GB" b="1" dirty="0"/>
              <a:t> = </a:t>
            </a:r>
            <a:r>
              <a:rPr lang="en-GB" b="1" dirty="0" err="1"/>
              <a:t>propertyCity</a:t>
            </a:r>
            <a:r>
              <a:rPr lang="en-GB" dirty="0"/>
              <a:t>, </a:t>
            </a:r>
          </a:p>
          <a:p>
            <a:pPr lvl="2"/>
            <a:r>
              <a:rPr lang="en-GB" dirty="0"/>
              <a:t>the branch B0007 and property P160014 will be excluded as there are no matches when </a:t>
            </a:r>
            <a:r>
              <a:rPr lang="en-GB" dirty="0" err="1"/>
              <a:t>branchCity</a:t>
            </a:r>
            <a:r>
              <a:rPr lang="en-GB" dirty="0"/>
              <a:t> = ‘Bristol’ or </a:t>
            </a:r>
            <a:r>
              <a:rPr lang="en-GB" dirty="0" err="1"/>
              <a:t>propertyCity</a:t>
            </a:r>
            <a:r>
              <a:rPr lang="en-GB" dirty="0"/>
              <a:t> = ‘Aberdeen’</a:t>
            </a:r>
          </a:p>
          <a:p>
            <a:r>
              <a:rPr lang="en-GB" dirty="0"/>
              <a:t>An outer join includes rows that are unmatched depending on the Join side specified.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99592" y="1600200"/>
          <a:ext cx="288032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xmlns="" val="352747621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2623679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branchNo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branchCity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4241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Glasgow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63284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17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Bristol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6076326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860032" y="1600200"/>
          <a:ext cx="3168352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04967">
                  <a:extLst>
                    <a:ext uri="{9D8B030D-6E8A-4147-A177-3AD203B41FA5}">
                      <a16:colId xmlns:a16="http://schemas.microsoft.com/office/drawing/2014/main" xmlns="" val="3527476214"/>
                    </a:ext>
                  </a:extLst>
                </a:gridCol>
                <a:gridCol w="1663385">
                  <a:extLst>
                    <a:ext uri="{9D8B030D-6E8A-4147-A177-3AD203B41FA5}">
                      <a16:colId xmlns:a16="http://schemas.microsoft.com/office/drawing/2014/main" xmlns="" val="2623679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propertyNo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propertyCity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4241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Aberdeen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63284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17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Glasgow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60763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564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LEFT OUTER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Left</a:t>
            </a:r>
            <a:r>
              <a:rPr lang="en-GB" dirty="0"/>
              <a:t> Outer Join returns </a:t>
            </a:r>
            <a:r>
              <a:rPr lang="en-GB" b="1" dirty="0"/>
              <a:t>all rows from the left table</a:t>
            </a:r>
            <a:r>
              <a:rPr lang="en-GB" dirty="0"/>
              <a:t> (table1), with the matching rows in the right table (table2). The result is NULL in the right side when there is no match.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</a:t>
            </a:r>
            <a:endParaRPr lang="en-GB" dirty="0"/>
          </a:p>
          <a:p>
            <a:r>
              <a:rPr lang="en-GB" dirty="0"/>
              <a:t>List </a:t>
            </a:r>
            <a:r>
              <a:rPr lang="en-GB" b="1" dirty="0"/>
              <a:t>all</a:t>
            </a:r>
            <a:r>
              <a:rPr lang="en-GB" dirty="0"/>
              <a:t> staff and </a:t>
            </a:r>
            <a:r>
              <a:rPr lang="en-GB" b="1" dirty="0"/>
              <a:t>any</a:t>
            </a:r>
            <a:r>
              <a:rPr lang="en-GB" dirty="0"/>
              <a:t> properties they are managing: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012160" y="228600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sp>
        <p:nvSpPr>
          <p:cNvPr id="6" name="Oval 5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6897960" y="1988840"/>
            <a:ext cx="1058416" cy="15841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794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 OUTER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Returns all rows from the right table</a:t>
            </a:r>
          </a:p>
          <a:p>
            <a:r>
              <a:rPr lang="en-GB" dirty="0"/>
              <a:t>List </a:t>
            </a:r>
            <a:r>
              <a:rPr lang="en-GB" b="1" dirty="0"/>
              <a:t>all</a:t>
            </a:r>
            <a:r>
              <a:rPr lang="en-GB" dirty="0"/>
              <a:t> leases and matching property details, including properties that are </a:t>
            </a:r>
            <a:r>
              <a:rPr lang="en-GB" b="1" dirty="0"/>
              <a:t>yet to be</a:t>
            </a:r>
            <a:r>
              <a:rPr lang="en-GB" dirty="0"/>
              <a:t> leased: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RentStart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RentFinish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MonthlyRent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.*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Lease l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RIGHT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4" name="Oval 3"/>
          <p:cNvSpPr/>
          <p:nvPr/>
        </p:nvSpPr>
        <p:spPr>
          <a:xfrm>
            <a:off x="6012160" y="228600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3707904" y="1988840"/>
            <a:ext cx="1728192" cy="22322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794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FULL OUTER JOIN returns all rows from the left table (table1) and from the right table (table2).</a:t>
            </a:r>
          </a:p>
          <a:p>
            <a:pPr marL="365760" lvl="1" indent="0">
              <a:buNone/>
            </a:pPr>
            <a:r>
              <a:rPr lang="en-GB" dirty="0"/>
              <a:t>(Note: </a:t>
            </a:r>
            <a:r>
              <a:rPr lang="en-GB" i="1" dirty="0"/>
              <a:t>There is no data in our database that really demonstrates this</a:t>
            </a:r>
            <a:r>
              <a:rPr lang="en-GB" dirty="0"/>
              <a:t>)</a:t>
            </a:r>
          </a:p>
        </p:txBody>
      </p:sp>
      <p:sp>
        <p:nvSpPr>
          <p:cNvPr id="4" name="Oval 3"/>
          <p:cNvSpPr/>
          <p:nvPr/>
        </p:nvSpPr>
        <p:spPr>
          <a:xfrm>
            <a:off x="5983183" y="209161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6" name="Oval 5"/>
          <p:cNvSpPr/>
          <p:nvPr/>
        </p:nvSpPr>
        <p:spPr>
          <a:xfrm>
            <a:off x="6012160" y="209161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</p:spTree>
    <p:extLst>
      <p:ext uri="{BB962C8B-B14F-4D97-AF65-F5344CB8AC3E}">
        <p14:creationId xmlns:p14="http://schemas.microsoft.com/office/powerpoint/2010/main" val="19444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CROSS JOIN returns a Cartesian product.</a:t>
            </a:r>
          </a:p>
          <a:p>
            <a:r>
              <a:rPr lang="en-GB" dirty="0"/>
              <a:t>Try the following: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CROSS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</a:t>
            </a:r>
          </a:p>
          <a:p>
            <a:r>
              <a:rPr lang="en-GB" dirty="0"/>
              <a:t>It returns </a:t>
            </a:r>
            <a:r>
              <a:rPr lang="en-GB" b="1" i="1" dirty="0"/>
              <a:t>all 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ManagedBy</a:t>
            </a:r>
            <a:r>
              <a:rPr lang="en-GB" dirty="0"/>
              <a:t> </a:t>
            </a:r>
            <a:r>
              <a:rPr lang="en-GB" b="1" i="1" dirty="0"/>
              <a:t>combinations</a:t>
            </a:r>
            <a:r>
              <a:rPr lang="en-GB" dirty="0"/>
              <a:t> </a:t>
            </a:r>
            <a:r>
              <a:rPr lang="en-GB" b="1" i="1" dirty="0"/>
              <a:t>that are possible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23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EXISTS and NOT EXISTS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EXISTS and NOT EXISTS are designed for use with subqueries.</a:t>
            </a:r>
          </a:p>
          <a:p>
            <a:r>
              <a:rPr lang="en-GB" dirty="0"/>
              <a:t>They produce a simple true or false result:</a:t>
            </a:r>
          </a:p>
          <a:p>
            <a:pPr lvl="1"/>
            <a:r>
              <a:rPr lang="en-GB" b="1" dirty="0"/>
              <a:t>True</a:t>
            </a:r>
            <a:r>
              <a:rPr lang="en-GB" dirty="0"/>
              <a:t>, if and only if there exists at least one row in the result returned by the subquery.</a:t>
            </a:r>
          </a:p>
          <a:p>
            <a:pPr lvl="1"/>
            <a:r>
              <a:rPr lang="en-GB" b="1" dirty="0"/>
              <a:t>False</a:t>
            </a:r>
            <a:r>
              <a:rPr lang="en-GB" dirty="0"/>
              <a:t>, if subquery returns an empty result – zero rows.</a:t>
            </a:r>
          </a:p>
          <a:p>
            <a:r>
              <a:rPr lang="en-GB" dirty="0"/>
              <a:t>NOT EXISTS is the opposite of EXISTS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41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EXISTS: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Find all staff who work in a London Branch: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EXISTS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b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City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None/>
            </a:pPr>
            <a:r>
              <a:rPr lang="en-GB" sz="2200" dirty="0"/>
              <a:t>The query could be rephrased as: </a:t>
            </a:r>
            <a:r>
              <a:rPr lang="en-GB" sz="2200" i="1" dirty="0"/>
              <a:t>Find all staff such that there exists a branch row containing his/her </a:t>
            </a:r>
            <a:r>
              <a:rPr lang="en-GB" sz="2200" i="1" dirty="0" err="1"/>
              <a:t>branchNo</a:t>
            </a:r>
            <a:r>
              <a:rPr lang="en-GB" sz="2200" i="1" dirty="0"/>
              <a:t> and the branch is in London.</a:t>
            </a:r>
          </a:p>
          <a:p>
            <a:r>
              <a:rPr lang="en-GB" dirty="0"/>
              <a:t>Note:</a:t>
            </a:r>
          </a:p>
          <a:p>
            <a:pPr lvl="1"/>
            <a:r>
              <a:rPr lang="en-GB" dirty="0"/>
              <a:t>The condition matches the branch number in inner query to the branch number in outer query and ensures that the correct branch is considered for each staff member.</a:t>
            </a:r>
          </a:p>
          <a:p>
            <a:pPr marL="685800" lvl="2" indent="0" algn="ctr">
              <a:buNone/>
            </a:pPr>
            <a:r>
              <a:rPr lang="en-GB" dirty="0" err="1"/>
              <a:t>b.branchNo</a:t>
            </a:r>
            <a:r>
              <a:rPr lang="en-GB" dirty="0"/>
              <a:t> = </a:t>
            </a:r>
            <a:r>
              <a:rPr lang="en-GB" dirty="0" err="1"/>
              <a:t>s.branchNo</a:t>
            </a:r>
            <a:endParaRPr lang="en-GB" dirty="0"/>
          </a:p>
          <a:p>
            <a:pPr lvl="1"/>
            <a:r>
              <a:rPr lang="en-GB" dirty="0"/>
              <a:t>The query could have also been written with a join.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62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NOT EXISTS: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staff who have not yet been given a property to manage.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EXISTS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41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Operations</a:t>
            </a:r>
          </a:p>
        </p:txBody>
      </p:sp>
    </p:spTree>
    <p:extLst>
      <p:ext uri="{BB962C8B-B14F-4D97-AF65-F5344CB8AC3E}">
        <p14:creationId xmlns:p14="http://schemas.microsoft.com/office/powerpoint/2010/main" val="163306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Union, Intersect and Difference (Except) Set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set operations can be used to combine results of two or more queries into a single result table.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>
              <a:spcBef>
                <a:spcPts val="1200"/>
              </a:spcBef>
            </a:pPr>
            <a:r>
              <a:rPr lang="en-GB" b="1" dirty="0"/>
              <a:t>Union</a:t>
            </a:r>
            <a:r>
              <a:rPr lang="en-GB" dirty="0"/>
              <a:t> of two queries, A and B, is a query result containing </a:t>
            </a:r>
            <a:r>
              <a:rPr lang="en-GB" b="1" i="1" dirty="0"/>
              <a:t>all rows</a:t>
            </a:r>
            <a:r>
              <a:rPr lang="en-GB" dirty="0"/>
              <a:t> in either A or B or both.</a:t>
            </a:r>
          </a:p>
          <a:p>
            <a:pPr lvl="1"/>
            <a:r>
              <a:rPr lang="en-GB" b="1" dirty="0"/>
              <a:t>Intersection</a:t>
            </a:r>
            <a:r>
              <a:rPr lang="en-GB" dirty="0"/>
              <a:t> contains </a:t>
            </a:r>
            <a:r>
              <a:rPr lang="en-GB" b="1" i="1" dirty="0"/>
              <a:t>all rows common</a:t>
            </a:r>
            <a:r>
              <a:rPr lang="en-GB" dirty="0"/>
              <a:t> to both A and B.</a:t>
            </a:r>
          </a:p>
          <a:p>
            <a:pPr lvl="1"/>
            <a:r>
              <a:rPr lang="en-GB" b="1" dirty="0"/>
              <a:t>Difference</a:t>
            </a:r>
            <a:r>
              <a:rPr lang="en-GB" dirty="0"/>
              <a:t> (also </a:t>
            </a:r>
            <a:r>
              <a:rPr lang="en-GB" b="1" dirty="0"/>
              <a:t>Except</a:t>
            </a:r>
            <a:r>
              <a:rPr lang="en-GB" dirty="0"/>
              <a:t>) contains all rows </a:t>
            </a:r>
            <a:r>
              <a:rPr lang="en-GB" b="1" i="1" dirty="0"/>
              <a:t>in A but not in B</a:t>
            </a:r>
            <a:r>
              <a:rPr lang="en-GB" dirty="0"/>
              <a:t>. </a:t>
            </a:r>
            <a:r>
              <a:rPr lang="en-GB" i="1" u="sng" dirty="0"/>
              <a:t>SQL Server uses Except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two tables must be </a:t>
            </a:r>
            <a:r>
              <a:rPr lang="en-GB" b="1" i="1" dirty="0"/>
              <a:t>union compatible</a:t>
            </a:r>
            <a:r>
              <a:rPr lang="en-GB" dirty="0"/>
              <a:t>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331640" y="2611655"/>
          <a:ext cx="1296144" cy="140270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xmlns="" val="4001800417"/>
                    </a:ext>
                  </a:extLst>
                </a:gridCol>
              </a:tblGrid>
              <a:tr h="701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775940011"/>
                  </a:ext>
                </a:extLst>
              </a:tr>
              <a:tr h="701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7662755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139952" y="2613803"/>
          <a:ext cx="1224136" cy="1400553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1224136">
                  <a:extLst>
                    <a:ext uri="{9D8B030D-6E8A-4147-A177-3AD203B41FA5}">
                      <a16:colId xmlns:a16="http://schemas.microsoft.com/office/drawing/2014/main" xmlns="" val="1025770966"/>
                    </a:ext>
                  </a:extLst>
                </a:gridCol>
              </a:tblGrid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0046266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25767467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111822588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6876256" y="2608690"/>
          <a:ext cx="1224136" cy="1400553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1224136">
                  <a:extLst>
                    <a:ext uri="{9D8B030D-6E8A-4147-A177-3AD203B41FA5}">
                      <a16:colId xmlns:a16="http://schemas.microsoft.com/office/drawing/2014/main" xmlns="" val="1025770966"/>
                    </a:ext>
                  </a:extLst>
                </a:gridCol>
              </a:tblGrid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0046266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525767467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111822588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18080" y="2348880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∪ 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91184" y="2348880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∩ 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95798" y="2348880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- B</a:t>
            </a:r>
          </a:p>
        </p:txBody>
      </p:sp>
      <p:sp>
        <p:nvSpPr>
          <p:cNvPr id="10" name="Left Brace 9"/>
          <p:cNvSpPr/>
          <p:nvPr/>
        </p:nvSpPr>
        <p:spPr>
          <a:xfrm>
            <a:off x="971600" y="2611656"/>
            <a:ext cx="216024" cy="68262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971600" y="3294276"/>
            <a:ext cx="216024" cy="68262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893259" y="2611656"/>
            <a:ext cx="174685" cy="97065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3" name="Left Brace 12"/>
          <p:cNvSpPr/>
          <p:nvPr/>
        </p:nvSpPr>
        <p:spPr>
          <a:xfrm>
            <a:off x="3563888" y="3078252"/>
            <a:ext cx="216024" cy="89864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4" name="Left Brace 13"/>
          <p:cNvSpPr/>
          <p:nvPr/>
        </p:nvSpPr>
        <p:spPr>
          <a:xfrm>
            <a:off x="6629563" y="2611656"/>
            <a:ext cx="174685" cy="97065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5" name="Left Brace 14"/>
          <p:cNvSpPr/>
          <p:nvPr/>
        </p:nvSpPr>
        <p:spPr>
          <a:xfrm>
            <a:off x="6300192" y="3078252"/>
            <a:ext cx="216024" cy="89864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46576" y="3951579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Union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099341" y="3951579"/>
            <a:ext cx="1378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Intersection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89963" y="3951579"/>
            <a:ext cx="1197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Difference</a:t>
            </a:r>
          </a:p>
        </p:txBody>
      </p:sp>
    </p:spTree>
    <p:extLst>
      <p:ext uri="{BB962C8B-B14F-4D97-AF65-F5344CB8AC3E}">
        <p14:creationId xmlns:p14="http://schemas.microsoft.com/office/powerpoint/2010/main" val="157450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/>
      <p:bldP spid="19" grpId="0"/>
      <p:bldP spid="2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Union, Intersect and Except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syntax for using the set operators is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query1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SET_OPERATOR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query2</a:t>
            </a:r>
            <a:endParaRPr lang="en-GB" dirty="0"/>
          </a:p>
          <a:p>
            <a:r>
              <a:rPr lang="en-GB" dirty="0"/>
              <a:t>For example, construct a list of cities where there is </a:t>
            </a:r>
            <a:r>
              <a:rPr lang="en-GB" b="1" dirty="0"/>
              <a:t>either</a:t>
            </a:r>
            <a:r>
              <a:rPr lang="en-GB" dirty="0"/>
              <a:t> a branch office or a property: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The SET operator selects distinct values by default, to include </a:t>
            </a:r>
            <a:r>
              <a:rPr lang="en-GB" dirty="0" smtClean="0"/>
              <a:t>duplicates, </a:t>
            </a:r>
            <a:r>
              <a:rPr lang="en-GB" dirty="0"/>
              <a:t>add the ALL keyword: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41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Union, Intersect and Except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Construct a list of cities where there is </a:t>
            </a:r>
            <a:r>
              <a:rPr lang="en-GB" b="1" dirty="0"/>
              <a:t>both</a:t>
            </a:r>
            <a:r>
              <a:rPr lang="en-GB" dirty="0"/>
              <a:t> a branch office and a property: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INTERSECT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Could be rewritten using a JOIN or WHERE EXISTS</a:t>
            </a:r>
          </a:p>
          <a:p>
            <a:r>
              <a:rPr lang="en-GB" dirty="0"/>
              <a:t>Construct a list of cities where there is a property </a:t>
            </a:r>
            <a:r>
              <a:rPr lang="en-GB" b="1" dirty="0"/>
              <a:t>but no</a:t>
            </a:r>
            <a:r>
              <a:rPr lang="en-GB" dirty="0"/>
              <a:t> branch office: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EXCEPT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Could be rewritten using WHERE NOT IN or WHERE NOT EXISTS.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68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63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9704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10338</TotalTime>
  <Words>1623</Words>
  <Application>Microsoft Office PowerPoint</Application>
  <PresentationFormat>On-screen Show (4:3)</PresentationFormat>
  <Paragraphs>206</Paragraphs>
  <Slides>27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MS SQL SERVER SELECT TOP</vt:lpstr>
      <vt:lpstr>MS SQL SERVER SELECT TOP</vt:lpstr>
      <vt:lpstr>MS SQL SERVER SELECT TOP</vt:lpstr>
      <vt:lpstr>SELECT TOP Not Standard SQL</vt:lpstr>
      <vt:lpstr>Multi-Table Queries</vt:lpstr>
      <vt:lpstr>Multi-Table Queries</vt:lpstr>
      <vt:lpstr>Multi-Table Queries</vt:lpstr>
      <vt:lpstr>The INNER JOIN  (or Simple JOIN)</vt:lpstr>
      <vt:lpstr>INNER JOIN – Two Table Example</vt:lpstr>
      <vt:lpstr>INNER JOIN – Three table Example</vt:lpstr>
      <vt:lpstr>INNER JOIN – With Aggregates</vt:lpstr>
      <vt:lpstr>OUTER JOINS</vt:lpstr>
      <vt:lpstr>LEFT OUTER JOIN</vt:lpstr>
      <vt:lpstr>RIGHT OUTER JOIN</vt:lpstr>
      <vt:lpstr>FULL JOIN</vt:lpstr>
      <vt:lpstr>CROSS JOIN</vt:lpstr>
      <vt:lpstr>Subqueries: EXISTS and NOT EXISTS</vt:lpstr>
      <vt:lpstr>Using EXISTS: Example</vt:lpstr>
      <vt:lpstr>Using NOT EXISTS: Example</vt:lpstr>
      <vt:lpstr>Set Operations</vt:lpstr>
      <vt:lpstr>Union, Intersect and Difference (Except) Set Operations</vt:lpstr>
      <vt:lpstr>Union, Intersect and Except</vt:lpstr>
      <vt:lpstr>Union, Intersect and Except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1343</cp:revision>
  <cp:lastPrinted>2017-10-24T09:14:20Z</cp:lastPrinted>
  <dcterms:created xsi:type="dcterms:W3CDTF">2013-09-18T07:00:31Z</dcterms:created>
  <dcterms:modified xsi:type="dcterms:W3CDTF">2017-11-21T13:26:08Z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