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 id="2147483706" r:id="rId2"/>
    <p:sldMasterId id="2147483712" r:id="rId3"/>
    <p:sldMasterId id="2147483724" r:id="rId4"/>
    <p:sldMasterId id="2147483737" r:id="rId5"/>
  </p:sldMasterIdLst>
  <p:notesMasterIdLst>
    <p:notesMasterId r:id="rId14"/>
  </p:notesMasterIdLst>
  <p:handoutMasterIdLst>
    <p:handoutMasterId r:id="rId15"/>
  </p:handoutMasterIdLst>
  <p:sldIdLst>
    <p:sldId id="449" r:id="rId6"/>
    <p:sldId id="450" r:id="rId7"/>
    <p:sldId id="446" r:id="rId8"/>
    <p:sldId id="447" r:id="rId9"/>
    <p:sldId id="451" r:id="rId10"/>
    <p:sldId id="452" r:id="rId11"/>
    <p:sldId id="453" r:id="rId12"/>
    <p:sldId id="448"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672" userDrawn="1">
          <p15:clr>
            <a:srgbClr val="A4A3A4"/>
          </p15:clr>
        </p15:guide>
        <p15:guide id="2" pos="288" userDrawn="1">
          <p15:clr>
            <a:srgbClr val="F26B43"/>
          </p15:clr>
        </p15:guide>
        <p15:guide id="3" orient="horz" pos="4056" userDrawn="1">
          <p15:clr>
            <a:srgbClr val="F26B43"/>
          </p15:clr>
        </p15:guide>
        <p15:guide id="4" orient="horz" pos="1488" userDrawn="1">
          <p15:clr>
            <a:srgbClr val="A4A3A4"/>
          </p15:clr>
        </p15:guide>
        <p15:guide id="5" pos="3816" userDrawn="1">
          <p15:clr>
            <a:srgbClr val="A4A3A4"/>
          </p15:clr>
        </p15:guide>
        <p15:guide id="6" pos="7416" userDrawn="1">
          <p15:clr>
            <a:srgbClr val="F26B43"/>
          </p15:clr>
        </p15:guide>
        <p15:guide id="7" orient="horz" pos="312" userDrawn="1">
          <p15:clr>
            <a:srgbClr val="F26B43"/>
          </p15:clr>
        </p15:guide>
        <p15:guide id="8" orient="horz" pos="2160" userDrawn="1">
          <p15:clr>
            <a:srgbClr val="A4A3A4"/>
          </p15:clr>
        </p15:guide>
        <p15:guide id="9" orient="horz" pos="230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54545"/>
    <a:srgbClr val="8C5896"/>
    <a:srgbClr val="7C6560"/>
    <a:srgbClr val="29282D"/>
    <a:srgbClr val="E288B6"/>
    <a:srgbClr val="D75078"/>
    <a:srgbClr val="B38F6A"/>
    <a:srgbClr val="6667AB"/>
    <a:srgbClr val="BBBBBB"/>
    <a:srgbClr val="B9B9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99F39F-487F-4745-84BF-6A63A065047B}" v="22" dt="2022-02-07T20:26:26.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2376"/>
  </p:normalViewPr>
  <p:slideViewPr>
    <p:cSldViewPr snapToGrid="0">
      <p:cViewPr varScale="1">
        <p:scale>
          <a:sx n="90" d="100"/>
          <a:sy n="90" d="100"/>
        </p:scale>
        <p:origin x="1432" y="200"/>
      </p:cViewPr>
      <p:guideLst>
        <p:guide orient="horz" pos="3672"/>
        <p:guide pos="288"/>
        <p:guide orient="horz" pos="4056"/>
        <p:guide orient="horz" pos="1488"/>
        <p:guide pos="3816"/>
        <p:guide pos="7416"/>
        <p:guide orient="horz" pos="312"/>
        <p:guide orient="horz" pos="2160"/>
        <p:guide orient="horz" pos="230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heme" Target="theme/theme1.xml"/><Relationship Id="rId3" Type="http://schemas.openxmlformats.org/officeDocument/2006/relationships/slideMaster" Target="slideMasters/slideMaster3.xml"/><Relationship Id="rId21" Type="http://schemas.microsoft.com/office/2018/10/relationships/authors" Targe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3440B4-626E-4F3C-BAEA-93BE989AF4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53A5570-8E4E-4AA9-B246-5A27A383B99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7194463-BB47-4B36-91B7-153B258F4D90}" type="datetime1">
              <a:rPr lang="en-GB" smtClean="0"/>
              <a:t>03/02/2022</a:t>
            </a:fld>
            <a:endParaRPr lang="en-GB"/>
          </a:p>
        </p:txBody>
      </p:sp>
      <p:sp>
        <p:nvSpPr>
          <p:cNvPr id="4" name="Footer Placeholder 3">
            <a:extLst>
              <a:ext uri="{FF2B5EF4-FFF2-40B4-BE49-F238E27FC236}">
                <a16:creationId xmlns:a16="http://schemas.microsoft.com/office/drawing/2014/main" id="{D50D364A-9468-466A-ACCD-ABB3762BE8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E9EF394-4AD6-48D1-9C4C-1B3D44BBF58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2004FE7-BA7C-4FF4-9756-C6A1F2BCA37F}" type="slidenum">
              <a:rPr lang="en-GB" smtClean="0"/>
              <a:t>‹#›</a:t>
            </a:fld>
            <a:endParaRPr lang="en-GB"/>
          </a:p>
        </p:txBody>
      </p:sp>
    </p:spTree>
    <p:extLst>
      <p:ext uri="{BB962C8B-B14F-4D97-AF65-F5344CB8AC3E}">
        <p14:creationId xmlns:p14="http://schemas.microsoft.com/office/powerpoint/2010/main" val="20977173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B8101A6-4DD6-450C-BDEC-5915490A5285}" type="datetime1">
              <a:rPr lang="en-GB" noProof="0" smtClean="0"/>
              <a:t>03/02/2022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83F1C3-4FA3-4491-97F4-43CA9C8BDFDF}" type="slidenum">
              <a:rPr lang="en-GB" noProof="0" smtClean="0"/>
              <a:t>‹#›</a:t>
            </a:fld>
            <a:endParaRPr lang="en-GB" noProof="0"/>
          </a:p>
        </p:txBody>
      </p:sp>
    </p:spTree>
    <p:extLst>
      <p:ext uri="{BB962C8B-B14F-4D97-AF65-F5344CB8AC3E}">
        <p14:creationId xmlns:p14="http://schemas.microsoft.com/office/powerpoint/2010/main" val="37963469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1.Welcome to our team </a:t>
            </a:r>
          </a:p>
          <a:p>
            <a:r>
              <a:rPr lang="en-GB" sz="1200" kern="1200" dirty="0">
                <a:solidFill>
                  <a:schemeClr val="tx1"/>
                </a:solidFill>
                <a:effectLst/>
                <a:latin typeface="+mn-lt"/>
                <a:ea typeface="+mn-ea"/>
                <a:cs typeface="+mn-cs"/>
              </a:rPr>
              <a:t>Good morning my name is </a:t>
            </a:r>
            <a:r>
              <a:rPr lang="en-GB" sz="1200" kern="1200" dirty="0" err="1">
                <a:solidFill>
                  <a:schemeClr val="tx1"/>
                </a:solidFill>
                <a:effectLst/>
                <a:latin typeface="+mn-lt"/>
                <a:ea typeface="+mn-ea"/>
                <a:cs typeface="+mn-cs"/>
              </a:rPr>
              <a:t>elena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pruteanu</a:t>
            </a:r>
            <a:r>
              <a:rPr lang="en-GB" sz="1200" kern="1200" dirty="0">
                <a:solidFill>
                  <a:schemeClr val="tx1"/>
                </a:solidFill>
                <a:effectLst/>
                <a:latin typeface="+mn-lt"/>
                <a:ea typeface="+mn-ea"/>
                <a:cs typeface="+mn-cs"/>
              </a:rPr>
              <a:t> id.2111212 I am in a team formed with other 3 team members </a:t>
            </a:r>
            <a:r>
              <a:rPr lang="en-GB" sz="1200" kern="1200" dirty="0" err="1">
                <a:solidFill>
                  <a:schemeClr val="tx1"/>
                </a:solidFill>
                <a:effectLst/>
                <a:latin typeface="+mn-lt"/>
                <a:ea typeface="+mn-ea"/>
                <a:cs typeface="+mn-cs"/>
              </a:rPr>
              <a:t>alina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mucenic</a:t>
            </a:r>
            <a:r>
              <a:rPr lang="en-GB" sz="1200" kern="1200" dirty="0">
                <a:solidFill>
                  <a:schemeClr val="tx1"/>
                </a:solidFill>
                <a:effectLst/>
                <a:latin typeface="+mn-lt"/>
                <a:ea typeface="+mn-ea"/>
                <a:cs typeface="+mn-cs"/>
              </a:rPr>
              <a:t> id 2108840, </a:t>
            </a:r>
            <a:r>
              <a:rPr lang="en-GB" sz="1200" kern="1200" dirty="0" err="1">
                <a:solidFill>
                  <a:schemeClr val="tx1"/>
                </a:solidFill>
                <a:effectLst/>
                <a:latin typeface="+mn-lt"/>
                <a:ea typeface="+mn-ea"/>
                <a:cs typeface="+mn-cs"/>
              </a:rPr>
              <a:t>firih</a:t>
            </a:r>
            <a:r>
              <a:rPr lang="en-GB" sz="1200" kern="1200" dirty="0">
                <a:solidFill>
                  <a:schemeClr val="tx1"/>
                </a:solidFill>
                <a:effectLst/>
                <a:latin typeface="+mn-lt"/>
                <a:ea typeface="+mn-ea"/>
                <a:cs typeface="+mn-cs"/>
              </a:rPr>
              <a:t> Suliman id.2110796 and Robyn </a:t>
            </a:r>
            <a:r>
              <a:rPr lang="en-GB" sz="1200" kern="1200" dirty="0" err="1">
                <a:solidFill>
                  <a:schemeClr val="tx1"/>
                </a:solidFill>
                <a:effectLst/>
                <a:latin typeface="+mn-lt"/>
                <a:ea typeface="+mn-ea"/>
                <a:cs typeface="+mn-cs"/>
              </a:rPr>
              <a:t>ivins</a:t>
            </a:r>
            <a:r>
              <a:rPr lang="en-GB" sz="1200" kern="1200" dirty="0">
                <a:solidFill>
                  <a:schemeClr val="tx1"/>
                </a:solidFill>
                <a:effectLst/>
                <a:latin typeface="+mn-lt"/>
                <a:ea typeface="+mn-ea"/>
                <a:cs typeface="+mn-cs"/>
              </a:rPr>
              <a:t> id.2109388.</a:t>
            </a:r>
          </a:p>
          <a:p>
            <a:endParaRPr lang="en-GB" dirty="0"/>
          </a:p>
        </p:txBody>
      </p:sp>
      <p:sp>
        <p:nvSpPr>
          <p:cNvPr id="4" name="Slide Number Placeholder 3"/>
          <p:cNvSpPr>
            <a:spLocks noGrp="1"/>
          </p:cNvSpPr>
          <p:nvPr>
            <p:ph type="sldNum" sz="quarter" idx="5"/>
          </p:nvPr>
        </p:nvSpPr>
        <p:spPr/>
        <p:txBody>
          <a:bodyPr/>
          <a:lstStyle/>
          <a:p>
            <a:pPr rtl="0"/>
            <a:fld id="{6B83F1C3-4FA3-4491-97F4-43CA9C8BDFDF}" type="slidenum">
              <a:rPr lang="en-GB" noProof="0" smtClean="0"/>
              <a:t>1</a:t>
            </a:fld>
            <a:endParaRPr lang="en-GB" noProof="0"/>
          </a:p>
        </p:txBody>
      </p:sp>
    </p:spTree>
    <p:extLst>
      <p:ext uri="{BB962C8B-B14F-4D97-AF65-F5344CB8AC3E}">
        <p14:creationId xmlns:p14="http://schemas.microsoft.com/office/powerpoint/2010/main" val="649591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2.Our team role composition and analysis?</a:t>
            </a:r>
          </a:p>
          <a:p>
            <a:r>
              <a:rPr lang="en-GB" sz="1200" kern="1200" dirty="0">
                <a:solidFill>
                  <a:schemeClr val="tx1"/>
                </a:solidFill>
                <a:effectLst/>
                <a:latin typeface="+mn-lt"/>
                <a:ea typeface="+mn-ea"/>
                <a:cs typeface="+mn-cs"/>
              </a:rPr>
              <a:t>Today we will be presenting how to use teamwork theories and models to form an effective team and using leadership theories, how to monitor and improve performance in the modern workplace, virtually as well as in person. will be using amazon organization foe teamwork example. Each team member will be presenting a portion of the presentation.</a:t>
            </a:r>
          </a:p>
          <a:p>
            <a:r>
              <a:rPr lang="en-GB" sz="1200" kern="1200" dirty="0">
                <a:solidFill>
                  <a:schemeClr val="tx1"/>
                </a:solidFill>
                <a:effectLst/>
                <a:latin typeface="+mn-lt"/>
                <a:ea typeface="+mn-ea"/>
                <a:cs typeface="+mn-cs"/>
              </a:rPr>
              <a:t>Firstly, Robyn will be presenting the first and second slide then secondly myself Elena will be presenting the third and fourth slide then afterward Alina will be presenting the fifth and six slide and lastly </a:t>
            </a:r>
            <a:r>
              <a:rPr lang="en-GB" sz="1200" kern="1200" dirty="0" err="1">
                <a:solidFill>
                  <a:schemeClr val="tx1"/>
                </a:solidFill>
                <a:effectLst/>
                <a:latin typeface="+mn-lt"/>
                <a:ea typeface="+mn-ea"/>
                <a:cs typeface="+mn-cs"/>
              </a:rPr>
              <a:t>Firih</a:t>
            </a:r>
            <a:r>
              <a:rPr lang="en-GB" sz="1200" kern="1200" dirty="0">
                <a:solidFill>
                  <a:schemeClr val="tx1"/>
                </a:solidFill>
                <a:effectLst/>
                <a:latin typeface="+mn-lt"/>
                <a:ea typeface="+mn-ea"/>
                <a:cs typeface="+mn-cs"/>
              </a:rPr>
              <a:t> will be presenting the seventh and last slide and </a:t>
            </a:r>
            <a:r>
              <a:rPr lang="en-GB" sz="1200" kern="1200" dirty="0" err="1">
                <a:solidFill>
                  <a:schemeClr val="tx1"/>
                </a:solidFill>
                <a:effectLst/>
                <a:latin typeface="+mn-lt"/>
                <a:ea typeface="+mn-ea"/>
                <a:cs typeface="+mn-cs"/>
              </a:rPr>
              <a:t>Firih</a:t>
            </a:r>
            <a:r>
              <a:rPr lang="en-GB" sz="1200" kern="1200" dirty="0">
                <a:solidFill>
                  <a:schemeClr val="tx1"/>
                </a:solidFill>
                <a:effectLst/>
                <a:latin typeface="+mn-lt"/>
                <a:ea typeface="+mn-ea"/>
                <a:cs typeface="+mn-cs"/>
              </a:rPr>
              <a:t> will be the finisher and completer of the team.</a:t>
            </a:r>
          </a:p>
          <a:p>
            <a:endParaRPr lang="en-GB" dirty="0"/>
          </a:p>
        </p:txBody>
      </p:sp>
      <p:sp>
        <p:nvSpPr>
          <p:cNvPr id="4" name="Slide Number Placeholder 3"/>
          <p:cNvSpPr>
            <a:spLocks noGrp="1"/>
          </p:cNvSpPr>
          <p:nvPr>
            <p:ph type="sldNum" sz="quarter" idx="5"/>
          </p:nvPr>
        </p:nvSpPr>
        <p:spPr/>
        <p:txBody>
          <a:bodyPr/>
          <a:lstStyle/>
          <a:p>
            <a:pPr rtl="0"/>
            <a:fld id="{6B83F1C3-4FA3-4491-97F4-43CA9C8BDFDF}" type="slidenum">
              <a:rPr lang="en-GB" noProof="0" smtClean="0"/>
              <a:t>2</a:t>
            </a:fld>
            <a:endParaRPr lang="en-GB" noProof="0"/>
          </a:p>
        </p:txBody>
      </p:sp>
    </p:spTree>
    <p:extLst>
      <p:ext uri="{BB962C8B-B14F-4D97-AF65-F5344CB8AC3E}">
        <p14:creationId xmlns:p14="http://schemas.microsoft.com/office/powerpoint/2010/main" val="1933242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r>
              <a:rPr lang="en-GB" dirty="0"/>
              <a:t>Groups- Groups note a number of people who are connected by some shared activity, interest and quality.</a:t>
            </a:r>
          </a:p>
          <a:p>
            <a:pPr marL="171450" indent="-171450" rtl="0">
              <a:buFont typeface="Arial" panose="020B0604020202020204" pitchFamily="34" charset="0"/>
              <a:buChar char="•"/>
            </a:pPr>
            <a:r>
              <a:rPr lang="en-GB" dirty="0"/>
              <a:t>Teams- Teams familiarize and implement ground rules. Formalities are kept to themselves and members are treated as strangers. –Bruce Tuckman (1965).</a:t>
            </a:r>
          </a:p>
          <a:p>
            <a:pPr marL="171450" indent="-171450" rtl="0">
              <a:buFont typeface="Arial" panose="020B0604020202020204" pitchFamily="34" charset="0"/>
              <a:buChar char="•"/>
            </a:pPr>
            <a:r>
              <a:rPr lang="en-GB" dirty="0"/>
              <a:t>Groups- Groups may not share a similar goal.</a:t>
            </a:r>
          </a:p>
          <a:p>
            <a:pPr marL="171450" indent="-171450" rtl="0">
              <a:buFont typeface="Arial" panose="020B0604020202020204" pitchFamily="34" charset="0"/>
              <a:buChar char="•"/>
            </a:pPr>
            <a:r>
              <a:rPr lang="en-GB" dirty="0"/>
              <a:t>Teams- Whereas teams share a common cause or objective.</a:t>
            </a:r>
          </a:p>
          <a:p>
            <a:pPr marL="171450" indent="-171450" rtl="0">
              <a:buFont typeface="Arial" panose="020B0604020202020204" pitchFamily="34" charset="0"/>
              <a:buChar char="•"/>
            </a:pPr>
            <a:r>
              <a:rPr lang="en-GB" dirty="0"/>
              <a:t>Groups- Groups will most like have no definite end point.</a:t>
            </a:r>
          </a:p>
          <a:p>
            <a:pPr marL="171450" indent="-171450" rtl="0">
              <a:buFont typeface="Arial" panose="020B0604020202020204" pitchFamily="34" charset="0"/>
              <a:buChar char="•"/>
            </a:pPr>
            <a:r>
              <a:rPr lang="en-GB" dirty="0"/>
              <a:t>Teams- However teams will have a set timeline that is guaranteed.</a:t>
            </a:r>
          </a:p>
          <a:p>
            <a:pPr marL="171450" indent="-171450" rtl="0">
              <a:buFont typeface="Arial" panose="020B0604020202020204" pitchFamily="34" charset="0"/>
              <a:buChar char="•"/>
            </a:pPr>
            <a:r>
              <a:rPr lang="en-GB" dirty="0"/>
              <a:t>Groups- As time as a group goes by their roles evolve.</a:t>
            </a:r>
          </a:p>
          <a:p>
            <a:pPr marL="171450" indent="-171450" rtl="0">
              <a:buFont typeface="Arial" panose="020B0604020202020204" pitchFamily="34" charset="0"/>
              <a:buChar char="•"/>
            </a:pPr>
            <a:r>
              <a:rPr lang="en-GB" dirty="0"/>
              <a:t>Teams- Roles are assigned from the start.</a:t>
            </a:r>
          </a:p>
          <a:p>
            <a:pPr marL="171450" indent="-171450" rtl="0">
              <a:buFont typeface="Arial" panose="020B0604020202020204" pitchFamily="34" charset="0"/>
              <a:buChar char="•"/>
            </a:pPr>
            <a:r>
              <a:rPr lang="en-GB" dirty="0"/>
              <a:t>Groups- Groups are likely to run efficient meetings.</a:t>
            </a:r>
          </a:p>
          <a:p>
            <a:pPr marL="171450" indent="-171450" rtl="0">
              <a:buFont typeface="Arial" panose="020B0604020202020204" pitchFamily="34" charset="0"/>
              <a:buChar char="•"/>
            </a:pPr>
            <a:r>
              <a:rPr lang="en-GB" dirty="0"/>
              <a:t>Teams- But with teams, meetings encourage open ended discussions and active problem-solving.</a:t>
            </a:r>
          </a:p>
        </p:txBody>
      </p:sp>
      <p:sp>
        <p:nvSpPr>
          <p:cNvPr id="4" name="Slide Number Placeholder 3"/>
          <p:cNvSpPr>
            <a:spLocks noGrp="1"/>
          </p:cNvSpPr>
          <p:nvPr>
            <p:ph type="sldNum" sz="quarter" idx="5"/>
          </p:nvPr>
        </p:nvSpPr>
        <p:spPr/>
        <p:txBody>
          <a:bodyPr rtlCol="0"/>
          <a:lstStyle/>
          <a:p>
            <a:pPr rtl="0"/>
            <a:fld id="{6B83F1C3-4FA3-4491-97F4-43CA9C8BDFDF}" type="slidenum">
              <a:rPr lang="en-GB" smtClean="0"/>
              <a:t>3</a:t>
            </a:fld>
            <a:endParaRPr lang="en-GB"/>
          </a:p>
        </p:txBody>
      </p:sp>
    </p:spTree>
    <p:extLst>
      <p:ext uri="{BB962C8B-B14F-4D97-AF65-F5344CB8AC3E}">
        <p14:creationId xmlns:p14="http://schemas.microsoft.com/office/powerpoint/2010/main" val="3631956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mn-lt"/>
                <a:ea typeface="+mn-ea"/>
                <a:cs typeface="+mn-cs"/>
              </a:rPr>
              <a:t>Being able to discuss a lot pin points the large and small parts they need to cover over so no questions would be needed.</a:t>
            </a: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mn-lt"/>
                <a:ea typeface="+mn-ea"/>
                <a:cs typeface="+mn-cs"/>
              </a:rPr>
              <a:t>Being able to listen the whole time benefits the whole team so time is saved and no topics are needed to be discussed again.</a:t>
            </a: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mn-lt"/>
                <a:ea typeface="+mn-ea"/>
                <a:cs typeface="+mn-cs"/>
              </a:rPr>
              <a:t>Being honest and open helps the team feel more comfortable knowing they’re with members who are honest.</a:t>
            </a: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mn-lt"/>
                <a:ea typeface="+mn-ea"/>
                <a:cs typeface="+mn-cs"/>
              </a:rPr>
              <a:t>Even if something goes wrong people won’t hold unnecessary grudges against you.</a:t>
            </a: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mn-lt"/>
                <a:ea typeface="+mn-ea"/>
                <a:cs typeface="+mn-cs"/>
              </a:rPr>
              <a:t>La </a:t>
            </a:r>
            <a:r>
              <a:rPr lang="en-GB" sz="1200" b="0" i="0" u="none" strike="noStrike" kern="1200" dirty="0" err="1">
                <a:solidFill>
                  <a:schemeClr val="tx1"/>
                </a:solidFill>
                <a:effectLst/>
                <a:latin typeface="+mn-lt"/>
                <a:ea typeface="+mn-ea"/>
                <a:cs typeface="+mn-cs"/>
              </a:rPr>
              <a:t>Fasto</a:t>
            </a:r>
            <a:r>
              <a:rPr lang="en-GB" sz="1200" b="0" i="0" u="none" strike="noStrike" kern="1200" dirty="0">
                <a:solidFill>
                  <a:schemeClr val="tx1"/>
                </a:solidFill>
                <a:effectLst/>
                <a:latin typeface="+mn-lt"/>
                <a:ea typeface="+mn-ea"/>
                <a:cs typeface="+mn-cs"/>
              </a:rPr>
              <a:t> (2001) fourth dynamic states that a competent leader should focus on their goals as it builds confidence of team members. </a:t>
            </a:r>
          </a:p>
          <a:p>
            <a:endParaRPr lang="en-GB" dirty="0"/>
          </a:p>
        </p:txBody>
      </p:sp>
      <p:sp>
        <p:nvSpPr>
          <p:cNvPr id="4" name="Slide Number Placeholder 3"/>
          <p:cNvSpPr>
            <a:spLocks noGrp="1"/>
          </p:cNvSpPr>
          <p:nvPr>
            <p:ph type="sldNum" sz="quarter" idx="5"/>
          </p:nvPr>
        </p:nvSpPr>
        <p:spPr/>
        <p:txBody>
          <a:bodyPr/>
          <a:lstStyle/>
          <a:p>
            <a:pPr rtl="0"/>
            <a:fld id="{6B83F1C3-4FA3-4491-97F4-43CA9C8BDFDF}" type="slidenum">
              <a:rPr lang="en-GB" noProof="0" smtClean="0"/>
              <a:t>4</a:t>
            </a:fld>
            <a:endParaRPr lang="en-GB" noProof="0"/>
          </a:p>
        </p:txBody>
      </p:sp>
    </p:spTree>
    <p:extLst>
      <p:ext uri="{BB962C8B-B14F-4D97-AF65-F5344CB8AC3E}">
        <p14:creationId xmlns:p14="http://schemas.microsoft.com/office/powerpoint/2010/main" val="2721673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5.Reward and recognition?</a:t>
            </a:r>
          </a:p>
          <a:p>
            <a:r>
              <a:rPr lang="en-GB" sz="1200" kern="1200" dirty="0">
                <a:solidFill>
                  <a:schemeClr val="tx1"/>
                </a:solidFill>
                <a:effectLst/>
                <a:latin typeface="+mn-lt"/>
                <a:ea typeface="+mn-ea"/>
                <a:cs typeface="+mn-cs"/>
              </a:rPr>
              <a:t>Rewards and recognition will vary from organization to organization, and how you appreciate team members will depend on your unique company needs. Being rewarded for the work you put in it makes you happier. Reward and recognition systems for individual employees remain one of the controversial areas of quality management. Kim. H 1997. </a:t>
            </a:r>
          </a:p>
          <a:p>
            <a:r>
              <a:rPr lang="en-GB" sz="1200" kern="1200" dirty="0">
                <a:solidFill>
                  <a:schemeClr val="tx1"/>
                </a:solidFill>
                <a:effectLst/>
                <a:latin typeface="+mn-lt"/>
                <a:ea typeface="+mn-ea"/>
                <a:cs typeface="+mn-cs"/>
              </a:rPr>
              <a:t>Glenn. P/ Jerry. M/ David. Z (2000) states that rewarding teams aims to be a resource for managers on the front line who are looking for practical advice about how to design and implement team‐oriented incentives, rewards, and recognition systems that will advance their organisation’s cultural and strategic objectives. Leif. B/ Per. A (2012) explains the recognition process in the workplace is however often implicit and seldom discussed in terms of recognition of prior learning (RPL). The aim of this paper is to give examples of how the knowledge/skills of employees get recognition in the workplace and to discuss what the consequences of such recognition processes might be.</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rtl="0"/>
            <a:fld id="{6B83F1C3-4FA3-4491-97F4-43CA9C8BDFDF}" type="slidenum">
              <a:rPr lang="en-GB" noProof="0" smtClean="0"/>
              <a:t>5</a:t>
            </a:fld>
            <a:endParaRPr lang="en-GB" noProof="0"/>
          </a:p>
        </p:txBody>
      </p:sp>
    </p:spTree>
    <p:extLst>
      <p:ext uri="{BB962C8B-B14F-4D97-AF65-F5344CB8AC3E}">
        <p14:creationId xmlns:p14="http://schemas.microsoft.com/office/powerpoint/2010/main" val="275256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6.Group dynamics.</a:t>
            </a:r>
          </a:p>
          <a:p>
            <a:r>
              <a:rPr lang="en-GB" sz="1200" kern="1200" dirty="0">
                <a:solidFill>
                  <a:schemeClr val="tx1"/>
                </a:solidFill>
                <a:effectLst/>
                <a:latin typeface="+mn-lt"/>
                <a:ea typeface="+mn-ea"/>
                <a:cs typeface="+mn-cs"/>
              </a:rPr>
              <a:t>To make the best team of group dynamics it needs that the team members to trust each ether and to give feedback to each ether to help each other. It needs to have good communicating, try to be more flexible to meetings, good participation, be a good leader and always try to be polite with you team members and try to explain if they misunderstood you, monitor the situation before deciding.</a:t>
            </a:r>
          </a:p>
          <a:p>
            <a:endParaRPr lang="en-GB" dirty="0"/>
          </a:p>
        </p:txBody>
      </p:sp>
      <p:sp>
        <p:nvSpPr>
          <p:cNvPr id="4" name="Slide Number Placeholder 3"/>
          <p:cNvSpPr>
            <a:spLocks noGrp="1"/>
          </p:cNvSpPr>
          <p:nvPr>
            <p:ph type="sldNum" sz="quarter" idx="5"/>
          </p:nvPr>
        </p:nvSpPr>
        <p:spPr/>
        <p:txBody>
          <a:bodyPr/>
          <a:lstStyle/>
          <a:p>
            <a:pPr rtl="0"/>
            <a:fld id="{6B83F1C3-4FA3-4491-97F4-43CA9C8BDFDF}" type="slidenum">
              <a:rPr lang="en-GB" noProof="0" smtClean="0"/>
              <a:t>6</a:t>
            </a:fld>
            <a:endParaRPr lang="en-GB" noProof="0"/>
          </a:p>
        </p:txBody>
      </p:sp>
    </p:spTree>
    <p:extLst>
      <p:ext uri="{BB962C8B-B14F-4D97-AF65-F5344CB8AC3E}">
        <p14:creationId xmlns:p14="http://schemas.microsoft.com/office/powerpoint/2010/main" val="360808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7.Effective conflict handling and delegation.</a:t>
            </a:r>
          </a:p>
          <a:p>
            <a:r>
              <a:rPr lang="en-GB" sz="1200" kern="1200" dirty="0">
                <a:solidFill>
                  <a:schemeClr val="tx1"/>
                </a:solidFill>
                <a:effectLst/>
                <a:latin typeface="+mn-lt"/>
                <a:ea typeface="+mn-ea"/>
                <a:cs typeface="+mn-cs"/>
              </a:rPr>
              <a:t>The team leader; sets boudoirs but allows freedom over approach, uses clean communication, make time for questions, allows alternative solutions, need to build trust and confidence also needs to motivate and develop the skills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pPr rtl="0"/>
            <a:fld id="{6B83F1C3-4FA3-4491-97F4-43CA9C8BDFDF}" type="slidenum">
              <a:rPr lang="en-GB" noProof="0" smtClean="0"/>
              <a:t>7</a:t>
            </a:fld>
            <a:endParaRPr lang="en-GB" noProof="0"/>
          </a:p>
        </p:txBody>
      </p:sp>
    </p:spTree>
    <p:extLst>
      <p:ext uri="{BB962C8B-B14F-4D97-AF65-F5344CB8AC3E}">
        <p14:creationId xmlns:p14="http://schemas.microsoft.com/office/powerpoint/2010/main" val="1505802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rtlCol="0" anchor="ctr"/>
          <a:lstStyle>
            <a:lvl1pPr marL="0" indent="0" algn="ctr">
              <a:buNone/>
              <a:defRPr>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200" y="4517136"/>
            <a:ext cx="6581554" cy="1371600"/>
          </a:xfrm>
        </p:spPr>
        <p:txBody>
          <a:bodyPr rtlCol="0">
            <a:normAutofit/>
          </a:bodyPr>
          <a:lstStyle>
            <a:lvl1pPr>
              <a:lnSpc>
                <a:spcPts val="4600"/>
              </a:lnSpc>
              <a:defRPr sz="3600" cap="all" baseline="0">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50000"/>
              <a:lumOff val="50000"/>
            </a:schemeClr>
          </a:solidFill>
        </p:spPr>
        <p:txBody>
          <a:bodyPr rtlCol="0" anchor="ctr"/>
          <a:lstStyle>
            <a:lvl1pPr marL="0" indent="0">
              <a:buNone/>
              <a:defRPr>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rtlCol="0"/>
          <a:lstStyle>
            <a:lvl1pPr>
              <a:defRPr cap="all" baseline="0">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0" y="2240280"/>
            <a:ext cx="4645152" cy="4197096"/>
          </a:xfrm>
          <a:prstGeom prst="rect">
            <a:avLst/>
          </a:prstGeom>
        </p:spPr>
        <p:txBody>
          <a:bodyPr rtlCol="0"/>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630936" y="4498848"/>
            <a:ext cx="2121408" cy="621792"/>
          </a:xfrm>
          <a:prstGeom prst="rect">
            <a:avLst/>
          </a:prstGeom>
        </p:spPr>
        <p:txBody>
          <a:bodyPr lIns="0" rtlCol="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rtl="0"/>
            <a:r>
              <a:rPr lang="en-GB" noProof="0"/>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b" anchorCtr="0">
            <a:normAutofit/>
          </a:bodyPr>
          <a:lstStyle>
            <a:lvl1pPr>
              <a:lnSpc>
                <a:spcPts val="4000"/>
              </a:lnSpc>
              <a:defRPr sz="3200" cap="all" baseline="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r>
              <a:rPr lang="en-GB" noProof="0"/>
              <a:t>Click icon to add picture</a:t>
            </a:r>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r>
              <a:rPr lang="en-GB" noProof="0"/>
              <a:t>Click icon to add picture</a:t>
            </a:r>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r>
              <a:rPr lang="en-GB" noProof="0"/>
              <a:t>Click icon to add picture</a:t>
            </a:r>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r>
              <a:rPr lang="en-GB" noProof="0"/>
              <a:t>Click icon to add picture</a:t>
            </a:r>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r>
              <a:rPr lang="en-GB" noProof="0"/>
              <a:t>Click icon to add picture</a:t>
            </a:r>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r>
              <a:rPr lang="en-GB" noProof="0"/>
              <a:t>Click icon to add picture</a:t>
            </a:r>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r>
              <a:rPr lang="en-GB" noProof="0"/>
              <a:t>Click icon to add picture</a:t>
            </a:r>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r>
              <a:rPr lang="en-GB" noProof="0"/>
              <a:t>Click icon to add picture</a:t>
            </a:r>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userDrawn="1"/>
        </p:nvSpPr>
        <p:spPr>
          <a:xfrm>
            <a:off x="0" y="2400300"/>
            <a:ext cx="42672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99032"/>
            <a:ext cx="3619501" cy="877824"/>
          </a:xfrm>
        </p:spPr>
        <p:txBody>
          <a:bodyPr rtlCol="0"/>
          <a:lstStyle>
            <a:lvl1pPr>
              <a:defRPr cap="all" baseline="0">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rtlCol="0"/>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254500" y="0"/>
            <a:ext cx="7480300" cy="6858000"/>
          </a:xfrm>
          <a:prstGeom prst="rect">
            <a:avLst/>
          </a:prstGeom>
        </p:spPr>
        <p:txBody>
          <a:bodyPr rtlCol="0" anchor="ctr"/>
          <a:lstStyle>
            <a:lvl1pPr marL="0" indent="0" algn="ctr">
              <a:buNone/>
              <a:defRPr>
                <a:solidFill>
                  <a:schemeClr val="bg1"/>
                </a:solidFill>
              </a:defRPr>
            </a:lvl1pPr>
          </a:lstStyle>
          <a:p>
            <a:pPr rtl="0"/>
            <a:r>
              <a:rPr lang="en-GB" noProof="0"/>
              <a:t>Click icon to add picture</a:t>
            </a:r>
          </a:p>
        </p:txBody>
      </p:sp>
      <p:sp>
        <p:nvSpPr>
          <p:cNvPr id="8" name="Rectangle 7">
            <a:extLst>
              <a:ext uri="{FF2B5EF4-FFF2-40B4-BE49-F238E27FC236}">
                <a16:creationId xmlns:a16="http://schemas.microsoft.com/office/drawing/2014/main" id="{E75D44F0-DADD-4DCC-82EC-FDB3E9878AA9}"/>
              </a:ext>
            </a:extLst>
          </p:cNvPr>
          <p:cNvSpPr/>
          <p:nvPr userDrawn="1"/>
        </p:nvSpPr>
        <p:spPr>
          <a:xfrm>
            <a:off x="11734800" y="4445000"/>
            <a:ext cx="4572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28CFE2C9-8B6E-4DDA-A5EA-04581F7629F0}"/>
              </a:ext>
            </a:extLst>
          </p:cNvPr>
          <p:cNvSpPr/>
          <p:nvPr userDrawn="1"/>
        </p:nvSpPr>
        <p:spPr>
          <a:xfrm>
            <a:off x="11734800" y="0"/>
            <a:ext cx="4572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structions">
    <p:spTree>
      <p:nvGrpSpPr>
        <p:cNvPr id="1" name=""/>
        <p:cNvGrpSpPr/>
        <p:nvPr/>
      </p:nvGrpSpPr>
      <p:grpSpPr>
        <a:xfrm>
          <a:off x="0" y="0"/>
          <a:ext cx="0" cy="0"/>
          <a:chOff x="0" y="0"/>
          <a:chExt cx="0" cy="0"/>
        </a:xfrm>
      </p:grpSpPr>
      <p:sp>
        <p:nvSpPr>
          <p:cNvPr id="9" name="Rectangle 8" hidden="1"/>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rtl="0"/>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457199" y="914400"/>
            <a:ext cx="7467601" cy="1572768"/>
          </a:xfrm>
        </p:spPr>
        <p:txBody>
          <a:bodyPr rtlCol="0"/>
          <a:lstStyle>
            <a:lvl1pPr>
              <a:lnSpc>
                <a:spcPts val="4600"/>
              </a:lnSpc>
              <a:defRPr/>
            </a:lvl1pPr>
          </a:lstStyle>
          <a:p>
            <a:pPr rtl="0"/>
            <a:r>
              <a:rPr lang="en-GB" noProof="0"/>
              <a:t>Click to edit Master title style</a:t>
            </a:r>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457200" y="2540000"/>
            <a:ext cx="6591300" cy="3403600"/>
          </a:xfrm>
          <a:prstGeom prst="rect">
            <a:avLst/>
          </a:prstGeom>
        </p:spPr>
        <p:txBody>
          <a:bodyPr rtlCol="0"/>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8115300" y="1384300"/>
            <a:ext cx="3410712" cy="4572000"/>
          </a:xfrm>
          <a:prstGeom prst="roundRect">
            <a:avLst>
              <a:gd name="adj" fmla="val 2543"/>
            </a:avLst>
          </a:prstGeom>
        </p:spPr>
        <p:txBody>
          <a:bodyPr rtlCol="0" anchor="ctr"/>
          <a:lstStyle>
            <a:lvl1pPr marL="0" indent="0" algn="ctr">
              <a:buNone/>
              <a:defRPr/>
            </a:lvl1pPr>
          </a:lstStyle>
          <a:p>
            <a:pPr rtl="0"/>
            <a:r>
              <a:rPr lang="en-GB" noProof="0"/>
              <a:t>Click icon to add picture</a:t>
            </a:r>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b" anchorCtr="0">
            <a:normAutofit/>
          </a:bodyPr>
          <a:lstStyle>
            <a:lvl1pPr>
              <a:lnSpc>
                <a:spcPts val="4000"/>
              </a:lnSpc>
              <a:defRPr sz="320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endParaRPr lang="en-GB" noProof="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endParaRPr lang="en-GB" noProof="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endParaRPr lang="en-GB" noProof="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endParaRPr lang="en-GB" noProof="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endParaRPr lang="en-GB" noProof="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endParaRPr lang="en-GB" noProof="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endParaRPr lang="en-GB" noProof="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endParaRPr lang="en-GB" noProof="0"/>
          </a:p>
        </p:txBody>
      </p:sp>
    </p:spTree>
    <p:extLst>
      <p:ext uri="{BB962C8B-B14F-4D97-AF65-F5344CB8AC3E}">
        <p14:creationId xmlns:p14="http://schemas.microsoft.com/office/powerpoint/2010/main" val="220594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2445488"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10740656" y="5406656"/>
            <a:ext cx="2445488" cy="4572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7982712" y="495300"/>
            <a:ext cx="3753612"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4251158" y="495300"/>
            <a:ext cx="3787056"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rtlCol="0"/>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709160" y="960120"/>
            <a:ext cx="6574536" cy="5074920"/>
          </a:xfrm>
          <a:prstGeom prst="rect">
            <a:avLst/>
          </a:prstGeom>
        </p:spPr>
        <p:txBody>
          <a:bodyPr rtlCol="0" anchor="ctr"/>
          <a:lstStyle>
            <a:lvl1pPr marL="0" indent="0" algn="ctr">
              <a:buNone/>
              <a:defRPr>
                <a:solidFill>
                  <a:schemeClr val="bg1"/>
                </a:solidFill>
              </a:defRPr>
            </a:lvl1pPr>
          </a:lstStyle>
          <a:p>
            <a:pPr rtl="0"/>
            <a:endParaRPr lang="en-GB" noProof="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228600" y="241300"/>
            <a:ext cx="11772900"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228600" y="2415910"/>
            <a:ext cx="4022558"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71600"/>
            <a:ext cx="3619501" cy="877824"/>
          </a:xfrm>
        </p:spPr>
        <p:txBody>
          <a:bodyPr rtlCol="0"/>
          <a:lstStyle>
            <a:lvl1pPr>
              <a:lnSpc>
                <a:spcPts val="4320"/>
              </a:lnSpc>
              <a:defRPr>
                <a:solidFill>
                  <a:schemeClr val="tx1"/>
                </a:solidFill>
              </a:defRPr>
            </a:lvl1pPr>
          </a:lstStyle>
          <a:p>
            <a:pPr rtl="0"/>
            <a:r>
              <a:rPr lang="en-GB" noProof="0"/>
              <a:t>Click to edit Master title style</a:t>
            </a:r>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t" anchorCtr="0">
            <a:normAutofit/>
          </a:bodyPr>
          <a:lstStyle>
            <a:lvl1pPr>
              <a:lnSpc>
                <a:spcPts val="4000"/>
              </a:lnSpc>
              <a:defRPr sz="320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endParaRPr lang="en-GB" noProof="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endParaRPr lang="en-GB" noProof="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endParaRPr lang="en-GB" noProof="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endParaRPr lang="en-GB" noProof="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endParaRPr lang="en-GB" noProof="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endParaRPr lang="en-GB" noProof="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endParaRPr lang="en-GB" noProof="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endParaRPr lang="en-GB" noProof="0"/>
          </a:p>
        </p:txBody>
      </p:sp>
    </p:spTree>
    <p:extLst>
      <p:ext uri="{BB962C8B-B14F-4D97-AF65-F5344CB8AC3E}">
        <p14:creationId xmlns:p14="http://schemas.microsoft.com/office/powerpoint/2010/main" val="1553920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0" y="495300"/>
            <a:ext cx="6057900"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F5269853-3C2C-4F9C-B1BB-E00F7A1DB9E1}"/>
              </a:ext>
            </a:extLst>
          </p:cNvPr>
          <p:cNvSpPr/>
          <p:nvPr userDrawn="1"/>
        </p:nvSpPr>
        <p:spPr>
          <a:xfrm>
            <a:off x="6530703" y="495300"/>
            <a:ext cx="2931587"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8852618" y="3863713"/>
            <a:ext cx="292100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228600" y="241300"/>
            <a:ext cx="11772900"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38801" cy="1572126"/>
          </a:xfrm>
        </p:spPr>
        <p:txBody>
          <a:bodyPr rtlCol="0" anchor="t" anchorCtr="0">
            <a:noAutofit/>
          </a:bodyPr>
          <a:lstStyle>
            <a:lvl1pPr>
              <a:defRPr>
                <a:solidFill>
                  <a:schemeClr val="tx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489200"/>
            <a:ext cx="5202936" cy="3547872"/>
          </a:xfrm>
          <a:prstGeom prst="rect">
            <a:avLst/>
          </a:prstGeom>
        </p:spPr>
        <p:txBody>
          <a:bodyPr rtlCol="0"/>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6997700" y="914400"/>
            <a:ext cx="4334256" cy="5093208"/>
          </a:xfrm>
          <a:prstGeom prst="rect">
            <a:avLst/>
          </a:prstGeom>
          <a:solidFill>
            <a:schemeClr val="accent3"/>
          </a:solidFill>
        </p:spPr>
        <p:txBody>
          <a:bodyPr rtlCol="0" anchor="ctr"/>
          <a:lstStyle>
            <a:lvl1pPr marL="0" indent="0" algn="ctr">
              <a:buNone/>
              <a:defRPr/>
            </a:lvl1pPr>
          </a:lstStyle>
          <a:p>
            <a:pPr rtl="0"/>
            <a:endParaRPr lang="en-GB" noProof="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b" anchorCtr="0">
            <a:normAutofit/>
          </a:bodyPr>
          <a:lstStyle>
            <a:lvl1pPr>
              <a:lnSpc>
                <a:spcPts val="4000"/>
              </a:lnSpc>
              <a:defRPr sz="320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endParaRPr lang="en-GB" noProof="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endParaRPr lang="en-GB" noProof="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endParaRPr lang="en-GB" noProof="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endParaRPr lang="en-GB" noProof="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endParaRPr lang="en-GB" noProof="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endParaRPr lang="en-GB" noProof="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endParaRPr lang="en-GB" noProof="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endParaRPr lang="en-GB" noProof="0"/>
          </a:p>
        </p:txBody>
      </p:sp>
    </p:spTree>
    <p:extLst>
      <p:ext uri="{BB962C8B-B14F-4D97-AF65-F5344CB8AC3E}">
        <p14:creationId xmlns:p14="http://schemas.microsoft.com/office/powerpoint/2010/main" val="154288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6712974" y="1651000"/>
            <a:ext cx="460459"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D96A5108-5EBA-43CE-BA4A-DA9EEF5D808A}"/>
              </a:ext>
            </a:extLst>
          </p:cNvPr>
          <p:cNvSpPr/>
          <p:nvPr userDrawn="1"/>
        </p:nvSpPr>
        <p:spPr>
          <a:xfrm>
            <a:off x="9271000" y="0"/>
            <a:ext cx="292100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546100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228600" y="241300"/>
            <a:ext cx="11772900"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05272" cy="1572126"/>
          </a:xfrm>
        </p:spPr>
        <p:txBody>
          <a:bodyPr rtlCol="0" anchor="ctr" anchorCtr="0"/>
          <a:lstStyle>
            <a:lvl1pPr>
              <a:defRPr>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3072384"/>
            <a:ext cx="4946904" cy="2871216"/>
          </a:xfrm>
          <a:prstGeom prst="rect">
            <a:avLst/>
          </a:prstGeom>
        </p:spPr>
        <p:txBody>
          <a:bodyPr rtlCol="0"/>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7178040" y="457200"/>
            <a:ext cx="4562856" cy="6400800"/>
          </a:xfrm>
          <a:prstGeom prst="rect">
            <a:avLst/>
          </a:prstGeom>
          <a:solidFill>
            <a:schemeClr val="accent5">
              <a:lumMod val="20000"/>
              <a:lumOff val="80000"/>
            </a:schemeClr>
          </a:solidFill>
        </p:spPr>
        <p:txBody>
          <a:bodyPr rtlCol="0" anchor="ctr"/>
          <a:lstStyle>
            <a:lvl1pPr marL="0" indent="0" algn="ctr">
              <a:buNone/>
              <a:defRPr/>
            </a:lvl1pPr>
          </a:lstStyle>
          <a:p>
            <a:pPr rtl="0"/>
            <a:endParaRPr lang="en-GB" noProof="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rtlCol="0" anchor="ctr"/>
          <a:lstStyle>
            <a:lvl1pPr marL="0" indent="0" algn="ctr">
              <a:buNone/>
              <a:defRPr>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200" y="4517136"/>
            <a:ext cx="6581554" cy="1371600"/>
          </a:xfrm>
        </p:spPr>
        <p:txBody>
          <a:bodyPr rtlCol="0">
            <a:normAutofit/>
          </a:bodyPr>
          <a:lstStyle>
            <a:lvl1pPr>
              <a:lnSpc>
                <a:spcPts val="4600"/>
              </a:lnSpc>
              <a:defRPr sz="3600" cap="all" baseline="0">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419651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50000"/>
              <a:lumOff val="50000"/>
            </a:schemeClr>
          </a:solidFill>
        </p:spPr>
        <p:txBody>
          <a:bodyPr rtlCol="0" anchor="ctr"/>
          <a:lstStyle>
            <a:lvl1pPr marL="0" indent="0">
              <a:buNone/>
              <a:defRPr>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rtlCol="0"/>
          <a:lstStyle>
            <a:lvl1pPr>
              <a:defRPr cap="all" baseline="0">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0" y="2240280"/>
            <a:ext cx="4645152" cy="4197096"/>
          </a:xfrm>
          <a:prstGeom prst="rect">
            <a:avLst/>
          </a:prstGeom>
        </p:spPr>
        <p:txBody>
          <a:bodyPr rtlCol="0"/>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630936" y="4498848"/>
            <a:ext cx="2121408" cy="621792"/>
          </a:xfrm>
          <a:prstGeom prst="rect">
            <a:avLst/>
          </a:prstGeom>
        </p:spPr>
        <p:txBody>
          <a:bodyPr lIns="0" rtlCol="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rtl="0"/>
            <a:r>
              <a:rPr lang="en-GB" noProof="0"/>
              <a:t>Click to text</a:t>
            </a:r>
          </a:p>
        </p:txBody>
      </p:sp>
    </p:spTree>
    <p:extLst>
      <p:ext uri="{BB962C8B-B14F-4D97-AF65-F5344CB8AC3E}">
        <p14:creationId xmlns:p14="http://schemas.microsoft.com/office/powerpoint/2010/main" val="766832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b" anchorCtr="0">
            <a:normAutofit/>
          </a:bodyPr>
          <a:lstStyle>
            <a:lvl1pPr>
              <a:lnSpc>
                <a:spcPts val="4000"/>
              </a:lnSpc>
              <a:defRPr sz="3200" cap="all" baseline="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r>
              <a:rPr lang="en-GB" noProof="0"/>
              <a:t>Click icon to add picture</a:t>
            </a:r>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r>
              <a:rPr lang="en-GB" noProof="0"/>
              <a:t>Click icon to add picture</a:t>
            </a:r>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r>
              <a:rPr lang="en-GB" noProof="0"/>
              <a:t>Click icon to add picture</a:t>
            </a:r>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r>
              <a:rPr lang="en-GB" noProof="0"/>
              <a:t>Click icon to add picture</a:t>
            </a:r>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r>
              <a:rPr lang="en-GB" noProof="0"/>
              <a:t>Click icon to add picture</a:t>
            </a:r>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r>
              <a:rPr lang="en-GB" noProof="0"/>
              <a:t>Click icon to add picture</a:t>
            </a:r>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r>
              <a:rPr lang="en-GB" noProof="0"/>
              <a:t>Click icon to add picture</a:t>
            </a:r>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r>
              <a:rPr lang="en-GB" noProof="0"/>
              <a:t>Click icon to add picture</a:t>
            </a:r>
          </a:p>
        </p:txBody>
      </p:sp>
    </p:spTree>
    <p:extLst>
      <p:ext uri="{BB962C8B-B14F-4D97-AF65-F5344CB8AC3E}">
        <p14:creationId xmlns:p14="http://schemas.microsoft.com/office/powerpoint/2010/main" val="3757250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userDrawn="1"/>
        </p:nvSpPr>
        <p:spPr>
          <a:xfrm>
            <a:off x="0" y="2400300"/>
            <a:ext cx="42672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99032"/>
            <a:ext cx="3619501" cy="877824"/>
          </a:xfrm>
        </p:spPr>
        <p:txBody>
          <a:bodyPr rtlCol="0"/>
          <a:lstStyle>
            <a:lvl1pPr>
              <a:defRPr cap="all" baseline="0">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rtlCol="0"/>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254500" y="0"/>
            <a:ext cx="7480300" cy="6858000"/>
          </a:xfrm>
          <a:prstGeom prst="rect">
            <a:avLst/>
          </a:prstGeom>
        </p:spPr>
        <p:txBody>
          <a:bodyPr rtlCol="0" anchor="ctr"/>
          <a:lstStyle>
            <a:lvl1pPr marL="0" indent="0" algn="ctr">
              <a:buNone/>
              <a:defRPr>
                <a:solidFill>
                  <a:schemeClr val="bg1"/>
                </a:solidFill>
              </a:defRPr>
            </a:lvl1pPr>
          </a:lstStyle>
          <a:p>
            <a:pPr rtl="0"/>
            <a:r>
              <a:rPr lang="en-GB" noProof="0"/>
              <a:t>Click icon to add picture</a:t>
            </a:r>
          </a:p>
        </p:txBody>
      </p:sp>
      <p:sp>
        <p:nvSpPr>
          <p:cNvPr id="8" name="Rectangle 7">
            <a:extLst>
              <a:ext uri="{FF2B5EF4-FFF2-40B4-BE49-F238E27FC236}">
                <a16:creationId xmlns:a16="http://schemas.microsoft.com/office/drawing/2014/main" id="{E75D44F0-DADD-4DCC-82EC-FDB3E9878AA9}"/>
              </a:ext>
            </a:extLst>
          </p:cNvPr>
          <p:cNvSpPr/>
          <p:nvPr userDrawn="1"/>
        </p:nvSpPr>
        <p:spPr>
          <a:xfrm>
            <a:off x="11734800" y="4445000"/>
            <a:ext cx="4572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28CFE2C9-8B6E-4DDA-A5EA-04581F7629F0}"/>
              </a:ext>
            </a:extLst>
          </p:cNvPr>
          <p:cNvSpPr/>
          <p:nvPr userDrawn="1"/>
        </p:nvSpPr>
        <p:spPr>
          <a:xfrm>
            <a:off x="11734800" y="0"/>
            <a:ext cx="4572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544576630"/>
      </p:ext>
    </p:extLst>
  </p:cSld>
  <p:clrMapOvr>
    <a:masterClrMapping/>
  </p:clrMapOvr>
  <p:extLst>
    <p:ext uri="{DCECCB84-F9BA-43D5-87BE-67443E8EF086}">
      <p15:sldGuideLst xmlns:p15="http://schemas.microsoft.com/office/powerpoint/2012/main">
        <p15:guide id="1"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Instructions">
    <p:spTree>
      <p:nvGrpSpPr>
        <p:cNvPr id="1" name=""/>
        <p:cNvGrpSpPr/>
        <p:nvPr/>
      </p:nvGrpSpPr>
      <p:grpSpPr>
        <a:xfrm>
          <a:off x="0" y="0"/>
          <a:ext cx="0" cy="0"/>
          <a:chOff x="0" y="0"/>
          <a:chExt cx="0" cy="0"/>
        </a:xfrm>
      </p:grpSpPr>
      <p:sp>
        <p:nvSpPr>
          <p:cNvPr id="9" name="Rectangle 8" hidden="1"/>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rtl="0"/>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457199" y="914400"/>
            <a:ext cx="7467601" cy="1572768"/>
          </a:xfrm>
        </p:spPr>
        <p:txBody>
          <a:bodyPr rtlCol="0"/>
          <a:lstStyle>
            <a:lvl1pPr>
              <a:lnSpc>
                <a:spcPts val="4600"/>
              </a:lnSpc>
              <a:defRPr/>
            </a:lvl1pPr>
          </a:lstStyle>
          <a:p>
            <a:pPr rtl="0"/>
            <a:r>
              <a:rPr lang="en-GB" noProof="0"/>
              <a:t>Click to edit Master title style</a:t>
            </a:r>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457200" y="2540000"/>
            <a:ext cx="6591300" cy="3403600"/>
          </a:xfrm>
          <a:prstGeom prst="rect">
            <a:avLst/>
          </a:prstGeom>
        </p:spPr>
        <p:txBody>
          <a:bodyPr rtlCol="0"/>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8115300" y="1384300"/>
            <a:ext cx="3410712" cy="4572000"/>
          </a:xfrm>
          <a:prstGeom prst="roundRect">
            <a:avLst>
              <a:gd name="adj" fmla="val 2543"/>
            </a:avLst>
          </a:prstGeom>
        </p:spPr>
        <p:txBody>
          <a:bodyPr rtlCol="0" anchor="ctr"/>
          <a:lstStyle>
            <a:lvl1pPr marL="0" indent="0" algn="ctr">
              <a:buNone/>
              <a:defRPr/>
            </a:lvl1pPr>
          </a:lstStyle>
          <a:p>
            <a:pPr rtl="0"/>
            <a:r>
              <a:rPr lang="en-GB" noProof="0"/>
              <a:t>Click icon to add picture</a:t>
            </a:r>
          </a:p>
        </p:txBody>
      </p:sp>
    </p:spTree>
    <p:extLst>
      <p:ext uri="{BB962C8B-B14F-4D97-AF65-F5344CB8AC3E}">
        <p14:creationId xmlns:p14="http://schemas.microsoft.com/office/powerpoint/2010/main" val="2680565195"/>
      </p:ext>
    </p:extLst>
  </p:cSld>
  <p:clrMapOvr>
    <a:masterClrMapping/>
  </p:clrMapOvr>
  <p:extLst>
    <p:ext uri="{DCECCB84-F9BA-43D5-87BE-67443E8EF086}">
      <p15:sldGuideLst xmlns:p15="http://schemas.microsoft.com/office/powerpoint/2012/main">
        <p15:guide id="1" orient="horz" pos="1032">
          <p15:clr>
            <a:srgbClr val="FBAE40"/>
          </p15:clr>
        </p15:guide>
        <p15:guide id="2" pos="3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pPr rtl="0"/>
            <a:fld id="{2799F4B1-797B-4E32-8DB8-780E3DFC7B73}" type="datetime1">
              <a:rPr lang="en-GB" noProof="0" smtClean="0"/>
              <a:t>03/02/2022</a:t>
            </a:fld>
            <a:endParaRPr lang="en-GB" noProof="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pPr rtl="0"/>
            <a:endParaRPr lang="en-GB" noProof="0"/>
          </a:p>
        </p:txBody>
      </p:sp>
      <p:sp>
        <p:nvSpPr>
          <p:cNvPr id="6" name="Slide Number Placeholder 5"/>
          <p:cNvSpPr>
            <a:spLocks noGrp="1"/>
          </p:cNvSpPr>
          <p:nvPr>
            <p:ph type="sldNum" sz="quarter" idx="12"/>
          </p:nvPr>
        </p:nvSpPr>
        <p:spPr>
          <a:xfrm>
            <a:off x="10469880" y="320040"/>
            <a:ext cx="914400" cy="320040"/>
          </a:xfrm>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3749499154"/>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2799F4B1-797B-4E32-8DB8-780E3DFC7B73}" type="datetime1">
              <a:rPr lang="en-GB" noProof="0" smtClean="0"/>
              <a:t>03/02/2022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858213467"/>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pPr rtl="0"/>
            <a:fld id="{2799F4B1-797B-4E32-8DB8-780E3DFC7B73}" type="datetime1">
              <a:rPr lang="en-GB" noProof="0" smtClean="0"/>
              <a:t>03/02/2022</a:t>
            </a:fld>
            <a:endParaRPr lang="en-GB" noProof="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pPr rtl="0"/>
            <a:endParaRPr lang="en-GB" noProof="0"/>
          </a:p>
        </p:txBody>
      </p:sp>
      <p:sp>
        <p:nvSpPr>
          <p:cNvPr id="6" name="Slide Number Placeholder 5"/>
          <p:cNvSpPr>
            <a:spLocks noGrp="1"/>
          </p:cNvSpPr>
          <p:nvPr>
            <p:ph type="sldNum" sz="quarter" idx="12"/>
          </p:nvPr>
        </p:nvSpPr>
        <p:spPr>
          <a:xfrm>
            <a:off x="10469880" y="320040"/>
            <a:ext cx="914400" cy="320040"/>
          </a:xfrm>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994758601"/>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pPr rtl="0"/>
            <a:fld id="{2799F4B1-797B-4E32-8DB8-780E3DFC7B73}" type="datetime1">
              <a:rPr lang="en-GB" noProof="0" smtClean="0"/>
              <a:t>03/02/2022</a:t>
            </a:fld>
            <a:endParaRPr lang="en-GB" noProof="0"/>
          </a:p>
        </p:txBody>
      </p:sp>
      <p:sp>
        <p:nvSpPr>
          <p:cNvPr id="6" name="Footer Placeholder 5"/>
          <p:cNvSpPr>
            <a:spLocks noGrp="1"/>
          </p:cNvSpPr>
          <p:nvPr>
            <p:ph type="ftr" sz="quarter" idx="11"/>
          </p:nvPr>
        </p:nvSpPr>
        <p:spPr>
          <a:xfrm>
            <a:off x="804672" y="6227064"/>
            <a:ext cx="10588752" cy="320040"/>
          </a:xfrm>
        </p:spPr>
        <p:txBody>
          <a:bodyPr/>
          <a:lstStyle/>
          <a:p>
            <a:pPr rtl="0"/>
            <a:endParaRPr lang="en-GB" noProof="0"/>
          </a:p>
        </p:txBody>
      </p:sp>
      <p:sp>
        <p:nvSpPr>
          <p:cNvPr id="7" name="Slide Number Placeholder 6"/>
          <p:cNvSpPr>
            <a:spLocks noGrp="1"/>
          </p:cNvSpPr>
          <p:nvPr>
            <p:ph type="sldNum" sz="quarter" idx="12"/>
          </p:nvPr>
        </p:nvSpPr>
        <p:spPr>
          <a:xfrm>
            <a:off x="10469880" y="320040"/>
            <a:ext cx="914400" cy="320040"/>
          </a:xfrm>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3661402008"/>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pPr rtl="0"/>
            <a:fld id="{2799F4B1-797B-4E32-8DB8-780E3DFC7B73}" type="datetime1">
              <a:rPr lang="en-GB" noProof="0" smtClean="0"/>
              <a:t>03/02/2022</a:t>
            </a:fld>
            <a:endParaRPr lang="en-GB" noProof="0"/>
          </a:p>
        </p:txBody>
      </p:sp>
      <p:sp>
        <p:nvSpPr>
          <p:cNvPr id="8" name="Footer Placeholder 7"/>
          <p:cNvSpPr>
            <a:spLocks noGrp="1"/>
          </p:cNvSpPr>
          <p:nvPr>
            <p:ph type="ftr" sz="quarter" idx="11"/>
          </p:nvPr>
        </p:nvSpPr>
        <p:spPr>
          <a:xfrm>
            <a:off x="804672" y="6227064"/>
            <a:ext cx="10588752" cy="320040"/>
          </a:xfrm>
        </p:spPr>
        <p:txBody>
          <a:bodyPr/>
          <a:lstStyle/>
          <a:p>
            <a:pPr rtl="0"/>
            <a:endParaRPr lang="en-GB" noProof="0"/>
          </a:p>
        </p:txBody>
      </p:sp>
      <p:sp>
        <p:nvSpPr>
          <p:cNvPr id="9" name="Slide Number Placeholder 8"/>
          <p:cNvSpPr>
            <a:spLocks noGrp="1"/>
          </p:cNvSpPr>
          <p:nvPr>
            <p:ph type="sldNum" sz="quarter" idx="12"/>
          </p:nvPr>
        </p:nvSpPr>
        <p:spPr>
          <a:xfrm>
            <a:off x="10469880" y="320040"/>
            <a:ext cx="914400" cy="320040"/>
          </a:xfrm>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3897046268"/>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fld id="{2799F4B1-797B-4E32-8DB8-780E3DFC7B73}" type="datetime1">
              <a:rPr lang="en-GB" noProof="0" smtClean="0"/>
              <a:t>03/02/2022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550199887"/>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pPr rtl="0"/>
            <a:fld id="{2799F4B1-797B-4E32-8DB8-780E3DFC7B73}" type="datetime1">
              <a:rPr lang="en-GB" noProof="0" smtClean="0"/>
              <a:t>03/02/2022</a:t>
            </a:fld>
            <a:endParaRPr lang="en-GB" noProof="0"/>
          </a:p>
        </p:txBody>
      </p:sp>
      <p:sp>
        <p:nvSpPr>
          <p:cNvPr id="3" name="Footer Placeholder 2"/>
          <p:cNvSpPr>
            <a:spLocks noGrp="1"/>
          </p:cNvSpPr>
          <p:nvPr>
            <p:ph type="ftr" sz="quarter" idx="11"/>
          </p:nvPr>
        </p:nvSpPr>
        <p:spPr>
          <a:xfrm>
            <a:off x="804672" y="6227064"/>
            <a:ext cx="10588752" cy="320040"/>
          </a:xfrm>
        </p:spPr>
        <p:txBody>
          <a:bodyPr/>
          <a:lstStyle/>
          <a:p>
            <a:pPr rtl="0"/>
            <a:endParaRPr lang="en-GB" noProof="0"/>
          </a:p>
        </p:txBody>
      </p:sp>
      <p:sp>
        <p:nvSpPr>
          <p:cNvPr id="4" name="Slide Number Placeholder 3"/>
          <p:cNvSpPr>
            <a:spLocks noGrp="1"/>
          </p:cNvSpPr>
          <p:nvPr>
            <p:ph type="sldNum" sz="quarter" idx="12"/>
          </p:nvPr>
        </p:nvSpPr>
        <p:spPr>
          <a:xfrm>
            <a:off x="10469880" y="320040"/>
            <a:ext cx="914400" cy="320040"/>
          </a:xfrm>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1717602807"/>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2799F4B1-797B-4E32-8DB8-780E3DFC7B73}" type="datetime1">
              <a:rPr lang="en-GB" noProof="0" smtClean="0"/>
              <a:t>03/02/2022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395707856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pPr rtl="0"/>
            <a:fld id="{2799F4B1-797B-4E32-8DB8-780E3DFC7B73}" type="datetime1">
              <a:rPr lang="en-GB" noProof="0" smtClean="0"/>
              <a:t>03/02/2022</a:t>
            </a:fld>
            <a:endParaRPr lang="en-GB" noProof="0"/>
          </a:p>
        </p:txBody>
      </p:sp>
      <p:sp>
        <p:nvSpPr>
          <p:cNvPr id="6" name="Footer Placeholder 5"/>
          <p:cNvSpPr>
            <a:spLocks noGrp="1"/>
          </p:cNvSpPr>
          <p:nvPr>
            <p:ph type="ftr" sz="quarter" idx="11"/>
          </p:nvPr>
        </p:nvSpPr>
        <p:spPr>
          <a:xfrm>
            <a:off x="804672" y="6227064"/>
            <a:ext cx="5942203" cy="320040"/>
          </a:xfrm>
        </p:spPr>
        <p:txBody>
          <a:bodyPr/>
          <a:lstStyle/>
          <a:p>
            <a:pPr rtl="0"/>
            <a:endParaRPr lang="en-GB" noProof="0"/>
          </a:p>
        </p:txBody>
      </p:sp>
      <p:sp>
        <p:nvSpPr>
          <p:cNvPr id="7" name="Slide Number Placeholder 6"/>
          <p:cNvSpPr>
            <a:spLocks noGrp="1"/>
          </p:cNvSpPr>
          <p:nvPr>
            <p:ph type="sldNum" sz="quarter" idx="12"/>
          </p:nvPr>
        </p:nvSpPr>
        <p:spPr>
          <a:xfrm>
            <a:off x="5828377" y="320040"/>
            <a:ext cx="914400" cy="320040"/>
          </a:xfrm>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3349190631"/>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2799F4B1-797B-4E32-8DB8-780E3DFC7B73}" type="datetime1">
              <a:rPr lang="en-GB" noProof="0" smtClean="0"/>
              <a:t>03/02/2022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4049917238"/>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pPr rtl="0"/>
            <a:fld id="{2799F4B1-797B-4E32-8DB8-780E3DFC7B73}" type="datetime1">
              <a:rPr lang="en-GB" noProof="0" smtClean="0"/>
              <a:t>03/02/2022</a:t>
            </a:fld>
            <a:endParaRPr lang="en-GB" noProof="0"/>
          </a:p>
        </p:txBody>
      </p:sp>
      <p:sp>
        <p:nvSpPr>
          <p:cNvPr id="5" name="Footer Placeholder 4"/>
          <p:cNvSpPr>
            <a:spLocks noGrp="1"/>
          </p:cNvSpPr>
          <p:nvPr>
            <p:ph type="ftr" sz="quarter" idx="11"/>
          </p:nvPr>
        </p:nvSpPr>
        <p:spPr>
          <a:xfrm>
            <a:off x="804672" y="6227064"/>
            <a:ext cx="10588752" cy="320040"/>
          </a:xfrm>
        </p:spPr>
        <p:txBody>
          <a:bodyPr/>
          <a:lstStyle/>
          <a:p>
            <a:pPr rtl="0"/>
            <a:endParaRPr lang="en-GB" noProof="0"/>
          </a:p>
        </p:txBody>
      </p:sp>
      <p:sp>
        <p:nvSpPr>
          <p:cNvPr id="6" name="Slide Number Placeholder 5"/>
          <p:cNvSpPr>
            <a:spLocks noGrp="1"/>
          </p:cNvSpPr>
          <p:nvPr>
            <p:ph type="sldNum" sz="quarter" idx="12"/>
          </p:nvPr>
        </p:nvSpPr>
        <p:spPr>
          <a:xfrm>
            <a:off x="10469880" y="320040"/>
            <a:ext cx="914400" cy="320040"/>
          </a:xfrm>
        </p:spPr>
        <p:txBody>
          <a:body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782628019"/>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rtlCol="0" anchor="ctr"/>
          <a:lstStyle>
            <a:lvl1pPr marL="0" indent="0" algn="ctr">
              <a:buNone/>
              <a:defRPr>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200" y="4517136"/>
            <a:ext cx="6581554" cy="1371600"/>
          </a:xfrm>
        </p:spPr>
        <p:txBody>
          <a:bodyPr rtlCol="0">
            <a:normAutofit/>
          </a:bodyPr>
          <a:lstStyle>
            <a:lvl1pPr>
              <a:lnSpc>
                <a:spcPts val="4600"/>
              </a:lnSpc>
              <a:defRPr sz="3600" cap="all" baseline="0">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604574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5.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3A1EFD6E-39BF-4D74-9381-BC19FCC78926}" type="datetime1">
              <a:rPr lang="en-GB" noProof="0" smtClean="0"/>
              <a:t>03/02/2022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88" r:id="rId1"/>
    <p:sldLayoutId id="2147483700" r:id="rId2"/>
    <p:sldLayoutId id="2147483701" r:id="rId3"/>
    <p:sldLayoutId id="2147483702" r:id="rId4"/>
    <p:sldLayoutId id="2147483662" r:id="rId5"/>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BF3EA5D2-BB7B-454C-AD60-E7ADCC7B837E}" type="datetime1">
              <a:rPr lang="en-GB" noProof="0" smtClean="0"/>
              <a:t>03/02/2022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729" r:id="rId1"/>
    <p:sldLayoutId id="2147483711" r:id="rId2"/>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96B77B7B-98A2-43E7-B343-92483A4C89E0}" type="datetime1">
              <a:rPr lang="en-GB" noProof="0" smtClean="0"/>
              <a:t>03/02/2022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730" r:id="rId1"/>
    <p:sldLayoutId id="2147483723" r:id="rId2"/>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2799F4B1-797B-4E32-8DB8-780E3DFC7B73}" type="datetime1">
              <a:rPr lang="en-GB" noProof="0" smtClean="0"/>
              <a:t>03/02/2022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731" r:id="rId1"/>
    <p:sldLayoutId id="2147483704" r:id="rId2"/>
    <p:sldLayoutId id="2147483732" r:id="rId3"/>
    <p:sldLayoutId id="2147483733" r:id="rId4"/>
    <p:sldLayoutId id="2147483734" r:id="rId5"/>
    <p:sldLayoutId id="2147483735" r:id="rId6"/>
    <p:sldLayoutId id="2147483736" r:id="rId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pPr rtl="0"/>
            <a:fld id="{3A1EFD6E-39BF-4D74-9381-BC19FCC78926}" type="datetime1">
              <a:rPr lang="en-GB" noProof="0" smtClean="0"/>
              <a:t>03/02/2022</a:t>
            </a:fld>
            <a:endParaRPr lang="en-GB" noProof="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85597802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Ls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8.xml"/><Relationship Id="rId5" Type="http://schemas.openxmlformats.org/officeDocument/2006/relationships/hyperlink" Target="https://ablesim.com/groups-and-teams/"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7C2F93D-2C8E-6B43-832E-D03DDF118199}"/>
              </a:ext>
            </a:extLst>
          </p:cNvPr>
          <p:cNvSpPr>
            <a:spLocks noGrp="1"/>
          </p:cNvSpPr>
          <p:nvPr>
            <p:ph type="pic" sz="quarter" idx="13"/>
          </p:nvPr>
        </p:nvSpPr>
        <p:spPr/>
      </p:sp>
      <p:sp>
        <p:nvSpPr>
          <p:cNvPr id="3" name="Title 2">
            <a:extLst>
              <a:ext uri="{FF2B5EF4-FFF2-40B4-BE49-F238E27FC236}">
                <a16:creationId xmlns:a16="http://schemas.microsoft.com/office/drawing/2014/main" id="{74859A92-8A98-B545-B693-3B9A8ED04728}"/>
              </a:ext>
            </a:extLst>
          </p:cNvPr>
          <p:cNvSpPr>
            <a:spLocks noGrp="1"/>
          </p:cNvSpPr>
          <p:nvPr>
            <p:ph type="title"/>
          </p:nvPr>
        </p:nvSpPr>
        <p:spPr/>
        <p:txBody>
          <a:bodyPr/>
          <a:lstStyle/>
          <a:p>
            <a:r>
              <a:rPr lang="en-GB" dirty="0"/>
              <a:t>1. Welcome to our team</a:t>
            </a:r>
          </a:p>
        </p:txBody>
      </p:sp>
    </p:spTree>
    <p:extLst>
      <p:ext uri="{BB962C8B-B14F-4D97-AF65-F5344CB8AC3E}">
        <p14:creationId xmlns:p14="http://schemas.microsoft.com/office/powerpoint/2010/main" val="1092489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C562607-2AEA-8243-A7B1-EC9D69ABC298}"/>
              </a:ext>
            </a:extLst>
          </p:cNvPr>
          <p:cNvSpPr>
            <a:spLocks noGrp="1"/>
          </p:cNvSpPr>
          <p:nvPr>
            <p:ph type="pic" sz="quarter" idx="13"/>
          </p:nvPr>
        </p:nvSpPr>
        <p:spPr/>
      </p:sp>
      <p:sp>
        <p:nvSpPr>
          <p:cNvPr id="3" name="Title 2">
            <a:extLst>
              <a:ext uri="{FF2B5EF4-FFF2-40B4-BE49-F238E27FC236}">
                <a16:creationId xmlns:a16="http://schemas.microsoft.com/office/drawing/2014/main" id="{ECDE940D-56DB-5B4A-B3A7-7EF4DF579F47}"/>
              </a:ext>
            </a:extLst>
          </p:cNvPr>
          <p:cNvSpPr>
            <a:spLocks noGrp="1"/>
          </p:cNvSpPr>
          <p:nvPr>
            <p:ph type="title"/>
          </p:nvPr>
        </p:nvSpPr>
        <p:spPr/>
        <p:txBody>
          <a:bodyPr>
            <a:normAutofit fontScale="90000"/>
          </a:bodyPr>
          <a:lstStyle/>
          <a:p>
            <a:r>
              <a:rPr lang="en-GB" dirty="0"/>
              <a:t>2. Our team role composition and analysis</a:t>
            </a:r>
          </a:p>
        </p:txBody>
      </p:sp>
    </p:spTree>
    <p:extLst>
      <p:ext uri="{BB962C8B-B14F-4D97-AF65-F5344CB8AC3E}">
        <p14:creationId xmlns:p14="http://schemas.microsoft.com/office/powerpoint/2010/main" val="2201342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t="18" b="18"/>
          <a:stretch/>
        </p:blipFill>
        <p:spPr/>
      </p:pic>
      <p:graphicFrame>
        <p:nvGraphicFramePr>
          <p:cNvPr id="5" name="Table 11">
            <a:extLst>
              <a:ext uri="{FF2B5EF4-FFF2-40B4-BE49-F238E27FC236}">
                <a16:creationId xmlns:a16="http://schemas.microsoft.com/office/drawing/2014/main" id="{26782004-BA41-7E40-BEEE-03800E73EDCC}"/>
              </a:ext>
            </a:extLst>
          </p:cNvPr>
          <p:cNvGraphicFramePr>
            <a:graphicFrameLocks noGrp="1"/>
          </p:cNvGraphicFramePr>
          <p:nvPr>
            <p:extLst>
              <p:ext uri="{D42A27DB-BD31-4B8C-83A1-F6EECF244321}">
                <p14:modId xmlns:p14="http://schemas.microsoft.com/office/powerpoint/2010/main" val="286110550"/>
              </p:ext>
            </p:extLst>
          </p:nvPr>
        </p:nvGraphicFramePr>
        <p:xfrm>
          <a:off x="484416" y="511720"/>
          <a:ext cx="4483100" cy="640080"/>
        </p:xfrm>
        <a:graphic>
          <a:graphicData uri="http://schemas.openxmlformats.org/drawingml/2006/table">
            <a:tbl>
              <a:tblPr firstRow="1" bandRow="1">
                <a:tableStyleId>{93296810-A885-4BE3-A3E7-6D5BEEA58F35}</a:tableStyleId>
              </a:tblPr>
              <a:tblGrid>
                <a:gridCol w="4483100">
                  <a:extLst>
                    <a:ext uri="{9D8B030D-6E8A-4147-A177-3AD203B41FA5}">
                      <a16:colId xmlns:a16="http://schemas.microsoft.com/office/drawing/2014/main" val="4037191968"/>
                    </a:ext>
                  </a:extLst>
                </a:gridCol>
              </a:tblGrid>
              <a:tr h="439817">
                <a:tc>
                  <a:txBody>
                    <a:bodyPr/>
                    <a:lstStyle/>
                    <a:p>
                      <a:r>
                        <a:rPr lang="en-US" dirty="0"/>
                        <a:t>3. Differences between groups and teams ?</a:t>
                      </a:r>
                    </a:p>
                  </a:txBody>
                  <a:tcPr/>
                </a:tc>
                <a:extLst>
                  <a:ext uri="{0D108BD9-81ED-4DB2-BD59-A6C34878D82A}">
                    <a16:rowId xmlns:a16="http://schemas.microsoft.com/office/drawing/2014/main" val="94140340"/>
                  </a:ext>
                </a:extLst>
              </a:tr>
            </a:tbl>
          </a:graphicData>
        </a:graphic>
      </p:graphicFrame>
      <p:graphicFrame>
        <p:nvGraphicFramePr>
          <p:cNvPr id="12" name="Table 12">
            <a:extLst>
              <a:ext uri="{FF2B5EF4-FFF2-40B4-BE49-F238E27FC236}">
                <a16:creationId xmlns:a16="http://schemas.microsoft.com/office/drawing/2014/main" id="{0BCCF32A-5ACF-0A45-B21B-E9787AAD6B10}"/>
              </a:ext>
            </a:extLst>
          </p:cNvPr>
          <p:cNvGraphicFramePr>
            <a:graphicFrameLocks noGrp="1"/>
          </p:cNvGraphicFramePr>
          <p:nvPr>
            <p:extLst>
              <p:ext uri="{D42A27DB-BD31-4B8C-83A1-F6EECF244321}">
                <p14:modId xmlns:p14="http://schemas.microsoft.com/office/powerpoint/2010/main" val="2363981490"/>
              </p:ext>
            </p:extLst>
          </p:nvPr>
        </p:nvGraphicFramePr>
        <p:xfrm>
          <a:off x="484416" y="1663520"/>
          <a:ext cx="7119258" cy="4668520"/>
        </p:xfrm>
        <a:graphic>
          <a:graphicData uri="http://schemas.openxmlformats.org/drawingml/2006/table">
            <a:tbl>
              <a:tblPr firstRow="1" bandRow="1">
                <a:tableStyleId>{93296810-A885-4BE3-A3E7-6D5BEEA58F35}</a:tableStyleId>
              </a:tblPr>
              <a:tblGrid>
                <a:gridCol w="3559629">
                  <a:extLst>
                    <a:ext uri="{9D8B030D-6E8A-4147-A177-3AD203B41FA5}">
                      <a16:colId xmlns:a16="http://schemas.microsoft.com/office/drawing/2014/main" val="3169813731"/>
                    </a:ext>
                  </a:extLst>
                </a:gridCol>
                <a:gridCol w="3559629">
                  <a:extLst>
                    <a:ext uri="{9D8B030D-6E8A-4147-A177-3AD203B41FA5}">
                      <a16:colId xmlns:a16="http://schemas.microsoft.com/office/drawing/2014/main" val="2629307579"/>
                    </a:ext>
                  </a:extLst>
                </a:gridCol>
              </a:tblGrid>
              <a:tr h="0">
                <a:tc>
                  <a:txBody>
                    <a:bodyPr/>
                    <a:lstStyle/>
                    <a:p>
                      <a:r>
                        <a:rPr lang="en-US" dirty="0"/>
                        <a:t>Groups </a:t>
                      </a:r>
                    </a:p>
                  </a:txBody>
                  <a:tcPr/>
                </a:tc>
                <a:tc>
                  <a:txBody>
                    <a:bodyPr/>
                    <a:lstStyle/>
                    <a:p>
                      <a:r>
                        <a:rPr lang="en-US" dirty="0"/>
                        <a:t>Teams</a:t>
                      </a:r>
                    </a:p>
                  </a:txBody>
                  <a:tcPr/>
                </a:tc>
                <a:extLst>
                  <a:ext uri="{0D108BD9-81ED-4DB2-BD59-A6C34878D82A}">
                    <a16:rowId xmlns:a16="http://schemas.microsoft.com/office/drawing/2014/main" val="3450158289"/>
                  </a:ext>
                </a:extLst>
              </a:tr>
              <a:tr h="370840">
                <a:tc>
                  <a:txBody>
                    <a:bodyPr/>
                    <a:lstStyle/>
                    <a:p>
                      <a:pPr marL="285750" indent="-285750">
                        <a:buFont typeface="Arial" panose="020B0604020202020204" pitchFamily="34" charset="0"/>
                        <a:buChar char="•"/>
                      </a:pPr>
                      <a:r>
                        <a:rPr lang="en-US" dirty="0"/>
                        <a:t>Groups refer to a number of people who are connected by some shared activity, interest and quality.  </a:t>
                      </a:r>
                    </a:p>
                  </a:txBody>
                  <a:tcPr/>
                </a:tc>
                <a:tc>
                  <a:txBody>
                    <a:bodyPr/>
                    <a:lstStyle/>
                    <a:p>
                      <a:pPr marL="285750" indent="-285750">
                        <a:buFont typeface="Arial" panose="020B0604020202020204" pitchFamily="34" charset="0"/>
                        <a:buChar char="•"/>
                      </a:pPr>
                      <a:r>
                        <a:rPr lang="en-GB" noProof="0" dirty="0"/>
                        <a:t>Team acquaints and establishes ground rules. Formalities are preserved and members are treated as strangers. –Bruce Tuckman, 1965.</a:t>
                      </a:r>
                    </a:p>
                  </a:txBody>
                  <a:tcPr/>
                </a:tc>
                <a:extLst>
                  <a:ext uri="{0D108BD9-81ED-4DB2-BD59-A6C34878D82A}">
                    <a16:rowId xmlns:a16="http://schemas.microsoft.com/office/drawing/2014/main" val="1807862690"/>
                  </a:ext>
                </a:extLst>
              </a:tr>
              <a:tr h="370840">
                <a:tc>
                  <a:txBody>
                    <a:bodyPr/>
                    <a:lstStyle/>
                    <a:p>
                      <a:pPr marL="285750" indent="-285750">
                        <a:buFont typeface="Arial" panose="020B0604020202020204" pitchFamily="34" charset="0"/>
                        <a:buChar char="•"/>
                      </a:pPr>
                      <a:r>
                        <a:rPr lang="en-US" dirty="0"/>
                        <a:t>May not share a common goal.</a:t>
                      </a:r>
                    </a:p>
                  </a:txBody>
                  <a:tcPr/>
                </a:tc>
                <a:tc>
                  <a:txBody>
                    <a:bodyPr/>
                    <a:lstStyle/>
                    <a:p>
                      <a:pPr marL="285750" indent="-285750">
                        <a:buFont typeface="Arial" panose="020B0604020202020204" pitchFamily="34" charset="0"/>
                        <a:buChar char="•"/>
                      </a:pPr>
                      <a:r>
                        <a:rPr lang="en-US" dirty="0"/>
                        <a:t>Share a common cause or goal.</a:t>
                      </a:r>
                    </a:p>
                  </a:txBody>
                  <a:tcPr/>
                </a:tc>
                <a:extLst>
                  <a:ext uri="{0D108BD9-81ED-4DB2-BD59-A6C34878D82A}">
                    <a16:rowId xmlns:a16="http://schemas.microsoft.com/office/drawing/2014/main" val="1888210056"/>
                  </a:ext>
                </a:extLst>
              </a:tr>
              <a:tr h="370840">
                <a:tc>
                  <a:txBody>
                    <a:bodyPr/>
                    <a:lstStyle/>
                    <a:p>
                      <a:pPr marL="285750" indent="-285750">
                        <a:buFont typeface="Arial" panose="020B0604020202020204" pitchFamily="34" charset="0"/>
                        <a:buChar char="•"/>
                      </a:pPr>
                      <a:r>
                        <a:rPr lang="en-US" dirty="0"/>
                        <a:t>Your project has no definite end point.</a:t>
                      </a:r>
                    </a:p>
                  </a:txBody>
                  <a:tcPr/>
                </a:tc>
                <a:tc>
                  <a:txBody>
                    <a:bodyPr/>
                    <a:lstStyle/>
                    <a:p>
                      <a:pPr marL="285750" indent="-285750">
                        <a:buFont typeface="Arial" panose="020B0604020202020204" pitchFamily="34" charset="0"/>
                        <a:buChar char="•"/>
                      </a:pPr>
                      <a:r>
                        <a:rPr lang="en-US" dirty="0"/>
                        <a:t>Your project has a set timeline.</a:t>
                      </a:r>
                    </a:p>
                  </a:txBody>
                  <a:tcPr/>
                </a:tc>
                <a:extLst>
                  <a:ext uri="{0D108BD9-81ED-4DB2-BD59-A6C34878D82A}">
                    <a16:rowId xmlns:a16="http://schemas.microsoft.com/office/drawing/2014/main" val="3698485038"/>
                  </a:ext>
                </a:extLst>
              </a:tr>
              <a:tr h="370840">
                <a:tc>
                  <a:txBody>
                    <a:bodyPr/>
                    <a:lstStyle/>
                    <a:p>
                      <a:pPr marL="285750" indent="-285750">
                        <a:buFont typeface="Arial" panose="020B0604020202020204" pitchFamily="34" charset="0"/>
                        <a:buChar char="•"/>
                      </a:pPr>
                      <a:r>
                        <a:rPr lang="en-US" dirty="0"/>
                        <a:t>Roles evolve in time.</a:t>
                      </a:r>
                    </a:p>
                  </a:txBody>
                  <a:tcPr/>
                </a:tc>
                <a:tc>
                  <a:txBody>
                    <a:bodyPr/>
                    <a:lstStyle/>
                    <a:p>
                      <a:pPr marL="285750" indent="-285750">
                        <a:buFont typeface="Arial" panose="020B0604020202020204" pitchFamily="34" charset="0"/>
                        <a:buChar char="•"/>
                      </a:pPr>
                      <a:r>
                        <a:rPr lang="en-US" dirty="0"/>
                        <a:t>Assigned roles.</a:t>
                      </a:r>
                    </a:p>
                  </a:txBody>
                  <a:tcPr/>
                </a:tc>
                <a:extLst>
                  <a:ext uri="{0D108BD9-81ED-4DB2-BD59-A6C34878D82A}">
                    <a16:rowId xmlns:a16="http://schemas.microsoft.com/office/drawing/2014/main" val="775539286"/>
                  </a:ext>
                </a:extLst>
              </a:tr>
              <a:tr h="370840">
                <a:tc>
                  <a:txBody>
                    <a:bodyPr/>
                    <a:lstStyle/>
                    <a:p>
                      <a:pPr marL="285750" indent="-285750">
                        <a:buFont typeface="Arial" panose="020B0604020202020204" pitchFamily="34" charset="0"/>
                        <a:buChar char="•"/>
                      </a:pPr>
                      <a:r>
                        <a:rPr lang="en-US" dirty="0"/>
                        <a:t>Runs efficient meetings.</a:t>
                      </a:r>
                    </a:p>
                  </a:txBody>
                  <a:tcPr/>
                </a:tc>
                <a:tc>
                  <a:txBody>
                    <a:bodyPr/>
                    <a:lstStyle/>
                    <a:p>
                      <a:pPr marL="285750" indent="-285750">
                        <a:buFont typeface="Arial" panose="020B0604020202020204" pitchFamily="34" charset="0"/>
                        <a:buChar char="•"/>
                      </a:pPr>
                      <a:r>
                        <a:rPr lang="en-US" dirty="0"/>
                        <a:t>Encourages open ended discussion and active problem-solving meetings.</a:t>
                      </a:r>
                    </a:p>
                  </a:txBody>
                  <a:tcPr/>
                </a:tc>
                <a:extLst>
                  <a:ext uri="{0D108BD9-81ED-4DB2-BD59-A6C34878D82A}">
                    <a16:rowId xmlns:a16="http://schemas.microsoft.com/office/drawing/2014/main" val="3605456816"/>
                  </a:ext>
                </a:extLst>
              </a:tr>
            </a:tbl>
          </a:graphicData>
        </a:graphic>
      </p:graphicFrame>
      <p:pic>
        <p:nvPicPr>
          <p:cNvPr id="16" name="Picture 15">
            <a:extLst>
              <a:ext uri="{FF2B5EF4-FFF2-40B4-BE49-F238E27FC236}">
                <a16:creationId xmlns:a16="http://schemas.microsoft.com/office/drawing/2014/main" id="{22AE344D-CAE4-D249-BA06-2C51D08313EE}"/>
              </a:ext>
            </a:extLst>
          </p:cNvPr>
          <p:cNvPicPr>
            <a:picLocks noChangeAspect="1"/>
          </p:cNvPicPr>
          <p:nvPr/>
        </p:nvPicPr>
        <p:blipFill>
          <a:blip r:embed="rId4"/>
          <a:stretch>
            <a:fillRect/>
          </a:stretch>
        </p:blipFill>
        <p:spPr>
          <a:xfrm>
            <a:off x="7692120" y="10660"/>
            <a:ext cx="4500000" cy="2250000"/>
          </a:xfrm>
          <a:prstGeom prst="rect">
            <a:avLst/>
          </a:prstGeom>
        </p:spPr>
      </p:pic>
      <p:sp>
        <p:nvSpPr>
          <p:cNvPr id="17" name="TextBox 16">
            <a:extLst>
              <a:ext uri="{FF2B5EF4-FFF2-40B4-BE49-F238E27FC236}">
                <a16:creationId xmlns:a16="http://schemas.microsoft.com/office/drawing/2014/main" id="{E47046F1-1D9B-B147-9057-19B178B66BCE}"/>
              </a:ext>
            </a:extLst>
          </p:cNvPr>
          <p:cNvSpPr txBox="1"/>
          <p:nvPr/>
        </p:nvSpPr>
        <p:spPr>
          <a:xfrm>
            <a:off x="7692000" y="2258680"/>
            <a:ext cx="4500000" cy="369332"/>
          </a:xfrm>
          <a:prstGeom prst="rect">
            <a:avLst/>
          </a:prstGeom>
          <a:noFill/>
        </p:spPr>
        <p:txBody>
          <a:bodyPr wrap="square" rtlCol="0">
            <a:spAutoFit/>
          </a:bodyPr>
          <a:lstStyle/>
          <a:p>
            <a:r>
              <a:rPr lang="en-GB" dirty="0">
                <a:hlinkClick r:id="rId5"/>
              </a:rPr>
              <a:t>https://</a:t>
            </a:r>
            <a:r>
              <a:rPr lang="en-GB" dirty="0" err="1">
                <a:hlinkClick r:id="rId5"/>
              </a:rPr>
              <a:t>ablesim.com</a:t>
            </a:r>
            <a:r>
              <a:rPr lang="en-GB" dirty="0">
                <a:hlinkClick r:id="rId5"/>
              </a:rPr>
              <a:t>/groups-and-teams/</a:t>
            </a:r>
            <a:endParaRPr lang="en-GB" dirty="0"/>
          </a:p>
        </p:txBody>
      </p:sp>
    </p:spTree>
    <p:extLst>
      <p:ext uri="{BB962C8B-B14F-4D97-AF65-F5344CB8AC3E}">
        <p14:creationId xmlns:p14="http://schemas.microsoft.com/office/powerpoint/2010/main" val="1558315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10">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9"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9"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1"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2"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9" name="Group 31">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0" name="Rectangle 32">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Isosceles Triangle 33">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34">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3" name="Rectangle 36">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38">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85"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86"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87"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88"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89"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90"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91"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92"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93"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94"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95"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96"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97"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98"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99"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100"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101"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102"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103"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6" name="TextBox 5">
            <a:extLst>
              <a:ext uri="{FF2B5EF4-FFF2-40B4-BE49-F238E27FC236}">
                <a16:creationId xmlns:a16="http://schemas.microsoft.com/office/drawing/2014/main" id="{6030229C-A774-1540-AA1B-FF86D8B3A851}"/>
              </a:ext>
            </a:extLst>
          </p:cNvPr>
          <p:cNvSpPr txBox="1"/>
          <p:nvPr/>
        </p:nvSpPr>
        <p:spPr>
          <a:xfrm>
            <a:off x="-105309" y="-194999"/>
            <a:ext cx="6137386" cy="2081029"/>
          </a:xfrm>
          <a:prstGeom prst="rect">
            <a:avLst/>
          </a:prstGeom>
        </p:spPr>
        <p:txBody>
          <a:bodyPr vert="horz" lIns="228600" tIns="228600" rIns="228600" bIns="0" rtlCol="0" anchor="b">
            <a:normAutofit/>
          </a:bodyPr>
          <a:lstStyle/>
          <a:p>
            <a:pPr>
              <a:lnSpc>
                <a:spcPct val="80000"/>
              </a:lnSpc>
              <a:spcBef>
                <a:spcPct val="0"/>
              </a:spcBef>
              <a:spcAft>
                <a:spcPts val="600"/>
              </a:spcAft>
            </a:pPr>
            <a:r>
              <a:rPr lang="en-US" sz="4800" b="1" spc="-150" dirty="0">
                <a:latin typeface="+mj-lt"/>
                <a:ea typeface="+mj-ea"/>
                <a:cs typeface="+mj-cs"/>
              </a:rPr>
              <a:t>4. Characteristics and benefits of effective teams?</a:t>
            </a:r>
          </a:p>
        </p:txBody>
      </p:sp>
      <p:sp>
        <p:nvSpPr>
          <p:cNvPr id="104" name="Isosceles Triangle 59">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pic>
        <p:nvPicPr>
          <p:cNvPr id="112" name="Picture 111">
            <a:extLst>
              <a:ext uri="{FF2B5EF4-FFF2-40B4-BE49-F238E27FC236}">
                <a16:creationId xmlns:a16="http://schemas.microsoft.com/office/drawing/2014/main" id="{60BCD0CC-065E-F747-BBDC-A99ACCFE71D7}"/>
              </a:ext>
            </a:extLst>
          </p:cNvPr>
          <p:cNvPicPr>
            <a:picLocks noChangeAspect="1"/>
          </p:cNvPicPr>
          <p:nvPr/>
        </p:nvPicPr>
        <p:blipFill>
          <a:blip r:embed="rId3"/>
          <a:stretch>
            <a:fillRect/>
          </a:stretch>
        </p:blipFill>
        <p:spPr>
          <a:xfrm>
            <a:off x="-105309" y="2038290"/>
            <a:ext cx="4155623" cy="3781616"/>
          </a:xfrm>
          <a:prstGeom prst="rect">
            <a:avLst/>
          </a:prstGeom>
        </p:spPr>
      </p:pic>
      <p:graphicFrame>
        <p:nvGraphicFramePr>
          <p:cNvPr id="113" name="Table 113">
            <a:extLst>
              <a:ext uri="{FF2B5EF4-FFF2-40B4-BE49-F238E27FC236}">
                <a16:creationId xmlns:a16="http://schemas.microsoft.com/office/drawing/2014/main" id="{9864E9BF-094D-E44E-A566-093F90D67234}"/>
              </a:ext>
            </a:extLst>
          </p:cNvPr>
          <p:cNvGraphicFramePr>
            <a:graphicFrameLocks noGrp="1"/>
          </p:cNvGraphicFramePr>
          <p:nvPr>
            <p:extLst>
              <p:ext uri="{D42A27DB-BD31-4B8C-83A1-F6EECF244321}">
                <p14:modId xmlns:p14="http://schemas.microsoft.com/office/powerpoint/2010/main" val="41420830"/>
              </p:ext>
            </p:extLst>
          </p:nvPr>
        </p:nvGraphicFramePr>
        <p:xfrm>
          <a:off x="3995071" y="1442629"/>
          <a:ext cx="8082864" cy="4014243"/>
        </p:xfrm>
        <a:graphic>
          <a:graphicData uri="http://schemas.openxmlformats.org/drawingml/2006/table">
            <a:tbl>
              <a:tblPr firstRow="1" bandRow="1">
                <a:tableStyleId>{073A0DAA-6AF3-43AB-8588-CEC1D06C72B9}</a:tableStyleId>
              </a:tblPr>
              <a:tblGrid>
                <a:gridCol w="2722633">
                  <a:extLst>
                    <a:ext uri="{9D8B030D-6E8A-4147-A177-3AD203B41FA5}">
                      <a16:colId xmlns:a16="http://schemas.microsoft.com/office/drawing/2014/main" val="829106837"/>
                    </a:ext>
                  </a:extLst>
                </a:gridCol>
                <a:gridCol w="5360231">
                  <a:extLst>
                    <a:ext uri="{9D8B030D-6E8A-4147-A177-3AD203B41FA5}">
                      <a16:colId xmlns:a16="http://schemas.microsoft.com/office/drawing/2014/main" val="1352492567"/>
                    </a:ext>
                  </a:extLst>
                </a:gridCol>
              </a:tblGrid>
              <a:tr h="658218">
                <a:tc>
                  <a:txBody>
                    <a:bodyPr/>
                    <a:lstStyle/>
                    <a:p>
                      <a:r>
                        <a:rPr lang="en-GB" dirty="0"/>
                        <a:t>Characteristics</a:t>
                      </a:r>
                    </a:p>
                  </a:txBody>
                  <a:tcPr/>
                </a:tc>
                <a:tc>
                  <a:txBody>
                    <a:bodyPr/>
                    <a:lstStyle/>
                    <a:p>
                      <a:r>
                        <a:rPr lang="en-GB" dirty="0"/>
                        <a:t>Benefits</a:t>
                      </a:r>
                    </a:p>
                  </a:txBody>
                  <a:tcPr/>
                </a:tc>
                <a:extLst>
                  <a:ext uri="{0D108BD9-81ED-4DB2-BD59-A6C34878D82A}">
                    <a16:rowId xmlns:a16="http://schemas.microsoft.com/office/drawing/2014/main" val="419495024"/>
                  </a:ext>
                </a:extLst>
              </a:tr>
              <a:tr h="671205">
                <a:tc>
                  <a:txBody>
                    <a:bodyPr/>
                    <a:lstStyle/>
                    <a:p>
                      <a:r>
                        <a:rPr lang="en-GB" dirty="0"/>
                        <a:t>Lots of discussion</a:t>
                      </a:r>
                    </a:p>
                  </a:txBody>
                  <a:tcPr/>
                </a:tc>
                <a:tc>
                  <a:txBody>
                    <a:bodyPr/>
                    <a:lstStyle/>
                    <a:p>
                      <a:r>
                        <a:rPr lang="en-GB" dirty="0"/>
                        <a:t>Discussions are explained thoroughly</a:t>
                      </a:r>
                    </a:p>
                  </a:txBody>
                  <a:tcPr/>
                </a:tc>
                <a:extLst>
                  <a:ext uri="{0D108BD9-81ED-4DB2-BD59-A6C34878D82A}">
                    <a16:rowId xmlns:a16="http://schemas.microsoft.com/office/drawing/2014/main" val="1552163160"/>
                  </a:ext>
                </a:extLst>
              </a:tr>
              <a:tr h="671205">
                <a:tc>
                  <a:txBody>
                    <a:bodyPr/>
                    <a:lstStyle/>
                    <a:p>
                      <a:r>
                        <a:rPr lang="en-GB" dirty="0"/>
                        <a:t>Active listening</a:t>
                      </a:r>
                    </a:p>
                  </a:txBody>
                  <a:tcPr/>
                </a:tc>
                <a:tc>
                  <a:txBody>
                    <a:bodyPr/>
                    <a:lstStyle/>
                    <a:p>
                      <a:r>
                        <a:rPr lang="en-GB" dirty="0"/>
                        <a:t>Time is saved so members don’t need to go over the discussion again.</a:t>
                      </a:r>
                    </a:p>
                  </a:txBody>
                  <a:tcPr/>
                </a:tc>
                <a:extLst>
                  <a:ext uri="{0D108BD9-81ED-4DB2-BD59-A6C34878D82A}">
                    <a16:rowId xmlns:a16="http://schemas.microsoft.com/office/drawing/2014/main" val="2542843627"/>
                  </a:ext>
                </a:extLst>
              </a:tr>
              <a:tr h="671205">
                <a:tc>
                  <a:txBody>
                    <a:bodyPr/>
                    <a:lstStyle/>
                    <a:p>
                      <a:r>
                        <a:rPr lang="en-GB" dirty="0"/>
                        <a:t>Truth and openness</a:t>
                      </a:r>
                    </a:p>
                  </a:txBody>
                  <a:tcPr/>
                </a:tc>
                <a:tc>
                  <a:txBody>
                    <a:bodyPr/>
                    <a:lstStyle/>
                    <a:p>
                      <a:r>
                        <a:rPr lang="en-GB" dirty="0"/>
                        <a:t>Honesty and being open makes the team feel safe.</a:t>
                      </a:r>
                    </a:p>
                  </a:txBody>
                  <a:tcPr/>
                </a:tc>
                <a:extLst>
                  <a:ext uri="{0D108BD9-81ED-4DB2-BD59-A6C34878D82A}">
                    <a16:rowId xmlns:a16="http://schemas.microsoft.com/office/drawing/2014/main" val="2695496348"/>
                  </a:ext>
                </a:extLst>
              </a:tr>
              <a:tr h="671205">
                <a:tc>
                  <a:txBody>
                    <a:bodyPr/>
                    <a:lstStyle/>
                    <a:p>
                      <a:r>
                        <a:rPr lang="en-GB" dirty="0"/>
                        <a:t>Never personal</a:t>
                      </a:r>
                    </a:p>
                  </a:txBody>
                  <a:tcPr/>
                </a:tc>
                <a:tc>
                  <a:txBody>
                    <a:bodyPr/>
                    <a:lstStyle/>
                    <a:p>
                      <a:r>
                        <a:rPr lang="en-GB" dirty="0"/>
                        <a:t>Able to continue their assigned role without having to worry about other peoples thoughts.</a:t>
                      </a:r>
                    </a:p>
                  </a:txBody>
                  <a:tcPr/>
                </a:tc>
                <a:extLst>
                  <a:ext uri="{0D108BD9-81ED-4DB2-BD59-A6C34878D82A}">
                    <a16:rowId xmlns:a16="http://schemas.microsoft.com/office/drawing/2014/main" val="3204295031"/>
                  </a:ext>
                </a:extLst>
              </a:tr>
              <a:tr h="671205">
                <a:tc>
                  <a:txBody>
                    <a:bodyPr/>
                    <a:lstStyle/>
                    <a:p>
                      <a:r>
                        <a:rPr lang="en-GB" dirty="0"/>
                        <a:t>Effective leadership</a:t>
                      </a:r>
                    </a:p>
                  </a:txBody>
                  <a:tcPr/>
                </a:tc>
                <a:tc>
                  <a:txBody>
                    <a:bodyPr/>
                    <a:lstStyle/>
                    <a:p>
                      <a:r>
                        <a:rPr lang="en-GB" dirty="0"/>
                        <a:t>Great leadership brings the best out of their team members.</a:t>
                      </a:r>
                    </a:p>
                  </a:txBody>
                  <a:tcPr/>
                </a:tc>
                <a:extLst>
                  <a:ext uri="{0D108BD9-81ED-4DB2-BD59-A6C34878D82A}">
                    <a16:rowId xmlns:a16="http://schemas.microsoft.com/office/drawing/2014/main" val="4212887124"/>
                  </a:ext>
                </a:extLst>
              </a:tr>
            </a:tbl>
          </a:graphicData>
        </a:graphic>
      </p:graphicFrame>
      <p:sp>
        <p:nvSpPr>
          <p:cNvPr id="115" name="TextBox 114">
            <a:extLst>
              <a:ext uri="{FF2B5EF4-FFF2-40B4-BE49-F238E27FC236}">
                <a16:creationId xmlns:a16="http://schemas.microsoft.com/office/drawing/2014/main" id="{5E70374D-C547-1049-817E-C86A8D49970A}"/>
              </a:ext>
            </a:extLst>
          </p:cNvPr>
          <p:cNvSpPr txBox="1"/>
          <p:nvPr/>
        </p:nvSpPr>
        <p:spPr>
          <a:xfrm>
            <a:off x="182030" y="5840649"/>
            <a:ext cx="3059378" cy="646331"/>
          </a:xfrm>
          <a:prstGeom prst="rect">
            <a:avLst/>
          </a:prstGeom>
          <a:noFill/>
        </p:spPr>
        <p:txBody>
          <a:bodyPr wrap="square">
            <a:spAutoFit/>
          </a:bodyPr>
          <a:lstStyle/>
          <a:p>
            <a:r>
              <a:rPr lang="en-GB" sz="1200" dirty="0"/>
              <a:t>https://</a:t>
            </a:r>
            <a:r>
              <a:rPr lang="en-GB" sz="1200" dirty="0" err="1"/>
              <a:t>hr.berkeley.edu</a:t>
            </a:r>
            <a:r>
              <a:rPr lang="en-GB" sz="1200" dirty="0"/>
              <a:t>/10-winning-characteristics-successfuleffective-winwin-negotiators</a:t>
            </a:r>
          </a:p>
        </p:txBody>
      </p:sp>
    </p:spTree>
    <p:extLst>
      <p:ext uri="{BB962C8B-B14F-4D97-AF65-F5344CB8AC3E}">
        <p14:creationId xmlns:p14="http://schemas.microsoft.com/office/powerpoint/2010/main" val="117926685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F0950FC-8E33-3847-A706-D5C7B95185A2}"/>
              </a:ext>
            </a:extLst>
          </p:cNvPr>
          <p:cNvSpPr>
            <a:spLocks noGrp="1"/>
          </p:cNvSpPr>
          <p:nvPr>
            <p:ph type="pic" sz="quarter" idx="13"/>
          </p:nvPr>
        </p:nvSpPr>
        <p:spPr/>
      </p:sp>
      <p:sp>
        <p:nvSpPr>
          <p:cNvPr id="3" name="Title 2">
            <a:extLst>
              <a:ext uri="{FF2B5EF4-FFF2-40B4-BE49-F238E27FC236}">
                <a16:creationId xmlns:a16="http://schemas.microsoft.com/office/drawing/2014/main" id="{7C6DD220-027C-524A-B7D3-8F1C645E3950}"/>
              </a:ext>
            </a:extLst>
          </p:cNvPr>
          <p:cNvSpPr>
            <a:spLocks noGrp="1"/>
          </p:cNvSpPr>
          <p:nvPr>
            <p:ph type="title"/>
          </p:nvPr>
        </p:nvSpPr>
        <p:spPr/>
        <p:txBody>
          <a:bodyPr/>
          <a:lstStyle/>
          <a:p>
            <a:r>
              <a:rPr lang="en-GB" dirty="0"/>
              <a:t>5. Reward and recognition</a:t>
            </a:r>
          </a:p>
        </p:txBody>
      </p:sp>
    </p:spTree>
    <p:extLst>
      <p:ext uri="{BB962C8B-B14F-4D97-AF65-F5344CB8AC3E}">
        <p14:creationId xmlns:p14="http://schemas.microsoft.com/office/powerpoint/2010/main" val="2276879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F5EB54E-D7F4-3F4E-BE9E-6F436B4E70D7}"/>
              </a:ext>
            </a:extLst>
          </p:cNvPr>
          <p:cNvSpPr>
            <a:spLocks noGrp="1"/>
          </p:cNvSpPr>
          <p:nvPr>
            <p:ph type="pic" sz="quarter" idx="13"/>
          </p:nvPr>
        </p:nvSpPr>
        <p:spPr/>
      </p:sp>
      <p:sp>
        <p:nvSpPr>
          <p:cNvPr id="3" name="Title 2">
            <a:extLst>
              <a:ext uri="{FF2B5EF4-FFF2-40B4-BE49-F238E27FC236}">
                <a16:creationId xmlns:a16="http://schemas.microsoft.com/office/drawing/2014/main" id="{005FC8D6-C3D1-3349-AAA8-DEE0DAD4F010}"/>
              </a:ext>
            </a:extLst>
          </p:cNvPr>
          <p:cNvSpPr>
            <a:spLocks noGrp="1"/>
          </p:cNvSpPr>
          <p:nvPr>
            <p:ph type="title"/>
          </p:nvPr>
        </p:nvSpPr>
        <p:spPr/>
        <p:txBody>
          <a:bodyPr/>
          <a:lstStyle/>
          <a:p>
            <a:r>
              <a:rPr lang="en-GB" dirty="0"/>
              <a:t>6. Group dynamics</a:t>
            </a:r>
          </a:p>
        </p:txBody>
      </p:sp>
    </p:spTree>
    <p:extLst>
      <p:ext uri="{BB962C8B-B14F-4D97-AF65-F5344CB8AC3E}">
        <p14:creationId xmlns:p14="http://schemas.microsoft.com/office/powerpoint/2010/main" val="2635901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E0DF123-1E5A-2C46-8370-AB543CF44E72}"/>
              </a:ext>
            </a:extLst>
          </p:cNvPr>
          <p:cNvSpPr>
            <a:spLocks noGrp="1"/>
          </p:cNvSpPr>
          <p:nvPr>
            <p:ph type="pic" sz="quarter" idx="13"/>
          </p:nvPr>
        </p:nvSpPr>
        <p:spPr/>
      </p:sp>
      <p:sp>
        <p:nvSpPr>
          <p:cNvPr id="3" name="Title 2">
            <a:extLst>
              <a:ext uri="{FF2B5EF4-FFF2-40B4-BE49-F238E27FC236}">
                <a16:creationId xmlns:a16="http://schemas.microsoft.com/office/drawing/2014/main" id="{EB29250E-A694-304B-874E-60BF7AB92426}"/>
              </a:ext>
            </a:extLst>
          </p:cNvPr>
          <p:cNvSpPr>
            <a:spLocks noGrp="1"/>
          </p:cNvSpPr>
          <p:nvPr>
            <p:ph type="title"/>
          </p:nvPr>
        </p:nvSpPr>
        <p:spPr/>
        <p:txBody>
          <a:bodyPr>
            <a:normAutofit fontScale="90000"/>
          </a:bodyPr>
          <a:lstStyle/>
          <a:p>
            <a:r>
              <a:rPr lang="en-GB" dirty="0"/>
              <a:t>7. Effective conflict handling and delegation.</a:t>
            </a:r>
          </a:p>
        </p:txBody>
      </p:sp>
    </p:spTree>
    <p:extLst>
      <p:ext uri="{BB962C8B-B14F-4D97-AF65-F5344CB8AC3E}">
        <p14:creationId xmlns:p14="http://schemas.microsoft.com/office/powerpoint/2010/main" val="1443307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9" name="Group 28">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0" name="Rectangle 29">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Isosceles Triangle 30">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4" name="Rectangle 33">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7"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38"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39"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0"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1"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2"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3"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4"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5"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6"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7"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48"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49"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0"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1"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2"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3"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4"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5"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7" name="Isosceles Triangle 56">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 name="Oval 4">
            <a:extLst>
              <a:ext uri="{FF2B5EF4-FFF2-40B4-BE49-F238E27FC236}">
                <a16:creationId xmlns:a16="http://schemas.microsoft.com/office/drawing/2014/main" id="{01B577C2-3DAD-414E-B0D6-0ABA8C00D30F}"/>
              </a:ext>
            </a:extLst>
          </p:cNvPr>
          <p:cNvSpPr/>
          <p:nvPr/>
        </p:nvSpPr>
        <p:spPr>
          <a:xfrm>
            <a:off x="1359623" y="3187157"/>
            <a:ext cx="455642" cy="392270"/>
          </a:xfrm>
          <a:prstGeom prst="ellipse">
            <a:avLst/>
          </a:prstGeom>
          <a:solidFill>
            <a:srgbClr val="454545"/>
          </a:solid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Box 55">
            <a:extLst>
              <a:ext uri="{FF2B5EF4-FFF2-40B4-BE49-F238E27FC236}">
                <a16:creationId xmlns:a16="http://schemas.microsoft.com/office/drawing/2014/main" id="{BAF45BCD-8411-C148-A8C4-829D39328724}"/>
              </a:ext>
            </a:extLst>
          </p:cNvPr>
          <p:cNvSpPr txBox="1"/>
          <p:nvPr/>
        </p:nvSpPr>
        <p:spPr>
          <a:xfrm>
            <a:off x="177533" y="537560"/>
            <a:ext cx="8310110" cy="4278094"/>
          </a:xfrm>
          <a:prstGeom prst="rect">
            <a:avLst/>
          </a:prstGeom>
          <a:noFill/>
        </p:spPr>
        <p:txBody>
          <a:bodyPr wrap="square">
            <a:spAutoFit/>
          </a:bodyPr>
          <a:lstStyle/>
          <a:p>
            <a:r>
              <a:rPr lang="en-GB" sz="3600" b="1" u="sng" dirty="0">
                <a:effectLst/>
                <a:latin typeface="Calibri" panose="020F0502020204030204" pitchFamily="34" charset="0"/>
                <a:ea typeface="Calibri" panose="020F0502020204030204" pitchFamily="34" charset="0"/>
                <a:cs typeface="Times New Roman" panose="02020603050405020304" pitchFamily="18" charset="0"/>
              </a:rPr>
              <a:t>Referencing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Bruce Tuckman  (1965)</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David. Z / Glenn. P/ Jerry. M (2000) – Team Performance Management</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Kim. H (1997)</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Leif. B/ Per. A (2021) – Journal of Workplace Learning</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La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Fasto</a:t>
            </a:r>
            <a:r>
              <a:rPr lang="en-GB" sz="2000" dirty="0">
                <a:effectLst/>
                <a:latin typeface="Calibri" panose="020F0502020204030204" pitchFamily="34" charset="0"/>
                <a:ea typeface="Calibri" panose="020F0502020204030204" pitchFamily="34" charset="0"/>
                <a:cs typeface="Times New Roman" panose="02020603050405020304" pitchFamily="18" charset="0"/>
              </a:rPr>
              <a:t> (2001)</a:t>
            </a:r>
          </a:p>
        </p:txBody>
      </p:sp>
    </p:spTree>
    <p:extLst>
      <p:ext uri="{BB962C8B-B14F-4D97-AF65-F5344CB8AC3E}">
        <p14:creationId xmlns:p14="http://schemas.microsoft.com/office/powerpoint/2010/main" val="170648445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D0CD087D-3784-4051-993A-DCD320E11131}"/>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B0135648-3A67-4268-9BA1-044BA5FC9795}"/>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1980BB4A-C572-4B5E-9030-AE366E4DC02E}"/>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633C6420-6C6E-4D6F-8915-1E4716AC76EE}"/>
    </a:ext>
  </a:extLst>
</a:theme>
</file>

<file path=ppt/theme/theme5.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Balancing Act</Template>
  <TotalTime>6586</TotalTime>
  <Words>1025</Words>
  <Application>Microsoft Macintosh PowerPoint</Application>
  <PresentationFormat>Widescreen</PresentationFormat>
  <Paragraphs>82</Paragraphs>
  <Slides>8</Slides>
  <Notes>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8</vt:i4>
      </vt:variant>
    </vt:vector>
  </HeadingPairs>
  <TitlesOfParts>
    <vt:vector size="20" baseType="lpstr">
      <vt:lpstr>Arial</vt:lpstr>
      <vt:lpstr>Calibri</vt:lpstr>
      <vt:lpstr>Calibri Light</vt:lpstr>
      <vt:lpstr>Rockwell</vt:lpstr>
      <vt:lpstr>Segoe UI</vt:lpstr>
      <vt:lpstr>Segoe UI Light</vt:lpstr>
      <vt:lpstr>Wingdings</vt:lpstr>
      <vt:lpstr>Balancing Act</vt:lpstr>
      <vt:lpstr>Wellspring</vt:lpstr>
      <vt:lpstr>Star of the show</vt:lpstr>
      <vt:lpstr>Amusements</vt:lpstr>
      <vt:lpstr>Atlas</vt:lpstr>
      <vt:lpstr>1. Welcome to our team</vt:lpstr>
      <vt:lpstr>2. Our team role composition and analysis</vt:lpstr>
      <vt:lpstr>PowerPoint Presentation</vt:lpstr>
      <vt:lpstr>PowerPoint Presentation</vt:lpstr>
      <vt:lpstr>5. Reward and recognition</vt:lpstr>
      <vt:lpstr>6. Group dynamics</vt:lpstr>
      <vt:lpstr>7. Effective conflict handling and delegation.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pruteanu</dc:creator>
  <cp:lastModifiedBy>elena pruteanu</cp:lastModifiedBy>
  <cp:revision>3</cp:revision>
  <dcterms:created xsi:type="dcterms:W3CDTF">2022-01-28T16:24:38Z</dcterms:created>
  <dcterms:modified xsi:type="dcterms:W3CDTF">2022-02-07T20:31:47Z</dcterms:modified>
</cp:coreProperties>
</file>