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7"/>
  </p:notesMasterIdLst>
  <p:sldIdLst>
    <p:sldId id="256" r:id="rId2"/>
    <p:sldId id="257" r:id="rId3"/>
    <p:sldId id="258" r:id="rId4"/>
    <p:sldId id="259" r:id="rId5"/>
    <p:sldId id="263" r:id="rId6"/>
    <p:sldId id="260" r:id="rId7"/>
    <p:sldId id="264" r:id="rId8"/>
    <p:sldId id="261" r:id="rId9"/>
    <p:sldId id="265" r:id="rId10"/>
    <p:sldId id="262" r:id="rId11"/>
    <p:sldId id="266" r:id="rId12"/>
    <p:sldId id="267" r:id="rId13"/>
    <p:sldId id="269" r:id="rId14"/>
    <p:sldId id="268"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1A3377-CBE3-51D8-CF1E-C3661F6E854D}" v="5" dt="2023-12-05T11:12:40.845"/>
    <p1510:client id="{700F09FE-BB93-AA2F-ACC2-4F885B7A261D}" v="568" dt="2023-12-05T21:33:59.403"/>
    <p1510:client id="{DAC92F4C-4119-9E0B-288E-4DA61B86E919}" v="754" dt="2023-12-04T21:24:40.756"/>
    <p1510:client id="{F913B3E8-B5DC-CF46-78B8-41AFC15C1886}" v="686" dt="2023-12-06T21:09:54.8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75B3EE-8D1D-4B1A-A88F-DB3043B8B82A}" type="datetimeFigureOut">
              <a:t>12/6/2023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67E18E-8A02-4B90-B637-8ED2C3788D08}" type="slidenum">
              <a:t>‹#›</a:t>
            </a:fld>
            <a:endParaRPr lang="en-GB"/>
          </a:p>
        </p:txBody>
      </p:sp>
    </p:spTree>
    <p:extLst>
      <p:ext uri="{BB962C8B-B14F-4D97-AF65-F5344CB8AC3E}">
        <p14:creationId xmlns:p14="http://schemas.microsoft.com/office/powerpoint/2010/main" val="16434998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967E18E-8A02-4B90-B637-8ED2C3788D08}" type="slidenum">
              <a:t>2</a:t>
            </a:fld>
            <a:endParaRPr lang="en-GB"/>
          </a:p>
        </p:txBody>
      </p:sp>
    </p:spTree>
    <p:extLst>
      <p:ext uri="{BB962C8B-B14F-4D97-AF65-F5344CB8AC3E}">
        <p14:creationId xmlns:p14="http://schemas.microsoft.com/office/powerpoint/2010/main" val="3339623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are many study skills, I have chosen 3 that I feel are important </a:t>
            </a:r>
            <a:r>
              <a:rPr lang="en-US" dirty="0" err="1">
                <a:cs typeface="Calibri"/>
              </a:rPr>
              <a:t>emploment</a:t>
            </a:r>
            <a:r>
              <a:rPr lang="en-US" dirty="0">
                <a:cs typeface="Calibri"/>
              </a:rPr>
              <a:t> and in the field of youth work. </a:t>
            </a:r>
          </a:p>
          <a:p>
            <a:endParaRPr lang="en-US" dirty="0">
              <a:cs typeface="Calibri"/>
            </a:endParaRPr>
          </a:p>
        </p:txBody>
      </p:sp>
      <p:sp>
        <p:nvSpPr>
          <p:cNvPr id="4" name="Slide Number Placeholder 3"/>
          <p:cNvSpPr>
            <a:spLocks noGrp="1"/>
          </p:cNvSpPr>
          <p:nvPr>
            <p:ph type="sldNum" sz="quarter" idx="5"/>
          </p:nvPr>
        </p:nvSpPr>
        <p:spPr/>
        <p:txBody>
          <a:bodyPr/>
          <a:lstStyle/>
          <a:p>
            <a:fld id="{9967E18E-8A02-4B90-B637-8ED2C3788D08}" type="slidenum">
              <a:rPr lang="en-GB"/>
              <a:t>3</a:t>
            </a:fld>
            <a:endParaRPr lang="en-GB"/>
          </a:p>
        </p:txBody>
      </p:sp>
    </p:spTree>
    <p:extLst>
      <p:ext uri="{BB962C8B-B14F-4D97-AF65-F5344CB8AC3E}">
        <p14:creationId xmlns:p14="http://schemas.microsoft.com/office/powerpoint/2010/main" val="23249252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Communication is key in making sure that messages, points of view and people’s wishes and views are received and understood accurately to minimise any miscommunication. It is also essential to building relationships with one and other. </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9967E18E-8A02-4B90-B637-8ED2C3788D08}" type="slidenum">
              <a:rPr lang="en-GB"/>
              <a:t>5</a:t>
            </a:fld>
            <a:endParaRPr lang="en-GB"/>
          </a:p>
        </p:txBody>
      </p:sp>
    </p:spTree>
    <p:extLst>
      <p:ext uri="{BB962C8B-B14F-4D97-AF65-F5344CB8AC3E}">
        <p14:creationId xmlns:p14="http://schemas.microsoft.com/office/powerpoint/2010/main" val="22756895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To be able to collaborate with others shows great teamwork and trust in those you are working alongside which is vital in job roles where there is non power balance between the group such as youth workers and working in Youth work settings. </a:t>
            </a:r>
            <a:endParaRPr lang="en-US" dirty="0"/>
          </a:p>
        </p:txBody>
      </p:sp>
      <p:sp>
        <p:nvSpPr>
          <p:cNvPr id="4" name="Slide Number Placeholder 3"/>
          <p:cNvSpPr>
            <a:spLocks noGrp="1"/>
          </p:cNvSpPr>
          <p:nvPr>
            <p:ph type="sldNum" sz="quarter" idx="5"/>
          </p:nvPr>
        </p:nvSpPr>
        <p:spPr/>
        <p:txBody>
          <a:bodyPr/>
          <a:lstStyle/>
          <a:p>
            <a:fld id="{9967E18E-8A02-4B90-B637-8ED2C3788D08}" type="slidenum">
              <a:rPr lang="en-GB"/>
              <a:t>7</a:t>
            </a:fld>
            <a:endParaRPr lang="en-GB"/>
          </a:p>
        </p:txBody>
      </p:sp>
    </p:spTree>
    <p:extLst>
      <p:ext uri="{BB962C8B-B14F-4D97-AF65-F5344CB8AC3E}">
        <p14:creationId xmlns:p14="http://schemas.microsoft.com/office/powerpoint/2010/main" val="9610571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9967E18E-8A02-4B90-B637-8ED2C3788D08}" type="slidenum">
              <a:rPr lang="en-GB"/>
              <a:t>8</a:t>
            </a:fld>
            <a:endParaRPr lang="en-GB"/>
          </a:p>
        </p:txBody>
      </p:sp>
    </p:spTree>
    <p:extLst>
      <p:ext uri="{BB962C8B-B14F-4D97-AF65-F5344CB8AC3E}">
        <p14:creationId xmlns:p14="http://schemas.microsoft.com/office/powerpoint/2010/main" val="29579231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Youth work and sincerity</a:t>
            </a:r>
          </a:p>
        </p:txBody>
      </p:sp>
      <p:sp>
        <p:nvSpPr>
          <p:cNvPr id="4" name="Slide Number Placeholder 3"/>
          <p:cNvSpPr>
            <a:spLocks noGrp="1"/>
          </p:cNvSpPr>
          <p:nvPr>
            <p:ph type="sldNum" sz="quarter" idx="5"/>
          </p:nvPr>
        </p:nvSpPr>
        <p:spPr/>
        <p:txBody>
          <a:bodyPr/>
          <a:lstStyle/>
          <a:p>
            <a:fld id="{9967E18E-8A02-4B90-B637-8ED2C3788D08}" type="slidenum">
              <a:rPr lang="en-GB"/>
              <a:t>9</a:t>
            </a:fld>
            <a:endParaRPr lang="en-GB"/>
          </a:p>
        </p:txBody>
      </p:sp>
    </p:spTree>
    <p:extLst>
      <p:ext uri="{BB962C8B-B14F-4D97-AF65-F5344CB8AC3E}">
        <p14:creationId xmlns:p14="http://schemas.microsoft.com/office/powerpoint/2010/main" val="32264701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Communication – without this there is no relationship between people</a:t>
            </a:r>
          </a:p>
          <a:p>
            <a:r>
              <a:rPr lang="en-US" dirty="0">
                <a:cs typeface="Calibri"/>
              </a:rPr>
              <a:t>Collaboration – not only is this working together, but it comes in hand in hand with funding bids, stake holders, partners multiagency 3rd sectors.</a:t>
            </a:r>
          </a:p>
          <a:p>
            <a:r>
              <a:rPr lang="en-US" dirty="0">
                <a:cs typeface="Calibri"/>
              </a:rPr>
              <a:t>Sincerity – Good role model, first impressions, honest, all traits of a good youth worker </a:t>
            </a:r>
          </a:p>
        </p:txBody>
      </p:sp>
      <p:sp>
        <p:nvSpPr>
          <p:cNvPr id="4" name="Slide Number Placeholder 3"/>
          <p:cNvSpPr>
            <a:spLocks noGrp="1"/>
          </p:cNvSpPr>
          <p:nvPr>
            <p:ph type="sldNum" sz="quarter" idx="5"/>
          </p:nvPr>
        </p:nvSpPr>
        <p:spPr/>
        <p:txBody>
          <a:bodyPr/>
          <a:lstStyle/>
          <a:p>
            <a:fld id="{9967E18E-8A02-4B90-B637-8ED2C3788D08}" type="slidenum">
              <a:rPr lang="en-GB"/>
              <a:t>10</a:t>
            </a:fld>
            <a:endParaRPr lang="en-GB"/>
          </a:p>
        </p:txBody>
      </p:sp>
    </p:spTree>
    <p:extLst>
      <p:ext uri="{BB962C8B-B14F-4D97-AF65-F5344CB8AC3E}">
        <p14:creationId xmlns:p14="http://schemas.microsoft.com/office/powerpoint/2010/main" val="13483383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Observations – busy youth worker sometime struggle with making notes which can impact my ability with </a:t>
            </a:r>
            <a:r>
              <a:rPr lang="en-US" dirty="0" err="1">
                <a:cs typeface="Calibri"/>
              </a:rPr>
              <a:t>comminication</a:t>
            </a:r>
            <a:r>
              <a:rPr lang="en-US" dirty="0">
                <a:cs typeface="Calibri"/>
              </a:rPr>
              <a:t>/ forget things/ conversations </a:t>
            </a:r>
            <a:r>
              <a:rPr lang="en-US" dirty="0" err="1">
                <a:cs typeface="Calibri"/>
              </a:rPr>
              <a:t>etc</a:t>
            </a:r>
            <a:r>
              <a:rPr lang="en-US" dirty="0">
                <a:cs typeface="Calibri"/>
              </a:rPr>
              <a:t> make me more </a:t>
            </a:r>
            <a:r>
              <a:rPr lang="en-US" dirty="0" err="1">
                <a:cs typeface="Calibri"/>
              </a:rPr>
              <a:t>organised</a:t>
            </a:r>
            <a:r>
              <a:rPr lang="en-US" dirty="0">
                <a:cs typeface="Calibri"/>
              </a:rPr>
              <a:t> in future jobs.</a:t>
            </a:r>
          </a:p>
          <a:p>
            <a:r>
              <a:rPr lang="en-US" dirty="0">
                <a:cs typeface="Calibri"/>
              </a:rPr>
              <a:t>Networking – detached work, link in with more agencies, better opportunities for </a:t>
            </a:r>
            <a:r>
              <a:rPr lang="en-US" dirty="0" err="1">
                <a:cs typeface="Calibri"/>
              </a:rPr>
              <a:t>Yp's</a:t>
            </a:r>
            <a:r>
              <a:rPr lang="en-US" dirty="0">
                <a:cs typeface="Calibri"/>
              </a:rPr>
              <a:t>, and build my knowledge to sign post. </a:t>
            </a:r>
          </a:p>
          <a:p>
            <a:r>
              <a:rPr lang="en-US" dirty="0">
                <a:cs typeface="Calibri"/>
              </a:rPr>
              <a:t>Time management – take on too much, quality time with </a:t>
            </a:r>
            <a:r>
              <a:rPr lang="en-US" dirty="0" err="1">
                <a:cs typeface="Calibri"/>
              </a:rPr>
              <a:t>yp's</a:t>
            </a:r>
            <a:r>
              <a:rPr lang="en-US" dirty="0">
                <a:cs typeface="Calibri"/>
              </a:rPr>
              <a:t> learn to manage my schedule, better outcomes.</a:t>
            </a: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9967E18E-8A02-4B90-B637-8ED2C3788D08}" type="slidenum">
              <a:rPr lang="en-GB"/>
              <a:t>12</a:t>
            </a:fld>
            <a:endParaRPr lang="en-GB"/>
          </a:p>
        </p:txBody>
      </p:sp>
    </p:spTree>
    <p:extLst>
      <p:ext uri="{BB962C8B-B14F-4D97-AF65-F5344CB8AC3E}">
        <p14:creationId xmlns:p14="http://schemas.microsoft.com/office/powerpoint/2010/main" val="24752559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12/6/2023</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1520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12/6/2023</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76864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12/6/2023</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0816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12/6/2023</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2746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12/6/2023</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3898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12/6/2023</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4150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12/6/2023</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3379248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12/6/2023</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670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12/6/2023</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7163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12/6/2023</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86120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12/6/2023</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5895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12/6/2023</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621459824"/>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hworkwales.org.uk/wp-content/uploads/2017/11/National-Occupational-Standards-for-Youth-Work-2002.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66F2B51C-9578-EB41-A17E-FFF9D491AD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12" name="Oval 11">
              <a:extLst>
                <a:ext uri="{FF2B5EF4-FFF2-40B4-BE49-F238E27FC236}">
                  <a16:creationId xmlns:a16="http://schemas.microsoft.com/office/drawing/2014/main" id="{14E9CAEA-4CF4-D249-8127-CD2FA2018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85">
              <a:extLst>
                <a:ext uri="{FF2B5EF4-FFF2-40B4-BE49-F238E27FC236}">
                  <a16:creationId xmlns:a16="http://schemas.microsoft.com/office/drawing/2014/main" id="{E51EDD93-C3A3-DF47-BCFC-43B049E34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86">
              <a:extLst>
                <a:ext uri="{FF2B5EF4-FFF2-40B4-BE49-F238E27FC236}">
                  <a16:creationId xmlns:a16="http://schemas.microsoft.com/office/drawing/2014/main" id="{D574DB0D-896A-D649-89B1-33753E1D4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87">
              <a:extLst>
                <a:ext uri="{FF2B5EF4-FFF2-40B4-BE49-F238E27FC236}">
                  <a16:creationId xmlns:a16="http://schemas.microsoft.com/office/drawing/2014/main" id="{62256DD9-FEA3-4A40-80D1-B33F0FF158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88">
              <a:extLst>
                <a:ext uri="{FF2B5EF4-FFF2-40B4-BE49-F238E27FC236}">
                  <a16:creationId xmlns:a16="http://schemas.microsoft.com/office/drawing/2014/main" id="{534E9839-EAD7-3C49-8D10-E4BFE0820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89">
              <a:extLst>
                <a:ext uri="{FF2B5EF4-FFF2-40B4-BE49-F238E27FC236}">
                  <a16:creationId xmlns:a16="http://schemas.microsoft.com/office/drawing/2014/main" id="{DDFC3FA6-9BB5-A34E-9337-A2E9A1EED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97">
              <a:extLst>
                <a:ext uri="{FF2B5EF4-FFF2-40B4-BE49-F238E27FC236}">
                  <a16:creationId xmlns:a16="http://schemas.microsoft.com/office/drawing/2014/main" id="{45000D9E-4AD7-5A4F-8E99-302F388C8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18B7578-DA83-B1C6-B60F-BACD6642BF56}"/>
              </a:ext>
            </a:extLst>
          </p:cNvPr>
          <p:cNvSpPr>
            <a:spLocks noGrp="1"/>
          </p:cNvSpPr>
          <p:nvPr>
            <p:ph type="ctrTitle"/>
          </p:nvPr>
        </p:nvSpPr>
        <p:spPr>
          <a:xfrm>
            <a:off x="4739751" y="768334"/>
            <a:ext cx="6479629" cy="2866405"/>
          </a:xfrm>
        </p:spPr>
        <p:txBody>
          <a:bodyPr>
            <a:normAutofit/>
          </a:bodyPr>
          <a:lstStyle/>
          <a:p>
            <a:pPr algn="ctr"/>
            <a:r>
              <a:rPr lang="en-GB" dirty="0"/>
              <a:t>Acedemic Study Skills for students</a:t>
            </a:r>
          </a:p>
        </p:txBody>
      </p:sp>
      <p:sp>
        <p:nvSpPr>
          <p:cNvPr id="3" name="Subtitle 2">
            <a:extLst>
              <a:ext uri="{FF2B5EF4-FFF2-40B4-BE49-F238E27FC236}">
                <a16:creationId xmlns:a16="http://schemas.microsoft.com/office/drawing/2014/main" id="{AD5726BD-1B1C-6FC3-B621-EFB5160C97F1}"/>
              </a:ext>
            </a:extLst>
          </p:cNvPr>
          <p:cNvSpPr>
            <a:spLocks noGrp="1"/>
          </p:cNvSpPr>
          <p:nvPr>
            <p:ph type="subTitle" idx="1"/>
          </p:nvPr>
        </p:nvSpPr>
        <p:spPr>
          <a:xfrm>
            <a:off x="4739751" y="4283239"/>
            <a:ext cx="6479629" cy="1475177"/>
          </a:xfrm>
        </p:spPr>
        <p:txBody>
          <a:bodyPr>
            <a:normAutofit/>
          </a:bodyPr>
          <a:lstStyle/>
          <a:p>
            <a:pPr algn="ctr"/>
            <a:r>
              <a:rPr lang="en-GB" dirty="0"/>
              <a:t> Danielle Fender </a:t>
            </a:r>
          </a:p>
        </p:txBody>
      </p:sp>
      <p:pic>
        <p:nvPicPr>
          <p:cNvPr id="24" name="Picture 23" descr="A colorful light bulb with business icons">
            <a:extLst>
              <a:ext uri="{FF2B5EF4-FFF2-40B4-BE49-F238E27FC236}">
                <a16:creationId xmlns:a16="http://schemas.microsoft.com/office/drawing/2014/main" id="{8A0A995D-679C-9AF1-549F-3831268C4EBC}"/>
              </a:ext>
            </a:extLst>
          </p:cNvPr>
          <p:cNvPicPr>
            <a:picLocks noChangeAspect="1"/>
          </p:cNvPicPr>
          <p:nvPr/>
        </p:nvPicPr>
        <p:blipFill rotWithShape="1">
          <a:blip r:embed="rId2"/>
          <a:srcRect l="24609" r="32794" b="1"/>
          <a:stretch/>
        </p:blipFill>
        <p:spPr>
          <a:xfrm>
            <a:off x="20" y="1"/>
            <a:ext cx="4173349" cy="6857999"/>
          </a:xfrm>
          <a:prstGeom prst="rect">
            <a:avLst/>
          </a:prstGeom>
        </p:spPr>
      </p:pic>
      <p:cxnSp>
        <p:nvCxnSpPr>
          <p:cNvPr id="20" name="Straight Connector 19">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39752" y="6087110"/>
            <a:ext cx="688374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90112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12DE8-ECF1-D4D1-4528-5C2F4AE30526}"/>
              </a:ext>
            </a:extLst>
          </p:cNvPr>
          <p:cNvSpPr>
            <a:spLocks noGrp="1"/>
          </p:cNvSpPr>
          <p:nvPr>
            <p:ph type="title"/>
          </p:nvPr>
        </p:nvSpPr>
        <p:spPr/>
        <p:txBody>
          <a:bodyPr/>
          <a:lstStyle/>
          <a:p>
            <a:pPr algn="ctr"/>
            <a:r>
              <a:rPr lang="en-GB" dirty="0"/>
              <a:t>Introduction</a:t>
            </a:r>
          </a:p>
        </p:txBody>
      </p:sp>
      <p:sp>
        <p:nvSpPr>
          <p:cNvPr id="3" name="Content Placeholder 2">
            <a:extLst>
              <a:ext uri="{FF2B5EF4-FFF2-40B4-BE49-F238E27FC236}">
                <a16:creationId xmlns:a16="http://schemas.microsoft.com/office/drawing/2014/main" id="{5689BC5E-65C1-F776-4170-89EC045B82FE}"/>
              </a:ext>
            </a:extLst>
          </p:cNvPr>
          <p:cNvSpPr>
            <a:spLocks noGrp="1"/>
          </p:cNvSpPr>
          <p:nvPr>
            <p:ph idx="1"/>
          </p:nvPr>
        </p:nvSpPr>
        <p:spPr/>
        <p:txBody>
          <a:bodyPr vert="horz" lIns="91440" tIns="45720" rIns="91440" bIns="45720" rtlCol="0" anchor="t">
            <a:normAutofit/>
          </a:bodyPr>
          <a:lstStyle/>
          <a:p>
            <a:pPr marL="0" indent="0">
              <a:buNone/>
            </a:pPr>
            <a:r>
              <a:rPr lang="en-GB" b="1" dirty="0">
                <a:latin typeface="Times New Roman"/>
                <a:cs typeface="Times New Roman"/>
              </a:rPr>
              <a:t>Study skills are vital to employers when they are thinking about employability in the workplace.</a:t>
            </a:r>
          </a:p>
          <a:p>
            <a:pPr marL="0" indent="0">
              <a:buNone/>
            </a:pPr>
            <a:r>
              <a:rPr lang="en-GB" b="1" dirty="0">
                <a:latin typeface="Times New Roman"/>
                <a:cs typeface="Times New Roman"/>
              </a:rPr>
              <a:t> Today I will be delivering a presentation on three study skills which I have chosen, and feel are not only good skills to have while in employment, but skills that I believe are transferable and important while working with Young people and in youth work settings.</a:t>
            </a:r>
            <a:r>
              <a:rPr lang="en-GB" dirty="0"/>
              <a:t> </a:t>
            </a:r>
          </a:p>
        </p:txBody>
      </p:sp>
    </p:spTree>
    <p:extLst>
      <p:ext uri="{BB962C8B-B14F-4D97-AF65-F5344CB8AC3E}">
        <p14:creationId xmlns:p14="http://schemas.microsoft.com/office/powerpoint/2010/main" val="12232793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58F3A-A6FA-2DAB-8474-8B1427E0E46B}"/>
              </a:ext>
            </a:extLst>
          </p:cNvPr>
          <p:cNvSpPr>
            <a:spLocks noGrp="1"/>
          </p:cNvSpPr>
          <p:nvPr>
            <p:ph type="title"/>
          </p:nvPr>
        </p:nvSpPr>
        <p:spPr/>
        <p:txBody>
          <a:bodyPr/>
          <a:lstStyle/>
          <a:p>
            <a:r>
              <a:rPr lang="en-GB" dirty="0"/>
              <a:t>What are study Skills? </a:t>
            </a:r>
          </a:p>
        </p:txBody>
      </p:sp>
      <p:sp>
        <p:nvSpPr>
          <p:cNvPr id="3" name="Content Placeholder 2">
            <a:extLst>
              <a:ext uri="{FF2B5EF4-FFF2-40B4-BE49-F238E27FC236}">
                <a16:creationId xmlns:a16="http://schemas.microsoft.com/office/drawing/2014/main" id="{0BD86A6A-ACB0-AC51-2FF6-0F34A483B449}"/>
              </a:ext>
            </a:extLst>
          </p:cNvPr>
          <p:cNvSpPr>
            <a:spLocks noGrp="1"/>
          </p:cNvSpPr>
          <p:nvPr>
            <p:ph idx="1"/>
          </p:nvPr>
        </p:nvSpPr>
        <p:spPr/>
        <p:txBody>
          <a:bodyPr vert="horz" lIns="91440" tIns="45720" rIns="91440" bIns="45720" rtlCol="0" anchor="t">
            <a:normAutofit/>
          </a:bodyPr>
          <a:lstStyle/>
          <a:p>
            <a:r>
              <a:rPr lang="en-GB" b="1" dirty="0">
                <a:latin typeface="Times New Roman"/>
                <a:cs typeface="Times New Roman"/>
              </a:rPr>
              <a:t>Study Skills are transferable</a:t>
            </a:r>
          </a:p>
          <a:p>
            <a:r>
              <a:rPr lang="en-GB" b="1" dirty="0">
                <a:latin typeface="Times New Roman"/>
                <a:cs typeface="Times New Roman"/>
              </a:rPr>
              <a:t>Skills that employers look for along with qualifications and experience.</a:t>
            </a:r>
          </a:p>
          <a:p>
            <a:r>
              <a:rPr lang="en-GB" b="1" dirty="0">
                <a:latin typeface="Times New Roman"/>
                <a:cs typeface="Times New Roman"/>
              </a:rPr>
              <a:t>Study skills include, communication skills, team working, reliability and emotional intelligence. </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475870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E6F801-5E12-4E9C-A0A3-2384EBCC1354}"/>
              </a:ext>
            </a:extLst>
          </p:cNvPr>
          <p:cNvSpPr>
            <a:spLocks noGrp="1"/>
          </p:cNvSpPr>
          <p:nvPr>
            <p:ph type="title"/>
          </p:nvPr>
        </p:nvSpPr>
        <p:spPr>
          <a:xfrm>
            <a:off x="565151" y="770890"/>
            <a:ext cx="4133560" cy="1268984"/>
          </a:xfrm>
        </p:spPr>
        <p:txBody>
          <a:bodyPr>
            <a:normAutofit/>
          </a:bodyPr>
          <a:lstStyle/>
          <a:p>
            <a:pPr>
              <a:lnSpc>
                <a:spcPct val="90000"/>
              </a:lnSpc>
            </a:pPr>
            <a:r>
              <a:rPr lang="en-GB" dirty="0"/>
              <a:t>Communication Skills </a:t>
            </a:r>
            <a:endParaRPr lang="en-GB"/>
          </a:p>
        </p:txBody>
      </p:sp>
      <p:sp>
        <p:nvSpPr>
          <p:cNvPr id="3" name="Content Placeholder 2">
            <a:extLst>
              <a:ext uri="{FF2B5EF4-FFF2-40B4-BE49-F238E27FC236}">
                <a16:creationId xmlns:a16="http://schemas.microsoft.com/office/drawing/2014/main" id="{A76CE40F-9602-954C-CC8C-68BFA3421131}"/>
              </a:ext>
            </a:extLst>
          </p:cNvPr>
          <p:cNvSpPr>
            <a:spLocks noGrp="1"/>
          </p:cNvSpPr>
          <p:nvPr>
            <p:ph idx="1"/>
          </p:nvPr>
        </p:nvSpPr>
        <p:spPr>
          <a:xfrm>
            <a:off x="565151" y="2160016"/>
            <a:ext cx="4133560" cy="3601212"/>
          </a:xfrm>
        </p:spPr>
        <p:txBody>
          <a:bodyPr vert="horz" lIns="91440" tIns="45720" rIns="91440" bIns="45720" rtlCol="0" anchor="t">
            <a:normAutofit/>
          </a:bodyPr>
          <a:lstStyle/>
          <a:p>
            <a:pPr marL="0" indent="0">
              <a:lnSpc>
                <a:spcPct val="90000"/>
              </a:lnSpc>
              <a:buNone/>
            </a:pPr>
            <a:endParaRPr lang="en-GB" sz="1400" b="1" dirty="0">
              <a:latin typeface="Times New Roman"/>
              <a:cs typeface="Times New Roman"/>
            </a:endParaRPr>
          </a:p>
          <a:p>
            <a:pPr marL="0" indent="0">
              <a:lnSpc>
                <a:spcPct val="90000"/>
              </a:lnSpc>
              <a:buNone/>
            </a:pPr>
            <a:endParaRPr lang="en-GB" sz="1400" b="1" dirty="0">
              <a:latin typeface="Times New Roman"/>
              <a:cs typeface="Times New Roman"/>
            </a:endParaRPr>
          </a:p>
          <a:p>
            <a:pPr marL="0" indent="0">
              <a:lnSpc>
                <a:spcPct val="90000"/>
              </a:lnSpc>
              <a:buNone/>
            </a:pPr>
            <a:endParaRPr lang="en-GB" sz="1400" b="1" dirty="0">
              <a:latin typeface="Times New Roman"/>
              <a:cs typeface="Times New Roman"/>
            </a:endParaRPr>
          </a:p>
          <a:p>
            <a:pPr marL="0" indent="0">
              <a:lnSpc>
                <a:spcPct val="90000"/>
              </a:lnSpc>
              <a:buNone/>
            </a:pPr>
            <a:r>
              <a:rPr lang="en-GB" sz="1800" b="1" dirty="0">
                <a:latin typeface="Times New Roman"/>
                <a:cs typeface="Times New Roman"/>
              </a:rPr>
              <a:t>Having good communication skills are important in any job role, whether this be effective communication with team members, members of the public or </a:t>
            </a:r>
            <a:r>
              <a:rPr lang="en-GB" sz="1800" b="1">
                <a:latin typeface="Times New Roman"/>
                <a:cs typeface="Times New Roman"/>
              </a:rPr>
              <a:t>service users/ clients.</a:t>
            </a:r>
            <a:endParaRPr lang="en-GB" sz="1800">
              <a:latin typeface="Neue Haas Grotesk Text Pro"/>
              <a:cs typeface="Times New Roman"/>
            </a:endParaRPr>
          </a:p>
          <a:p>
            <a:pPr marL="0" indent="0">
              <a:lnSpc>
                <a:spcPct val="90000"/>
              </a:lnSpc>
              <a:buNone/>
            </a:pPr>
            <a:r>
              <a:rPr lang="en-GB" sz="1800" b="1" dirty="0">
                <a:latin typeface="Times New Roman"/>
                <a:cs typeface="Times New Roman"/>
              </a:rPr>
              <a:t> Communication comes in different forms, and each one is equally important to ensuring a positive environment.</a:t>
            </a:r>
            <a:endParaRPr lang="en-GB" sz="1800"/>
          </a:p>
        </p:txBody>
      </p:sp>
      <p:cxnSp>
        <p:nvCxnSpPr>
          <p:cNvPr id="33" name="Straight Connector 32">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6" name="Picture 5" descr="Puzzle pieces">
            <a:extLst>
              <a:ext uri="{FF2B5EF4-FFF2-40B4-BE49-F238E27FC236}">
                <a16:creationId xmlns:a16="http://schemas.microsoft.com/office/drawing/2014/main" id="{9AACD1AB-8218-323E-2137-06A06EF868A7}"/>
              </a:ext>
            </a:extLst>
          </p:cNvPr>
          <p:cNvPicPr>
            <a:picLocks noChangeAspect="1"/>
          </p:cNvPicPr>
          <p:nvPr/>
        </p:nvPicPr>
        <p:blipFill rotWithShape="1">
          <a:blip r:embed="rId2"/>
          <a:srcRect l="15788" r="8169" b="-1"/>
          <a:stretch/>
        </p:blipFill>
        <p:spPr>
          <a:xfrm>
            <a:off x="6201693" y="1473662"/>
            <a:ext cx="4471816" cy="3910675"/>
          </a:xfrm>
          <a:prstGeom prst="rect">
            <a:avLst/>
          </a:prstGeom>
        </p:spPr>
      </p:pic>
      <p:grpSp>
        <p:nvGrpSpPr>
          <p:cNvPr id="34" name="Group 33">
            <a:extLst>
              <a:ext uri="{FF2B5EF4-FFF2-40B4-BE49-F238E27FC236}">
                <a16:creationId xmlns:a16="http://schemas.microsoft.com/office/drawing/2014/main" id="{0D40C408-1C95-CC45-87A7-61CE8B1F93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35" name="Freeform 22">
              <a:extLst>
                <a:ext uri="{FF2B5EF4-FFF2-40B4-BE49-F238E27FC236}">
                  <a16:creationId xmlns:a16="http://schemas.microsoft.com/office/drawing/2014/main" id="{064C34AA-742A-4849-8CD3-EBD627656C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24">
              <a:extLst>
                <a:ext uri="{FF2B5EF4-FFF2-40B4-BE49-F238E27FC236}">
                  <a16:creationId xmlns:a16="http://schemas.microsoft.com/office/drawing/2014/main" id="{EC6ED33D-9A7B-5247-BA45-456AE5F3B4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26">
              <a:extLst>
                <a:ext uri="{FF2B5EF4-FFF2-40B4-BE49-F238E27FC236}">
                  <a16:creationId xmlns:a16="http://schemas.microsoft.com/office/drawing/2014/main" id="{143DF02F-6797-8A48-8141-360A16A5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27">
              <a:extLst>
                <a:ext uri="{FF2B5EF4-FFF2-40B4-BE49-F238E27FC236}">
                  <a16:creationId xmlns:a16="http://schemas.microsoft.com/office/drawing/2014/main" id="{FDD14875-9EDB-984E-9EDE-3C3A422D96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1834055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8E3340-8557-8DED-9F24-D7968A2A9B20}"/>
              </a:ext>
            </a:extLst>
          </p:cNvPr>
          <p:cNvSpPr>
            <a:spLocks noGrp="1"/>
          </p:cNvSpPr>
          <p:nvPr>
            <p:ph type="title"/>
          </p:nvPr>
        </p:nvSpPr>
        <p:spPr>
          <a:xfrm>
            <a:off x="565150" y="770890"/>
            <a:ext cx="5018677" cy="1268984"/>
          </a:xfrm>
        </p:spPr>
        <p:txBody>
          <a:bodyPr>
            <a:normAutofit/>
          </a:bodyPr>
          <a:lstStyle/>
          <a:p>
            <a:pPr>
              <a:lnSpc>
                <a:spcPct val="90000"/>
              </a:lnSpc>
            </a:pPr>
            <a:r>
              <a:rPr lang="en-GB" dirty="0"/>
              <a:t>Communication Skills </a:t>
            </a:r>
            <a:endParaRPr lang="en-GB"/>
          </a:p>
        </p:txBody>
      </p:sp>
      <p:sp>
        <p:nvSpPr>
          <p:cNvPr id="3" name="Content Placeholder 2">
            <a:extLst>
              <a:ext uri="{FF2B5EF4-FFF2-40B4-BE49-F238E27FC236}">
                <a16:creationId xmlns:a16="http://schemas.microsoft.com/office/drawing/2014/main" id="{F80B02D9-F51A-B953-06A6-58E750471B81}"/>
              </a:ext>
            </a:extLst>
          </p:cNvPr>
          <p:cNvSpPr>
            <a:spLocks noGrp="1"/>
          </p:cNvSpPr>
          <p:nvPr>
            <p:ph idx="1"/>
          </p:nvPr>
        </p:nvSpPr>
        <p:spPr>
          <a:xfrm>
            <a:off x="680169" y="2806997"/>
            <a:ext cx="5018677" cy="3601212"/>
          </a:xfrm>
        </p:spPr>
        <p:txBody>
          <a:bodyPr vert="horz" lIns="91440" tIns="45720" rIns="91440" bIns="45720" rtlCol="0" anchor="t">
            <a:normAutofit/>
          </a:bodyPr>
          <a:lstStyle/>
          <a:p>
            <a:pPr marL="0" indent="0">
              <a:lnSpc>
                <a:spcPct val="90000"/>
              </a:lnSpc>
              <a:buNone/>
            </a:pPr>
            <a:r>
              <a:rPr lang="en-GB" sz="1800" b="1" dirty="0">
                <a:latin typeface="Times New Roman"/>
                <a:cs typeface="Times New Roman"/>
              </a:rPr>
              <a:t>Communication skills  are broken down in to:</a:t>
            </a:r>
          </a:p>
          <a:p>
            <a:pPr marL="0" indent="0">
              <a:lnSpc>
                <a:spcPct val="90000"/>
              </a:lnSpc>
              <a:buNone/>
            </a:pPr>
            <a:r>
              <a:rPr lang="en-GB" sz="1800" b="1" dirty="0">
                <a:latin typeface="Times New Roman"/>
                <a:cs typeface="Times New Roman"/>
              </a:rPr>
              <a:t>. verbal communication</a:t>
            </a:r>
          </a:p>
          <a:p>
            <a:pPr marL="0" indent="0">
              <a:lnSpc>
                <a:spcPct val="90000"/>
              </a:lnSpc>
              <a:buNone/>
            </a:pPr>
            <a:r>
              <a:rPr lang="en-GB" sz="1800" b="1" dirty="0">
                <a:latin typeface="Times New Roman"/>
                <a:cs typeface="Times New Roman"/>
              </a:rPr>
              <a:t>. non-verbal communication </a:t>
            </a:r>
          </a:p>
          <a:p>
            <a:pPr marL="0" indent="0">
              <a:lnSpc>
                <a:spcPct val="90000"/>
              </a:lnSpc>
              <a:buNone/>
            </a:pPr>
            <a:r>
              <a:rPr lang="en-GB" sz="1800" b="1" dirty="0">
                <a:latin typeface="Times New Roman"/>
                <a:cs typeface="Times New Roman"/>
              </a:rPr>
              <a:t>. listening skills. </a:t>
            </a:r>
          </a:p>
          <a:p>
            <a:pPr marL="0" indent="0">
              <a:lnSpc>
                <a:spcPct val="90000"/>
              </a:lnSpc>
              <a:buNone/>
            </a:pPr>
            <a:endParaRPr lang="en-GB" sz="1700" b="1"/>
          </a:p>
          <a:p>
            <a:pPr marL="0" indent="0">
              <a:lnSpc>
                <a:spcPct val="90000"/>
              </a:lnSpc>
              <a:buNone/>
            </a:pPr>
            <a:endParaRPr lang="en-GB" sz="1700" b="1" dirty="0"/>
          </a:p>
        </p:txBody>
      </p:sp>
      <p:cxnSp>
        <p:nvCxnSpPr>
          <p:cNvPr id="11" name="Straight Connector 10">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1867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BFD251E3-961F-2440-B872-1D2667182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4" y="0"/>
            <a:ext cx="1901687" cy="6858000"/>
            <a:chOff x="10290314" y="0"/>
            <a:chExt cx="1901687" cy="6858000"/>
          </a:xfrm>
        </p:grpSpPr>
        <p:sp>
          <p:nvSpPr>
            <p:cNvPr id="14" name="Freeform 21">
              <a:extLst>
                <a:ext uri="{FF2B5EF4-FFF2-40B4-BE49-F238E27FC236}">
                  <a16:creationId xmlns:a16="http://schemas.microsoft.com/office/drawing/2014/main" id="{5558ED88-23E3-3941-8644-676CD732E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2">
              <a:extLst>
                <a:ext uri="{FF2B5EF4-FFF2-40B4-BE49-F238E27FC236}">
                  <a16:creationId xmlns:a16="http://schemas.microsoft.com/office/drawing/2014/main" id="{24B1447F-72DA-384E-9D7D-C33A13EF4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3">
              <a:extLst>
                <a:ext uri="{FF2B5EF4-FFF2-40B4-BE49-F238E27FC236}">
                  <a16:creationId xmlns:a16="http://schemas.microsoft.com/office/drawing/2014/main" id="{86089DDC-F160-E24D-A726-0082953C0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24">
              <a:extLst>
                <a:ext uri="{FF2B5EF4-FFF2-40B4-BE49-F238E27FC236}">
                  <a16:creationId xmlns:a16="http://schemas.microsoft.com/office/drawing/2014/main" id="{1A211FA8-50B3-3C4E-A234-1580EA200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25">
              <a:extLst>
                <a:ext uri="{FF2B5EF4-FFF2-40B4-BE49-F238E27FC236}">
                  <a16:creationId xmlns:a16="http://schemas.microsoft.com/office/drawing/2014/main" id="{6A73788D-F322-0047-BF9E-A8E69D845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26">
              <a:extLst>
                <a:ext uri="{FF2B5EF4-FFF2-40B4-BE49-F238E27FC236}">
                  <a16:creationId xmlns:a16="http://schemas.microsoft.com/office/drawing/2014/main" id="{7E90A8A1-A164-EA41-86BB-166893179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6894343D-4C51-384E-BEC6-1517A940C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4"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Five square speech bubbles in colour">
            <a:extLst>
              <a:ext uri="{FF2B5EF4-FFF2-40B4-BE49-F238E27FC236}">
                <a16:creationId xmlns:a16="http://schemas.microsoft.com/office/drawing/2014/main" id="{EA3F644A-7E27-BCEE-6861-9E0DD2DADCE6}"/>
              </a:ext>
            </a:extLst>
          </p:cNvPr>
          <p:cNvPicPr>
            <a:picLocks noChangeAspect="1"/>
          </p:cNvPicPr>
          <p:nvPr/>
        </p:nvPicPr>
        <p:blipFill rotWithShape="1">
          <a:blip r:embed="rId3"/>
          <a:srcRect l="692" r="29310" b="2"/>
          <a:stretch/>
        </p:blipFill>
        <p:spPr>
          <a:xfrm>
            <a:off x="6230213" y="768334"/>
            <a:ext cx="5318776" cy="5318776"/>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p:spPr>
      </p:pic>
    </p:spTree>
    <p:extLst>
      <p:ext uri="{BB962C8B-B14F-4D97-AF65-F5344CB8AC3E}">
        <p14:creationId xmlns:p14="http://schemas.microsoft.com/office/powerpoint/2010/main" val="4687448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A9B679-0F32-6421-03BB-9132734907C6}"/>
              </a:ext>
            </a:extLst>
          </p:cNvPr>
          <p:cNvSpPr>
            <a:spLocks noGrp="1"/>
          </p:cNvSpPr>
          <p:nvPr>
            <p:ph type="title"/>
          </p:nvPr>
        </p:nvSpPr>
        <p:spPr>
          <a:xfrm>
            <a:off x="565150" y="770890"/>
            <a:ext cx="5018677" cy="1268984"/>
          </a:xfrm>
        </p:spPr>
        <p:txBody>
          <a:bodyPr>
            <a:normAutofit/>
          </a:bodyPr>
          <a:lstStyle/>
          <a:p>
            <a:r>
              <a:rPr lang="en-GB" dirty="0"/>
              <a:t>Collaboration </a:t>
            </a:r>
          </a:p>
        </p:txBody>
      </p:sp>
      <p:sp>
        <p:nvSpPr>
          <p:cNvPr id="3" name="Content Placeholder 2">
            <a:extLst>
              <a:ext uri="{FF2B5EF4-FFF2-40B4-BE49-F238E27FC236}">
                <a16:creationId xmlns:a16="http://schemas.microsoft.com/office/drawing/2014/main" id="{E10EDFB2-F242-CC27-59F6-E2016228538F}"/>
              </a:ext>
            </a:extLst>
          </p:cNvPr>
          <p:cNvSpPr>
            <a:spLocks noGrp="1"/>
          </p:cNvSpPr>
          <p:nvPr>
            <p:ph idx="1"/>
          </p:nvPr>
        </p:nvSpPr>
        <p:spPr>
          <a:xfrm>
            <a:off x="565150" y="2759623"/>
            <a:ext cx="5018677" cy="1889835"/>
          </a:xfrm>
        </p:spPr>
        <p:txBody>
          <a:bodyPr vert="horz" lIns="91440" tIns="45720" rIns="91440" bIns="45720" rtlCol="0" anchor="t">
            <a:noAutofit/>
          </a:bodyPr>
          <a:lstStyle/>
          <a:p>
            <a:pPr marL="0" indent="0">
              <a:lnSpc>
                <a:spcPct val="90000"/>
              </a:lnSpc>
              <a:buNone/>
            </a:pPr>
            <a:r>
              <a:rPr lang="en-GB" sz="1800" b="1" dirty="0">
                <a:latin typeface="Times New Roman"/>
                <a:cs typeface="Times New Roman"/>
              </a:rPr>
              <a:t>Being able to collaborate well with others is a vital skill in any employment and workplace. To collaborate means to work together on completing a task or a goal while considering others' views, and points and working collectively </a:t>
            </a:r>
            <a:r>
              <a:rPr lang="en-GB" sz="1800" b="1">
                <a:latin typeface="Times New Roman"/>
                <a:cs typeface="Times New Roman"/>
              </a:rPr>
              <a:t>to produce the end goal or product.</a:t>
            </a:r>
          </a:p>
          <a:p>
            <a:pPr marL="0" indent="0">
              <a:lnSpc>
                <a:spcPct val="90000"/>
              </a:lnSpc>
              <a:buNone/>
            </a:pPr>
            <a:r>
              <a:rPr lang="en-GB" sz="1800" b="1" dirty="0">
                <a:latin typeface="Times New Roman"/>
                <a:cs typeface="Times New Roman"/>
              </a:rPr>
              <a:t> Collaborating  with each other builds trust and can also help in spotting people's strengths and </a:t>
            </a:r>
            <a:r>
              <a:rPr lang="en-GB" sz="1800" b="1">
                <a:latin typeface="Times New Roman"/>
                <a:cs typeface="Times New Roman"/>
              </a:rPr>
              <a:t>being able to build on these skills.</a:t>
            </a:r>
            <a:endParaRPr lang="en-GB" sz="1800" b="1" dirty="0">
              <a:latin typeface="Times New Roman"/>
              <a:cs typeface="Times New Roman"/>
            </a:endParaRPr>
          </a:p>
        </p:txBody>
      </p:sp>
      <p:cxnSp>
        <p:nvCxnSpPr>
          <p:cNvPr id="22" name="Straight Connector 21">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1867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BFD251E3-961F-2440-B872-1D2667182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4" y="0"/>
            <a:ext cx="1901687" cy="6858000"/>
            <a:chOff x="10290314" y="0"/>
            <a:chExt cx="1901687" cy="6858000"/>
          </a:xfrm>
        </p:grpSpPr>
        <p:sp>
          <p:nvSpPr>
            <p:cNvPr id="14" name="Freeform 21">
              <a:extLst>
                <a:ext uri="{FF2B5EF4-FFF2-40B4-BE49-F238E27FC236}">
                  <a16:creationId xmlns:a16="http://schemas.microsoft.com/office/drawing/2014/main" id="{5558ED88-23E3-3941-8644-676CD732E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2">
              <a:extLst>
                <a:ext uri="{FF2B5EF4-FFF2-40B4-BE49-F238E27FC236}">
                  <a16:creationId xmlns:a16="http://schemas.microsoft.com/office/drawing/2014/main" id="{24B1447F-72DA-384E-9D7D-C33A13EF4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3">
              <a:extLst>
                <a:ext uri="{FF2B5EF4-FFF2-40B4-BE49-F238E27FC236}">
                  <a16:creationId xmlns:a16="http://schemas.microsoft.com/office/drawing/2014/main" id="{86089DDC-F160-E24D-A726-0082953C0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4">
              <a:extLst>
                <a:ext uri="{FF2B5EF4-FFF2-40B4-BE49-F238E27FC236}">
                  <a16:creationId xmlns:a16="http://schemas.microsoft.com/office/drawing/2014/main" id="{1A211FA8-50B3-3C4E-A234-1580EA200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25">
              <a:extLst>
                <a:ext uri="{FF2B5EF4-FFF2-40B4-BE49-F238E27FC236}">
                  <a16:creationId xmlns:a16="http://schemas.microsoft.com/office/drawing/2014/main" id="{6A73788D-F322-0047-BF9E-A8E69D845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26">
              <a:extLst>
                <a:ext uri="{FF2B5EF4-FFF2-40B4-BE49-F238E27FC236}">
                  <a16:creationId xmlns:a16="http://schemas.microsoft.com/office/drawing/2014/main" id="{7E90A8A1-A164-EA41-86BB-166893179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6894343D-4C51-384E-BEC6-1517A940C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4"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Colleagues huddle">
            <a:extLst>
              <a:ext uri="{FF2B5EF4-FFF2-40B4-BE49-F238E27FC236}">
                <a16:creationId xmlns:a16="http://schemas.microsoft.com/office/drawing/2014/main" id="{CF205E9A-6825-AC4A-ACB0-E9A7403C5E7B}"/>
              </a:ext>
            </a:extLst>
          </p:cNvPr>
          <p:cNvPicPr>
            <a:picLocks noChangeAspect="1"/>
          </p:cNvPicPr>
          <p:nvPr/>
        </p:nvPicPr>
        <p:blipFill rotWithShape="1">
          <a:blip r:embed="rId2"/>
          <a:srcRect l="15361" r="17890" b="2"/>
          <a:stretch/>
        </p:blipFill>
        <p:spPr>
          <a:xfrm>
            <a:off x="6230213" y="768334"/>
            <a:ext cx="5318776" cy="5318776"/>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p:spPr>
      </p:pic>
    </p:spTree>
    <p:extLst>
      <p:ext uri="{BB962C8B-B14F-4D97-AF65-F5344CB8AC3E}">
        <p14:creationId xmlns:p14="http://schemas.microsoft.com/office/powerpoint/2010/main" val="327122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73AC32-AB67-ADF7-5C18-9D2EB229AC4A}"/>
              </a:ext>
            </a:extLst>
          </p:cNvPr>
          <p:cNvSpPr>
            <a:spLocks noGrp="1"/>
          </p:cNvSpPr>
          <p:nvPr>
            <p:ph type="title"/>
          </p:nvPr>
        </p:nvSpPr>
        <p:spPr>
          <a:xfrm>
            <a:off x="565151" y="770890"/>
            <a:ext cx="4133560" cy="1268984"/>
          </a:xfrm>
        </p:spPr>
        <p:txBody>
          <a:bodyPr>
            <a:normAutofit/>
          </a:bodyPr>
          <a:lstStyle/>
          <a:p>
            <a:r>
              <a:rPr lang="en-GB" dirty="0"/>
              <a:t>Collaboration </a:t>
            </a:r>
          </a:p>
        </p:txBody>
      </p:sp>
      <p:sp>
        <p:nvSpPr>
          <p:cNvPr id="43" name="Content Placeholder 42">
            <a:extLst>
              <a:ext uri="{FF2B5EF4-FFF2-40B4-BE49-F238E27FC236}">
                <a16:creationId xmlns:a16="http://schemas.microsoft.com/office/drawing/2014/main" id="{37DBA445-6FBA-A976-F01D-EE07A7673B61}"/>
              </a:ext>
            </a:extLst>
          </p:cNvPr>
          <p:cNvSpPr>
            <a:spLocks noGrp="1"/>
          </p:cNvSpPr>
          <p:nvPr>
            <p:ph idx="1"/>
          </p:nvPr>
        </p:nvSpPr>
        <p:spPr>
          <a:xfrm>
            <a:off x="565151" y="2160016"/>
            <a:ext cx="4133560" cy="3601212"/>
          </a:xfrm>
        </p:spPr>
        <p:txBody>
          <a:bodyPr vert="horz" lIns="91440" tIns="45720" rIns="91440" bIns="45720" rtlCol="0" anchor="t">
            <a:normAutofit/>
          </a:bodyPr>
          <a:lstStyle/>
          <a:p>
            <a:pPr marL="0" indent="0">
              <a:lnSpc>
                <a:spcPct val="90000"/>
              </a:lnSpc>
              <a:buNone/>
            </a:pPr>
            <a:endParaRPr lang="en-US" b="1" dirty="0"/>
          </a:p>
          <a:p>
            <a:pPr marL="0" indent="0">
              <a:lnSpc>
                <a:spcPct val="90000"/>
              </a:lnSpc>
              <a:buNone/>
            </a:pPr>
            <a:endParaRPr lang="en-GB" sz="1700" b="1" dirty="0"/>
          </a:p>
          <a:p>
            <a:pPr marL="0" indent="0">
              <a:lnSpc>
                <a:spcPct val="90000"/>
              </a:lnSpc>
              <a:buNone/>
            </a:pPr>
            <a:r>
              <a:rPr lang="en-GB" sz="1800" b="1" dirty="0">
                <a:latin typeface="Times New Roman"/>
                <a:cs typeface="Times New Roman"/>
              </a:rPr>
              <a:t>By working together to achieve the same end goal builds meaningful relationships which can be transferred into any work setting, especially settings that involve working together.</a:t>
            </a:r>
            <a:endParaRPr lang="en-US" sz="1800">
              <a:latin typeface="Times New Roman"/>
              <a:cs typeface="Times New Roman"/>
            </a:endParaRPr>
          </a:p>
          <a:p>
            <a:pPr marL="0" indent="0">
              <a:lnSpc>
                <a:spcPct val="90000"/>
              </a:lnSpc>
              <a:buNone/>
            </a:pPr>
            <a:endParaRPr lang="en-GB" sz="1700" b="1" dirty="0"/>
          </a:p>
          <a:p>
            <a:pPr>
              <a:lnSpc>
                <a:spcPct val="90000"/>
              </a:lnSpc>
            </a:pPr>
            <a:endParaRPr lang="en-GB" sz="1700"/>
          </a:p>
        </p:txBody>
      </p:sp>
      <p:cxnSp>
        <p:nvCxnSpPr>
          <p:cNvPr id="51" name="Straight Connector 50">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44" name="Picture 43" descr="Overhead of team office desk">
            <a:extLst>
              <a:ext uri="{FF2B5EF4-FFF2-40B4-BE49-F238E27FC236}">
                <a16:creationId xmlns:a16="http://schemas.microsoft.com/office/drawing/2014/main" id="{83928BE7-B7B3-0386-0688-5253D84909DD}"/>
              </a:ext>
            </a:extLst>
          </p:cNvPr>
          <p:cNvPicPr>
            <a:picLocks noChangeAspect="1"/>
          </p:cNvPicPr>
          <p:nvPr/>
        </p:nvPicPr>
        <p:blipFill rotWithShape="1">
          <a:blip r:embed="rId3"/>
          <a:srcRect l="19681" r="12895" b="-2"/>
          <a:stretch/>
        </p:blipFill>
        <p:spPr>
          <a:xfrm>
            <a:off x="6101788" y="1399083"/>
            <a:ext cx="4641163" cy="4596983"/>
          </a:xfrm>
          <a:prstGeom prst="rect">
            <a:avLst/>
          </a:prstGeom>
        </p:spPr>
      </p:pic>
      <p:grpSp>
        <p:nvGrpSpPr>
          <p:cNvPr id="53" name="Group 52">
            <a:extLst>
              <a:ext uri="{FF2B5EF4-FFF2-40B4-BE49-F238E27FC236}">
                <a16:creationId xmlns:a16="http://schemas.microsoft.com/office/drawing/2014/main" id="{3FCE1FB7-7E83-C242-A5AD-4646FBE1C9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54" name="Freeform 40">
              <a:extLst>
                <a:ext uri="{FF2B5EF4-FFF2-40B4-BE49-F238E27FC236}">
                  <a16:creationId xmlns:a16="http://schemas.microsoft.com/office/drawing/2014/main" id="{B8D18D83-C725-D745-B62E-4CDC73E31D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41">
              <a:extLst>
                <a:ext uri="{FF2B5EF4-FFF2-40B4-BE49-F238E27FC236}">
                  <a16:creationId xmlns:a16="http://schemas.microsoft.com/office/drawing/2014/main" id="{964C4E64-7EB1-3840-94A1-073533B61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42">
              <a:extLst>
                <a:ext uri="{FF2B5EF4-FFF2-40B4-BE49-F238E27FC236}">
                  <a16:creationId xmlns:a16="http://schemas.microsoft.com/office/drawing/2014/main" id="{58747916-12E7-2A44-90AC-868676B613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43">
              <a:extLst>
                <a:ext uri="{FF2B5EF4-FFF2-40B4-BE49-F238E27FC236}">
                  <a16:creationId xmlns:a16="http://schemas.microsoft.com/office/drawing/2014/main" id="{C62734AC-B154-604F-A35D-C78CF94F7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44">
              <a:extLst>
                <a:ext uri="{FF2B5EF4-FFF2-40B4-BE49-F238E27FC236}">
                  <a16:creationId xmlns:a16="http://schemas.microsoft.com/office/drawing/2014/main" id="{AE04421A-F546-4046-8F52-CAE8232AC1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45">
              <a:extLst>
                <a:ext uri="{FF2B5EF4-FFF2-40B4-BE49-F238E27FC236}">
                  <a16:creationId xmlns:a16="http://schemas.microsoft.com/office/drawing/2014/main" id="{49F9C907-348C-4142-AB27-429B47D2A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46">
              <a:extLst>
                <a:ext uri="{FF2B5EF4-FFF2-40B4-BE49-F238E27FC236}">
                  <a16:creationId xmlns:a16="http://schemas.microsoft.com/office/drawing/2014/main" id="{82917C11-77C6-A84B-A805-16EEAFB7A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682365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2ADCD-D408-FAC2-6A2F-09762F05469C}"/>
              </a:ext>
            </a:extLst>
          </p:cNvPr>
          <p:cNvSpPr>
            <a:spLocks noGrp="1"/>
          </p:cNvSpPr>
          <p:nvPr>
            <p:ph type="title"/>
          </p:nvPr>
        </p:nvSpPr>
        <p:spPr>
          <a:xfrm>
            <a:off x="565151" y="770890"/>
            <a:ext cx="4133560" cy="1268984"/>
          </a:xfrm>
        </p:spPr>
        <p:txBody>
          <a:bodyPr>
            <a:normAutofit/>
          </a:bodyPr>
          <a:lstStyle/>
          <a:p>
            <a:r>
              <a:rPr lang="en-GB" dirty="0"/>
              <a:t>Sincerity </a:t>
            </a:r>
          </a:p>
        </p:txBody>
      </p:sp>
      <p:sp>
        <p:nvSpPr>
          <p:cNvPr id="3" name="Content Placeholder 2">
            <a:extLst>
              <a:ext uri="{FF2B5EF4-FFF2-40B4-BE49-F238E27FC236}">
                <a16:creationId xmlns:a16="http://schemas.microsoft.com/office/drawing/2014/main" id="{E0982330-A276-08B1-10C7-D96853C5AAF6}"/>
              </a:ext>
            </a:extLst>
          </p:cNvPr>
          <p:cNvSpPr>
            <a:spLocks noGrp="1"/>
          </p:cNvSpPr>
          <p:nvPr>
            <p:ph idx="1"/>
          </p:nvPr>
        </p:nvSpPr>
        <p:spPr>
          <a:xfrm>
            <a:off x="780811" y="2735110"/>
            <a:ext cx="4133560" cy="1732156"/>
          </a:xfrm>
        </p:spPr>
        <p:txBody>
          <a:bodyPr vert="horz" lIns="91440" tIns="45720" rIns="91440" bIns="45720" rtlCol="0" anchor="t">
            <a:noAutofit/>
          </a:bodyPr>
          <a:lstStyle/>
          <a:p>
            <a:pPr marL="0" indent="0">
              <a:lnSpc>
                <a:spcPct val="90000"/>
              </a:lnSpc>
              <a:buNone/>
            </a:pPr>
            <a:r>
              <a:rPr lang="en-GB" sz="1800" b="1" dirty="0">
                <a:latin typeface="Times New Roman"/>
                <a:cs typeface="Times New Roman"/>
              </a:rPr>
              <a:t>A skill which is widely transferable in employment is the skill to be sincere in your day-to-day work practice. Sincerity is having the ability to be open, truthful and genuine in the relationships you make with others especially those who you may support in their day to day lives.</a:t>
            </a:r>
          </a:p>
        </p:txBody>
      </p:sp>
      <p:cxnSp>
        <p:nvCxnSpPr>
          <p:cNvPr id="11" name="Straight Connector 10">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Paper people pyramid">
            <a:extLst>
              <a:ext uri="{FF2B5EF4-FFF2-40B4-BE49-F238E27FC236}">
                <a16:creationId xmlns:a16="http://schemas.microsoft.com/office/drawing/2014/main" id="{F37F0B29-28E0-2833-5872-F1641CB362DE}"/>
              </a:ext>
            </a:extLst>
          </p:cNvPr>
          <p:cNvPicPr>
            <a:picLocks noChangeAspect="1"/>
          </p:cNvPicPr>
          <p:nvPr/>
        </p:nvPicPr>
        <p:blipFill rotWithShape="1">
          <a:blip r:embed="rId3"/>
          <a:srcRect l="7644" r="6595" b="1"/>
          <a:stretch/>
        </p:blipFill>
        <p:spPr>
          <a:xfrm>
            <a:off x="6100810" y="1268760"/>
            <a:ext cx="4936627" cy="4324320"/>
          </a:xfrm>
          <a:prstGeom prst="rect">
            <a:avLst/>
          </a:prstGeom>
        </p:spPr>
      </p:pic>
      <p:grpSp>
        <p:nvGrpSpPr>
          <p:cNvPr id="13" name="Group 12">
            <a:extLst>
              <a:ext uri="{FF2B5EF4-FFF2-40B4-BE49-F238E27FC236}">
                <a16:creationId xmlns:a16="http://schemas.microsoft.com/office/drawing/2014/main" id="{0D40C408-1C95-CC45-87A7-61CE8B1F93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4" name="Freeform 22">
              <a:extLst>
                <a:ext uri="{FF2B5EF4-FFF2-40B4-BE49-F238E27FC236}">
                  <a16:creationId xmlns:a16="http://schemas.microsoft.com/office/drawing/2014/main" id="{064C34AA-742A-4849-8CD3-EBD627656C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4">
              <a:extLst>
                <a:ext uri="{FF2B5EF4-FFF2-40B4-BE49-F238E27FC236}">
                  <a16:creationId xmlns:a16="http://schemas.microsoft.com/office/drawing/2014/main" id="{EC6ED33D-9A7B-5247-BA45-456AE5F3B4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6">
              <a:extLst>
                <a:ext uri="{FF2B5EF4-FFF2-40B4-BE49-F238E27FC236}">
                  <a16:creationId xmlns:a16="http://schemas.microsoft.com/office/drawing/2014/main" id="{143DF02F-6797-8A48-8141-360A16A5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27">
              <a:extLst>
                <a:ext uri="{FF2B5EF4-FFF2-40B4-BE49-F238E27FC236}">
                  <a16:creationId xmlns:a16="http://schemas.microsoft.com/office/drawing/2014/main" id="{FDD14875-9EDB-984E-9EDE-3C3A422D96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412002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95C44C-6B8A-0B11-79C3-4AF610CBA2AC}"/>
              </a:ext>
            </a:extLst>
          </p:cNvPr>
          <p:cNvSpPr>
            <a:spLocks noGrp="1"/>
          </p:cNvSpPr>
          <p:nvPr>
            <p:ph type="title"/>
          </p:nvPr>
        </p:nvSpPr>
        <p:spPr>
          <a:xfrm>
            <a:off x="565151" y="770890"/>
            <a:ext cx="4133559" cy="1268984"/>
          </a:xfrm>
        </p:spPr>
        <p:txBody>
          <a:bodyPr>
            <a:normAutofit/>
          </a:bodyPr>
          <a:lstStyle/>
          <a:p>
            <a:r>
              <a:rPr lang="en-GB" dirty="0"/>
              <a:t>Sincerity </a:t>
            </a:r>
          </a:p>
        </p:txBody>
      </p:sp>
      <p:sp>
        <p:nvSpPr>
          <p:cNvPr id="3" name="Content Placeholder 2">
            <a:extLst>
              <a:ext uri="{FF2B5EF4-FFF2-40B4-BE49-F238E27FC236}">
                <a16:creationId xmlns:a16="http://schemas.microsoft.com/office/drawing/2014/main" id="{87EB08E3-FE64-46E8-494A-FEB827B4ACDC}"/>
              </a:ext>
            </a:extLst>
          </p:cNvPr>
          <p:cNvSpPr>
            <a:spLocks noGrp="1"/>
          </p:cNvSpPr>
          <p:nvPr>
            <p:ph idx="1"/>
          </p:nvPr>
        </p:nvSpPr>
        <p:spPr>
          <a:xfrm>
            <a:off x="565151" y="2160016"/>
            <a:ext cx="4133559" cy="3601212"/>
          </a:xfrm>
        </p:spPr>
        <p:txBody>
          <a:bodyPr vert="horz" lIns="91440" tIns="45720" rIns="91440" bIns="45720" rtlCol="0" anchor="t">
            <a:normAutofit/>
          </a:bodyPr>
          <a:lstStyle/>
          <a:p>
            <a:pPr marL="0" indent="0">
              <a:lnSpc>
                <a:spcPct val="90000"/>
              </a:lnSpc>
              <a:buNone/>
            </a:pPr>
            <a:r>
              <a:rPr lang="en-GB" sz="1800" b="1" dirty="0">
                <a:latin typeface="Times New Roman"/>
                <a:cs typeface="Times New Roman"/>
              </a:rPr>
              <a:t> To form positive relationships with those we work with we must first show that we can be trustworthy and dependable in the early stages of relationship building. The ability to mean what you say and do what you say you are going to do, is vital in the early stages of relationship building, especially when working with young people. </a:t>
            </a:r>
            <a:endParaRPr lang="en-US" sz="1800" dirty="0">
              <a:latin typeface="Times New Roman"/>
              <a:cs typeface="Times New Roman"/>
            </a:endParaRPr>
          </a:p>
          <a:p>
            <a:pPr marL="0" indent="0">
              <a:lnSpc>
                <a:spcPct val="90000"/>
              </a:lnSpc>
              <a:buNone/>
            </a:pPr>
            <a:endParaRPr lang="en-GB" sz="1900"/>
          </a:p>
        </p:txBody>
      </p:sp>
      <p:pic>
        <p:nvPicPr>
          <p:cNvPr id="4" name="Picture 3" descr="Two hands holding jigsaw pieces">
            <a:extLst>
              <a:ext uri="{FF2B5EF4-FFF2-40B4-BE49-F238E27FC236}">
                <a16:creationId xmlns:a16="http://schemas.microsoft.com/office/drawing/2014/main" id="{DA36FD3D-A78E-2D0E-3340-86D42FDEE091}"/>
              </a:ext>
            </a:extLst>
          </p:cNvPr>
          <p:cNvPicPr>
            <a:picLocks noChangeAspect="1"/>
          </p:cNvPicPr>
          <p:nvPr/>
        </p:nvPicPr>
        <p:blipFill>
          <a:blip r:embed="rId3"/>
          <a:stretch>
            <a:fillRect/>
          </a:stretch>
        </p:blipFill>
        <p:spPr>
          <a:xfrm>
            <a:off x="5839841" y="2095717"/>
            <a:ext cx="4618966" cy="3606819"/>
          </a:xfrm>
          <a:prstGeom prst="rect">
            <a:avLst/>
          </a:prstGeom>
        </p:spPr>
      </p:pic>
      <p:grpSp>
        <p:nvGrpSpPr>
          <p:cNvPr id="11" name="Group 10">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7" name="Straight Connector 16">
            <a:extLst>
              <a:ext uri="{FF2B5EF4-FFF2-40B4-BE49-F238E27FC236}">
                <a16:creationId xmlns:a16="http://schemas.microsoft.com/office/drawing/2014/main" id="{A0A01F17-907D-3541-BBAF-A33828880D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14028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C29A6-F3A0-CA72-6EFB-49CC17924531}"/>
              </a:ext>
            </a:extLst>
          </p:cNvPr>
          <p:cNvSpPr>
            <a:spLocks noGrp="1"/>
          </p:cNvSpPr>
          <p:nvPr>
            <p:ph type="title"/>
          </p:nvPr>
        </p:nvSpPr>
        <p:spPr/>
        <p:txBody>
          <a:bodyPr>
            <a:normAutofit/>
          </a:bodyPr>
          <a:lstStyle/>
          <a:p>
            <a:r>
              <a:rPr lang="en-GB" dirty="0"/>
              <a:t>Study skills in youth work</a:t>
            </a:r>
          </a:p>
        </p:txBody>
      </p:sp>
      <p:sp>
        <p:nvSpPr>
          <p:cNvPr id="3" name="Content Placeholder 2">
            <a:extLst>
              <a:ext uri="{FF2B5EF4-FFF2-40B4-BE49-F238E27FC236}">
                <a16:creationId xmlns:a16="http://schemas.microsoft.com/office/drawing/2014/main" id="{2623FC52-A830-C4D9-6A5C-89D0618E6F6B}"/>
              </a:ext>
            </a:extLst>
          </p:cNvPr>
          <p:cNvSpPr>
            <a:spLocks noGrp="1"/>
          </p:cNvSpPr>
          <p:nvPr>
            <p:ph idx="1"/>
          </p:nvPr>
        </p:nvSpPr>
        <p:spPr>
          <a:xfrm>
            <a:off x="565150" y="2965148"/>
            <a:ext cx="7148929" cy="1775288"/>
          </a:xfrm>
        </p:spPr>
        <p:txBody>
          <a:bodyPr vert="horz" lIns="91440" tIns="45720" rIns="91440" bIns="45720" rtlCol="0" anchor="t">
            <a:normAutofit fontScale="92500" lnSpcReduction="20000"/>
          </a:bodyPr>
          <a:lstStyle/>
          <a:p>
            <a:pPr marL="0" indent="0">
              <a:buNone/>
            </a:pPr>
            <a:r>
              <a:rPr lang="en-GB" sz="1800" b="1" dirty="0">
                <a:latin typeface="Times New Roman"/>
                <a:cs typeface="Times New Roman"/>
              </a:rPr>
              <a:t>I believe that the study skills I have chosen are essential in a youth worker, as these skills are what the fundamentals of youth work are built on. Communication, Collaboration and Sincerity are skills I feel are vital when working in the youth work sector.</a:t>
            </a:r>
          </a:p>
          <a:p>
            <a:pPr marL="0" indent="0">
              <a:buNone/>
            </a:pPr>
            <a:endParaRPr lang="en-US"/>
          </a:p>
          <a:p>
            <a:pPr marL="0" indent="0">
              <a:buNone/>
            </a:pPr>
            <a:r>
              <a:rPr lang="en-GB" dirty="0"/>
              <a:t>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278984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985CC4-CFE8-79CB-0560-59E044CD1432}"/>
              </a:ext>
            </a:extLst>
          </p:cNvPr>
          <p:cNvSpPr>
            <a:spLocks noGrp="1"/>
          </p:cNvSpPr>
          <p:nvPr>
            <p:ph idx="1"/>
          </p:nvPr>
        </p:nvSpPr>
        <p:spPr>
          <a:xfrm>
            <a:off x="2060395" y="2160016"/>
            <a:ext cx="7335835" cy="3601212"/>
          </a:xfrm>
        </p:spPr>
        <p:txBody>
          <a:bodyPr vert="horz" lIns="91440" tIns="45720" rIns="91440" bIns="45720" rtlCol="0" anchor="t">
            <a:normAutofit/>
          </a:bodyPr>
          <a:lstStyle/>
          <a:p>
            <a:pPr marL="0" indent="0">
              <a:buNone/>
            </a:pPr>
            <a:r>
              <a:rPr lang="en-GB" sz="2200" dirty="0"/>
              <a:t>Youth work skills in relationship building and good communication with young people are entirely relevant to communication. </a:t>
            </a:r>
            <a:endParaRPr lang="en-US" sz="2200" dirty="0"/>
          </a:p>
          <a:p>
            <a:pPr marL="0" indent="0">
              <a:buNone/>
            </a:pPr>
            <a:r>
              <a:rPr lang="en-GB" sz="2200" dirty="0"/>
              <a:t>Effective communication in both cases relies on a good level of emotional intelligence</a:t>
            </a:r>
            <a:endParaRPr lang="en-US" sz="2200"/>
          </a:p>
          <a:p>
            <a:pPr marL="0" indent="0">
              <a:buNone/>
            </a:pPr>
            <a:r>
              <a:rPr lang="en-GB" sz="2200" dirty="0"/>
              <a:t>         (Tyler, Hoggarth, Merton,2009,p.22)</a:t>
            </a:r>
          </a:p>
          <a:p>
            <a:endParaRPr lang="en-GB" dirty="0"/>
          </a:p>
        </p:txBody>
      </p:sp>
    </p:spTree>
    <p:extLst>
      <p:ext uri="{BB962C8B-B14F-4D97-AF65-F5344CB8AC3E}">
        <p14:creationId xmlns:p14="http://schemas.microsoft.com/office/powerpoint/2010/main" val="26193266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441A2-F19D-9C4E-0054-B327CC819BD1}"/>
              </a:ext>
            </a:extLst>
          </p:cNvPr>
          <p:cNvSpPr>
            <a:spLocks noGrp="1"/>
          </p:cNvSpPr>
          <p:nvPr>
            <p:ph type="title"/>
          </p:nvPr>
        </p:nvSpPr>
        <p:spPr/>
        <p:txBody>
          <a:bodyPr/>
          <a:lstStyle/>
          <a:p>
            <a:r>
              <a:rPr lang="en-GB" dirty="0"/>
              <a:t>Action plan </a:t>
            </a:r>
          </a:p>
        </p:txBody>
      </p:sp>
      <p:sp>
        <p:nvSpPr>
          <p:cNvPr id="3" name="Content Placeholder 2">
            <a:extLst>
              <a:ext uri="{FF2B5EF4-FFF2-40B4-BE49-F238E27FC236}">
                <a16:creationId xmlns:a16="http://schemas.microsoft.com/office/drawing/2014/main" id="{F5479E19-7330-B972-FC59-CC54202854F6}"/>
              </a:ext>
            </a:extLst>
          </p:cNvPr>
          <p:cNvSpPr>
            <a:spLocks noGrp="1"/>
          </p:cNvSpPr>
          <p:nvPr>
            <p:ph idx="1"/>
          </p:nvPr>
        </p:nvSpPr>
        <p:spPr>
          <a:xfrm>
            <a:off x="565150" y="2160016"/>
            <a:ext cx="7335835" cy="4391967"/>
          </a:xfrm>
        </p:spPr>
        <p:txBody>
          <a:bodyPr vert="horz" lIns="91440" tIns="45720" rIns="91440" bIns="45720" rtlCol="0" anchor="t">
            <a:normAutofit/>
          </a:bodyPr>
          <a:lstStyle/>
          <a:p>
            <a:pPr marL="0" indent="0">
              <a:buNone/>
            </a:pPr>
            <a:r>
              <a:rPr lang="en-GB" sz="1800" b="1" dirty="0">
                <a:latin typeface="Times New Roman"/>
                <a:cs typeface="Times New Roman"/>
              </a:rPr>
              <a:t>While reflecting on the chosen study skills, there have been areas in my own personal development which I would like to work on to ensure I remain current and to develop for future employability. </a:t>
            </a:r>
          </a:p>
          <a:p>
            <a:pPr marL="0" indent="0">
              <a:buNone/>
            </a:pPr>
            <a:endParaRPr lang="en-GB" sz="1800" b="1" dirty="0">
              <a:latin typeface="Times New Roman"/>
              <a:cs typeface="Times New Roman"/>
            </a:endParaRPr>
          </a:p>
          <a:p>
            <a:r>
              <a:rPr lang="en-GB" sz="1800" b="1" dirty="0">
                <a:latin typeface="Times New Roman"/>
                <a:cs typeface="Times New Roman"/>
              </a:rPr>
              <a:t>Observations/ paperwork – communication</a:t>
            </a:r>
          </a:p>
          <a:p>
            <a:r>
              <a:rPr lang="en-GB" sz="1800" b="1" dirty="0">
                <a:latin typeface="Times New Roman"/>
                <a:cs typeface="Times New Roman"/>
              </a:rPr>
              <a:t>Networking – collaboration </a:t>
            </a:r>
          </a:p>
          <a:p>
            <a:r>
              <a:rPr lang="en-GB" sz="1800" b="1" dirty="0">
                <a:latin typeface="Times New Roman"/>
                <a:cs typeface="Times New Roman"/>
              </a:rPr>
              <a:t>Time management – Sincerity </a:t>
            </a:r>
          </a:p>
          <a:p>
            <a:endParaRPr lang="en-GB" dirty="0"/>
          </a:p>
          <a:p>
            <a:endParaRPr lang="en-GB" dirty="0"/>
          </a:p>
          <a:p>
            <a:endParaRPr lang="en-GB" dirty="0"/>
          </a:p>
          <a:p>
            <a:pPr marL="0" indent="0">
              <a:buNone/>
            </a:pPr>
            <a:r>
              <a:rPr lang="en-GB" dirty="0"/>
              <a:t>. </a:t>
            </a:r>
          </a:p>
        </p:txBody>
      </p:sp>
    </p:spTree>
    <p:extLst>
      <p:ext uri="{BB962C8B-B14F-4D97-AF65-F5344CB8AC3E}">
        <p14:creationId xmlns:p14="http://schemas.microsoft.com/office/powerpoint/2010/main" val="15680842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85213-544E-FAA0-DA93-2B3836CF5753}"/>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DA0D7CF2-C062-9369-8517-8ADCA8EFDD58}"/>
              </a:ext>
            </a:extLst>
          </p:cNvPr>
          <p:cNvSpPr>
            <a:spLocks noGrp="1"/>
          </p:cNvSpPr>
          <p:nvPr>
            <p:ph idx="1"/>
          </p:nvPr>
        </p:nvSpPr>
        <p:spPr/>
        <p:txBody>
          <a:bodyPr vert="horz" lIns="91440" tIns="45720" rIns="91440" bIns="45720" rtlCol="0" anchor="t">
            <a:normAutofit/>
          </a:bodyPr>
          <a:lstStyle/>
          <a:p>
            <a:pPr marL="0" indent="0">
              <a:buNone/>
            </a:pPr>
            <a:r>
              <a:rPr lang="en-GB" sz="2000" b="1" dirty="0">
                <a:latin typeface="Times New Roman"/>
                <a:cs typeface="Times New Roman"/>
              </a:rPr>
              <a:t>To conclude:</a:t>
            </a:r>
          </a:p>
          <a:p>
            <a:pPr marL="0" indent="0">
              <a:buNone/>
            </a:pPr>
            <a:r>
              <a:rPr lang="en-GB" sz="2000" b="1">
                <a:latin typeface="Times New Roman"/>
                <a:cs typeface="Times New Roman"/>
              </a:rPr>
              <a:t>. Transferable Study skills are vital in employment. </a:t>
            </a:r>
            <a:endParaRPr lang="en-GB" sz="2000" b="1" dirty="0">
              <a:latin typeface="Times New Roman"/>
              <a:cs typeface="Times New Roman"/>
            </a:endParaRPr>
          </a:p>
          <a:p>
            <a:pPr marL="0" indent="0">
              <a:buNone/>
            </a:pPr>
            <a:r>
              <a:rPr lang="en-GB" sz="2000" b="1" dirty="0">
                <a:latin typeface="Times New Roman"/>
                <a:cs typeface="Times New Roman"/>
              </a:rPr>
              <a:t>. By evaluating / reflecting on your own practice you </a:t>
            </a:r>
            <a:r>
              <a:rPr lang="en-GB" sz="2000" b="1">
                <a:latin typeface="Times New Roman"/>
                <a:cs typeface="Times New Roman"/>
              </a:rPr>
              <a:t>can then make any necessary actions to transfer these </a:t>
            </a:r>
            <a:r>
              <a:rPr lang="en-GB" sz="2000" b="1" dirty="0">
                <a:latin typeface="Times New Roman"/>
                <a:cs typeface="Times New Roman"/>
              </a:rPr>
              <a:t>skills into future employments.</a:t>
            </a:r>
          </a:p>
          <a:p>
            <a:pPr marL="0" indent="0">
              <a:buNone/>
            </a:pPr>
            <a:r>
              <a:rPr lang="en-GB" sz="2000" b="1" dirty="0">
                <a:latin typeface="Times New Roman"/>
                <a:cs typeface="Times New Roman"/>
              </a:rPr>
              <a:t>. As a youth worker having transferable skills such as  communication, collaboration and sinceirty is a solid base to start on making relationships with </a:t>
            </a:r>
            <a:r>
              <a:rPr lang="en-GB" sz="2000" b="1">
                <a:latin typeface="Times New Roman"/>
                <a:cs typeface="Times New Roman"/>
              </a:rPr>
              <a:t>young people in a youth work setting.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0299939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C1D70-BE0E-3B63-577B-F1FF479F7650}"/>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5355CDD0-72B4-F09B-9EE6-9DF55F0ECA87}"/>
              </a:ext>
            </a:extLst>
          </p:cNvPr>
          <p:cNvSpPr>
            <a:spLocks noGrp="1"/>
          </p:cNvSpPr>
          <p:nvPr>
            <p:ph idx="1"/>
          </p:nvPr>
        </p:nvSpPr>
        <p:spPr/>
        <p:txBody>
          <a:bodyPr vert="horz" lIns="91440" tIns="45720" rIns="91440" bIns="45720" rtlCol="0" anchor="t">
            <a:normAutofit/>
          </a:bodyPr>
          <a:lstStyle/>
          <a:p>
            <a:r>
              <a:rPr lang="en-GB" dirty="0">
                <a:latin typeface="Times New Roman"/>
                <a:cs typeface="Times New Roman"/>
              </a:rPr>
              <a:t>Youth work National occupational standards </a:t>
            </a:r>
          </a:p>
          <a:p>
            <a:r>
              <a:rPr lang="en-GB" dirty="0">
                <a:latin typeface="Times New Roman"/>
                <a:cs typeface="Times New Roman"/>
              </a:rPr>
              <a:t>Youth work in Wales principles and purposes</a:t>
            </a:r>
          </a:p>
          <a:p>
            <a:r>
              <a:rPr lang="en-GB" dirty="0" err="1">
                <a:latin typeface="Times New Roman"/>
                <a:cs typeface="Times New Roman"/>
              </a:rPr>
              <a:t>Tyler,Hoggarth</a:t>
            </a:r>
            <a:r>
              <a:rPr lang="en-GB" dirty="0">
                <a:latin typeface="Times New Roman"/>
                <a:cs typeface="Times New Roman"/>
              </a:rPr>
              <a:t> and Merton (2009) </a:t>
            </a:r>
            <a:r>
              <a:rPr lang="en-GB" i="1" dirty="0">
                <a:latin typeface="Times New Roman"/>
                <a:cs typeface="Times New Roman"/>
              </a:rPr>
              <a:t>Managing Modern youth work. Exeter:</a:t>
            </a:r>
            <a:r>
              <a:rPr lang="en-GB" b="1" i="1" dirty="0">
                <a:latin typeface="Times New Roman"/>
                <a:cs typeface="Times New Roman"/>
              </a:rPr>
              <a:t> </a:t>
            </a:r>
            <a:r>
              <a:rPr lang="en-GB" i="1" dirty="0">
                <a:latin typeface="Times New Roman"/>
                <a:cs typeface="Times New Roman"/>
              </a:rPr>
              <a:t>Learning matters. </a:t>
            </a:r>
          </a:p>
          <a:p>
            <a:r>
              <a:rPr lang="en-GB" i="1" dirty="0">
                <a:latin typeface="Times New Roman"/>
                <a:cs typeface="Times New Roman"/>
              </a:rPr>
              <a:t>Youth work wales.org (2017) youthwork standards </a:t>
            </a:r>
            <a:r>
              <a:rPr lang="en-GB" i="1">
                <a:latin typeface="Times New Roman"/>
                <a:cs typeface="Times New Roman"/>
              </a:rPr>
              <a:t>available</a:t>
            </a:r>
            <a:r>
              <a:rPr lang="en-GB" i="1" dirty="0">
                <a:latin typeface="Times New Roman"/>
                <a:cs typeface="Times New Roman"/>
              </a:rPr>
              <a:t> at </a:t>
            </a:r>
            <a:r>
              <a:rPr lang="en-GB" dirty="0">
                <a:ea typeface="+mn-lt"/>
                <a:cs typeface="+mn-lt"/>
                <a:hlinkClick r:id="rId2"/>
              </a:rPr>
              <a:t>Microsoft Word - YW NOS Part 1 Introduction.doc (youthworkwales.org.uk)</a:t>
            </a:r>
            <a:r>
              <a:rPr lang="en-GB" dirty="0">
                <a:ea typeface="+mn-lt"/>
                <a:cs typeface="+mn-lt"/>
              </a:rPr>
              <a:t> (accessed: 03.12.23)</a:t>
            </a:r>
            <a:endParaRPr lang="en-GB" i="1" dirty="0">
              <a:latin typeface="Times New Roman"/>
              <a:cs typeface="Times New Roman"/>
            </a:endParaRPr>
          </a:p>
        </p:txBody>
      </p:sp>
    </p:spTree>
    <p:extLst>
      <p:ext uri="{BB962C8B-B14F-4D97-AF65-F5344CB8AC3E}">
        <p14:creationId xmlns:p14="http://schemas.microsoft.com/office/powerpoint/2010/main" val="7098523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61E66F-4034-3713-0DF7-92520E564A13}"/>
              </a:ext>
            </a:extLst>
          </p:cNvPr>
          <p:cNvSpPr>
            <a:spLocks noGrp="1"/>
          </p:cNvSpPr>
          <p:nvPr>
            <p:ph type="title"/>
          </p:nvPr>
        </p:nvSpPr>
        <p:spPr>
          <a:xfrm>
            <a:off x="565151" y="770890"/>
            <a:ext cx="4133560" cy="1268984"/>
          </a:xfrm>
        </p:spPr>
        <p:txBody>
          <a:bodyPr>
            <a:normAutofit fontScale="90000"/>
          </a:bodyPr>
          <a:lstStyle/>
          <a:p>
            <a:r>
              <a:rPr lang="en-GB" dirty="0"/>
              <a:t>Thank you for your time.</a:t>
            </a:r>
          </a:p>
        </p:txBody>
      </p:sp>
      <p:sp>
        <p:nvSpPr>
          <p:cNvPr id="3" name="Content Placeholder 2">
            <a:extLst>
              <a:ext uri="{FF2B5EF4-FFF2-40B4-BE49-F238E27FC236}">
                <a16:creationId xmlns:a16="http://schemas.microsoft.com/office/drawing/2014/main" id="{3E8E46F1-CB38-8377-4B93-2E378CA583D6}"/>
              </a:ext>
            </a:extLst>
          </p:cNvPr>
          <p:cNvSpPr>
            <a:spLocks noGrp="1"/>
          </p:cNvSpPr>
          <p:nvPr>
            <p:ph idx="1"/>
          </p:nvPr>
        </p:nvSpPr>
        <p:spPr>
          <a:xfrm>
            <a:off x="565151" y="2160016"/>
            <a:ext cx="4133560" cy="3601212"/>
          </a:xfrm>
        </p:spPr>
        <p:txBody>
          <a:bodyPr vert="horz" lIns="91440" tIns="45720" rIns="91440" bIns="45720" rtlCol="0">
            <a:normAutofit/>
          </a:bodyPr>
          <a:lstStyle/>
          <a:p>
            <a:r>
              <a:rPr lang="en-GB" dirty="0"/>
              <a:t>Any questions? </a:t>
            </a:r>
          </a:p>
        </p:txBody>
      </p:sp>
      <p:cxnSp>
        <p:nvCxnSpPr>
          <p:cNvPr id="11" name="Straight Connector 10">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Question mark on green pastel background">
            <a:extLst>
              <a:ext uri="{FF2B5EF4-FFF2-40B4-BE49-F238E27FC236}">
                <a16:creationId xmlns:a16="http://schemas.microsoft.com/office/drawing/2014/main" id="{C05E2DA5-9752-AEEB-666E-1613811E3828}"/>
              </a:ext>
            </a:extLst>
          </p:cNvPr>
          <p:cNvPicPr>
            <a:picLocks noChangeAspect="1"/>
          </p:cNvPicPr>
          <p:nvPr/>
        </p:nvPicPr>
        <p:blipFill rotWithShape="1">
          <a:blip r:embed="rId2"/>
          <a:srcRect l="24244"/>
          <a:stretch/>
        </p:blipFill>
        <p:spPr>
          <a:xfrm>
            <a:off x="5264837" y="1"/>
            <a:ext cx="6927163" cy="6857999"/>
          </a:xfrm>
          <a:prstGeom prst="rect">
            <a:avLst/>
          </a:prstGeom>
        </p:spPr>
      </p:pic>
      <p:grpSp>
        <p:nvGrpSpPr>
          <p:cNvPr id="13" name="Group 12">
            <a:extLst>
              <a:ext uri="{FF2B5EF4-FFF2-40B4-BE49-F238E27FC236}">
                <a16:creationId xmlns:a16="http://schemas.microsoft.com/office/drawing/2014/main" id="{3FCE1FB7-7E83-C242-A5AD-4646FBE1C9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14" name="Freeform 40">
              <a:extLst>
                <a:ext uri="{FF2B5EF4-FFF2-40B4-BE49-F238E27FC236}">
                  <a16:creationId xmlns:a16="http://schemas.microsoft.com/office/drawing/2014/main" id="{B8D18D83-C725-D745-B62E-4CDC73E31D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1">
              <a:extLst>
                <a:ext uri="{FF2B5EF4-FFF2-40B4-BE49-F238E27FC236}">
                  <a16:creationId xmlns:a16="http://schemas.microsoft.com/office/drawing/2014/main" id="{964C4E64-7EB1-3840-94A1-073533B61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42">
              <a:extLst>
                <a:ext uri="{FF2B5EF4-FFF2-40B4-BE49-F238E27FC236}">
                  <a16:creationId xmlns:a16="http://schemas.microsoft.com/office/drawing/2014/main" id="{58747916-12E7-2A44-90AC-868676B613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43">
              <a:extLst>
                <a:ext uri="{FF2B5EF4-FFF2-40B4-BE49-F238E27FC236}">
                  <a16:creationId xmlns:a16="http://schemas.microsoft.com/office/drawing/2014/main" id="{C62734AC-B154-604F-A35D-C78CF94F7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44">
              <a:extLst>
                <a:ext uri="{FF2B5EF4-FFF2-40B4-BE49-F238E27FC236}">
                  <a16:creationId xmlns:a16="http://schemas.microsoft.com/office/drawing/2014/main" id="{AE04421A-F546-4046-8F52-CAE8232AC1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45">
              <a:extLst>
                <a:ext uri="{FF2B5EF4-FFF2-40B4-BE49-F238E27FC236}">
                  <a16:creationId xmlns:a16="http://schemas.microsoft.com/office/drawing/2014/main" id="{49F9C907-348C-4142-AB27-429B47D2A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46">
              <a:extLst>
                <a:ext uri="{FF2B5EF4-FFF2-40B4-BE49-F238E27FC236}">
                  <a16:creationId xmlns:a16="http://schemas.microsoft.com/office/drawing/2014/main" id="{82917C11-77C6-A84B-A805-16EEAFB7A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785618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PunchcardVTI">
  <a:themeElements>
    <a:clrScheme name="AnalogousFromRegularSeedRightStep">
      <a:dk1>
        <a:srgbClr val="000000"/>
      </a:dk1>
      <a:lt1>
        <a:srgbClr val="FFFFFF"/>
      </a:lt1>
      <a:dk2>
        <a:srgbClr val="412724"/>
      </a:dk2>
      <a:lt2>
        <a:srgbClr val="E2E8E4"/>
      </a:lt2>
      <a:accent1>
        <a:srgbClr val="D739AE"/>
      </a:accent1>
      <a:accent2>
        <a:srgbClr val="C5275A"/>
      </a:accent2>
      <a:accent3>
        <a:srgbClr val="D74839"/>
      </a:accent3>
      <a:accent4>
        <a:srgbClr val="C57827"/>
      </a:accent4>
      <a:accent5>
        <a:srgbClr val="B0A72F"/>
      </a:accent5>
      <a:accent6>
        <a:srgbClr val="81B223"/>
      </a:accent6>
      <a:hlink>
        <a:srgbClr val="31944B"/>
      </a:hlink>
      <a:folHlink>
        <a:srgbClr val="7F7F7F"/>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3083</TotalTime>
  <Words>212</Words>
  <Application>Microsoft Office PowerPoint</Application>
  <PresentationFormat>Widescreen</PresentationFormat>
  <Paragraphs>12</Paragraphs>
  <Slides>15</Slides>
  <Notes>8</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PunchcardVTI</vt:lpstr>
      <vt:lpstr>Acedemic Study Skills for students</vt:lpstr>
      <vt:lpstr>Introduction</vt:lpstr>
      <vt:lpstr>What are study Skills? </vt:lpstr>
      <vt:lpstr>Communication Skills </vt:lpstr>
      <vt:lpstr>Communication Skills </vt:lpstr>
      <vt:lpstr>Collaboration </vt:lpstr>
      <vt:lpstr>Collaboration </vt:lpstr>
      <vt:lpstr>Sincerity </vt:lpstr>
      <vt:lpstr>Sincerity </vt:lpstr>
      <vt:lpstr>Study skills in youth work</vt:lpstr>
      <vt:lpstr>PowerPoint Presentation</vt:lpstr>
      <vt:lpstr>Action plan </vt:lpstr>
      <vt:lpstr>Conclusion </vt:lpstr>
      <vt:lpstr>References </vt:lpstr>
      <vt:lpstr>Thank you for your time.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Skills </dc:title>
  <dc:creator>Danielle Fender</dc:creator>
  <cp:lastModifiedBy>Danielle Fender</cp:lastModifiedBy>
  <cp:revision>703</cp:revision>
  <dcterms:created xsi:type="dcterms:W3CDTF">2023-12-01T16:35:38Z</dcterms:created>
  <dcterms:modified xsi:type="dcterms:W3CDTF">2023-12-06T21:10:14Z</dcterms:modified>
</cp:coreProperties>
</file>