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7" r:id="rId3"/>
    <p:sldId id="266" r:id="rId4"/>
    <p:sldId id="258" r:id="rId5"/>
    <p:sldId id="261" r:id="rId6"/>
    <p:sldId id="259" r:id="rId7"/>
    <p:sldId id="260" r:id="rId8"/>
    <p:sldId id="26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907" autoAdjust="0"/>
  </p:normalViewPr>
  <p:slideViewPr>
    <p:cSldViewPr snapToGrid="0">
      <p:cViewPr>
        <p:scale>
          <a:sx n="70" d="100"/>
          <a:sy n="70" d="100"/>
        </p:scale>
        <p:origin x="468" y="-2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025AB3-8E14-4F0F-8B25-5DA3046C157E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EC5A97-E560-4650-A9A8-E512A272C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1116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0231D-11E0-45FC-B76E-860DB5636D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CBD29E-1D67-468B-9FE6-F03E604EA9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130A39-2788-4FA0-9DDB-5BCBA4308D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57145-63DC-4977-8EE7-9C824A316615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AE8705-A395-48A7-A419-3967E644A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91DCE7-DF9B-4315-9879-FEA8F5186F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5F687-F83B-4086-8BBB-84808DD47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900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85642-575D-4283-AF3E-B7505E26C2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85A72-0AD9-4D10-A26A-706963C320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A667-206A-40D4-A66B-0DF0AC440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57145-63DC-4977-8EE7-9C824A316615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3DD80B-2F93-4B6E-8322-6130C066D6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E291B5-D009-47F7-88E4-1DACCBA29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5F687-F83B-4086-8BBB-84808DD47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8063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7D423-ADB1-446C-B362-88381664B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EF024B-0714-4DBE-8943-30CCCA1D5B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389481-AEEA-470A-A7E6-1E01CF1DA7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57145-63DC-4977-8EE7-9C824A316615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AB669B-5658-4C82-A414-50C0105F6A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A1ACBC-9527-4C32-B655-811BEB396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5F687-F83B-4086-8BBB-84808DD47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8970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C96E7-4675-43F0-A0E8-C3A8AFE7D1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4285C-F776-4392-898E-443C02BEE7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C0D38E-4260-4077-BBFC-50DA55A062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DD77AD-8FEF-415F-82C4-48CA0C797A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57145-63DC-4977-8EE7-9C824A316615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C6B08C-033E-4F20-BBDD-2219D321F5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CA95ED-00AC-43BE-A6F0-757A12E67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5F687-F83B-4086-8BBB-84808DD47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135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60925-7A7C-4177-9F31-A932D53E7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69EBF1-53D1-43BF-8100-5C17A1D8E2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440DED-0546-44D6-92A0-2FD1B76BC7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AD201B-A177-4675-AE7D-356155D1B6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ACF49A-0494-485E-AC06-3C28B6D786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995203-958D-4213-A9A7-CBBB06773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57145-63DC-4977-8EE7-9C824A316615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2A8509-D978-480A-BBED-1D541BD323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FE27F7-0558-4686-8E58-F8C73D5FD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5F687-F83B-4086-8BBB-84808DD47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123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87E13-1810-4B88-959E-0BEB6AC644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AD839B-6447-4B2E-B6D7-4EBB768D85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57145-63DC-4977-8EE7-9C824A316615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286658-FB73-4C3E-9C2C-1C34C699B3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A6C2CB-15BC-432E-93F3-D07064E9C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5F687-F83B-4086-8BBB-84808DD47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3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631E47-0BCE-48A9-A9D5-882E511A53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57145-63DC-4977-8EE7-9C824A316615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719D15-915A-4633-83B6-2E71D2430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33327-C541-4C09-929F-23C78394DB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5F687-F83B-4086-8BBB-84808DD47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762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4BA2C-1E4F-4E20-9F10-0570788D4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77DBD-B107-43BF-BB8A-2FDA4C0858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C92895-2F26-43EB-ACB7-C936D6837E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A298F3-8E03-4DA2-A497-98BAF0951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57145-63DC-4977-8EE7-9C824A316615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BE0A56-3969-4905-9E7A-DE2867B105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3A9EFC-AA6D-41A5-9DDA-58D74CF3C2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5F687-F83B-4086-8BBB-84808DD47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2993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8867F-427D-41B5-AACC-D9974EBE2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DDAE5A-8B3C-4DD9-8B43-4686F0A3EF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B270AD-464F-490A-9A26-117E1C049E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79B9C2-9C5B-4576-B9F2-EA85C4C7A4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57145-63DC-4977-8EE7-9C824A316615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875178-BBEC-4708-A2EF-73F63CB7E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3B08ED-7760-4AA0-8A52-9960DA0AB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5F687-F83B-4086-8BBB-84808DD47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1026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72B998-739B-49A0-8BC0-D02B86CEB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B9E90A-7F3E-42F2-9CD9-3F21E2DBCC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E11EED-9528-4975-9C6B-42F4A46D6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57145-63DC-4977-8EE7-9C824A316615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FEF416-7B5E-4E4B-B84D-9CC8DA3217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3B8949-00B6-4356-9C47-B6D37BEC2C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5F687-F83B-4086-8BBB-84808DD47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3631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3B2D17-7264-4184-A647-B61D39F7D2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269C7D-6EF8-473A-AC3A-E403222526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2D92FE-450D-428B-8926-230DB2FAF6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57145-63DC-4977-8EE7-9C824A316615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77206E-1315-4B5E-8F10-AD833652CB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64CDFA-39EF-4A47-94BF-7653D1EF6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5F687-F83B-4086-8BBB-84808DD47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632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675B7F-DC35-42FE-B579-0DCCFBC07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C7D48D-EC42-4F82-9FDD-BB62EF07B0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89CABA-EE05-45AF-8C2A-BFB3F45E61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657145-63DC-4977-8EE7-9C824A316615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CEDA09-4F1B-4E6F-A9B7-85066D9D8D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BA15DD-3580-40F0-B083-06B53DD359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C5F687-F83B-4086-8BBB-84808DD47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2905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inequalitybriefing.org/brief/briefing-48-the-richest-1-of-the-uk-population-have-as-much-wealth-as-the-p" TargetMode="External"/><Relationship Id="rId2" Type="http://schemas.openxmlformats.org/officeDocument/2006/relationships/hyperlink" Target="https://esoriano.files.wordpress.com/2007/07/marx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lifeexaminations.wordpress.com/2010/12/06/will-the-proletariat-ever-take-ov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2C6334C2-F73F-4B3B-A626-DD5F69DF6ED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5389868" cy="6374535"/>
          </a:xfrm>
          <a:custGeom>
            <a:avLst/>
            <a:gdLst>
              <a:gd name="connsiteX0" fmla="*/ 620377 w 5389868"/>
              <a:gd name="connsiteY0" fmla="*/ 6374535 h 6374535"/>
              <a:gd name="connsiteX1" fmla="*/ 3459520 w 5389868"/>
              <a:gd name="connsiteY1" fmla="*/ 6374535 h 6374535"/>
              <a:gd name="connsiteX2" fmla="*/ 3638761 w 5389868"/>
              <a:gd name="connsiteY2" fmla="*/ 6288190 h 6374535"/>
              <a:gd name="connsiteX3" fmla="*/ 5389868 w 5389868"/>
              <a:gd name="connsiteY3" fmla="*/ 3346018 h 6374535"/>
              <a:gd name="connsiteX4" fmla="*/ 2043850 w 5389868"/>
              <a:gd name="connsiteY4" fmla="*/ 0 h 6374535"/>
              <a:gd name="connsiteX5" fmla="*/ 139826 w 5389868"/>
              <a:gd name="connsiteY5" fmla="*/ 594192 h 6374535"/>
              <a:gd name="connsiteX6" fmla="*/ 0 w 5389868"/>
              <a:gd name="connsiteY6" fmla="*/ 700065 h 6374535"/>
              <a:gd name="connsiteX7" fmla="*/ 0 w 5389868"/>
              <a:gd name="connsiteY7" fmla="*/ 5991971 h 6374535"/>
              <a:gd name="connsiteX8" fmla="*/ 139827 w 5389868"/>
              <a:gd name="connsiteY8" fmla="*/ 6097845 h 6374535"/>
              <a:gd name="connsiteX9" fmla="*/ 378347 w 5389868"/>
              <a:gd name="connsiteY9" fmla="*/ 6248727 h 6374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389868" h="6374535">
                <a:moveTo>
                  <a:pt x="620377" y="6374535"/>
                </a:moveTo>
                <a:lnTo>
                  <a:pt x="3459520" y="6374535"/>
                </a:lnTo>
                <a:lnTo>
                  <a:pt x="3638761" y="6288190"/>
                </a:lnTo>
                <a:cubicBezTo>
                  <a:pt x="4681799" y="5721578"/>
                  <a:pt x="5389868" y="4616487"/>
                  <a:pt x="5389868" y="3346018"/>
                </a:cubicBezTo>
                <a:cubicBezTo>
                  <a:pt x="5389868" y="1498063"/>
                  <a:pt x="3891805" y="0"/>
                  <a:pt x="2043850" y="0"/>
                </a:cubicBezTo>
                <a:cubicBezTo>
                  <a:pt x="1336430" y="0"/>
                  <a:pt x="680285" y="219535"/>
                  <a:pt x="139826" y="594192"/>
                </a:cubicBezTo>
                <a:lnTo>
                  <a:pt x="0" y="700065"/>
                </a:lnTo>
                <a:lnTo>
                  <a:pt x="0" y="5991971"/>
                </a:lnTo>
                <a:lnTo>
                  <a:pt x="139827" y="6097845"/>
                </a:lnTo>
                <a:cubicBezTo>
                  <a:pt x="217035" y="6151367"/>
                  <a:pt x="296605" y="6201724"/>
                  <a:pt x="378347" y="624872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20624903-F85A-4174-BC3B-A0BF7CE4A56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497"/>
          <a:stretch/>
        </p:blipFill>
        <p:spPr>
          <a:xfrm>
            <a:off x="20" y="10"/>
            <a:ext cx="5234499" cy="6210619"/>
          </a:xfrm>
          <a:custGeom>
            <a:avLst/>
            <a:gdLst>
              <a:gd name="connsiteX0" fmla="*/ 1082595 w 5234519"/>
              <a:gd name="connsiteY0" fmla="*/ 0 h 6210629"/>
              <a:gd name="connsiteX1" fmla="*/ 3027450 w 5234519"/>
              <a:gd name="connsiteY1" fmla="*/ 0 h 6210629"/>
              <a:gd name="connsiteX2" fmla="*/ 3291029 w 5234519"/>
              <a:gd name="connsiteY2" fmla="*/ 96471 h 6210629"/>
              <a:gd name="connsiteX3" fmla="*/ 5234519 w 5234519"/>
              <a:gd name="connsiteY3" fmla="*/ 3028517 h 6210629"/>
              <a:gd name="connsiteX4" fmla="*/ 2052407 w 5234519"/>
              <a:gd name="connsiteY4" fmla="*/ 6210629 h 6210629"/>
              <a:gd name="connsiteX5" fmla="*/ 28288 w 5234519"/>
              <a:gd name="connsiteY5" fmla="*/ 5483989 h 6210629"/>
              <a:gd name="connsiteX6" fmla="*/ 0 w 5234519"/>
              <a:gd name="connsiteY6" fmla="*/ 5458279 h 6210629"/>
              <a:gd name="connsiteX7" fmla="*/ 0 w 5234519"/>
              <a:gd name="connsiteY7" fmla="*/ 598754 h 6210629"/>
              <a:gd name="connsiteX8" fmla="*/ 28288 w 5234519"/>
              <a:gd name="connsiteY8" fmla="*/ 573044 h 6210629"/>
              <a:gd name="connsiteX9" fmla="*/ 958290 w 5234519"/>
              <a:gd name="connsiteY9" fmla="*/ 39494 h 6210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34519" h="6210629">
                <a:moveTo>
                  <a:pt x="1082595" y="0"/>
                </a:moveTo>
                <a:lnTo>
                  <a:pt x="3027450" y="0"/>
                </a:lnTo>
                <a:lnTo>
                  <a:pt x="3291029" y="96471"/>
                </a:lnTo>
                <a:cubicBezTo>
                  <a:pt x="4433137" y="579542"/>
                  <a:pt x="5234519" y="1710443"/>
                  <a:pt x="5234519" y="3028517"/>
                </a:cubicBezTo>
                <a:cubicBezTo>
                  <a:pt x="5234519" y="4785949"/>
                  <a:pt x="3809839" y="6210629"/>
                  <a:pt x="2052407" y="6210629"/>
                </a:cubicBezTo>
                <a:cubicBezTo>
                  <a:pt x="1283531" y="6210629"/>
                  <a:pt x="578345" y="5937936"/>
                  <a:pt x="28288" y="5483989"/>
                </a:cubicBezTo>
                <a:lnTo>
                  <a:pt x="0" y="5458279"/>
                </a:lnTo>
                <a:lnTo>
                  <a:pt x="0" y="598754"/>
                </a:lnTo>
                <a:lnTo>
                  <a:pt x="28288" y="573044"/>
                </a:lnTo>
                <a:cubicBezTo>
                  <a:pt x="303317" y="346070"/>
                  <a:pt x="617127" y="164410"/>
                  <a:pt x="958290" y="3949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BCA740-5265-45F6-9100-F1D279A943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72445" y="3640254"/>
            <a:ext cx="5319433" cy="2076333"/>
          </a:xfrm>
        </p:spPr>
        <p:txBody>
          <a:bodyPr anchor="t">
            <a:normAutofit/>
          </a:bodyPr>
          <a:lstStyle/>
          <a:p>
            <a:pPr algn="l"/>
            <a:br>
              <a:rPr lang="en-GB" sz="4800" dirty="0"/>
            </a:br>
            <a:endParaRPr lang="en-GB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B1F4B8-18D0-4778-A4D0-275E838FDC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72446" y="2668075"/>
            <a:ext cx="5319431" cy="972180"/>
          </a:xfrm>
        </p:spPr>
        <p:txBody>
          <a:bodyPr anchor="b">
            <a:normAutofit/>
          </a:bodyPr>
          <a:lstStyle/>
          <a:p>
            <a:pPr algn="l"/>
            <a:r>
              <a:rPr lang="en-GB" sz="6000" dirty="0"/>
              <a:t>Marxism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008BBF-9F16-418F-8963-789FF5B0BE48}"/>
              </a:ext>
            </a:extLst>
          </p:cNvPr>
          <p:cNvSpPr txBox="1"/>
          <p:nvPr/>
        </p:nvSpPr>
        <p:spPr>
          <a:xfrm>
            <a:off x="821889" y="6255774"/>
            <a:ext cx="37460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Image;  </a:t>
            </a:r>
            <a:r>
              <a:rPr lang="en-GB" i="1" dirty="0">
                <a:solidFill>
                  <a:schemeClr val="bg1"/>
                </a:solidFill>
              </a:rPr>
              <a:t>Karl Marx .</a:t>
            </a:r>
            <a:r>
              <a:rPr lang="en-GB" dirty="0">
                <a:solidFill>
                  <a:schemeClr val="bg1"/>
                </a:solidFill>
              </a:rPr>
              <a:t>available at; esoriano.files.wordpress.com (</a:t>
            </a:r>
            <a:r>
              <a:rPr lang="en-GB" dirty="0" err="1">
                <a:solidFill>
                  <a:schemeClr val="bg1"/>
                </a:solidFill>
              </a:rPr>
              <a:t>n.d</a:t>
            </a:r>
            <a:r>
              <a:rPr lang="en-GB" dirty="0">
                <a:solidFill>
                  <a:schemeClr val="bg1"/>
                </a:solidFill>
              </a:rPr>
              <a:t>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A26499-7EA2-47CD-898D-D4C90573C1C4}"/>
              </a:ext>
            </a:extLst>
          </p:cNvPr>
          <p:cNvSpPr txBox="1"/>
          <p:nvPr/>
        </p:nvSpPr>
        <p:spPr>
          <a:xfrm>
            <a:off x="8445891" y="5886442"/>
            <a:ext cx="3746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Donna Thomas. May 2018.  1703478 </a:t>
            </a:r>
          </a:p>
        </p:txBody>
      </p:sp>
    </p:spTree>
    <p:extLst>
      <p:ext uri="{BB962C8B-B14F-4D97-AF65-F5344CB8AC3E}">
        <p14:creationId xmlns:p14="http://schemas.microsoft.com/office/powerpoint/2010/main" val="473475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E2AF732-B636-4002-A8B2-B7AF7329366A}"/>
              </a:ext>
            </a:extLst>
          </p:cNvPr>
          <p:cNvSpPr txBox="1"/>
          <p:nvPr/>
        </p:nvSpPr>
        <p:spPr>
          <a:xfrm>
            <a:off x="1114097" y="315310"/>
            <a:ext cx="10005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Introduction</a:t>
            </a:r>
          </a:p>
          <a:p>
            <a:pPr algn="ctr"/>
            <a:endParaRPr lang="en-GB" sz="3600" dirty="0"/>
          </a:p>
          <a:p>
            <a:pPr algn="ctr"/>
            <a:r>
              <a:rPr lang="en-GB" sz="2800" dirty="0"/>
              <a:t>Marxism is a theory based on the ideas of Karl Marx, Marxism is known as a conflict theory because it states that society is in conflict with each other, Marxism claims that this conflict is between the rich and the poor. </a:t>
            </a:r>
          </a:p>
          <a:p>
            <a:pPr algn="ctr"/>
            <a:r>
              <a:rPr lang="en-GB" sz="2800" dirty="0"/>
              <a:t>This presentation will seek to demonstrate a brief outline of the theory interpreted by Karl Marx and Friedrich Engels.</a:t>
            </a:r>
          </a:p>
        </p:txBody>
      </p:sp>
    </p:spTree>
    <p:extLst>
      <p:ext uri="{BB962C8B-B14F-4D97-AF65-F5344CB8AC3E}">
        <p14:creationId xmlns:p14="http://schemas.microsoft.com/office/powerpoint/2010/main" val="2909497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DA050C2-A410-4808-86DA-3A39A0C74331}"/>
              </a:ext>
            </a:extLst>
          </p:cNvPr>
          <p:cNvSpPr/>
          <p:nvPr/>
        </p:nvSpPr>
        <p:spPr>
          <a:xfrm>
            <a:off x="2785241" y="854113"/>
            <a:ext cx="6096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3200" b="1" dirty="0">
                <a:solidFill>
                  <a:prstClr val="white"/>
                </a:solidFill>
                <a:latin typeface="Calibri Light" panose="020F0302020204030204"/>
                <a:ea typeface="+mj-ea"/>
                <a:cs typeface="+mj-cs"/>
              </a:rPr>
              <a:t>Six components to human history</a:t>
            </a:r>
            <a:br>
              <a:rPr lang="en-US" sz="2800" b="1" dirty="0">
                <a:solidFill>
                  <a:prstClr val="white"/>
                </a:solidFill>
                <a:latin typeface="Calibri Light" panose="020F0302020204030204"/>
                <a:ea typeface="+mj-ea"/>
                <a:cs typeface="+mj-cs"/>
              </a:rPr>
            </a:br>
            <a:endParaRPr lang="en-GB" sz="2800" dirty="0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6CB231DF-B5EC-43FE-BED3-604B03397A0F}"/>
              </a:ext>
            </a:extLst>
          </p:cNvPr>
          <p:cNvSpPr txBox="1">
            <a:spLocks/>
          </p:cNvSpPr>
          <p:nvPr/>
        </p:nvSpPr>
        <p:spPr>
          <a:xfrm>
            <a:off x="839788" y="2057400"/>
            <a:ext cx="7221646" cy="4800600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285750">
              <a:buFont typeface="Wingdings" panose="05000000000000000000" pitchFamily="2" charset="2"/>
              <a:buChar char="q"/>
            </a:pPr>
            <a:r>
              <a:rPr lang="en-US" b="1" dirty="0"/>
              <a:t>Primitive communism</a:t>
            </a:r>
          </a:p>
          <a:p>
            <a:pPr marL="342900" indent="-285750">
              <a:buFont typeface="Wingdings" panose="05000000000000000000" pitchFamily="2" charset="2"/>
              <a:buChar char="q"/>
            </a:pPr>
            <a:endParaRPr lang="en-US" b="1" dirty="0"/>
          </a:p>
          <a:p>
            <a:pPr marL="1257300" lvl="2" indent="-285750">
              <a:buFont typeface="Wingdings" panose="05000000000000000000" pitchFamily="2" charset="2"/>
              <a:buChar char="q"/>
            </a:pPr>
            <a:r>
              <a:rPr lang="en-US" sz="2800" b="1" dirty="0"/>
              <a:t>Imperialism</a:t>
            </a:r>
          </a:p>
          <a:p>
            <a:pPr marL="342900" indent="-285750">
              <a:buFont typeface="Wingdings" panose="05000000000000000000" pitchFamily="2" charset="2"/>
              <a:buChar char="q"/>
            </a:pPr>
            <a:endParaRPr lang="en-US" sz="2600" b="1" dirty="0"/>
          </a:p>
          <a:p>
            <a:pPr marL="1714500" lvl="3" indent="-285750">
              <a:buFont typeface="Wingdings" panose="05000000000000000000" pitchFamily="2" charset="2"/>
              <a:buChar char="q"/>
            </a:pPr>
            <a:r>
              <a:rPr lang="en-US" sz="2800" b="1" dirty="0"/>
              <a:t>Feudalism</a:t>
            </a:r>
          </a:p>
          <a:p>
            <a:pPr marL="342900" indent="-285750">
              <a:buFont typeface="Wingdings" panose="05000000000000000000" pitchFamily="2" charset="2"/>
              <a:buChar char="q"/>
            </a:pPr>
            <a:endParaRPr lang="en-US" sz="2600" b="1" dirty="0"/>
          </a:p>
          <a:p>
            <a:pPr marL="2171700" lvl="4" indent="-285750">
              <a:buFont typeface="Wingdings" panose="05000000000000000000" pitchFamily="2" charset="2"/>
              <a:buChar char="q"/>
            </a:pPr>
            <a:r>
              <a:rPr lang="en-US" sz="2800" b="1" dirty="0"/>
              <a:t>Capitalism</a:t>
            </a:r>
          </a:p>
          <a:p>
            <a:pPr marL="342900" indent="-285750">
              <a:buFont typeface="Wingdings" panose="05000000000000000000" pitchFamily="2" charset="2"/>
              <a:buChar char="q"/>
            </a:pPr>
            <a:endParaRPr lang="en-US" sz="2600" b="1" dirty="0"/>
          </a:p>
          <a:p>
            <a:pPr marL="2628900" lvl="5" indent="-285750">
              <a:buFont typeface="Wingdings" panose="05000000000000000000" pitchFamily="2" charset="2"/>
              <a:buChar char="q"/>
            </a:pPr>
            <a:r>
              <a:rPr lang="en-US" sz="2800" b="1" dirty="0"/>
              <a:t>Socialism </a:t>
            </a:r>
          </a:p>
          <a:p>
            <a:pPr marL="342900" indent="-285750">
              <a:buFont typeface="Wingdings" panose="05000000000000000000" pitchFamily="2" charset="2"/>
              <a:buChar char="q"/>
            </a:pPr>
            <a:endParaRPr lang="en-US" sz="2600" b="1" dirty="0"/>
          </a:p>
          <a:p>
            <a:pPr marL="3086100" lvl="6" indent="-285750">
              <a:buFont typeface="Wingdings" panose="05000000000000000000" pitchFamily="2" charset="2"/>
              <a:buChar char="q"/>
            </a:pPr>
            <a:r>
              <a:rPr lang="en-US" sz="2800" b="1" dirty="0"/>
              <a:t>Communism</a:t>
            </a:r>
          </a:p>
          <a:p>
            <a:pPr marL="285750"/>
            <a:endParaRPr lang="en-US" b="1" dirty="0"/>
          </a:p>
          <a:p>
            <a:pPr marL="285750"/>
            <a:r>
              <a:rPr lang="en-US" sz="2200" b="1" dirty="0"/>
              <a:t>(Staniforth, 2008)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3021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76449-38C1-4CC5-8FE4-D42C29BFA0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Capitalism</a:t>
            </a:r>
            <a:r>
              <a:rPr lang="en-GB" b="1" dirty="0"/>
              <a:t> 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AE043E-814B-44CF-A518-8AACA3EB5AE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/>
              <a:t>Marx identified two types of capitalists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/>
              <a:t>Capital – assets that can be used or invested to create future assets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/>
              <a:t>Wage labour – workers who do not own any means of production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2400" dirty="0"/>
          </a:p>
          <a:p>
            <a:r>
              <a:rPr lang="en-GB" dirty="0"/>
              <a:t>	(Giddens, 2017)</a:t>
            </a:r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CEF4B384-C16A-4818-B8F5-F6E55098616F}"/>
              </a:ext>
            </a:extLst>
          </p:cNvPr>
          <p:cNvSpPr/>
          <p:nvPr/>
        </p:nvSpPr>
        <p:spPr>
          <a:xfrm>
            <a:off x="7303242" y="2312987"/>
            <a:ext cx="2349500" cy="223202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Capitalism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0832A45-7ED2-4EBA-AFA3-8281C68DE299}"/>
              </a:ext>
            </a:extLst>
          </p:cNvPr>
          <p:cNvCxnSpPr>
            <a:cxnSpLocks/>
            <a:endCxn id="18" idx="3"/>
          </p:cNvCxnSpPr>
          <p:nvPr/>
        </p:nvCxnSpPr>
        <p:spPr>
          <a:xfrm>
            <a:off x="9169400" y="2984501"/>
            <a:ext cx="966685" cy="147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5EC6ED1-F408-44CC-B7C3-D3EA350D6DFF}"/>
              </a:ext>
            </a:extLst>
          </p:cNvPr>
          <p:cNvCxnSpPr>
            <a:cxnSpLocks/>
          </p:cNvCxnSpPr>
          <p:nvPr/>
        </p:nvCxnSpPr>
        <p:spPr>
          <a:xfrm>
            <a:off x="6766719" y="2057400"/>
            <a:ext cx="1577181" cy="14605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lowchart: Connector 11">
            <a:extLst>
              <a:ext uri="{FF2B5EF4-FFF2-40B4-BE49-F238E27FC236}">
                <a16:creationId xmlns:a16="http://schemas.microsoft.com/office/drawing/2014/main" id="{624501C5-3C1B-4750-96B9-3E67DADDCA32}"/>
              </a:ext>
            </a:extLst>
          </p:cNvPr>
          <p:cNvSpPr/>
          <p:nvPr/>
        </p:nvSpPr>
        <p:spPr>
          <a:xfrm>
            <a:off x="5434806" y="1409700"/>
            <a:ext cx="1510506" cy="13208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Private ownership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0E77791-4A1D-46C9-9159-EC394B3820E7}"/>
              </a:ext>
            </a:extLst>
          </p:cNvPr>
          <p:cNvCxnSpPr>
            <a:cxnSpLocks/>
          </p:cNvCxnSpPr>
          <p:nvPr/>
        </p:nvCxnSpPr>
        <p:spPr>
          <a:xfrm flipH="1">
            <a:off x="7300119" y="3797300"/>
            <a:ext cx="662781" cy="904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Flowchart: Connector 15">
            <a:extLst>
              <a:ext uri="{FF2B5EF4-FFF2-40B4-BE49-F238E27FC236}">
                <a16:creationId xmlns:a16="http://schemas.microsoft.com/office/drawing/2014/main" id="{3646D8FC-A7C9-470C-8A2A-9202516B8642}"/>
              </a:ext>
            </a:extLst>
          </p:cNvPr>
          <p:cNvSpPr/>
          <p:nvPr/>
        </p:nvSpPr>
        <p:spPr>
          <a:xfrm>
            <a:off x="6223794" y="4403725"/>
            <a:ext cx="1510506" cy="90487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Sell goods for profit</a:t>
            </a:r>
          </a:p>
        </p:txBody>
      </p:sp>
      <p:sp>
        <p:nvSpPr>
          <p:cNvPr id="18" name="Flowchart: Connector 17">
            <a:extLst>
              <a:ext uri="{FF2B5EF4-FFF2-40B4-BE49-F238E27FC236}">
                <a16:creationId xmlns:a16="http://schemas.microsoft.com/office/drawing/2014/main" id="{C2499D0C-DAF1-47F3-ADEA-402E9BBB3E5F}"/>
              </a:ext>
            </a:extLst>
          </p:cNvPr>
          <p:cNvSpPr/>
          <p:nvPr/>
        </p:nvSpPr>
        <p:spPr>
          <a:xfrm>
            <a:off x="9927431" y="1752600"/>
            <a:ext cx="1424781" cy="14605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Exploit workers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E589314-B58A-4CD4-BDDA-263C0BDBD51B}"/>
              </a:ext>
            </a:extLst>
          </p:cNvPr>
          <p:cNvCxnSpPr/>
          <p:nvPr/>
        </p:nvCxnSpPr>
        <p:spPr>
          <a:xfrm>
            <a:off x="9169400" y="4127500"/>
            <a:ext cx="596900" cy="5746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Flowchart: Connector 24">
            <a:extLst>
              <a:ext uri="{FF2B5EF4-FFF2-40B4-BE49-F238E27FC236}">
                <a16:creationId xmlns:a16="http://schemas.microsoft.com/office/drawing/2014/main" id="{3E44922E-FCCE-4254-86D0-900ED3F5BAD3}"/>
              </a:ext>
            </a:extLst>
          </p:cNvPr>
          <p:cNvSpPr/>
          <p:nvPr/>
        </p:nvSpPr>
        <p:spPr>
          <a:xfrm>
            <a:off x="9467850" y="4257182"/>
            <a:ext cx="2053430" cy="206808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Workers don’t own any means of production</a:t>
            </a:r>
          </a:p>
        </p:txBody>
      </p:sp>
    </p:spTree>
    <p:extLst>
      <p:ext uri="{BB962C8B-B14F-4D97-AF65-F5344CB8AC3E}">
        <p14:creationId xmlns:p14="http://schemas.microsoft.com/office/powerpoint/2010/main" val="28721068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C95B82D5-A8BB-45BF-BED8-C7B20689210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9">
            <a:extLst>
              <a:ext uri="{FF2B5EF4-FFF2-40B4-BE49-F238E27FC236}">
                <a16:creationId xmlns:a16="http://schemas.microsoft.com/office/drawing/2014/main" id="{296C61EC-FBF4-4216-BE67-6C864D30A01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632" y="484632"/>
            <a:ext cx="3666744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 descr="Factory">
            <a:extLst>
              <a:ext uri="{FF2B5EF4-FFF2-40B4-BE49-F238E27FC236}">
                <a16:creationId xmlns:a16="http://schemas.microsoft.com/office/drawing/2014/main" id="{A3B5BB85-2AA2-4A27-B8B4-894246C413B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0520" b="10520"/>
          <a:stretch>
            <a:fillRect/>
          </a:stretch>
        </p:blipFill>
        <p:spPr>
          <a:xfrm>
            <a:off x="804672" y="843492"/>
            <a:ext cx="3026664" cy="2389856"/>
          </a:xfrm>
          <a:prstGeom prst="rect">
            <a:avLst/>
          </a:prstGeom>
          <a:effectLst/>
        </p:spPr>
      </p:pic>
      <p:pic>
        <p:nvPicPr>
          <p:cNvPr id="9" name="Graphic 8" descr="Group">
            <a:extLst>
              <a:ext uri="{FF2B5EF4-FFF2-40B4-BE49-F238E27FC236}">
                <a16:creationId xmlns:a16="http://schemas.microsoft.com/office/drawing/2014/main" id="{0B078C8F-A84E-43A0-BCB4-56DCDDE909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52273" y="3461344"/>
            <a:ext cx="1617962" cy="24384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EF5FA5-0DFE-46CE-B4DC-7A5D6DAD7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878" y="629266"/>
            <a:ext cx="6422849" cy="167660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 b="1" dirty="0"/>
              <a:t>Communism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1C3A72-9808-4570-BAB3-E623382537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16880" y="2006600"/>
            <a:ext cx="6422848" cy="4217219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00050" indent="-342900">
              <a:buFont typeface="Wingdings" panose="05000000000000000000" pitchFamily="2" charset="2"/>
              <a:buChar char="q"/>
            </a:pPr>
            <a:endParaRPr lang="en-US" sz="2000" dirty="0"/>
          </a:p>
          <a:p>
            <a:pPr marL="400050" indent="-342900">
              <a:buFont typeface="Wingdings" panose="05000000000000000000" pitchFamily="2" charset="2"/>
              <a:buChar char="q"/>
            </a:pPr>
            <a:r>
              <a:rPr lang="en-US" sz="2000" dirty="0"/>
              <a:t> </a:t>
            </a:r>
            <a:r>
              <a:rPr lang="en-US" sz="2800" dirty="0"/>
              <a:t>A society characterised by communal ownership of the means of production and distribution</a:t>
            </a:r>
          </a:p>
          <a:p>
            <a:pPr marL="514350" indent="-457200">
              <a:buFont typeface="Wingdings" panose="05000000000000000000" pitchFamily="2" charset="2"/>
              <a:buChar char="q"/>
            </a:pPr>
            <a:endParaRPr lang="en-US" sz="2800" dirty="0"/>
          </a:p>
          <a:p>
            <a:pPr marL="514350" indent="-457200">
              <a:buFont typeface="Wingdings" panose="05000000000000000000" pitchFamily="2" charset="2"/>
              <a:buChar char="q"/>
            </a:pPr>
            <a:r>
              <a:rPr lang="en-US" sz="2800" dirty="0"/>
              <a:t> Freedom of inequality</a:t>
            </a:r>
          </a:p>
          <a:p>
            <a:pPr marL="228600" indent="-457200">
              <a:buFont typeface="Wingdings" panose="05000000000000000000" pitchFamily="2" charset="2"/>
              <a:buChar char="q"/>
            </a:pPr>
            <a:endParaRPr lang="en-US" sz="2800" dirty="0"/>
          </a:p>
          <a:p>
            <a:pPr marL="514350" indent="-457200">
              <a:buFont typeface="Wingdings" panose="05000000000000000000" pitchFamily="2" charset="2"/>
              <a:buChar char="q"/>
            </a:pPr>
            <a:r>
              <a:rPr lang="en-US" sz="2800" dirty="0"/>
              <a:t> Egalitarian society be formed</a:t>
            </a:r>
          </a:p>
          <a:p>
            <a:r>
              <a:rPr lang="en-US" sz="2800" dirty="0"/>
              <a:t>	</a:t>
            </a:r>
          </a:p>
          <a:p>
            <a:r>
              <a:rPr lang="en-US" sz="2800" dirty="0"/>
              <a:t>	</a:t>
            </a:r>
            <a:r>
              <a:rPr lang="en-US" dirty="0"/>
              <a:t>(Giddens, 2017)</a:t>
            </a:r>
          </a:p>
        </p:txBody>
      </p:sp>
      <p:pic>
        <p:nvPicPr>
          <p:cNvPr id="13" name="Graphic 12" descr="Group">
            <a:extLst>
              <a:ext uri="{FF2B5EF4-FFF2-40B4-BE49-F238E27FC236}">
                <a16:creationId xmlns:a16="http://schemas.microsoft.com/office/drawing/2014/main" id="{706C3F77-B596-43DB-B208-D299FFD635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081048" y="3717981"/>
            <a:ext cx="2070327" cy="1915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1557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0D191-31D7-4A1C-B7CE-F946EF918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27820"/>
            <a:ext cx="3932237" cy="996788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/>
              <a:t>Bourgeoisie</a:t>
            </a:r>
          </a:p>
        </p:txBody>
      </p:sp>
      <p:pic>
        <p:nvPicPr>
          <p:cNvPr id="6" name="Content Placeholder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183BC2C9-3C67-4AFB-BDEF-D54EEB8F84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6977" y="896113"/>
            <a:ext cx="4066194" cy="5477002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6B27C-0B00-4014-A54A-32B9AC3D93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1376855"/>
            <a:ext cx="3932237" cy="5223641"/>
          </a:xfrm>
        </p:spPr>
        <p:txBody>
          <a:bodyPr>
            <a:noAutofit/>
          </a:bodyPr>
          <a:lstStyle/>
          <a:p>
            <a:r>
              <a:rPr lang="en-GB" sz="2400" dirty="0"/>
              <a:t> 	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/>
              <a:t> Capitalist class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/>
              <a:t>Owners of capital and means of production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/>
              <a:t>Stand in a position of domination over the  proletariat (wage worker)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1400" dirty="0"/>
          </a:p>
          <a:p>
            <a:r>
              <a:rPr lang="en-GB" sz="1400" dirty="0"/>
              <a:t>	(Dillon, 2015)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545C541-B535-419E-9BBE-C4F09EA7C9BD}"/>
              </a:ext>
            </a:extLst>
          </p:cNvPr>
          <p:cNvSpPr txBox="1"/>
          <p:nvPr/>
        </p:nvSpPr>
        <p:spPr>
          <a:xfrm>
            <a:off x="7176977" y="6305107"/>
            <a:ext cx="33386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Image: Inequalitybriefing.org,(2014)</a:t>
            </a:r>
          </a:p>
        </p:txBody>
      </p:sp>
    </p:spTree>
    <p:extLst>
      <p:ext uri="{BB962C8B-B14F-4D97-AF65-F5344CB8AC3E}">
        <p14:creationId xmlns:p14="http://schemas.microsoft.com/office/powerpoint/2010/main" val="402776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CB5E0-E11E-4B5C-8A20-8A383BDEE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/>
          <a:lstStyle/>
          <a:p>
            <a:pPr algn="ctr"/>
            <a:r>
              <a:rPr lang="en-GB" sz="4400" b="1"/>
              <a:t>Proletariat</a:t>
            </a:r>
            <a:br>
              <a:rPr lang="en-GB"/>
            </a:br>
            <a:endParaRPr lang="en-GB" dirty="0"/>
          </a:p>
        </p:txBody>
      </p:sp>
      <p:pic>
        <p:nvPicPr>
          <p:cNvPr id="7" name="Picture Placeholder 6" descr="A picture containing text, book&#10;&#10;Description generated with high confidence">
            <a:extLst>
              <a:ext uri="{FF2B5EF4-FFF2-40B4-BE49-F238E27FC236}">
                <a16:creationId xmlns:a16="http://schemas.microsoft.com/office/drawing/2014/main" id="{ED717896-1E73-4C3B-8805-056EE35DC72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29" b="4729"/>
          <a:stretch>
            <a:fillRect/>
          </a:stretch>
        </p:blipFill>
        <p:spPr>
          <a:xfrm>
            <a:off x="5183188" y="548641"/>
            <a:ext cx="6172200" cy="630936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BF0FC4-B0D0-4CF2-A6D5-3DE245D091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399"/>
            <a:ext cx="3932237" cy="4718305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/>
              <a:t>The wage earner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/>
              <a:t>Must work hard to meet production demands in factories, farms, mines</a:t>
            </a:r>
          </a:p>
          <a:p>
            <a:r>
              <a:rPr lang="en-GB" sz="2400" dirty="0"/>
              <a:t>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/>
              <a:t>Through their work, convert raw materials into commodities that are sold for commercial profit</a:t>
            </a:r>
          </a:p>
          <a:p>
            <a:r>
              <a:rPr lang="en-GB" dirty="0"/>
              <a:t>	(Dillon, 2015)</a:t>
            </a:r>
          </a:p>
          <a:p>
            <a:r>
              <a:rPr lang="en-GB" dirty="0"/>
              <a:t>	Image: Neilrab, (2010)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76436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FF92C85-561F-4BF0-A5E4-FED935DD3441}"/>
              </a:ext>
            </a:extLst>
          </p:cNvPr>
          <p:cNvSpPr txBox="1"/>
          <p:nvPr/>
        </p:nvSpPr>
        <p:spPr>
          <a:xfrm>
            <a:off x="1024128" y="1161288"/>
            <a:ext cx="10433304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1;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Karl Marx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[jpeg] 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n.d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).Available at; 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https://esoriano.files.wordpress.com/2007/07/marx.jpg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29.04.18]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2; Inequalitybriefing.org, (2014).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Briefing 48: The richest 1% of the UK population have as much wealth as the poorest 55% combined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at; 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http://inequalitybriefing.org/brief/briefing-48-the-richest-1-of-the-uk-population-have-as-much-wealth-as-the-p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[Accessed 01.05.2018]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3; Neilrab, (2010).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 the proletariat ever take over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at;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https://lifeexaminations.wordpress.com/2010/12/06/will-the-proletariat-ever-take-over/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06.05.18]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Dillon, M. (2014).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sociological theory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Chichester. Wiley. Blackwell.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Giddens, A and Sutton, P, W. (2017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Sociology 8</a:t>
            </a:r>
            <a:r>
              <a:rPr lang="en-GB" i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ed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Cambridge. Polity Press.	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Staniforth, J and Waller, S. (2008).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Totalitarian ideology in theory and practice, c1848-1941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Cheltenham. Thornes.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68991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873</TotalTime>
  <Words>345</Words>
  <Application>Microsoft Office PowerPoint</Application>
  <PresentationFormat>Widescreen</PresentationFormat>
  <Paragraphs>70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Calibri Light</vt:lpstr>
      <vt:lpstr>Times New Roman</vt:lpstr>
      <vt:lpstr>Wingdings</vt:lpstr>
      <vt:lpstr>Office Theme</vt:lpstr>
      <vt:lpstr> </vt:lpstr>
      <vt:lpstr>PowerPoint Presentation</vt:lpstr>
      <vt:lpstr>PowerPoint Presentation</vt:lpstr>
      <vt:lpstr>Capitalism  </vt:lpstr>
      <vt:lpstr>Communism</vt:lpstr>
      <vt:lpstr>Bourgeoisie</vt:lpstr>
      <vt:lpstr>Proletariat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Donna Thomas (1703478)</dc:creator>
  <cp:lastModifiedBy>Donna Thomas (1703478)</cp:lastModifiedBy>
  <cp:revision>42</cp:revision>
  <dcterms:created xsi:type="dcterms:W3CDTF">2018-04-29T13:37:33Z</dcterms:created>
  <dcterms:modified xsi:type="dcterms:W3CDTF">2018-05-07T07:33:29Z</dcterms:modified>
</cp:coreProperties>
</file>