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62" r:id="rId5"/>
    <p:sldId id="320" r:id="rId6"/>
    <p:sldId id="324" r:id="rId7"/>
    <p:sldId id="366" r:id="rId8"/>
    <p:sldId id="369" r:id="rId9"/>
    <p:sldId id="370" r:id="rId10"/>
    <p:sldId id="260" r:id="rId11"/>
    <p:sldId id="332" r:id="rId12"/>
    <p:sldId id="322" r:id="rId13"/>
    <p:sldId id="348" r:id="rId14"/>
    <p:sldId id="350" r:id="rId15"/>
    <p:sldId id="351" r:id="rId16"/>
    <p:sldId id="333" r:id="rId17"/>
    <p:sldId id="343" r:id="rId18"/>
    <p:sldId id="344" r:id="rId19"/>
    <p:sldId id="360" r:id="rId20"/>
    <p:sldId id="346" r:id="rId21"/>
    <p:sldId id="345" r:id="rId22"/>
    <p:sldId id="347" r:id="rId23"/>
    <p:sldId id="365" r:id="rId24"/>
    <p:sldId id="325" r:id="rId25"/>
  </p:sldIdLst>
  <p:sldSz cx="12192000" cy="6858000"/>
  <p:notesSz cx="6877050" cy="96567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F8CF9F-24FF-447A-8C3F-B4025772782C}" v="20" dt="2024-01-26T13:27:32.885"/>
    <p1510:client id="{D4009AE9-2C78-4173-A2AF-5A5299A2215E}" v="1" dt="2024-01-26T13:55:52.286"/>
    <p1510:client id="{E633D953-F08B-48DC-AA11-D19CA2C3BA29}" v="6" dt="2024-01-26T13:09:02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3" autoAdjust="0"/>
    <p:restoredTop sz="84959" autoAdjust="0"/>
  </p:normalViewPr>
  <p:slideViewPr>
    <p:cSldViewPr snapToGrid="0">
      <p:cViewPr varScale="1">
        <p:scale>
          <a:sx n="79" d="100"/>
          <a:sy n="79" d="100"/>
        </p:scale>
        <p:origin x="357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738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5725" y="0"/>
            <a:ext cx="2979738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4908F1-B5D3-44B3-9B44-996AEA9A0774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172575"/>
            <a:ext cx="2979738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5725" y="9172575"/>
            <a:ext cx="2979738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3C815E-CBCD-4E7E-83AA-B8A1CB6C7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200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0055" cy="484515"/>
          </a:xfrm>
          <a:prstGeom prst="rect">
            <a:avLst/>
          </a:prstGeom>
        </p:spPr>
        <p:txBody>
          <a:bodyPr vert="horz" lIns="94476" tIns="47238" rIns="94476" bIns="4723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5404" y="0"/>
            <a:ext cx="2980055" cy="484515"/>
          </a:xfrm>
          <a:prstGeom prst="rect">
            <a:avLst/>
          </a:prstGeom>
        </p:spPr>
        <p:txBody>
          <a:bodyPr vert="horz" lIns="94476" tIns="47238" rIns="94476" bIns="47238" rtlCol="0"/>
          <a:lstStyle>
            <a:lvl1pPr algn="r">
              <a:defRPr sz="1200"/>
            </a:lvl1pPr>
          </a:lstStyle>
          <a:p>
            <a:fld id="{DEE4E6EC-F383-4163-9108-F6DC4E196348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42925" y="1206500"/>
            <a:ext cx="5791200" cy="32591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476" tIns="47238" rIns="94476" bIns="4723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705" y="4647317"/>
            <a:ext cx="5501640" cy="3802350"/>
          </a:xfrm>
          <a:prstGeom prst="rect">
            <a:avLst/>
          </a:prstGeom>
        </p:spPr>
        <p:txBody>
          <a:bodyPr vert="horz" lIns="94476" tIns="47238" rIns="94476" bIns="4723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72249"/>
            <a:ext cx="2980055" cy="484514"/>
          </a:xfrm>
          <a:prstGeom prst="rect">
            <a:avLst/>
          </a:prstGeom>
        </p:spPr>
        <p:txBody>
          <a:bodyPr vert="horz" lIns="94476" tIns="47238" rIns="94476" bIns="4723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5404" y="9172249"/>
            <a:ext cx="2980055" cy="484514"/>
          </a:xfrm>
          <a:prstGeom prst="rect">
            <a:avLst/>
          </a:prstGeom>
        </p:spPr>
        <p:txBody>
          <a:bodyPr vert="horz" lIns="94476" tIns="47238" rIns="94476" bIns="47238" rtlCol="0" anchor="b"/>
          <a:lstStyle>
            <a:lvl1pPr algn="r">
              <a:defRPr sz="1200"/>
            </a:lvl1pPr>
          </a:lstStyle>
          <a:p>
            <a:fld id="{DBEB0C68-41F6-4B93-89C9-3146A3B81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48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GNANev8m_8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577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Remind students of research dispositions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3D75D1-0CF7-487F-A77C-F53599D6E8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4597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172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 person has an unique perspective and sees things a little differently</a:t>
            </a:r>
          </a:p>
          <a:p>
            <a:endParaRPr lang="en-GB" dirty="0"/>
          </a:p>
          <a:p>
            <a:r>
              <a:rPr lang="en-GB" dirty="0"/>
              <a:t>Different people can see the same event and describe it very differently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1198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 person has an unique perspective and sees things a little differently</a:t>
            </a:r>
          </a:p>
          <a:p>
            <a:endParaRPr lang="en-GB" dirty="0"/>
          </a:p>
          <a:p>
            <a:r>
              <a:rPr lang="en-GB" dirty="0"/>
              <a:t>Different people can see the same event and describe it very differently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7512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3414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7471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1159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43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‘</a:t>
            </a:r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8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725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Discussion to evaluate observation as a research tool.  Clarify each of the points (</a:t>
            </a:r>
            <a:r>
              <a:rPr lang="en-GB" dirty="0" err="1"/>
              <a:t>eg</a:t>
            </a:r>
            <a:r>
              <a:rPr lang="en-GB" dirty="0"/>
              <a:t>; participant/non-participant observers, etc)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</a:rPr>
              <a:t>Encourage students to access Grigg and Lewis report – I’VE PUT THIS ON MOODLE .  An easy read and informative.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5926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8455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1407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Initiate discussion before presenting bullet points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9932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to work in pairs.</a:t>
            </a:r>
          </a:p>
          <a:p>
            <a:endParaRPr lang="en-GB" dirty="0"/>
          </a:p>
          <a:p>
            <a:r>
              <a:rPr lang="en-GB" dirty="0"/>
              <a:t>They decide on a specific pupil to observe, using the Leuven Scale FOR INVOLVEMENT</a:t>
            </a:r>
          </a:p>
          <a:p>
            <a:endParaRPr lang="en-GB" dirty="0"/>
          </a:p>
          <a:p>
            <a:r>
              <a:rPr lang="en-GB" dirty="0"/>
              <a:t>They separately record scores.  Did they match?  Did they all see the same thing?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Outstanding Reception Maths Classroom Observation - Topic Counting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409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09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44758">
              <a:defRPr/>
            </a:pPr>
            <a:fld id="{5E275E41-9B13-4E81-81D6-20A2BFA9CB61}" type="slidenum">
              <a:rPr lang="en-GB">
                <a:solidFill>
                  <a:prstClr val="black"/>
                </a:solidFill>
                <a:latin typeface="Calibri" panose="020F0502020204030204"/>
              </a:rPr>
              <a:pPr defTabSz="944758">
                <a:defRPr/>
              </a:pPr>
              <a:t>20</a:t>
            </a:fld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55477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262E4-C501-4922-BCB4-F5C2DE2A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B0D37-E651-4E2C-B4DE-7D9A9105E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B6C35-51F3-4ACC-9E8C-32731677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9D551-31A8-4962-B4D2-79EA6A91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0C061-987F-4931-87F4-703C70DC1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816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054E-8A0C-4A9B-8588-A4ECD6CC6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5F35-6F10-472B-9CE4-9A367BB14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C0D8B-9D7E-42CB-84A2-DA0D5A827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AF69C-6EAC-4E4D-9B73-944BD4702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7DC7F-374D-49AD-906F-7EAA539F6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7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6B818-F207-4757-8D71-4F7335B41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21D92-5BE4-4781-94BD-6CDF34E6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C04F0-AD0C-4C78-B878-564854B9D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3D88F-8860-497F-AA88-9A3D93C48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E8589-599B-4E50-9986-67866806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2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C5FD-4F77-4772-9410-16912E369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C1A7-894B-49EF-AD42-1EDB7802B6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CF861-FCBC-4E29-B8B0-57C875BD2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3DC48-04AE-46F2-8487-024401E98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3FF15-3963-49DA-B8A4-B983E7DF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613A6-E2B9-4107-85E7-DE47283B4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32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CAA1A-1AD4-4F40-841B-78406E4F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B80DA9-1AD1-4360-8A56-7FA9DDD97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89FDF6-118B-4A15-A7FE-20DBB427D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796A23-5B29-444B-BE7B-A2DFCF76F2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28597-61EE-4026-9CD0-336664F91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45F8CB-1057-4D2F-B09A-40D7D370B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0B851-948F-46CA-9557-148CB394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915FE4-3E86-4481-8315-CBF83994E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92238-A490-4F3C-B09B-F1A2AFF07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94EE0-3D69-4867-83DD-9F9C00B2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CE1551-6934-44C5-92C1-91C1BDE30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52E27-5388-4992-8CBD-CD4EBA1B3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52E778-3357-4C94-969A-E848EE92F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D4884-5966-4726-8569-5817867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977B1-BCBD-46C2-BF12-C9D366EB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096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D4B4B-9FA9-482E-8524-E1BBF819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F2E1E-78FA-4E3D-9765-15EE03449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715CF-B6A4-431D-86EA-9937B3C7A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92018-6B09-403B-A633-12AF36B73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40BF0-023E-44CF-AFFD-27CF27F0A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855ED-2C0F-442E-BBF9-01DB3457C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2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2715-8501-42E3-B7DB-5971AB273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99EC8-E0BC-4545-889C-A22B81C7E7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E184F-9D32-4C0A-99C9-27CE9F33D9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B9E93-4736-493E-8C4A-67816C57C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1B19C-EB96-4689-BFFD-CCB1B46C1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9619-0C38-4674-90BA-0DF3A6947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2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75E8-092A-478E-AB24-DED69D5D5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915D41-F9B4-4057-93BE-C721917E24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B499C-022A-415B-B679-EEAE35C5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A5828-56B5-4CA5-B697-170ABFB52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6E4C6-B976-475A-BEEC-FAC011E12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69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A0DC8F-1FD0-42CA-A147-26DA8F6300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3D4C2-4628-4134-9C00-D937628AA9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A00DB-AF13-466B-9A2C-321E372E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1AC6B-0188-4F1A-904E-F55593E01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6100-4FBD-4A77-A402-B2744FA6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5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3EC3F7-D835-4C19-ADDE-71685B4D8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B2B1D-0D50-4DCD-A071-0174578D4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25F9-4387-4900-8420-3B6655510A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9925C-3DA4-4F8B-8E11-4F69043A7C72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3FF7-5DA6-45C8-AE4E-27A81E682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30E5A-D8F6-48E3-B4D0-8C8850A4A5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0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s://www.youtube.com/watch?v=vJG698U2Mvo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about:blan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heqdin.com/leuven-scale-for-early-years?gad_source=2&amp;gclid=CjwKCAiAzc2tBhA6EiwArv-i6RJPOfIWAqr-WqUjeomrJ_pOqhHsutHPzXM02K5q5bC5XNg2AoHUGxoCjLcQAvD_BwE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youtu.be/8l4n-aXfeKQ?si=UdQugrc5CqvFXygv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1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se that has a sign on the side of a road&#10;&#10;Description automatically generated">
            <a:extLst>
              <a:ext uri="{FF2B5EF4-FFF2-40B4-BE49-F238E27FC236}">
                <a16:creationId xmlns:a16="http://schemas.microsoft.com/office/drawing/2014/main" id="{F183F11E-20DC-4A09-B1A0-EA319C073D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91" y="202626"/>
            <a:ext cx="11831217" cy="6452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A6921C-40DF-4FD1-9436-EF02D4884C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9696" y="5931474"/>
            <a:ext cx="1809750" cy="723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099BD-8897-4275-8557-1F99CDB99FD3}"/>
              </a:ext>
            </a:extLst>
          </p:cNvPr>
          <p:cNvSpPr txBox="1"/>
          <p:nvPr/>
        </p:nvSpPr>
        <p:spPr>
          <a:xfrm>
            <a:off x="1851875" y="4946589"/>
            <a:ext cx="2830286" cy="984885"/>
          </a:xfrm>
          <a:prstGeom prst="rect">
            <a:avLst/>
          </a:prstGeom>
          <a:solidFill>
            <a:schemeClr val="accent6">
              <a:lumMod val="20000"/>
              <a:lumOff val="80000"/>
              <a:alpha val="46000"/>
            </a:schemeClr>
          </a:solidFill>
        </p:spPr>
        <p:txBody>
          <a:bodyPr wrap="square" rtlCol="0">
            <a:spAutoFit/>
          </a:bodyPr>
          <a:lstStyle/>
          <a:p>
            <a:endParaRPr lang="en-US" sz="2000" dirty="0"/>
          </a:p>
          <a:p>
            <a:r>
              <a:rPr lang="en-US" sz="2000" b="1" dirty="0">
                <a:solidFill>
                  <a:srgbClr val="FF0000"/>
                </a:solidFill>
              </a:rPr>
              <a:t>Session 6:</a:t>
            </a:r>
          </a:p>
          <a:p>
            <a:r>
              <a:rPr lang="en-US" dirty="0"/>
              <a:t>Theory of observation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157EC-4413-4F79-A5B8-0A84C9C1EAF0}"/>
              </a:ext>
            </a:extLst>
          </p:cNvPr>
          <p:cNvSpPr txBox="1"/>
          <p:nvPr/>
        </p:nvSpPr>
        <p:spPr>
          <a:xfrm>
            <a:off x="296372" y="74316"/>
            <a:ext cx="112060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ECAD4010</a:t>
            </a:r>
            <a:r>
              <a:rPr lang="en-US" sz="3200" dirty="0"/>
              <a:t>  </a:t>
            </a:r>
            <a:r>
              <a:rPr lang="en-US" sz="3200" b="1" dirty="0"/>
              <a:t>Professional and Pedagogic Studies:  </a:t>
            </a:r>
          </a:p>
          <a:p>
            <a:r>
              <a:rPr lang="en-US" sz="2800" dirty="0"/>
              <a:t>Researching the Learning:  what, how and why am I teaching?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62839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EDBD82-A768-46D5-9C41-745CD07D032C}"/>
              </a:ext>
            </a:extLst>
          </p:cNvPr>
          <p:cNvSpPr txBox="1"/>
          <p:nvPr/>
        </p:nvSpPr>
        <p:spPr>
          <a:xfrm>
            <a:off x="273132" y="201881"/>
            <a:ext cx="8407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Yr</a:t>
            </a:r>
            <a:r>
              <a:rPr lang="en-US" sz="3200" b="1" dirty="0"/>
              <a:t> Athrofa Research Dispositions </a:t>
            </a:r>
            <a:endParaRPr lang="en-GB" sz="3200" b="1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EC8ABF1C-3F6E-445F-BF1C-775F405D3FD7}"/>
              </a:ext>
            </a:extLst>
          </p:cNvPr>
          <p:cNvSpPr/>
          <p:nvPr/>
        </p:nvSpPr>
        <p:spPr>
          <a:xfrm>
            <a:off x="451262" y="985652"/>
            <a:ext cx="5260769" cy="231568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EA67A61D-0C13-4404-9036-F292A52CC2C9}"/>
              </a:ext>
            </a:extLst>
          </p:cNvPr>
          <p:cNvSpPr/>
          <p:nvPr/>
        </p:nvSpPr>
        <p:spPr>
          <a:xfrm>
            <a:off x="6050477" y="985652"/>
            <a:ext cx="5260769" cy="2315688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CC7CBAF8-ED8F-4A9D-A857-998E289C2019}"/>
              </a:ext>
            </a:extLst>
          </p:cNvPr>
          <p:cNvSpPr/>
          <p:nvPr/>
        </p:nvSpPr>
        <p:spPr>
          <a:xfrm>
            <a:off x="463137" y="3810000"/>
            <a:ext cx="5260769" cy="2315688"/>
          </a:xfrm>
          <a:prstGeom prst="wedgeRoundRect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F148D3E-636D-45F0-B6A1-881D307CD188}"/>
              </a:ext>
            </a:extLst>
          </p:cNvPr>
          <p:cNvSpPr/>
          <p:nvPr/>
        </p:nvSpPr>
        <p:spPr>
          <a:xfrm>
            <a:off x="6096000" y="3810000"/>
            <a:ext cx="5260769" cy="2315688"/>
          </a:xfrm>
          <a:prstGeom prst="wedgeRoundRect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9DD631-2F42-4FC3-9439-E46D8792F3A1}"/>
              </a:ext>
            </a:extLst>
          </p:cNvPr>
          <p:cNvSpPr txBox="1"/>
          <p:nvPr/>
        </p:nvSpPr>
        <p:spPr>
          <a:xfrm>
            <a:off x="724395" y="1140031"/>
            <a:ext cx="484513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Being </a:t>
            </a:r>
            <a:r>
              <a:rPr lang="en-US" sz="2400" b="1" dirty="0" err="1"/>
              <a:t>sceptical</a:t>
            </a: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Understand </a:t>
            </a:r>
            <a:r>
              <a:rPr lang="en-US" sz="2000" dirty="0">
                <a:solidFill>
                  <a:srgbClr val="FF0000"/>
                </a:solidFill>
              </a:rPr>
              <a:t>empirical evidence </a:t>
            </a:r>
            <a:r>
              <a:rPr lang="en-US" sz="2000" dirty="0"/>
              <a:t>in contested fields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Being aware of political, economic and social drivers for ‘evidence’</a:t>
            </a: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F288F3-43B5-427B-8C16-745A30F40FBD}"/>
              </a:ext>
            </a:extLst>
          </p:cNvPr>
          <p:cNvSpPr txBox="1"/>
          <p:nvPr/>
        </p:nvSpPr>
        <p:spPr>
          <a:xfrm>
            <a:off x="6466114" y="118678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Being ethical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Knowing and using ethical principles of research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Understanding </a:t>
            </a:r>
            <a:r>
              <a:rPr lang="en-US" sz="2000" dirty="0">
                <a:solidFill>
                  <a:srgbClr val="FF0000"/>
                </a:solidFill>
              </a:rPr>
              <a:t>positionality</a:t>
            </a:r>
            <a:r>
              <a:rPr lang="en-US" sz="2000" dirty="0"/>
              <a:t> </a:t>
            </a: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BC81F0-B97B-45B1-A1F9-93B3BF3B1D53}"/>
              </a:ext>
            </a:extLst>
          </p:cNvPr>
          <p:cNvSpPr txBox="1"/>
          <p:nvPr/>
        </p:nvSpPr>
        <p:spPr>
          <a:xfrm>
            <a:off x="835231" y="4018571"/>
            <a:ext cx="48451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Being a skilled researcher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Understanding </a:t>
            </a:r>
            <a:r>
              <a:rPr lang="en-US" sz="2000" dirty="0">
                <a:solidFill>
                  <a:srgbClr val="FF0000"/>
                </a:solidFill>
              </a:rPr>
              <a:t>qualitative</a:t>
            </a:r>
            <a:r>
              <a:rPr lang="en-US" sz="2000" dirty="0"/>
              <a:t> and </a:t>
            </a:r>
            <a:r>
              <a:rPr lang="en-US" sz="2000" dirty="0">
                <a:solidFill>
                  <a:srgbClr val="FF0000"/>
                </a:solidFill>
              </a:rPr>
              <a:t>quantitative</a:t>
            </a:r>
            <a:r>
              <a:rPr lang="en-US" sz="2000" dirty="0"/>
              <a:t> methods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Be able to construct an argument based on evidence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Employing </a:t>
            </a:r>
            <a:r>
              <a:rPr lang="en-US" sz="2000" dirty="0">
                <a:solidFill>
                  <a:srgbClr val="FF0000"/>
                </a:solidFill>
              </a:rPr>
              <a:t>critical reading </a:t>
            </a:r>
            <a:r>
              <a:rPr lang="en-US" sz="2000" dirty="0"/>
              <a:t>skills </a:t>
            </a: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1FD544-57E4-49C3-B132-154B7BACA6DC}"/>
              </a:ext>
            </a:extLst>
          </p:cNvPr>
          <p:cNvSpPr txBox="1"/>
          <p:nvPr/>
        </p:nvSpPr>
        <p:spPr>
          <a:xfrm>
            <a:off x="6258295" y="4018571"/>
            <a:ext cx="484513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Being part of an inquiring profession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Proactively contributing to a range of audiences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Actively engaging with the inquiry and findings of others  </a:t>
            </a: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555632F-5182-42D0-BACE-B6041553B854}"/>
              </a:ext>
            </a:extLst>
          </p:cNvPr>
          <p:cNvSpPr/>
          <p:nvPr/>
        </p:nvSpPr>
        <p:spPr>
          <a:xfrm>
            <a:off x="162560" y="3664290"/>
            <a:ext cx="5680098" cy="282336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492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348F8A4-2CF4-4D2C-BA26-83141BA5E6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32" y="825961"/>
            <a:ext cx="4463866" cy="4463866"/>
          </a:xfrm>
          <a:prstGeom prst="rect">
            <a:avLst/>
          </a:prstGeo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A511C-2420-4ADA-98EC-669711440419}"/>
              </a:ext>
            </a:extLst>
          </p:cNvPr>
          <p:cNvSpPr txBox="1"/>
          <p:nvPr/>
        </p:nvSpPr>
        <p:spPr>
          <a:xfrm>
            <a:off x="1897626" y="617517"/>
            <a:ext cx="94074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Session Aim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99A2B9-78B7-4354-9C50-F933D4168D85}"/>
              </a:ext>
            </a:extLst>
          </p:cNvPr>
          <p:cNvSpPr txBox="1"/>
          <p:nvPr/>
        </p:nvSpPr>
        <p:spPr>
          <a:xfrm>
            <a:off x="5510151" y="1971304"/>
            <a:ext cx="568828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To develop an understanding of observation strategies</a:t>
            </a:r>
            <a:endParaRPr lang="en-GB" sz="48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72489E3-69F1-4F15-A39A-1FBB86DF5EED}"/>
              </a:ext>
            </a:extLst>
          </p:cNvPr>
          <p:cNvSpPr/>
          <p:nvPr/>
        </p:nvSpPr>
        <p:spPr>
          <a:xfrm>
            <a:off x="2045110" y="4735559"/>
            <a:ext cx="6096000" cy="7101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954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5AC6AD-B72E-4DE5-9C20-E21205BCE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00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C9BC9C-C5D4-4201-96BC-32EFDDBFAA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1819" y="228022"/>
            <a:ext cx="8868697" cy="641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228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C9BC9C-C5D4-4201-96BC-32EFDDBFA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1651819" y="228022"/>
            <a:ext cx="8868697" cy="641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13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blue shirt&#10;&#10;Description automatically generated">
            <a:extLst>
              <a:ext uri="{FF2B5EF4-FFF2-40B4-BE49-F238E27FC236}">
                <a16:creationId xmlns:a16="http://schemas.microsoft.com/office/drawing/2014/main" id="{0F7E9BFC-3CF8-4373-B60C-D4A7F71B78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8" t="450" r="3322" b="40794"/>
          <a:stretch/>
        </p:blipFill>
        <p:spPr>
          <a:xfrm>
            <a:off x="145472" y="1070265"/>
            <a:ext cx="6117266" cy="39381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8A0F66-EF5B-44F6-950C-E386FDE4F2EC}"/>
              </a:ext>
            </a:extLst>
          </p:cNvPr>
          <p:cNvSpPr txBox="1"/>
          <p:nvPr/>
        </p:nvSpPr>
        <p:spPr>
          <a:xfrm>
            <a:off x="6262738" y="1257300"/>
            <a:ext cx="54893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3200" dirty="0"/>
          </a:p>
          <a:p>
            <a:r>
              <a:rPr lang="en-GB" sz="3200" dirty="0"/>
              <a:t>Watch the following YouTube clip and follow the instructions </a:t>
            </a:r>
          </a:p>
        </p:txBody>
      </p:sp>
      <p:pic>
        <p:nvPicPr>
          <p:cNvPr id="1026" name="Picture 2" descr="Image result for play button">
            <a:hlinkClick r:id="rId4"/>
            <a:extLst>
              <a:ext uri="{FF2B5EF4-FFF2-40B4-BE49-F238E27FC236}">
                <a16:creationId xmlns:a16="http://schemas.microsoft.com/office/drawing/2014/main" id="{3C167F70-D978-48A7-9456-F5F8E046C2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450" y="5527901"/>
            <a:ext cx="1362941" cy="956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238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9A94C0-17F7-47B7-B345-6AF7BDA1028E}"/>
              </a:ext>
            </a:extLst>
          </p:cNvPr>
          <p:cNvSpPr txBox="1"/>
          <p:nvPr/>
        </p:nvSpPr>
        <p:spPr>
          <a:xfrm>
            <a:off x="800099" y="384464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Types of observation 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154042A9-035C-46AB-9809-D8376917DE54}"/>
              </a:ext>
            </a:extLst>
          </p:cNvPr>
          <p:cNvSpPr/>
          <p:nvPr/>
        </p:nvSpPr>
        <p:spPr>
          <a:xfrm>
            <a:off x="543791" y="1330037"/>
            <a:ext cx="3190009" cy="2098963"/>
          </a:xfrm>
          <a:prstGeom prst="wedgeRoundRectCallou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1BAD0BEB-5351-481C-82B1-BFD43F9F6A77}"/>
              </a:ext>
            </a:extLst>
          </p:cNvPr>
          <p:cNvSpPr/>
          <p:nvPr/>
        </p:nvSpPr>
        <p:spPr>
          <a:xfrm>
            <a:off x="4355522" y="1330037"/>
            <a:ext cx="3190009" cy="2098963"/>
          </a:xfrm>
          <a:prstGeom prst="wedgeRoundRectCallou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64E3C772-01FD-4772-B82C-66F268E2747D}"/>
              </a:ext>
            </a:extLst>
          </p:cNvPr>
          <p:cNvSpPr/>
          <p:nvPr/>
        </p:nvSpPr>
        <p:spPr>
          <a:xfrm>
            <a:off x="8084126" y="1322146"/>
            <a:ext cx="3190009" cy="2098963"/>
          </a:xfrm>
          <a:prstGeom prst="wedgeRoundRectCallou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C4EE0D-666C-427A-BE99-16DD3B546CC9}"/>
              </a:ext>
            </a:extLst>
          </p:cNvPr>
          <p:cNvSpPr txBox="1"/>
          <p:nvPr/>
        </p:nvSpPr>
        <p:spPr>
          <a:xfrm>
            <a:off x="800099" y="1463686"/>
            <a:ext cx="29897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  </a:t>
            </a:r>
            <a:endParaRPr lang="en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Narrative observation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B88F48-9C41-40D5-9031-37E7599F1F00}"/>
              </a:ext>
            </a:extLst>
          </p:cNvPr>
          <p:cNvSpPr txBox="1"/>
          <p:nvPr/>
        </p:nvSpPr>
        <p:spPr>
          <a:xfrm>
            <a:off x="4672444" y="1477376"/>
            <a:ext cx="25561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Critical incident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F4F88-5E76-4E93-A065-F0ECC8B996BF}"/>
              </a:ext>
            </a:extLst>
          </p:cNvPr>
          <p:cNvSpPr txBox="1"/>
          <p:nvPr/>
        </p:nvSpPr>
        <p:spPr>
          <a:xfrm>
            <a:off x="8294931" y="1477376"/>
            <a:ext cx="276839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Observation schedule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9581C05-713F-426C-A7D1-2F0523900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1235">
            <a:off x="336997" y="4019391"/>
            <a:ext cx="3404647" cy="22642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picture containing beach, sitting, toy, grass&#10;&#10;Description automatically generated">
            <a:extLst>
              <a:ext uri="{FF2B5EF4-FFF2-40B4-BE49-F238E27FC236}">
                <a16:creationId xmlns:a16="http://schemas.microsoft.com/office/drawing/2014/main" id="{EF0D5A9B-A4CD-4E65-A130-617C0E26939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37"/>
          <a:stretch/>
        </p:blipFill>
        <p:spPr>
          <a:xfrm rot="712741">
            <a:off x="3215146" y="4252763"/>
            <a:ext cx="3253545" cy="1684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 descr="A person standing in a field&#10;&#10;Description automatically generated">
            <a:extLst>
              <a:ext uri="{FF2B5EF4-FFF2-40B4-BE49-F238E27FC236}">
                <a16:creationId xmlns:a16="http://schemas.microsoft.com/office/drawing/2014/main" id="{3AF35BD1-C61A-4296-A03D-F1BFADB6D69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82" r="26319"/>
          <a:stretch/>
        </p:blipFill>
        <p:spPr>
          <a:xfrm rot="20536474">
            <a:off x="6165527" y="3803626"/>
            <a:ext cx="2760009" cy="22499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B66BAD9-1AEE-4FDE-8BFD-5B2CBF7375F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2887" b="6390"/>
          <a:stretch/>
        </p:blipFill>
        <p:spPr>
          <a:xfrm rot="787761">
            <a:off x="8852565" y="3659109"/>
            <a:ext cx="2434600" cy="29464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234436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9A94C0-17F7-47B7-B345-6AF7BDA1028E}"/>
              </a:ext>
            </a:extLst>
          </p:cNvPr>
          <p:cNvSpPr txBox="1"/>
          <p:nvPr/>
        </p:nvSpPr>
        <p:spPr>
          <a:xfrm>
            <a:off x="800099" y="384464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Types of observation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15DD0E-C6DD-403B-A280-41E45AA00332}"/>
              </a:ext>
            </a:extLst>
          </p:cNvPr>
          <p:cNvSpPr txBox="1"/>
          <p:nvPr/>
        </p:nvSpPr>
        <p:spPr>
          <a:xfrm>
            <a:off x="966355" y="1092350"/>
            <a:ext cx="895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Narrative observation…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CB8EAF-04EE-4075-905C-B89640A27E1C}"/>
              </a:ext>
            </a:extLst>
          </p:cNvPr>
          <p:cNvSpPr/>
          <p:nvPr/>
        </p:nvSpPr>
        <p:spPr>
          <a:xfrm>
            <a:off x="800099" y="1674674"/>
            <a:ext cx="1057448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 narrative observation is a detailed account of behavior that has been observed in a classroom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Narrative observations are written in chronological order and told in standard story form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observer's task is to record everything she sees and hears – not to limit the scope of the observation to a predetermined list of issues or topics</a:t>
            </a:r>
          </a:p>
          <a:p>
            <a:endParaRPr lang="en-US" sz="2400" dirty="0">
              <a:solidFill>
                <a:srgbClr val="000000"/>
              </a:solidFill>
              <a:latin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14E0BF-6955-4CAF-837C-07DF44622164}"/>
              </a:ext>
            </a:extLst>
          </p:cNvPr>
          <p:cNvSpPr txBox="1"/>
          <p:nvPr/>
        </p:nvSpPr>
        <p:spPr>
          <a:xfrm>
            <a:off x="1442213" y="4902388"/>
            <a:ext cx="7151181" cy="1631216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/>
              <a:t>When might narrative observation be appropriate within a FL class?  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Can you think of any negatives about using this research tool? </a:t>
            </a:r>
          </a:p>
        </p:txBody>
      </p:sp>
      <p:pic>
        <p:nvPicPr>
          <p:cNvPr id="1026" name="Picture 2" descr="Image result for nursery pupils">
            <a:extLst>
              <a:ext uri="{FF2B5EF4-FFF2-40B4-BE49-F238E27FC236}">
                <a16:creationId xmlns:a16="http://schemas.microsoft.com/office/drawing/2014/main" id="{A017BB81-53C6-4963-9480-A517FC439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0271" y="3478338"/>
            <a:ext cx="3740027" cy="276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85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15DD0E-C6DD-403B-A280-41E45AA00332}"/>
              </a:ext>
            </a:extLst>
          </p:cNvPr>
          <p:cNvSpPr txBox="1"/>
          <p:nvPr/>
        </p:nvSpPr>
        <p:spPr>
          <a:xfrm>
            <a:off x="995852" y="1037511"/>
            <a:ext cx="895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Observation schedule…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FCB30C-09C3-4480-9A93-4A5FB70B5B1C}"/>
              </a:ext>
            </a:extLst>
          </p:cNvPr>
          <p:cNvSpPr/>
          <p:nvPr/>
        </p:nvSpPr>
        <p:spPr>
          <a:xfrm>
            <a:off x="481445" y="1560731"/>
            <a:ext cx="11710555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An </a:t>
            </a:r>
            <a:r>
              <a:rPr lang="en-US" sz="2000" b="1" dirty="0"/>
              <a:t>observation schedule</a:t>
            </a:r>
            <a:r>
              <a:rPr lang="en-US" sz="2000" dirty="0"/>
              <a:t> is a form prepared before data collection and is filled out by researchers during observations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Observation schedules are used mainly in education, psychology, speech and language therapy and market research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Schedules can range from very complex multi-page examinations to simple tally sheets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6E0B7F-AE8A-4A6E-87F4-4B5ADA482757}"/>
              </a:ext>
            </a:extLst>
          </p:cNvPr>
          <p:cNvSpPr txBox="1"/>
          <p:nvPr/>
        </p:nvSpPr>
        <p:spPr>
          <a:xfrm>
            <a:off x="290051" y="5287193"/>
            <a:ext cx="11611897" cy="923330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endParaRPr lang="en-GB" dirty="0"/>
          </a:p>
          <a:p>
            <a:r>
              <a:rPr lang="en-GB" dirty="0">
                <a:solidFill>
                  <a:srgbClr val="00B0F0"/>
                </a:solidFill>
              </a:rPr>
              <a:t>Using your own experiences within a FL class, can you think of any advantages and disadvantages of using an observation schedule, compared to a narrative observation?  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425D31-4C1F-4B0C-98D4-C2417A4A4DAE}"/>
              </a:ext>
            </a:extLst>
          </p:cNvPr>
          <p:cNvSpPr txBox="1"/>
          <p:nvPr/>
        </p:nvSpPr>
        <p:spPr>
          <a:xfrm>
            <a:off x="716970" y="329625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Types of observation </a:t>
            </a:r>
          </a:p>
        </p:txBody>
      </p:sp>
    </p:spTree>
    <p:extLst>
      <p:ext uri="{BB962C8B-B14F-4D97-AF65-F5344CB8AC3E}">
        <p14:creationId xmlns:p14="http://schemas.microsoft.com/office/powerpoint/2010/main" val="336998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81A5150-FBCC-42F3-9EA9-8E692742F1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08" t="25741" r="56354" b="45555"/>
          <a:stretch/>
        </p:blipFill>
        <p:spPr>
          <a:xfrm>
            <a:off x="2167984" y="3277010"/>
            <a:ext cx="7297430" cy="30653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15DD0E-C6DD-403B-A280-41E45AA00332}"/>
              </a:ext>
            </a:extLst>
          </p:cNvPr>
          <p:cNvSpPr txBox="1"/>
          <p:nvPr/>
        </p:nvSpPr>
        <p:spPr>
          <a:xfrm>
            <a:off x="495300" y="1045653"/>
            <a:ext cx="1141868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incident…</a:t>
            </a:r>
          </a:p>
          <a:p>
            <a:endParaRPr lang="en-GB" sz="2800" b="1" dirty="0"/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US" sz="2000" dirty="0">
                <a:cs typeface="Arial" panose="020B0604020202020204" pitchFamily="34" charset="0"/>
              </a:rPr>
              <a:t>Tripp’s (1993) approach to learning is via what he considers “critical incidents” that come out of observations of what happens in classrooms.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US" sz="2000" dirty="0">
                <a:cs typeface="Arial" panose="020B0604020202020204" pitchFamily="34" charset="0"/>
              </a:rPr>
              <a:t>A critical incident does not need to be a serious or dangerous event; rather “critical” is to be interpreted as relevant or important.</a:t>
            </a:r>
            <a:r>
              <a:rPr lang="en-GB" sz="2000" dirty="0">
                <a:cs typeface="Arial" panose="020B0604020202020204" pitchFamily="34" charset="0"/>
              </a:rPr>
              <a:t> 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US" sz="2000" dirty="0">
                <a:cs typeface="Arial" panose="020B0604020202020204" pitchFamily="34" charset="0"/>
              </a:rPr>
              <a:t>Once the situation has been </a:t>
            </a:r>
            <a:r>
              <a:rPr lang="en-US" sz="2000" dirty="0" err="1">
                <a:cs typeface="Arial" panose="020B0604020202020204" pitchFamily="34" charset="0"/>
              </a:rPr>
              <a:t>analysed</a:t>
            </a:r>
            <a:r>
              <a:rPr lang="en-US" sz="2000" dirty="0">
                <a:cs typeface="Arial" panose="020B0604020202020204" pitchFamily="34" charset="0"/>
              </a:rPr>
              <a:t> you can plan for a response or a strategy.</a:t>
            </a:r>
            <a:endParaRPr lang="en-GB" sz="2000" dirty="0">
              <a:cs typeface="Arial" panose="020B0604020202020204" pitchFamily="34" charset="0"/>
            </a:endParaRPr>
          </a:p>
          <a:p>
            <a:endParaRPr lang="en-GB" sz="2800" b="1" dirty="0"/>
          </a:p>
          <a:p>
            <a:endParaRPr lang="en-GB" sz="2800" b="1" dirty="0"/>
          </a:p>
        </p:txBody>
      </p:sp>
      <p:pic>
        <p:nvPicPr>
          <p:cNvPr id="6" name="Picture 5" descr="A picture containing drawing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2386D00C-4360-4CF0-8942-28472A11F988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0819" y="253511"/>
            <a:ext cx="1674782" cy="11808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B63F4D-E426-422A-8DF0-5A04DAACDCCA}"/>
              </a:ext>
            </a:extLst>
          </p:cNvPr>
          <p:cNvSpPr txBox="1"/>
          <p:nvPr/>
        </p:nvSpPr>
        <p:spPr>
          <a:xfrm>
            <a:off x="716970" y="329625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Types of observation </a:t>
            </a:r>
          </a:p>
        </p:txBody>
      </p:sp>
    </p:spTree>
    <p:extLst>
      <p:ext uri="{BB962C8B-B14F-4D97-AF65-F5344CB8AC3E}">
        <p14:creationId xmlns:p14="http://schemas.microsoft.com/office/powerpoint/2010/main" val="2571004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9A94C0-17F7-47B7-B345-6AF7BDA1028E}"/>
              </a:ext>
            </a:extLst>
          </p:cNvPr>
          <p:cNvSpPr txBox="1"/>
          <p:nvPr/>
        </p:nvSpPr>
        <p:spPr>
          <a:xfrm>
            <a:off x="6167848" y="279400"/>
            <a:ext cx="6172782" cy="10033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ea typeface="+mj-ea"/>
                <a:cs typeface="+mj-cs"/>
              </a:rPr>
              <a:t>Critical incidents…</a:t>
            </a:r>
          </a:p>
        </p:txBody>
      </p:sp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DB572D-51A6-404E-BE67-3A1CF29AD3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463" r="19562" b="-1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7A5B1DB-27BD-4B72-9ADD-0210F09A127D}"/>
              </a:ext>
            </a:extLst>
          </p:cNvPr>
          <p:cNvSpPr txBox="1"/>
          <p:nvPr/>
        </p:nvSpPr>
        <p:spPr>
          <a:xfrm>
            <a:off x="6167848" y="1282700"/>
            <a:ext cx="56007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Can you think of any critical incidents you have observed within your teaching?  How could you use the diagram below to enhance your practice? </a:t>
            </a:r>
            <a:endParaRPr lang="en-GB" sz="28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E9F2EB7-EF41-4760-A77F-9C3F1CFE460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08" t="26811" r="56354" b="45555"/>
          <a:stretch/>
        </p:blipFill>
        <p:spPr>
          <a:xfrm>
            <a:off x="2217146" y="3784600"/>
            <a:ext cx="7297430" cy="2951016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</p:pic>
    </p:spTree>
    <p:extLst>
      <p:ext uri="{BB962C8B-B14F-4D97-AF65-F5344CB8AC3E}">
        <p14:creationId xmlns:p14="http://schemas.microsoft.com/office/powerpoint/2010/main" val="1603386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729980-5241-4851-A18B-EEEC535282BF}"/>
              </a:ext>
            </a:extLst>
          </p:cNvPr>
          <p:cNvSpPr txBox="1"/>
          <p:nvPr/>
        </p:nvSpPr>
        <p:spPr>
          <a:xfrm>
            <a:off x="767255" y="237815"/>
            <a:ext cx="102370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/>
              <a:t>Observation - 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21A80F-9C48-4532-AA0D-41F7B919E636}"/>
              </a:ext>
            </a:extLst>
          </p:cNvPr>
          <p:cNvSpPr txBox="1"/>
          <p:nvPr/>
        </p:nvSpPr>
        <p:spPr>
          <a:xfrm>
            <a:off x="935421" y="1639614"/>
            <a:ext cx="106574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117197-A5F7-4659-8AA4-A9BC65930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569" t="30345" r="32069" b="35479"/>
          <a:stretch/>
        </p:blipFill>
        <p:spPr>
          <a:xfrm>
            <a:off x="304800" y="1060928"/>
            <a:ext cx="9280634" cy="53477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B532E2-9092-49F9-9B55-1718D9C5B928}"/>
              </a:ext>
            </a:extLst>
          </p:cNvPr>
          <p:cNvSpPr txBox="1"/>
          <p:nvPr/>
        </p:nvSpPr>
        <p:spPr>
          <a:xfrm>
            <a:off x="9585434" y="4069799"/>
            <a:ext cx="21756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Source:  Grigg and Lewis, 2015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0B709387-08CB-424C-9CA9-280A985E502A}"/>
              </a:ext>
            </a:extLst>
          </p:cNvPr>
          <p:cNvSpPr/>
          <p:nvPr/>
        </p:nvSpPr>
        <p:spPr>
          <a:xfrm>
            <a:off x="9585434" y="692534"/>
            <a:ext cx="2175642" cy="3066184"/>
          </a:xfrm>
          <a:prstGeom prst="wedgeRoundRect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D8DA4A-4F53-423F-92C4-E56AA0860C78}"/>
              </a:ext>
            </a:extLst>
          </p:cNvPr>
          <p:cNvSpPr txBox="1"/>
          <p:nvPr/>
        </p:nvSpPr>
        <p:spPr>
          <a:xfrm>
            <a:off x="9774621" y="966787"/>
            <a:ext cx="190237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00B0F0"/>
                </a:solidFill>
              </a:rPr>
              <a:t>An informative guide for the teaching profession – an easy read and well worth exploring!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D728B8-9B3D-4D36-BD9E-221C041A51C6}"/>
              </a:ext>
            </a:extLst>
          </p:cNvPr>
          <p:cNvSpPr/>
          <p:nvPr/>
        </p:nvSpPr>
        <p:spPr>
          <a:xfrm>
            <a:off x="9527627" y="4775876"/>
            <a:ext cx="22912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https://dera.ioe.ac.uk/24313/2/150814-effective-use-of-data-en_Redacted.pdf</a:t>
            </a:r>
          </a:p>
        </p:txBody>
      </p:sp>
    </p:spTree>
    <p:extLst>
      <p:ext uri="{BB962C8B-B14F-4D97-AF65-F5344CB8AC3E}">
        <p14:creationId xmlns:p14="http://schemas.microsoft.com/office/powerpoint/2010/main" val="2443438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C0C36A-1B3C-4858-86D6-7CDC987949A8}"/>
              </a:ext>
            </a:extLst>
          </p:cNvPr>
          <p:cNvSpPr txBox="1"/>
          <p:nvPr/>
        </p:nvSpPr>
        <p:spPr>
          <a:xfrm>
            <a:off x="771786" y="265458"/>
            <a:ext cx="10821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Introduction to the Leuven Scale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50B5D7-17D7-4CBD-A5D9-6EB46251DE89}"/>
              </a:ext>
            </a:extLst>
          </p:cNvPr>
          <p:cNvSpPr/>
          <p:nvPr/>
        </p:nvSpPr>
        <p:spPr>
          <a:xfrm>
            <a:off x="606517" y="850233"/>
            <a:ext cx="11199495" cy="557075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First pioneered by Ferre Laevers and his team at Leuven University in Belgium, the Leuven Scale helps you to understand how focused and comfortable children are in the setting.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According to Laevers, high levels of both well-being and involvement allow children to experience deep learning. A happy, involved child is one who can experience the world at its fullest. 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Well-being focuses on the extent to which pupils feel at ease, act spontaneously, show vitality and self-confidence. It is a crucial component of emotional intelligence and good mental health.</a:t>
            </a:r>
          </a:p>
          <a:p>
            <a:endParaRPr lang="en-US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120A20"/>
              </a:solidFill>
              <a:latin typeface="La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061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45C149-283A-4758-9162-B269F3D67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AAB2994-48BB-8B77-FEB2-2DA8F7FFBAD0}"/>
              </a:ext>
            </a:extLst>
          </p:cNvPr>
          <p:cNvSpPr txBox="1"/>
          <p:nvPr/>
        </p:nvSpPr>
        <p:spPr>
          <a:xfrm>
            <a:off x="4785360" y="5352288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The Leuven Scale for Early Years : What Should Childcare Providers Know (cheqdin.com)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060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361422E-BEA8-474F-BA48-6F2B6E20C5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Slide1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04397" y="87199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49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31E7EBE-3BD2-4F30-9E76-898770604EA8}"/>
              </a:ext>
            </a:extLst>
          </p:cNvPr>
          <p:cNvSpPr/>
          <p:nvPr/>
        </p:nvSpPr>
        <p:spPr>
          <a:xfrm>
            <a:off x="4699819" y="1044104"/>
            <a:ext cx="7014807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Openness and receptivity</a:t>
            </a:r>
            <a:r>
              <a:rPr lang="en-US" sz="2400" dirty="0"/>
              <a:t> – receptive to the environment around them and open to new situations and external interest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Flexibility</a:t>
            </a:r>
            <a:r>
              <a:rPr lang="en-US" sz="2400" dirty="0"/>
              <a:t> – adapt easily, especially in new or different situations. They can quickly move on from problems and consider alternatives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Self-confidence and self-esteem</a:t>
            </a:r>
            <a:r>
              <a:rPr lang="en-US" sz="2400" dirty="0"/>
              <a:t> – display confidence and can express themselves well. Can tackle new challenges and risk failure, not letting them affect their sense of self-worth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Enjoyment without restraints</a:t>
            </a:r>
            <a:r>
              <a:rPr lang="en-US" sz="2400" dirty="0"/>
              <a:t> – They are showing genuine enjoyment and seem generally happy. They understand rules and still express their happiness with smiling or humming quietly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151D25-8DB8-40A3-B996-D63ECCD1F29C}"/>
              </a:ext>
            </a:extLst>
          </p:cNvPr>
          <p:cNvSpPr txBox="1"/>
          <p:nvPr/>
        </p:nvSpPr>
        <p:spPr>
          <a:xfrm>
            <a:off x="546201" y="255626"/>
            <a:ext cx="110995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Possible signs of well being and involvement?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FE9D3C-9F0B-4CCA-985E-05A85AF12E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201" y="1466891"/>
            <a:ext cx="4055296" cy="3041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25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BE6B3B9-739E-490E-BFA6-2610FA2C7352}"/>
              </a:ext>
            </a:extLst>
          </p:cNvPr>
          <p:cNvSpPr txBox="1"/>
          <p:nvPr/>
        </p:nvSpPr>
        <p:spPr>
          <a:xfrm>
            <a:off x="9160125" y="5635849"/>
            <a:ext cx="2335669" cy="723251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dirty="0">
                <a:ea typeface="+mj-ea"/>
                <a:cs typeface="+mj-cs"/>
              </a:rPr>
              <a:t>Trying out the Leuven Scale </a:t>
            </a:r>
          </a:p>
        </p:txBody>
      </p:sp>
      <p:pic>
        <p:nvPicPr>
          <p:cNvPr id="2" name="Slide1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46561" y="460489"/>
            <a:ext cx="304800" cy="304800"/>
          </a:xfrm>
          <a:prstGeom prst="rect">
            <a:avLst/>
          </a:prstGeom>
        </p:spPr>
      </p:pic>
      <p:pic>
        <p:nvPicPr>
          <p:cNvPr id="5" name="Picture 4" descr="A white and orange business card&#10;&#10;Description automatically generated">
            <a:extLst>
              <a:ext uri="{FF2B5EF4-FFF2-40B4-BE49-F238E27FC236}">
                <a16:creationId xmlns:a16="http://schemas.microsoft.com/office/drawing/2014/main" id="{3F2044BF-D79F-F663-581D-17C75AEE8B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846"/>
            <a:ext cx="12192000" cy="54941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246057-9485-F803-146C-F10587D7CB59}"/>
              </a:ext>
            </a:extLst>
          </p:cNvPr>
          <p:cNvSpPr txBox="1"/>
          <p:nvPr/>
        </p:nvSpPr>
        <p:spPr>
          <a:xfrm>
            <a:off x="481584" y="5809488"/>
            <a:ext cx="59984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7"/>
              </a:rPr>
              <a:t>https://youtu.be/8l4n-aXfeKQ?si=UdQugrc5CqvFXygv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42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7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FE5E1AD-78A0-4723-BAAF-BCA93F494AFD}"/>
              </a:ext>
            </a:extLst>
          </p:cNvPr>
          <p:cNvGraphicFramePr>
            <a:graphicFrameLocks noGrp="1"/>
          </p:cNvGraphicFramePr>
          <p:nvPr/>
        </p:nvGraphicFramePr>
        <p:xfrm>
          <a:off x="872358" y="851338"/>
          <a:ext cx="11025352" cy="5653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2676">
                  <a:extLst>
                    <a:ext uri="{9D8B030D-6E8A-4147-A177-3AD203B41FA5}">
                      <a16:colId xmlns:a16="http://schemas.microsoft.com/office/drawing/2014/main" val="744820328"/>
                    </a:ext>
                  </a:extLst>
                </a:gridCol>
                <a:gridCol w="5512676">
                  <a:extLst>
                    <a:ext uri="{9D8B030D-6E8A-4147-A177-3AD203B41FA5}">
                      <a16:colId xmlns:a16="http://schemas.microsoft.com/office/drawing/2014/main" val="433621791"/>
                    </a:ext>
                  </a:extLst>
                </a:gridCol>
              </a:tblGrid>
              <a:tr h="623915">
                <a:tc>
                  <a:txBody>
                    <a:bodyPr/>
                    <a:lstStyle/>
                    <a:p>
                      <a:r>
                        <a:rPr lang="en-GB" sz="2800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1297191"/>
                  </a:ext>
                </a:extLst>
              </a:tr>
              <a:tr h="587213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+mn-lt"/>
                        </a:rPr>
                        <a:t>Useful to make assessments of targeted children you are concerned about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+mn-lt"/>
                        </a:rPr>
                        <a:t>A one-off observation is not enough as children change over time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8839304"/>
                  </a:ext>
                </a:extLst>
              </a:tr>
              <a:tr h="587213"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+mn-lt"/>
                        </a:rPr>
                        <a:t>Observation and assessment are a key part of the Leuven Scales. Making them part of your reflective practice will give you a much deeper understanding of the children you care for. </a:t>
                      </a:r>
                      <a:endParaRPr lang="en-GB" sz="26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“If we’ve got well-being, we’ve got the lot,” says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Laevers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But… a child can be happily getting on with tasks, and never cause any problems, but it doesn’t mean they’re being challenged and finding opportunities for focused learning.</a:t>
                      </a:r>
                    </a:p>
                    <a:p>
                      <a:endParaRPr lang="en-GB" sz="26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7761639"/>
                  </a:ext>
                </a:extLst>
              </a:tr>
              <a:tr h="587213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+mn-lt"/>
                        </a:rPr>
                        <a:t>May change the learning environment in response to your findings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+mn-lt"/>
                        </a:rPr>
                        <a:t>Danger of becoming another ‘checklist’ in your observations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871786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68E7E84-E1B0-484E-83A7-5359CC6D4F58}"/>
              </a:ext>
            </a:extLst>
          </p:cNvPr>
          <p:cNvSpPr txBox="1"/>
          <p:nvPr/>
        </p:nvSpPr>
        <p:spPr>
          <a:xfrm>
            <a:off x="872358" y="128824"/>
            <a:ext cx="108217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/>
              <a:t>Evaluation of the Leuven Scale </a:t>
            </a:r>
            <a:endParaRPr lang="en-GB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4481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26B16D-1EE8-4346-9DCC-DC19DED0B20C}"/>
              </a:ext>
            </a:extLst>
          </p:cNvPr>
          <p:cNvSpPr txBox="1"/>
          <p:nvPr/>
        </p:nvSpPr>
        <p:spPr>
          <a:xfrm>
            <a:off x="294685" y="341209"/>
            <a:ext cx="53145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Directed Task 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BE413D-EC88-4E05-A535-364E498EE610}"/>
              </a:ext>
            </a:extLst>
          </p:cNvPr>
          <p:cNvSpPr txBox="1"/>
          <p:nvPr/>
        </p:nvSpPr>
        <p:spPr>
          <a:xfrm>
            <a:off x="533107" y="1453108"/>
            <a:ext cx="604967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 Walker and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Solvason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(2014), Success with your early years research project.  London: Sage.  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	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Chapter 1 – Considering your research question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US" sz="3200" dirty="0">
                <a:solidFill>
                  <a:srgbClr val="FFFF00"/>
                </a:solidFill>
                <a:latin typeface="Calibri" panose="020F0502020204030204"/>
              </a:rPr>
              <a:t>Create the first draft of your own research question (RQ)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8CE661-3A0D-4F10-8E82-7E00EE0A9E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86" r="679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06706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ake, drawing&#10;&#10;Description automatically generated">
            <a:extLst>
              <a:ext uri="{FF2B5EF4-FFF2-40B4-BE49-F238E27FC236}">
                <a16:creationId xmlns:a16="http://schemas.microsoft.com/office/drawing/2014/main" id="{31CFD2D6-4915-48C9-9CCE-508D411BBF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1974" y="535967"/>
            <a:ext cx="6348794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086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a6c36b3-aaa0-4c81-9b28-778ff2f838f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17" ma:contentTypeDescription="Create a new document." ma:contentTypeScope="" ma:versionID="103b0c439f0a9469cb95021f67d6ce5d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d029fd6f1e6398b9277288e5e6a63e7e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  <xsd:element name="_activity" ma:index="24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A3A83E3-5D5E-4F21-BB9E-D405F2AA2A3C}">
  <ds:schemaRefs>
    <ds:schemaRef ds:uri="http://purl.org/dc/terms/"/>
    <ds:schemaRef ds:uri="http://purl.org/dc/elements/1.1/"/>
    <ds:schemaRef ds:uri="http://schemas.microsoft.com/office/2006/metadata/properties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ba6c36b3-aaa0-4c81-9b28-778ff2f838f2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A4AE6EC-E4FE-4B95-BD63-C6C5CA19073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F74F42-2DCC-42AF-9C6E-4FB7199772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1029</Words>
  <Application>Microsoft Office PowerPoint</Application>
  <PresentationFormat>Widescreen</PresentationFormat>
  <Paragraphs>134</Paragraphs>
  <Slides>21</Slides>
  <Notes>18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Calibri Light</vt:lpstr>
      <vt:lpstr>Lato</vt:lpstr>
      <vt:lpstr>Roboto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Lisa Regan</cp:lastModifiedBy>
  <cp:revision>54</cp:revision>
  <cp:lastPrinted>2020-04-20T11:35:33Z</cp:lastPrinted>
  <dcterms:created xsi:type="dcterms:W3CDTF">2020-03-17T14:13:00Z</dcterms:created>
  <dcterms:modified xsi:type="dcterms:W3CDTF">2024-01-26T13:56:03Z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MediaServiceImageTags">
    <vt:lpwstr/>
  </property>
</Properties>
</file>