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097DB4-9914-4D41-93B7-3DDD0F8AAF14}" type="doc">
      <dgm:prSet loTypeId="urn:microsoft.com/office/officeart/2005/8/layout/vList3" loCatId="picture" qsTypeId="urn:microsoft.com/office/officeart/2005/8/quickstyle/simple2" qsCatId="simple" csTypeId="urn:microsoft.com/office/officeart/2005/8/colors/accent6_5" csCatId="accent6" phldr="1"/>
      <dgm:spPr/>
    </dgm:pt>
    <dgm:pt modelId="{198B17A5-0238-4320-B7D1-E1D1ECA060EF}">
      <dgm:prSet phldrT="[Text]" custT="1"/>
      <dgm:spPr/>
      <dgm:t>
        <a:bodyPr/>
        <a:lstStyle/>
        <a:p>
          <a:pPr algn="just"/>
          <a:r>
            <a:rPr lang="en-GB" sz="1200" b="1" dirty="0">
              <a:solidFill>
                <a:schemeClr val="tx1"/>
              </a:solidFill>
            </a:rPr>
            <a:t>Critical thinking requires an individual to use several skills and qualities. It could broadly be defined as the ability to consider data, evidence or circumstance and draw a conclusion which is free from bias and based on the facts (Erstad, 2018).</a:t>
          </a:r>
          <a:endParaRPr lang="en-US" sz="1200" b="1" dirty="0">
            <a:solidFill>
              <a:schemeClr val="tx1"/>
            </a:solidFill>
          </a:endParaRPr>
        </a:p>
      </dgm:t>
    </dgm:pt>
    <dgm:pt modelId="{591C3B29-E067-4311-9492-36EAA6EBCD42}" type="parTrans" cxnId="{F583B89D-C450-4106-82F8-6620079DD1FE}">
      <dgm:prSet/>
      <dgm:spPr/>
      <dgm:t>
        <a:bodyPr/>
        <a:lstStyle/>
        <a:p>
          <a:endParaRPr lang="en-US"/>
        </a:p>
      </dgm:t>
    </dgm:pt>
    <dgm:pt modelId="{4EE8B7F5-D154-44B3-B4F6-A3191DBB96CF}" type="sibTrans" cxnId="{F583B89D-C450-4106-82F8-6620079DD1FE}">
      <dgm:prSet/>
      <dgm:spPr/>
      <dgm:t>
        <a:bodyPr/>
        <a:lstStyle/>
        <a:p>
          <a:endParaRPr lang="en-US"/>
        </a:p>
      </dgm:t>
    </dgm:pt>
    <dgm:pt modelId="{708DB976-7ADF-4CF5-8450-44F6DE0BF2CD}">
      <dgm:prSet phldrT="[Text]" custT="1"/>
      <dgm:spPr/>
      <dgm:t>
        <a:bodyPr/>
        <a:lstStyle/>
        <a:p>
          <a:pPr algn="just"/>
          <a:r>
            <a:rPr lang="en-GB" sz="1200" dirty="0">
              <a:solidFill>
                <a:schemeClr val="tx1"/>
              </a:solidFill>
            </a:rPr>
            <a:t>Blooms et al (1956) developed a hierarchical model to define skills needed for the development of critical thinking. This model has been revised due to the belief that the stages may not be met in the order determined by Bloom et al (Draper, 2002)</a:t>
          </a:r>
          <a:endParaRPr lang="en-US" sz="1200" dirty="0">
            <a:solidFill>
              <a:schemeClr val="tx1"/>
            </a:solidFill>
          </a:endParaRPr>
        </a:p>
      </dgm:t>
    </dgm:pt>
    <dgm:pt modelId="{7D90451A-412C-400D-8C4D-976455394709}" type="parTrans" cxnId="{9FD64ACF-D9F6-4035-9CAB-08BF41420BF4}">
      <dgm:prSet/>
      <dgm:spPr/>
      <dgm:t>
        <a:bodyPr/>
        <a:lstStyle/>
        <a:p>
          <a:endParaRPr lang="en-US"/>
        </a:p>
      </dgm:t>
    </dgm:pt>
    <dgm:pt modelId="{D926EE19-9C3F-4791-AC9D-A6D2E0D30F03}" type="sibTrans" cxnId="{9FD64ACF-D9F6-4035-9CAB-08BF41420BF4}">
      <dgm:prSet/>
      <dgm:spPr/>
      <dgm:t>
        <a:bodyPr/>
        <a:lstStyle/>
        <a:p>
          <a:endParaRPr lang="en-US"/>
        </a:p>
      </dgm:t>
    </dgm:pt>
    <dgm:pt modelId="{BE6480BD-9522-45A2-9E01-014F1568E71B}">
      <dgm:prSet phldrT="[Text]" custT="1"/>
      <dgm:spPr/>
      <dgm:t>
        <a:bodyPr/>
        <a:lstStyle/>
        <a:p>
          <a:pPr algn="just"/>
          <a:r>
            <a:rPr lang="en-GB" sz="1200" dirty="0">
              <a:solidFill>
                <a:schemeClr val="tx1"/>
              </a:solidFill>
            </a:rPr>
            <a:t>According to data gathered from Arum &amp; Roksa (2014) students with critical thinking skills were less likely to suffer unemployment, job loss or to work in an unskilled profession (Wexler, 2015). </a:t>
          </a:r>
          <a:endParaRPr lang="en-US" sz="1200" dirty="0">
            <a:solidFill>
              <a:schemeClr val="tx1"/>
            </a:solidFill>
          </a:endParaRPr>
        </a:p>
      </dgm:t>
    </dgm:pt>
    <dgm:pt modelId="{E25D613B-0CC2-46D4-B330-C1753E3A69D1}" type="parTrans" cxnId="{6E9BA2E8-E52E-47F5-9FD0-9914FC71E995}">
      <dgm:prSet/>
      <dgm:spPr/>
      <dgm:t>
        <a:bodyPr/>
        <a:lstStyle/>
        <a:p>
          <a:endParaRPr lang="en-US"/>
        </a:p>
      </dgm:t>
    </dgm:pt>
    <dgm:pt modelId="{9232D8D4-38A3-41C9-A689-37C9AC1433FE}" type="sibTrans" cxnId="{6E9BA2E8-E52E-47F5-9FD0-9914FC71E995}">
      <dgm:prSet/>
      <dgm:spPr/>
      <dgm:t>
        <a:bodyPr/>
        <a:lstStyle/>
        <a:p>
          <a:endParaRPr lang="en-US"/>
        </a:p>
      </dgm:t>
    </dgm:pt>
    <dgm:pt modelId="{713CF7A7-1302-4193-8BD1-0B6F58DC7136}" type="pres">
      <dgm:prSet presAssocID="{E0097DB4-9914-4D41-93B7-3DDD0F8AAF14}" presName="linearFlow" presStyleCnt="0">
        <dgm:presLayoutVars>
          <dgm:dir/>
          <dgm:resizeHandles val="exact"/>
        </dgm:presLayoutVars>
      </dgm:prSet>
      <dgm:spPr/>
    </dgm:pt>
    <dgm:pt modelId="{3E8C1860-D675-4B11-8BC5-D843BEDCAD96}" type="pres">
      <dgm:prSet presAssocID="{198B17A5-0238-4320-B7D1-E1D1ECA060EF}" presName="composite" presStyleCnt="0"/>
      <dgm:spPr/>
    </dgm:pt>
    <dgm:pt modelId="{A86F5FF2-E300-4616-863D-73FEAAEA4A2D}" type="pres">
      <dgm:prSet presAssocID="{198B17A5-0238-4320-B7D1-E1D1ECA060EF}"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Head with Gears"/>
        </a:ext>
      </dgm:extLst>
    </dgm:pt>
    <dgm:pt modelId="{EAFBBD45-0F8F-4D75-87A5-94C121E6B98A}" type="pres">
      <dgm:prSet presAssocID="{198B17A5-0238-4320-B7D1-E1D1ECA060EF}" presName="txShp" presStyleLbl="node1" presStyleIdx="0" presStyleCnt="3">
        <dgm:presLayoutVars>
          <dgm:bulletEnabled val="1"/>
        </dgm:presLayoutVars>
      </dgm:prSet>
      <dgm:spPr/>
    </dgm:pt>
    <dgm:pt modelId="{E3FC29DB-A2A1-4B67-A39E-B7998134F0D1}" type="pres">
      <dgm:prSet presAssocID="{4EE8B7F5-D154-44B3-B4F6-A3191DBB96CF}" presName="spacing" presStyleCnt="0"/>
      <dgm:spPr/>
    </dgm:pt>
    <dgm:pt modelId="{737C2407-556C-408E-B2E8-A6BCBB3ABDA8}" type="pres">
      <dgm:prSet presAssocID="{708DB976-7ADF-4CF5-8450-44F6DE0BF2CD}" presName="composite" presStyleCnt="0"/>
      <dgm:spPr/>
    </dgm:pt>
    <dgm:pt modelId="{6792DEA8-FEAF-4B75-A234-61616EFAD07A}" type="pres">
      <dgm:prSet presAssocID="{708DB976-7ADF-4CF5-8450-44F6DE0BF2CD}" presName="imgShp"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dgm:spPr>
    </dgm:pt>
    <dgm:pt modelId="{0151BF12-5CF3-45A3-80C9-A24441F016CE}" type="pres">
      <dgm:prSet presAssocID="{708DB976-7ADF-4CF5-8450-44F6DE0BF2CD}" presName="txShp" presStyleLbl="node1" presStyleIdx="1" presStyleCnt="3">
        <dgm:presLayoutVars>
          <dgm:bulletEnabled val="1"/>
        </dgm:presLayoutVars>
      </dgm:prSet>
      <dgm:spPr/>
    </dgm:pt>
    <dgm:pt modelId="{C9C5A674-FFFB-40B5-82B0-81C2E1E1EE76}" type="pres">
      <dgm:prSet presAssocID="{D926EE19-9C3F-4791-AC9D-A6D2E0D30F03}" presName="spacing" presStyleCnt="0"/>
      <dgm:spPr/>
    </dgm:pt>
    <dgm:pt modelId="{6054C436-7AF7-49D3-B3EE-5D8859ED1A1F}" type="pres">
      <dgm:prSet presAssocID="{BE6480BD-9522-45A2-9E01-014F1568E71B}" presName="composite" presStyleCnt="0"/>
      <dgm:spPr/>
    </dgm:pt>
    <dgm:pt modelId="{A2ABE2E6-F7BE-4EA7-8330-20EFBFB71C6D}" type="pres">
      <dgm:prSet presAssocID="{BE6480BD-9522-45A2-9E01-014F1568E71B}" presName="imgShp" presStyleLbl="fgImgPlace1" presStyleIdx="2"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dgm:spPr>
    </dgm:pt>
    <dgm:pt modelId="{7D0F01BF-199E-4A31-A1BE-7158844D853B}" type="pres">
      <dgm:prSet presAssocID="{BE6480BD-9522-45A2-9E01-014F1568E71B}" presName="txShp" presStyleLbl="node1" presStyleIdx="2" presStyleCnt="3">
        <dgm:presLayoutVars>
          <dgm:bulletEnabled val="1"/>
        </dgm:presLayoutVars>
      </dgm:prSet>
      <dgm:spPr/>
    </dgm:pt>
  </dgm:ptLst>
  <dgm:cxnLst>
    <dgm:cxn modelId="{873CE508-FD43-4913-8E99-98B8EB959170}" type="presOf" srcId="{198B17A5-0238-4320-B7D1-E1D1ECA060EF}" destId="{EAFBBD45-0F8F-4D75-87A5-94C121E6B98A}" srcOrd="0" destOrd="0" presId="urn:microsoft.com/office/officeart/2005/8/layout/vList3"/>
    <dgm:cxn modelId="{F583B89D-C450-4106-82F8-6620079DD1FE}" srcId="{E0097DB4-9914-4D41-93B7-3DDD0F8AAF14}" destId="{198B17A5-0238-4320-B7D1-E1D1ECA060EF}" srcOrd="0" destOrd="0" parTransId="{591C3B29-E067-4311-9492-36EAA6EBCD42}" sibTransId="{4EE8B7F5-D154-44B3-B4F6-A3191DBB96CF}"/>
    <dgm:cxn modelId="{9FD64ACF-D9F6-4035-9CAB-08BF41420BF4}" srcId="{E0097DB4-9914-4D41-93B7-3DDD0F8AAF14}" destId="{708DB976-7ADF-4CF5-8450-44F6DE0BF2CD}" srcOrd="1" destOrd="0" parTransId="{7D90451A-412C-400D-8C4D-976455394709}" sibTransId="{D926EE19-9C3F-4791-AC9D-A6D2E0D30F03}"/>
    <dgm:cxn modelId="{6C2FFCD5-8DA9-476C-9CCA-0C85D3C52B14}" type="presOf" srcId="{708DB976-7ADF-4CF5-8450-44F6DE0BF2CD}" destId="{0151BF12-5CF3-45A3-80C9-A24441F016CE}" srcOrd="0" destOrd="0" presId="urn:microsoft.com/office/officeart/2005/8/layout/vList3"/>
    <dgm:cxn modelId="{D0336DE7-BEEE-4260-BEA4-620363367987}" type="presOf" srcId="{BE6480BD-9522-45A2-9E01-014F1568E71B}" destId="{7D0F01BF-199E-4A31-A1BE-7158844D853B}" srcOrd="0" destOrd="0" presId="urn:microsoft.com/office/officeart/2005/8/layout/vList3"/>
    <dgm:cxn modelId="{6E9BA2E8-E52E-47F5-9FD0-9914FC71E995}" srcId="{E0097DB4-9914-4D41-93B7-3DDD0F8AAF14}" destId="{BE6480BD-9522-45A2-9E01-014F1568E71B}" srcOrd="2" destOrd="0" parTransId="{E25D613B-0CC2-46D4-B330-C1753E3A69D1}" sibTransId="{9232D8D4-38A3-41C9-A689-37C9AC1433FE}"/>
    <dgm:cxn modelId="{3E9376F3-2E4B-4D14-A717-77D1408DECB8}" type="presOf" srcId="{E0097DB4-9914-4D41-93B7-3DDD0F8AAF14}" destId="{713CF7A7-1302-4193-8BD1-0B6F58DC7136}" srcOrd="0" destOrd="0" presId="urn:microsoft.com/office/officeart/2005/8/layout/vList3"/>
    <dgm:cxn modelId="{AD22DE1A-2AC0-4786-B50D-6C17B33FB55B}" type="presParOf" srcId="{713CF7A7-1302-4193-8BD1-0B6F58DC7136}" destId="{3E8C1860-D675-4B11-8BC5-D843BEDCAD96}" srcOrd="0" destOrd="0" presId="urn:microsoft.com/office/officeart/2005/8/layout/vList3"/>
    <dgm:cxn modelId="{BF16E4D1-E12E-4274-8BEE-C171D8441312}" type="presParOf" srcId="{3E8C1860-D675-4B11-8BC5-D843BEDCAD96}" destId="{A86F5FF2-E300-4616-863D-73FEAAEA4A2D}" srcOrd="0" destOrd="0" presId="urn:microsoft.com/office/officeart/2005/8/layout/vList3"/>
    <dgm:cxn modelId="{1C845588-8B01-4773-BB5C-B1D469BE382E}" type="presParOf" srcId="{3E8C1860-D675-4B11-8BC5-D843BEDCAD96}" destId="{EAFBBD45-0F8F-4D75-87A5-94C121E6B98A}" srcOrd="1" destOrd="0" presId="urn:microsoft.com/office/officeart/2005/8/layout/vList3"/>
    <dgm:cxn modelId="{31393F19-3B54-4BF6-B6E4-A667190393B0}" type="presParOf" srcId="{713CF7A7-1302-4193-8BD1-0B6F58DC7136}" destId="{E3FC29DB-A2A1-4B67-A39E-B7998134F0D1}" srcOrd="1" destOrd="0" presId="urn:microsoft.com/office/officeart/2005/8/layout/vList3"/>
    <dgm:cxn modelId="{461DD26C-D318-4FC4-AD9C-D7427DE62751}" type="presParOf" srcId="{713CF7A7-1302-4193-8BD1-0B6F58DC7136}" destId="{737C2407-556C-408E-B2E8-A6BCBB3ABDA8}" srcOrd="2" destOrd="0" presId="urn:microsoft.com/office/officeart/2005/8/layout/vList3"/>
    <dgm:cxn modelId="{06A4865F-3D0E-4342-91A6-8CFAAE687AEA}" type="presParOf" srcId="{737C2407-556C-408E-B2E8-A6BCBB3ABDA8}" destId="{6792DEA8-FEAF-4B75-A234-61616EFAD07A}" srcOrd="0" destOrd="0" presId="urn:microsoft.com/office/officeart/2005/8/layout/vList3"/>
    <dgm:cxn modelId="{80A671CC-89D9-4600-B648-58DEEC54BA8A}" type="presParOf" srcId="{737C2407-556C-408E-B2E8-A6BCBB3ABDA8}" destId="{0151BF12-5CF3-45A3-80C9-A24441F016CE}" srcOrd="1" destOrd="0" presId="urn:microsoft.com/office/officeart/2005/8/layout/vList3"/>
    <dgm:cxn modelId="{B070E39E-678B-4676-9E77-86F6C6D78F44}" type="presParOf" srcId="{713CF7A7-1302-4193-8BD1-0B6F58DC7136}" destId="{C9C5A674-FFFB-40B5-82B0-81C2E1E1EE76}" srcOrd="3" destOrd="0" presId="urn:microsoft.com/office/officeart/2005/8/layout/vList3"/>
    <dgm:cxn modelId="{9D4C782E-AD6C-4085-99F8-7046F829C056}" type="presParOf" srcId="{713CF7A7-1302-4193-8BD1-0B6F58DC7136}" destId="{6054C436-7AF7-49D3-B3EE-5D8859ED1A1F}" srcOrd="4" destOrd="0" presId="urn:microsoft.com/office/officeart/2005/8/layout/vList3"/>
    <dgm:cxn modelId="{906E7402-3454-4ABE-99EF-A6A4537E6A11}" type="presParOf" srcId="{6054C436-7AF7-49D3-B3EE-5D8859ED1A1F}" destId="{A2ABE2E6-F7BE-4EA7-8330-20EFBFB71C6D}" srcOrd="0" destOrd="0" presId="urn:microsoft.com/office/officeart/2005/8/layout/vList3"/>
    <dgm:cxn modelId="{422D74C0-3782-4F6D-A163-D830B90175A4}" type="presParOf" srcId="{6054C436-7AF7-49D3-B3EE-5D8859ED1A1F}" destId="{7D0F01BF-199E-4A31-A1BE-7158844D853B}"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C19735-BB11-4F65-A521-B1D6D749339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EF66BDC9-C7F5-4519-B47A-42A51DEBF4AA}">
      <dgm:prSet phldrT="[Text]" custT="1"/>
      <dgm:spPr>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dgm:spPr>
      <dgm:t>
        <a:bodyPr/>
        <a:lstStyle/>
        <a:p>
          <a:pPr algn="ctr">
            <a:buFont typeface="Wingdings" panose="05000000000000000000" pitchFamily="2" charset="2"/>
            <a:buChar char="§"/>
          </a:pPr>
          <a:endParaRPr lang="en-US" sz="1200" b="1" u="sng" dirty="0">
            <a:solidFill>
              <a:schemeClr val="tx1"/>
            </a:solidFill>
          </a:endParaRPr>
        </a:p>
        <a:p>
          <a:pPr algn="ctr">
            <a:buFont typeface="Wingdings" panose="05000000000000000000" pitchFamily="2" charset="2"/>
            <a:buChar char="§"/>
          </a:pPr>
          <a:endParaRPr lang="en-US" sz="1200" b="1" u="sng" dirty="0">
            <a:solidFill>
              <a:schemeClr val="tx1"/>
            </a:solidFill>
          </a:endParaRPr>
        </a:p>
        <a:p>
          <a:pPr algn="ctr">
            <a:buFont typeface="Wingdings" panose="05000000000000000000" pitchFamily="2" charset="2"/>
            <a:buChar char="§"/>
          </a:pPr>
          <a:r>
            <a:rPr lang="en-US" sz="1200" b="1" u="sng" dirty="0">
              <a:solidFill>
                <a:schemeClr val="tx1"/>
              </a:solidFill>
            </a:rPr>
            <a:t>Reflection</a:t>
          </a:r>
        </a:p>
        <a:p>
          <a:pPr algn="l">
            <a:buFont typeface="Wingdings" panose="05000000000000000000" pitchFamily="2" charset="2"/>
            <a:buChar char="§"/>
          </a:pPr>
          <a:r>
            <a:rPr lang="en-US" sz="1200" b="0" u="none" dirty="0">
              <a:solidFill>
                <a:schemeClr val="tx1"/>
              </a:solidFill>
            </a:rPr>
            <a:t>Reflection requires the thinker to review the knowledge or facts which have been acquired and challenge </a:t>
          </a:r>
          <a:r>
            <a:rPr lang="en-US" sz="1200" b="0" u="sng" dirty="0">
              <a:solidFill>
                <a:schemeClr val="tx1"/>
              </a:solidFill>
            </a:rPr>
            <a:t>t</a:t>
          </a:r>
          <a:r>
            <a:rPr lang="en-US" sz="1200" b="0" u="none" dirty="0">
              <a:solidFill>
                <a:schemeClr val="tx1"/>
              </a:solidFill>
            </a:rPr>
            <a:t>he perception.</a:t>
          </a:r>
        </a:p>
        <a:p>
          <a:pPr algn="l">
            <a:buFont typeface="Wingdings" panose="05000000000000000000" pitchFamily="2" charset="2"/>
            <a:buChar char="§"/>
          </a:pPr>
          <a:r>
            <a:rPr lang="en-US" sz="1200" b="0" u="none" dirty="0">
              <a:solidFill>
                <a:schemeClr val="tx1"/>
              </a:solidFill>
            </a:rPr>
            <a:t>It also entails the thinker to establish the key points and further investigate unanswered questions. </a:t>
          </a:r>
        </a:p>
        <a:p>
          <a:pPr algn="l">
            <a:buFont typeface="Wingdings" panose="05000000000000000000" pitchFamily="2" charset="2"/>
            <a:buChar char="§"/>
          </a:pPr>
          <a:r>
            <a:rPr lang="en-US" sz="1200" b="0" u="none" dirty="0">
              <a:solidFill>
                <a:schemeClr val="tx1"/>
              </a:solidFill>
            </a:rPr>
            <a:t>“When reflecting on information or on the argument presented, the thinker will need to consider who the argument will affect and what benefit it has” (Browne and Keeley, 2006). </a:t>
          </a:r>
        </a:p>
        <a:p>
          <a:pPr algn="l">
            <a:buFont typeface="Wingdings" panose="05000000000000000000" pitchFamily="2" charset="2"/>
            <a:buChar char="§"/>
          </a:pPr>
          <a:r>
            <a:rPr lang="en-GB" sz="1200" i="0" dirty="0">
              <a:solidFill>
                <a:schemeClr val="tx1"/>
              </a:solidFill>
            </a:rPr>
            <a:t>“Active, persistent, and careful consideration of any belief or supposed form of knowledge in the light of the grounds that support it, and the further conclusions to which it tends, constitutes reflective thought”(Dewy, 1910, P.6).</a:t>
          </a:r>
          <a:endParaRPr lang="en-US" sz="1200" b="0" i="0" u="none" dirty="0">
            <a:solidFill>
              <a:schemeClr val="tx1"/>
            </a:solidFill>
          </a:endParaRPr>
        </a:p>
        <a:p>
          <a:pPr algn="ctr">
            <a:buNone/>
          </a:pPr>
          <a:endParaRPr lang="en-US" sz="1600" b="1" u="sng" dirty="0">
            <a:solidFill>
              <a:schemeClr val="tx1"/>
            </a:solidFill>
          </a:endParaRPr>
        </a:p>
      </dgm:t>
    </dgm:pt>
    <dgm:pt modelId="{6437995C-F2C3-4470-9D06-29B8C821A376}" type="parTrans" cxnId="{E79C8776-3124-494E-972C-B7FCD546FACB}">
      <dgm:prSet/>
      <dgm:spPr/>
      <dgm:t>
        <a:bodyPr/>
        <a:lstStyle/>
        <a:p>
          <a:endParaRPr lang="en-US"/>
        </a:p>
      </dgm:t>
    </dgm:pt>
    <dgm:pt modelId="{FDD55D34-BB69-4F88-8442-A636477F5322}" type="sibTrans" cxnId="{E79C8776-3124-494E-972C-B7FCD546FACB}">
      <dgm:prSet/>
      <dgm:spPr/>
      <dgm:t>
        <a:bodyPr/>
        <a:lstStyle/>
        <a:p>
          <a:endParaRPr lang="en-US"/>
        </a:p>
      </dgm:t>
    </dgm:pt>
    <dgm:pt modelId="{5FD89AFE-E742-4253-8335-C4FD6F7F1652}">
      <dgm:prSet phldrT="[Text]" custT="1"/>
      <dgm:spPr>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dgm:spPr>
      <dgm:t>
        <a:bodyPr/>
        <a:lstStyle/>
        <a:p>
          <a:pPr algn="ctr">
            <a:buNone/>
          </a:pPr>
          <a:endParaRPr lang="en-US" sz="1200" b="1" u="sng" dirty="0">
            <a:solidFill>
              <a:schemeClr val="tx1"/>
            </a:solidFill>
          </a:endParaRPr>
        </a:p>
        <a:p>
          <a:pPr algn="ctr">
            <a:buNone/>
          </a:pPr>
          <a:endParaRPr lang="en-US" sz="1200" b="1" u="sng" dirty="0">
            <a:solidFill>
              <a:schemeClr val="tx1"/>
            </a:solidFill>
          </a:endParaRPr>
        </a:p>
        <a:p>
          <a:pPr algn="ctr">
            <a:buNone/>
          </a:pPr>
          <a:endParaRPr lang="en-US" sz="1200" b="1" u="sng" dirty="0">
            <a:solidFill>
              <a:schemeClr val="tx1"/>
            </a:solidFill>
          </a:endParaRPr>
        </a:p>
        <a:p>
          <a:pPr algn="ctr">
            <a:buNone/>
          </a:pPr>
          <a:r>
            <a:rPr lang="en-US" sz="1200" b="1" u="sng" dirty="0">
              <a:solidFill>
                <a:schemeClr val="tx1"/>
              </a:solidFill>
            </a:rPr>
            <a:t>Objectivity</a:t>
          </a:r>
        </a:p>
        <a:p>
          <a:pPr algn="l">
            <a:buFont typeface="Arial" panose="020B0604020202020204" pitchFamily="34" charset="0"/>
            <a:buChar char="•"/>
          </a:pPr>
          <a:r>
            <a:rPr lang="en-US" sz="1200" b="0" u="none" dirty="0">
              <a:solidFill>
                <a:schemeClr val="tx1"/>
              </a:solidFill>
            </a:rPr>
            <a:t>The ability to investigate data, evidence or facts without personal influence is objectivity.</a:t>
          </a:r>
        </a:p>
        <a:p>
          <a:pPr algn="l">
            <a:buFont typeface="Arial" panose="020B0604020202020204" pitchFamily="34" charset="0"/>
            <a:buChar char="•"/>
          </a:pPr>
          <a:r>
            <a:rPr lang="en-US" sz="1200" b="0" u="none" dirty="0">
              <a:solidFill>
                <a:schemeClr val="tx1"/>
              </a:solidFill>
            </a:rPr>
            <a:t> If the thinker allows personal beliefs or opinions to affect their review of information, their response or argument becomes subjective and therefore invalid.</a:t>
          </a:r>
        </a:p>
        <a:p>
          <a:pPr algn="l">
            <a:buFont typeface="Arial" panose="020B0604020202020204" pitchFamily="34" charset="0"/>
            <a:buChar char="•"/>
          </a:pPr>
          <a:r>
            <a:rPr lang="en-GB" sz="1200" b="0" u="none" dirty="0">
              <a:solidFill>
                <a:schemeClr val="tx1"/>
              </a:solidFill>
            </a:rPr>
            <a:t>Objectivity can be difficult to develop. A lot of our opinions can be deep rooted in our upbringing or culture, but it is an imperative skill in academia. </a:t>
          </a:r>
        </a:p>
        <a:p>
          <a:pPr algn="l">
            <a:buFont typeface="Arial" panose="020B0604020202020204" pitchFamily="34" charset="0"/>
            <a:buChar char="•"/>
          </a:pPr>
          <a:r>
            <a:rPr lang="en-US" sz="1200" b="0" u="none" dirty="0">
              <a:solidFill>
                <a:schemeClr val="tx1"/>
              </a:solidFill>
            </a:rPr>
            <a:t>“To see domination and victory over those who disagree with you as the objective of critical thinking is to ruin the potentially humane and progressive aspects of critical thinking” (Browne and Keeley, 2006,p.10).</a:t>
          </a:r>
        </a:p>
        <a:p>
          <a:pPr algn="l">
            <a:buNone/>
          </a:pPr>
          <a:r>
            <a:rPr lang="en-US" sz="1600" b="0" u="none" dirty="0">
              <a:solidFill>
                <a:schemeClr val="tx1"/>
              </a:solidFill>
            </a:rPr>
            <a:t> </a:t>
          </a:r>
        </a:p>
        <a:p>
          <a:pPr algn="just">
            <a:buNone/>
          </a:pPr>
          <a:endParaRPr lang="en-US" sz="1600" b="0" u="none" dirty="0">
            <a:solidFill>
              <a:schemeClr val="tx1"/>
            </a:solidFill>
          </a:endParaRPr>
        </a:p>
      </dgm:t>
    </dgm:pt>
    <dgm:pt modelId="{F2077D54-22BC-4595-9A57-BA3F12AB43A2}" type="parTrans" cxnId="{34DAB9D6-AEA8-49EF-A67F-D5EDD44F3B86}">
      <dgm:prSet/>
      <dgm:spPr/>
      <dgm:t>
        <a:bodyPr/>
        <a:lstStyle/>
        <a:p>
          <a:endParaRPr lang="en-US"/>
        </a:p>
      </dgm:t>
    </dgm:pt>
    <dgm:pt modelId="{C282553D-58E8-4CEE-868F-6DB3358E400F}" type="sibTrans" cxnId="{34DAB9D6-AEA8-49EF-A67F-D5EDD44F3B86}">
      <dgm:prSet/>
      <dgm:spPr/>
      <dgm:t>
        <a:bodyPr/>
        <a:lstStyle/>
        <a:p>
          <a:endParaRPr lang="en-US"/>
        </a:p>
      </dgm:t>
    </dgm:pt>
    <dgm:pt modelId="{B1970359-E050-45BE-89D8-03106A409294}">
      <dgm:prSet phldrT="[Text]" custT="1"/>
      <dgm:spPr>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dgm:spPr>
      <dgm:t>
        <a:bodyPr/>
        <a:lstStyle/>
        <a:p>
          <a:pPr algn="ctr"/>
          <a:r>
            <a:rPr lang="en-US" sz="1200" b="1" u="sng" dirty="0">
              <a:solidFill>
                <a:schemeClr val="tx1"/>
              </a:solidFill>
            </a:rPr>
            <a:t>Asking critical questions</a:t>
          </a:r>
        </a:p>
        <a:p>
          <a:pPr algn="l"/>
          <a:r>
            <a:rPr lang="en-US" sz="1200" b="0" u="none" dirty="0">
              <a:solidFill>
                <a:schemeClr val="tx1"/>
              </a:solidFill>
            </a:rPr>
            <a:t>When reviewing an article, book or any data it is important to ask critical questions to get to the root of the information and compound understanding of the subject of study. </a:t>
          </a:r>
        </a:p>
        <a:p>
          <a:pPr algn="l"/>
          <a:r>
            <a:rPr lang="en-GB" sz="1200" b="0" u="none" dirty="0">
              <a:solidFill>
                <a:schemeClr val="tx1"/>
              </a:solidFill>
            </a:rPr>
            <a:t>Asking who, what, when, where and why for all information reviewed can lead to a deeper understanding of the information. </a:t>
          </a:r>
        </a:p>
        <a:p>
          <a:pPr algn="l"/>
          <a:r>
            <a:rPr lang="en-GB" sz="1200" b="0" u="none" dirty="0">
              <a:solidFill>
                <a:schemeClr val="tx1"/>
              </a:solidFill>
            </a:rPr>
            <a:t>Asking critical questions can also improve other skills such as problem solving and reflection. </a:t>
          </a:r>
        </a:p>
        <a:p>
          <a:pPr algn="l"/>
          <a:r>
            <a:rPr lang="en-GB" sz="1200" b="0" u="none" dirty="0">
              <a:solidFill>
                <a:schemeClr val="tx1"/>
              </a:solidFill>
            </a:rPr>
            <a:t>“Voice your critical questions as if you are curious. Nothing is more deadly to the effective use if critical thinking than  an attitude of ”Aha, I caught you making an error.” (Browne and Keeley, 2006, p.206).</a:t>
          </a:r>
          <a:endParaRPr lang="en-US" sz="1200" b="0" u="none" dirty="0">
            <a:solidFill>
              <a:schemeClr val="tx1"/>
            </a:solidFill>
          </a:endParaRPr>
        </a:p>
      </dgm:t>
    </dgm:pt>
    <dgm:pt modelId="{EC246959-E532-4A98-A9EA-57D80DDAC2D5}" type="parTrans" cxnId="{D55147C5-7796-42BA-A313-2F2BB50C4455}">
      <dgm:prSet/>
      <dgm:spPr/>
      <dgm:t>
        <a:bodyPr/>
        <a:lstStyle/>
        <a:p>
          <a:endParaRPr lang="en-US"/>
        </a:p>
      </dgm:t>
    </dgm:pt>
    <dgm:pt modelId="{703FB58C-FAB4-4F28-8C1F-8BEF4A9B81FC}" type="sibTrans" cxnId="{D55147C5-7796-42BA-A313-2F2BB50C4455}">
      <dgm:prSet/>
      <dgm:spPr/>
      <dgm:t>
        <a:bodyPr/>
        <a:lstStyle/>
        <a:p>
          <a:endParaRPr lang="en-US"/>
        </a:p>
      </dgm:t>
    </dgm:pt>
    <dgm:pt modelId="{C758A9E4-31C6-4448-A95E-9B550C150E2B}">
      <dgm:prSet phldrT="[Text]" custT="1">
        <dgm:style>
          <a:lnRef idx="1">
            <a:schemeClr val="accent6"/>
          </a:lnRef>
          <a:fillRef idx="2">
            <a:schemeClr val="accent6"/>
          </a:fillRef>
          <a:effectRef idx="1">
            <a:schemeClr val="accent6"/>
          </a:effectRef>
          <a:fontRef idx="minor">
            <a:schemeClr val="dk1"/>
          </a:fontRef>
        </dgm:style>
      </dgm:prSet>
      <dgm:spPr>
        <a:gradFill flip="none" rotWithShape="0">
          <a:gsLst>
            <a:gs pos="0">
              <a:schemeClr val="accent6">
                <a:tint val="69000"/>
                <a:satMod val="105000"/>
                <a:lumMod val="110000"/>
                <a:shade val="30000"/>
                <a:satMod val="115000"/>
              </a:schemeClr>
            </a:gs>
            <a:gs pos="50000">
              <a:schemeClr val="accent6">
                <a:tint val="69000"/>
                <a:satMod val="105000"/>
                <a:lumMod val="110000"/>
                <a:shade val="67500"/>
                <a:satMod val="115000"/>
              </a:schemeClr>
            </a:gs>
            <a:gs pos="100000">
              <a:schemeClr val="accent6">
                <a:tint val="69000"/>
                <a:satMod val="105000"/>
                <a:lumMod val="110000"/>
                <a:shade val="100000"/>
                <a:satMod val="115000"/>
              </a:schemeClr>
            </a:gs>
          </a:gsLst>
          <a:lin ang="5400000" scaled="1"/>
          <a:tileRect/>
        </a:gradFill>
        <a:ln w="57150"/>
      </dgm:spPr>
      <dgm:t>
        <a:bodyPr/>
        <a:lstStyle/>
        <a:p>
          <a:r>
            <a:rPr lang="en-US" sz="1600" b="1" u="sng" dirty="0">
              <a:solidFill>
                <a:schemeClr val="tx1"/>
              </a:solidFill>
            </a:rPr>
            <a:t>Which skills will be explored?</a:t>
          </a:r>
        </a:p>
        <a:p>
          <a:r>
            <a:rPr lang="en-US" sz="1600" dirty="0">
              <a:solidFill>
                <a:schemeClr val="tx1"/>
              </a:solidFill>
            </a:rPr>
            <a:t>The focus will be on three skills which could be argued as integral to critical thinking; Reflection, objectivity and asking critical questions.</a:t>
          </a:r>
        </a:p>
      </dgm:t>
    </dgm:pt>
    <dgm:pt modelId="{FF1EEDCE-1003-43FA-8F1C-4F918415A3D8}" type="sibTrans" cxnId="{C275D15F-5EE4-49A2-87F7-CAD35B4CC757}">
      <dgm:prSet/>
      <dgm:spPr/>
      <dgm:t>
        <a:bodyPr/>
        <a:lstStyle/>
        <a:p>
          <a:endParaRPr lang="en-US"/>
        </a:p>
      </dgm:t>
    </dgm:pt>
    <dgm:pt modelId="{66E69B59-925E-4FBF-95A9-72A1A38B7ABB}" type="parTrans" cxnId="{C275D15F-5EE4-49A2-87F7-CAD35B4CC757}">
      <dgm:prSet/>
      <dgm:spPr/>
      <dgm:t>
        <a:bodyPr/>
        <a:lstStyle/>
        <a:p>
          <a:endParaRPr lang="en-US"/>
        </a:p>
      </dgm:t>
    </dgm:pt>
    <dgm:pt modelId="{AA4CCC2B-668B-4DDF-A9A5-8CD6521940A8}">
      <dgm:prSet/>
      <dgm:spPr/>
      <dgm:t>
        <a:bodyPr/>
        <a:lstStyle/>
        <a:p>
          <a:endParaRPr lang="en-US" sz="1000" dirty="0"/>
        </a:p>
      </dgm:t>
    </dgm:pt>
    <dgm:pt modelId="{4BF4A0CC-9ED1-4CD7-A7EE-622843D2E699}" type="parTrans" cxnId="{C187EDA0-B0ED-47CF-A4DB-564E73B784CF}">
      <dgm:prSet/>
      <dgm:spPr/>
      <dgm:t>
        <a:bodyPr/>
        <a:lstStyle/>
        <a:p>
          <a:endParaRPr lang="en-US"/>
        </a:p>
      </dgm:t>
    </dgm:pt>
    <dgm:pt modelId="{6FF1F652-B1B5-4AEA-A998-49993FF22FE2}" type="sibTrans" cxnId="{C187EDA0-B0ED-47CF-A4DB-564E73B784CF}">
      <dgm:prSet/>
      <dgm:spPr/>
      <dgm:t>
        <a:bodyPr/>
        <a:lstStyle/>
        <a:p>
          <a:endParaRPr lang="en-US"/>
        </a:p>
      </dgm:t>
    </dgm:pt>
    <dgm:pt modelId="{CCA71CB2-B30B-4EF4-A029-9C1EA19FE6EE}">
      <dgm:prSet/>
      <dgm:spPr/>
      <dgm:t>
        <a:bodyPr/>
        <a:lstStyle/>
        <a:p>
          <a:endParaRPr lang="en-US" sz="1000" dirty="0"/>
        </a:p>
      </dgm:t>
    </dgm:pt>
    <dgm:pt modelId="{D652544A-D4B2-4E24-A488-02F376679D26}" type="parTrans" cxnId="{24AD1F4F-7B66-42EF-A781-EB85432B2B40}">
      <dgm:prSet/>
      <dgm:spPr/>
      <dgm:t>
        <a:bodyPr/>
        <a:lstStyle/>
        <a:p>
          <a:endParaRPr lang="en-US"/>
        </a:p>
      </dgm:t>
    </dgm:pt>
    <dgm:pt modelId="{42200B68-B83E-4F2A-91D6-52E55002C971}" type="sibTrans" cxnId="{24AD1F4F-7B66-42EF-A781-EB85432B2B40}">
      <dgm:prSet/>
      <dgm:spPr/>
      <dgm:t>
        <a:bodyPr/>
        <a:lstStyle/>
        <a:p>
          <a:endParaRPr lang="en-US"/>
        </a:p>
      </dgm:t>
    </dgm:pt>
    <dgm:pt modelId="{CB6B25AD-5807-4F69-8004-0371F6D1A73F}">
      <dgm:prSet/>
      <dgm:spPr/>
      <dgm:t>
        <a:bodyPr/>
        <a:lstStyle/>
        <a:p>
          <a:endParaRPr lang="en-US" sz="1000" dirty="0"/>
        </a:p>
      </dgm:t>
    </dgm:pt>
    <dgm:pt modelId="{1240784C-85CD-4481-A5B2-32BFBA20D1E0}" type="parTrans" cxnId="{E7539DDB-8A02-4B08-9320-BFED2CD51B5F}">
      <dgm:prSet/>
      <dgm:spPr/>
      <dgm:t>
        <a:bodyPr/>
        <a:lstStyle/>
        <a:p>
          <a:endParaRPr lang="en-US"/>
        </a:p>
      </dgm:t>
    </dgm:pt>
    <dgm:pt modelId="{C0E4EF28-CC6D-44A4-AB02-AD3EDC225796}" type="sibTrans" cxnId="{E7539DDB-8A02-4B08-9320-BFED2CD51B5F}">
      <dgm:prSet/>
      <dgm:spPr/>
      <dgm:t>
        <a:bodyPr/>
        <a:lstStyle/>
        <a:p>
          <a:endParaRPr lang="en-US"/>
        </a:p>
      </dgm:t>
    </dgm:pt>
    <dgm:pt modelId="{C168F680-7DB8-426B-A8DE-B4C426690038}" type="pres">
      <dgm:prSet presAssocID="{17C19735-BB11-4F65-A521-B1D6D7493390}" presName="composite" presStyleCnt="0">
        <dgm:presLayoutVars>
          <dgm:chMax val="1"/>
          <dgm:dir/>
          <dgm:resizeHandles val="exact"/>
        </dgm:presLayoutVars>
      </dgm:prSet>
      <dgm:spPr/>
    </dgm:pt>
    <dgm:pt modelId="{AE1B27CD-8A2C-4A2A-A36B-7FF0273AB0B6}" type="pres">
      <dgm:prSet presAssocID="{C758A9E4-31C6-4448-A95E-9B550C150E2B}" presName="roof" presStyleLbl="dkBgShp" presStyleIdx="0" presStyleCnt="2" custScaleY="53828" custLinFactNeighborY="4229"/>
      <dgm:spPr/>
    </dgm:pt>
    <dgm:pt modelId="{695FD3EE-1690-42ED-915F-F531101D8B6A}" type="pres">
      <dgm:prSet presAssocID="{C758A9E4-31C6-4448-A95E-9B550C150E2B}" presName="pillars" presStyleCnt="0"/>
      <dgm:spPr/>
    </dgm:pt>
    <dgm:pt modelId="{47481291-217E-433A-A6F2-651DFF068ACB}" type="pres">
      <dgm:prSet presAssocID="{C758A9E4-31C6-4448-A95E-9B550C150E2B}" presName="pillar1" presStyleLbl="node1" presStyleIdx="0" presStyleCnt="3" custScaleY="98990">
        <dgm:presLayoutVars>
          <dgm:bulletEnabled val="1"/>
        </dgm:presLayoutVars>
      </dgm:prSet>
      <dgm:spPr/>
    </dgm:pt>
    <dgm:pt modelId="{E832AE7B-9774-4B33-BBE4-30F11F3E352D}" type="pres">
      <dgm:prSet presAssocID="{5FD89AFE-E742-4253-8335-C4FD6F7F1652}" presName="pillarX" presStyleLbl="node1" presStyleIdx="1" presStyleCnt="3" custScaleY="98990">
        <dgm:presLayoutVars>
          <dgm:bulletEnabled val="1"/>
        </dgm:presLayoutVars>
      </dgm:prSet>
      <dgm:spPr/>
    </dgm:pt>
    <dgm:pt modelId="{6A0E0172-C231-4D78-871A-87973563EB65}" type="pres">
      <dgm:prSet presAssocID="{B1970359-E050-45BE-89D8-03106A409294}" presName="pillarX" presStyleLbl="node1" presStyleIdx="2" presStyleCnt="3" custScaleY="98990">
        <dgm:presLayoutVars>
          <dgm:bulletEnabled val="1"/>
        </dgm:presLayoutVars>
      </dgm:prSet>
      <dgm:spPr/>
    </dgm:pt>
    <dgm:pt modelId="{455D35CF-071A-4F79-A897-1E1957913706}" type="pres">
      <dgm:prSet presAssocID="{C758A9E4-31C6-4448-A95E-9B550C150E2B}" presName="base" presStyleLbl="dkBgShp" presStyleIdx="1" presStyleCnt="2" custScaleY="143386" custLinFactY="15690" custLinFactNeighborX="-33673" custLinFactNeighborY="100000"/>
      <dgm:spPr>
        <a:solidFill>
          <a:schemeClr val="accent6"/>
        </a:solidFill>
        <a:ln w="57150"/>
      </dgm:spPr>
    </dgm:pt>
  </dgm:ptLst>
  <dgm:cxnLst>
    <dgm:cxn modelId="{64833F00-7E3C-4A3B-85BB-32916F72CB30}" type="presOf" srcId="{AA4CCC2B-668B-4DDF-A9A5-8CD6521940A8}" destId="{47481291-217E-433A-A6F2-651DFF068ACB}" srcOrd="0" destOrd="1" presId="urn:microsoft.com/office/officeart/2005/8/layout/hList3"/>
    <dgm:cxn modelId="{ADCD6928-B5AB-4E82-8A6B-B30934B6EECB}" type="presOf" srcId="{C758A9E4-31C6-4448-A95E-9B550C150E2B}" destId="{AE1B27CD-8A2C-4A2A-A36B-7FF0273AB0B6}" srcOrd="0" destOrd="0" presId="urn:microsoft.com/office/officeart/2005/8/layout/hList3"/>
    <dgm:cxn modelId="{5011733B-6C59-4048-9851-7E0EA7012460}" type="presOf" srcId="{17C19735-BB11-4F65-A521-B1D6D7493390}" destId="{C168F680-7DB8-426B-A8DE-B4C426690038}" srcOrd="0" destOrd="0" presId="urn:microsoft.com/office/officeart/2005/8/layout/hList3"/>
    <dgm:cxn modelId="{AC07235F-D7FF-4E41-BE0B-C57EB445732D}" type="presOf" srcId="{CB6B25AD-5807-4F69-8004-0371F6D1A73F}" destId="{47481291-217E-433A-A6F2-651DFF068ACB}" srcOrd="0" destOrd="3" presId="urn:microsoft.com/office/officeart/2005/8/layout/hList3"/>
    <dgm:cxn modelId="{C275D15F-5EE4-49A2-87F7-CAD35B4CC757}" srcId="{17C19735-BB11-4F65-A521-B1D6D7493390}" destId="{C758A9E4-31C6-4448-A95E-9B550C150E2B}" srcOrd="0" destOrd="0" parTransId="{66E69B59-925E-4FBF-95A9-72A1A38B7ABB}" sibTransId="{FF1EEDCE-1003-43FA-8F1C-4F918415A3D8}"/>
    <dgm:cxn modelId="{24AD1F4F-7B66-42EF-A781-EB85432B2B40}" srcId="{EF66BDC9-C7F5-4519-B47A-42A51DEBF4AA}" destId="{CCA71CB2-B30B-4EF4-A029-9C1EA19FE6EE}" srcOrd="1" destOrd="0" parTransId="{D652544A-D4B2-4E24-A488-02F376679D26}" sibTransId="{42200B68-B83E-4F2A-91D6-52E55002C971}"/>
    <dgm:cxn modelId="{E79C8776-3124-494E-972C-B7FCD546FACB}" srcId="{C758A9E4-31C6-4448-A95E-9B550C150E2B}" destId="{EF66BDC9-C7F5-4519-B47A-42A51DEBF4AA}" srcOrd="0" destOrd="0" parTransId="{6437995C-F2C3-4470-9D06-29B8C821A376}" sibTransId="{FDD55D34-BB69-4F88-8442-A636477F5322}"/>
    <dgm:cxn modelId="{F2FA6582-F790-4763-84E6-E5C8ED401A8B}" type="presOf" srcId="{EF66BDC9-C7F5-4519-B47A-42A51DEBF4AA}" destId="{47481291-217E-433A-A6F2-651DFF068ACB}" srcOrd="0" destOrd="0" presId="urn:microsoft.com/office/officeart/2005/8/layout/hList3"/>
    <dgm:cxn modelId="{B1444191-0A43-4EDE-93BD-E5A2D7134A41}" type="presOf" srcId="{CCA71CB2-B30B-4EF4-A029-9C1EA19FE6EE}" destId="{47481291-217E-433A-A6F2-651DFF068ACB}" srcOrd="0" destOrd="2" presId="urn:microsoft.com/office/officeart/2005/8/layout/hList3"/>
    <dgm:cxn modelId="{C187EDA0-B0ED-47CF-A4DB-564E73B784CF}" srcId="{EF66BDC9-C7F5-4519-B47A-42A51DEBF4AA}" destId="{AA4CCC2B-668B-4DDF-A9A5-8CD6521940A8}" srcOrd="0" destOrd="0" parTransId="{4BF4A0CC-9ED1-4CD7-A7EE-622843D2E699}" sibTransId="{6FF1F652-B1B5-4AEA-A998-49993FF22FE2}"/>
    <dgm:cxn modelId="{D55147C5-7796-42BA-A313-2F2BB50C4455}" srcId="{C758A9E4-31C6-4448-A95E-9B550C150E2B}" destId="{B1970359-E050-45BE-89D8-03106A409294}" srcOrd="2" destOrd="0" parTransId="{EC246959-E532-4A98-A9EA-57D80DDAC2D5}" sibTransId="{703FB58C-FAB4-4F28-8C1F-8BEF4A9B81FC}"/>
    <dgm:cxn modelId="{34DAB9D6-AEA8-49EF-A67F-D5EDD44F3B86}" srcId="{C758A9E4-31C6-4448-A95E-9B550C150E2B}" destId="{5FD89AFE-E742-4253-8335-C4FD6F7F1652}" srcOrd="1" destOrd="0" parTransId="{F2077D54-22BC-4595-9A57-BA3F12AB43A2}" sibTransId="{C282553D-58E8-4CEE-868F-6DB3358E400F}"/>
    <dgm:cxn modelId="{E7539DDB-8A02-4B08-9320-BFED2CD51B5F}" srcId="{EF66BDC9-C7F5-4519-B47A-42A51DEBF4AA}" destId="{CB6B25AD-5807-4F69-8004-0371F6D1A73F}" srcOrd="2" destOrd="0" parTransId="{1240784C-85CD-4481-A5B2-32BFBA20D1E0}" sibTransId="{C0E4EF28-CC6D-44A4-AB02-AD3EDC225796}"/>
    <dgm:cxn modelId="{719CFEEC-CC4A-492E-9770-354581723D73}" type="presOf" srcId="{B1970359-E050-45BE-89D8-03106A409294}" destId="{6A0E0172-C231-4D78-871A-87973563EB65}" srcOrd="0" destOrd="0" presId="urn:microsoft.com/office/officeart/2005/8/layout/hList3"/>
    <dgm:cxn modelId="{39C34CF9-26B8-4DA1-A9DB-50CE50D9591E}" type="presOf" srcId="{5FD89AFE-E742-4253-8335-C4FD6F7F1652}" destId="{E832AE7B-9774-4B33-BBE4-30F11F3E352D}" srcOrd="0" destOrd="0" presId="urn:microsoft.com/office/officeart/2005/8/layout/hList3"/>
    <dgm:cxn modelId="{CA2361C9-E5EA-468D-955A-79138892BEA1}" type="presParOf" srcId="{C168F680-7DB8-426B-A8DE-B4C426690038}" destId="{AE1B27CD-8A2C-4A2A-A36B-7FF0273AB0B6}" srcOrd="0" destOrd="0" presId="urn:microsoft.com/office/officeart/2005/8/layout/hList3"/>
    <dgm:cxn modelId="{60AE18D4-1B70-4046-BB3E-78A855F004D2}" type="presParOf" srcId="{C168F680-7DB8-426B-A8DE-B4C426690038}" destId="{695FD3EE-1690-42ED-915F-F531101D8B6A}" srcOrd="1" destOrd="0" presId="urn:microsoft.com/office/officeart/2005/8/layout/hList3"/>
    <dgm:cxn modelId="{40D67404-87FC-4D34-BA5E-9481104CEEF4}" type="presParOf" srcId="{695FD3EE-1690-42ED-915F-F531101D8B6A}" destId="{47481291-217E-433A-A6F2-651DFF068ACB}" srcOrd="0" destOrd="0" presId="urn:microsoft.com/office/officeart/2005/8/layout/hList3"/>
    <dgm:cxn modelId="{EA9C45FA-F632-4654-A7A1-3AE72CCCF199}" type="presParOf" srcId="{695FD3EE-1690-42ED-915F-F531101D8B6A}" destId="{E832AE7B-9774-4B33-BBE4-30F11F3E352D}" srcOrd="1" destOrd="0" presId="urn:microsoft.com/office/officeart/2005/8/layout/hList3"/>
    <dgm:cxn modelId="{94D78D30-B6FB-49C1-B39C-F8CB9C156C6A}" type="presParOf" srcId="{695FD3EE-1690-42ED-915F-F531101D8B6A}" destId="{6A0E0172-C231-4D78-871A-87973563EB65}" srcOrd="2" destOrd="0" presId="urn:microsoft.com/office/officeart/2005/8/layout/hList3"/>
    <dgm:cxn modelId="{65AC03A3-449C-4E49-990F-397652A7D8F6}" type="presParOf" srcId="{C168F680-7DB8-426B-A8DE-B4C426690038}" destId="{455D35CF-071A-4F79-A897-1E1957913706}" srcOrd="2" destOrd="0" presId="urn:microsoft.com/office/officeart/2005/8/layout/h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BBD45-0F8F-4D75-87A5-94C121E6B98A}">
      <dsp:nvSpPr>
        <dsp:cNvPr id="0" name=""/>
        <dsp:cNvSpPr/>
      </dsp:nvSpPr>
      <dsp:spPr>
        <a:xfrm rot="10800000">
          <a:off x="1081324" y="2139"/>
          <a:ext cx="2940502" cy="1362685"/>
        </a:xfrm>
        <a:prstGeom prst="homePlate">
          <a:avLst/>
        </a:prstGeom>
        <a:solidFill>
          <a:schemeClr val="accent6">
            <a:alpha val="90000"/>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0907" tIns="45720" rIns="85344" bIns="45720" numCol="1" spcCol="1270" anchor="ctr" anchorCtr="0">
          <a:noAutofit/>
        </a:bodyPr>
        <a:lstStyle/>
        <a:p>
          <a:pPr marL="0" lvl="0" indent="0" algn="just" defTabSz="533400">
            <a:lnSpc>
              <a:spcPct val="90000"/>
            </a:lnSpc>
            <a:spcBef>
              <a:spcPct val="0"/>
            </a:spcBef>
            <a:spcAft>
              <a:spcPct val="35000"/>
            </a:spcAft>
            <a:buNone/>
          </a:pPr>
          <a:r>
            <a:rPr lang="en-GB" sz="1200" b="1" kern="1200" dirty="0">
              <a:solidFill>
                <a:schemeClr val="tx1"/>
              </a:solidFill>
            </a:rPr>
            <a:t>Critical thinking requires an individual to use several skills and qualities. It could broadly be defined as the ability to consider data, evidence or circumstance and draw a conclusion which is free from bias and based on the facts (Erstad, 2018).</a:t>
          </a:r>
          <a:endParaRPr lang="en-US" sz="1200" b="1" kern="1200" dirty="0">
            <a:solidFill>
              <a:schemeClr val="tx1"/>
            </a:solidFill>
          </a:endParaRPr>
        </a:p>
      </dsp:txBody>
      <dsp:txXfrm rot="10800000">
        <a:off x="1421995" y="2139"/>
        <a:ext cx="2599831" cy="1362685"/>
      </dsp:txXfrm>
    </dsp:sp>
    <dsp:sp modelId="{A86F5FF2-E300-4616-863D-73FEAAEA4A2D}">
      <dsp:nvSpPr>
        <dsp:cNvPr id="0" name=""/>
        <dsp:cNvSpPr/>
      </dsp:nvSpPr>
      <dsp:spPr>
        <a:xfrm>
          <a:off x="399981" y="2139"/>
          <a:ext cx="1362685" cy="1362685"/>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0151BF12-5CF3-45A3-80C9-A24441F016CE}">
      <dsp:nvSpPr>
        <dsp:cNvPr id="0" name=""/>
        <dsp:cNvSpPr/>
      </dsp:nvSpPr>
      <dsp:spPr>
        <a:xfrm rot="10800000">
          <a:off x="1081324" y="1771597"/>
          <a:ext cx="2940502" cy="1362685"/>
        </a:xfrm>
        <a:prstGeom prst="homePlate">
          <a:avLst/>
        </a:prstGeom>
        <a:solidFill>
          <a:schemeClr val="accent6">
            <a:alpha val="90000"/>
            <a:hueOff val="0"/>
            <a:satOff val="0"/>
            <a:lumOff val="0"/>
            <a:alphaOff val="-2000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0907" tIns="45720" rIns="85344" bIns="45720"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Blooms et al (1956) developed a hierarchical model to define skills needed for the development of critical thinking. This model has been revised due to the belief that the stages may not be met in the order determined by Bloom et al (Draper, 2002)</a:t>
          </a:r>
          <a:endParaRPr lang="en-US" sz="1200" kern="1200" dirty="0">
            <a:solidFill>
              <a:schemeClr val="tx1"/>
            </a:solidFill>
          </a:endParaRPr>
        </a:p>
      </dsp:txBody>
      <dsp:txXfrm rot="10800000">
        <a:off x="1421995" y="1771597"/>
        <a:ext cx="2599831" cy="1362685"/>
      </dsp:txXfrm>
    </dsp:sp>
    <dsp:sp modelId="{6792DEA8-FEAF-4B75-A234-61616EFAD07A}">
      <dsp:nvSpPr>
        <dsp:cNvPr id="0" name=""/>
        <dsp:cNvSpPr/>
      </dsp:nvSpPr>
      <dsp:spPr>
        <a:xfrm>
          <a:off x="399981" y="1771597"/>
          <a:ext cx="1362685" cy="136268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7D0F01BF-199E-4A31-A1BE-7158844D853B}">
      <dsp:nvSpPr>
        <dsp:cNvPr id="0" name=""/>
        <dsp:cNvSpPr/>
      </dsp:nvSpPr>
      <dsp:spPr>
        <a:xfrm rot="10800000">
          <a:off x="1081324" y="3541055"/>
          <a:ext cx="2940502" cy="1362685"/>
        </a:xfrm>
        <a:prstGeom prst="homePlate">
          <a:avLst/>
        </a:prstGeom>
        <a:solidFill>
          <a:schemeClr val="accent6">
            <a:alpha val="90000"/>
            <a:hueOff val="0"/>
            <a:satOff val="0"/>
            <a:lumOff val="0"/>
            <a:alphaOff val="-4000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0907" tIns="45720" rIns="85344" bIns="45720"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According to data gathered from Arum &amp; Roksa (2014) students with critical thinking skills were less likely to suffer unemployment, job loss or to work in an unskilled profession (Wexler, 2015). </a:t>
          </a:r>
          <a:endParaRPr lang="en-US" sz="1200" kern="1200" dirty="0">
            <a:solidFill>
              <a:schemeClr val="tx1"/>
            </a:solidFill>
          </a:endParaRPr>
        </a:p>
      </dsp:txBody>
      <dsp:txXfrm rot="10800000">
        <a:off x="1421995" y="3541055"/>
        <a:ext cx="2599831" cy="1362685"/>
      </dsp:txXfrm>
    </dsp:sp>
    <dsp:sp modelId="{A2ABE2E6-F7BE-4EA7-8330-20EFBFB71C6D}">
      <dsp:nvSpPr>
        <dsp:cNvPr id="0" name=""/>
        <dsp:cNvSpPr/>
      </dsp:nvSpPr>
      <dsp:spPr>
        <a:xfrm>
          <a:off x="399981" y="3541055"/>
          <a:ext cx="1362685" cy="1362685"/>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B27CD-8A2C-4A2A-A36B-7FF0273AB0B6}">
      <dsp:nvSpPr>
        <dsp:cNvPr id="0" name=""/>
        <dsp:cNvSpPr/>
      </dsp:nvSpPr>
      <dsp:spPr>
        <a:xfrm>
          <a:off x="0" y="228650"/>
          <a:ext cx="8225184" cy="929509"/>
        </a:xfrm>
        <a:prstGeom prst="rect">
          <a:avLst/>
        </a:prstGeom>
        <a:gradFill flip="none" rotWithShape="0">
          <a:gsLst>
            <a:gs pos="0">
              <a:schemeClr val="accent6">
                <a:tint val="69000"/>
                <a:satMod val="105000"/>
                <a:lumMod val="110000"/>
                <a:shade val="30000"/>
                <a:satMod val="115000"/>
              </a:schemeClr>
            </a:gs>
            <a:gs pos="50000">
              <a:schemeClr val="accent6">
                <a:tint val="69000"/>
                <a:satMod val="105000"/>
                <a:lumMod val="110000"/>
                <a:shade val="67500"/>
                <a:satMod val="115000"/>
              </a:schemeClr>
            </a:gs>
            <a:gs pos="100000">
              <a:schemeClr val="accent6">
                <a:tint val="69000"/>
                <a:satMod val="105000"/>
                <a:lumMod val="110000"/>
                <a:shade val="100000"/>
                <a:satMod val="115000"/>
              </a:schemeClr>
            </a:gs>
          </a:gsLst>
          <a:lin ang="5400000" scaled="1"/>
          <a:tileRect/>
        </a:gradFill>
        <a:ln w="57150" cap="flat" cmpd="sng" algn="ctr">
          <a:solidFill>
            <a:schemeClr val="accent6">
              <a:shade val="60000"/>
            </a:schemeClr>
          </a:solidFill>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u="sng" kern="1200" dirty="0">
              <a:solidFill>
                <a:schemeClr val="tx1"/>
              </a:solidFill>
            </a:rPr>
            <a:t>Which skills will be explored?</a:t>
          </a:r>
        </a:p>
        <a:p>
          <a:pPr marL="0" lvl="0" indent="0" algn="ctr" defTabSz="711200">
            <a:lnSpc>
              <a:spcPct val="90000"/>
            </a:lnSpc>
            <a:spcBef>
              <a:spcPct val="0"/>
            </a:spcBef>
            <a:spcAft>
              <a:spcPct val="35000"/>
            </a:spcAft>
            <a:buNone/>
          </a:pPr>
          <a:r>
            <a:rPr lang="en-US" sz="1600" kern="1200" dirty="0">
              <a:solidFill>
                <a:schemeClr val="tx1"/>
              </a:solidFill>
            </a:rPr>
            <a:t>The focus will be on three skills which could be argued as integral to critical thinking; Reflection, objectivity and asking critical questions.</a:t>
          </a:r>
        </a:p>
      </dsp:txBody>
      <dsp:txXfrm>
        <a:off x="0" y="228650"/>
        <a:ext cx="8225184" cy="929509"/>
      </dsp:txXfrm>
    </dsp:sp>
    <dsp:sp modelId="{47481291-217E-433A-A6F2-651DFF068ACB}">
      <dsp:nvSpPr>
        <dsp:cNvPr id="0" name=""/>
        <dsp:cNvSpPr/>
      </dsp:nvSpPr>
      <dsp:spPr>
        <a:xfrm>
          <a:off x="4016" y="1502097"/>
          <a:ext cx="2739050" cy="3589683"/>
        </a:xfrm>
        <a:prstGeom prst="rect">
          <a:avLst/>
        </a:prstGeom>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cap="flat" cmpd="sng" algn="ctr">
          <a:solidFill>
            <a:scrgbClr r="0" g="0" b="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Font typeface="Wingdings" panose="05000000000000000000" pitchFamily="2" charset="2"/>
            <a:buNone/>
          </a:pPr>
          <a:endParaRPr lang="en-US" sz="1200" b="1" u="sng" kern="1200" dirty="0">
            <a:solidFill>
              <a:schemeClr val="tx1"/>
            </a:solidFill>
          </a:endParaRPr>
        </a:p>
        <a:p>
          <a:pPr marL="0" lvl="0" indent="0" algn="ctr" defTabSz="533400">
            <a:lnSpc>
              <a:spcPct val="90000"/>
            </a:lnSpc>
            <a:spcBef>
              <a:spcPct val="0"/>
            </a:spcBef>
            <a:spcAft>
              <a:spcPct val="35000"/>
            </a:spcAft>
            <a:buFont typeface="Wingdings" panose="05000000000000000000" pitchFamily="2" charset="2"/>
            <a:buNone/>
          </a:pPr>
          <a:endParaRPr lang="en-US" sz="1200" b="1" u="sng" kern="1200" dirty="0">
            <a:solidFill>
              <a:schemeClr val="tx1"/>
            </a:solidFill>
          </a:endParaRPr>
        </a:p>
        <a:p>
          <a:pPr marL="0" lvl="0" indent="0" algn="ctr" defTabSz="533400">
            <a:lnSpc>
              <a:spcPct val="90000"/>
            </a:lnSpc>
            <a:spcBef>
              <a:spcPct val="0"/>
            </a:spcBef>
            <a:spcAft>
              <a:spcPct val="35000"/>
            </a:spcAft>
            <a:buFont typeface="Wingdings" panose="05000000000000000000" pitchFamily="2" charset="2"/>
            <a:buNone/>
          </a:pPr>
          <a:r>
            <a:rPr lang="en-US" sz="1200" b="1" u="sng" kern="1200" dirty="0">
              <a:solidFill>
                <a:schemeClr val="tx1"/>
              </a:solidFill>
            </a:rPr>
            <a:t>Reflection</a:t>
          </a:r>
        </a:p>
        <a:p>
          <a:pPr marL="0" lvl="0" indent="0" algn="l" defTabSz="533400">
            <a:lnSpc>
              <a:spcPct val="90000"/>
            </a:lnSpc>
            <a:spcBef>
              <a:spcPct val="0"/>
            </a:spcBef>
            <a:spcAft>
              <a:spcPct val="35000"/>
            </a:spcAft>
            <a:buFont typeface="Wingdings" panose="05000000000000000000" pitchFamily="2" charset="2"/>
            <a:buNone/>
          </a:pPr>
          <a:r>
            <a:rPr lang="en-US" sz="1200" b="0" u="none" kern="1200" dirty="0">
              <a:solidFill>
                <a:schemeClr val="tx1"/>
              </a:solidFill>
            </a:rPr>
            <a:t>Reflection requires the thinker to review the knowledge or facts which have been acquired and challenge </a:t>
          </a:r>
          <a:r>
            <a:rPr lang="en-US" sz="1200" b="0" u="sng" kern="1200" dirty="0">
              <a:solidFill>
                <a:schemeClr val="tx1"/>
              </a:solidFill>
            </a:rPr>
            <a:t>t</a:t>
          </a:r>
          <a:r>
            <a:rPr lang="en-US" sz="1200" b="0" u="none" kern="1200" dirty="0">
              <a:solidFill>
                <a:schemeClr val="tx1"/>
              </a:solidFill>
            </a:rPr>
            <a:t>he perception.</a:t>
          </a:r>
        </a:p>
        <a:p>
          <a:pPr marL="0" lvl="0" indent="0" algn="l" defTabSz="533400">
            <a:lnSpc>
              <a:spcPct val="90000"/>
            </a:lnSpc>
            <a:spcBef>
              <a:spcPct val="0"/>
            </a:spcBef>
            <a:spcAft>
              <a:spcPct val="35000"/>
            </a:spcAft>
            <a:buFont typeface="Wingdings" panose="05000000000000000000" pitchFamily="2" charset="2"/>
            <a:buNone/>
          </a:pPr>
          <a:r>
            <a:rPr lang="en-US" sz="1200" b="0" u="none" kern="1200" dirty="0">
              <a:solidFill>
                <a:schemeClr val="tx1"/>
              </a:solidFill>
            </a:rPr>
            <a:t>It also entails the thinker to establish the key points and further investigate unanswered questions. </a:t>
          </a:r>
        </a:p>
        <a:p>
          <a:pPr marL="0" lvl="0" indent="0" algn="l" defTabSz="533400">
            <a:lnSpc>
              <a:spcPct val="90000"/>
            </a:lnSpc>
            <a:spcBef>
              <a:spcPct val="0"/>
            </a:spcBef>
            <a:spcAft>
              <a:spcPct val="35000"/>
            </a:spcAft>
            <a:buFont typeface="Wingdings" panose="05000000000000000000" pitchFamily="2" charset="2"/>
            <a:buNone/>
          </a:pPr>
          <a:r>
            <a:rPr lang="en-US" sz="1200" b="0" u="none" kern="1200" dirty="0">
              <a:solidFill>
                <a:schemeClr val="tx1"/>
              </a:solidFill>
            </a:rPr>
            <a:t>“When reflecting on information or on the argument presented, the thinker will need to consider who the argument will affect and what benefit it has” (Browne and Keeley, 2006). </a:t>
          </a:r>
        </a:p>
        <a:p>
          <a:pPr marL="0" lvl="0" indent="0" algn="l" defTabSz="533400">
            <a:lnSpc>
              <a:spcPct val="90000"/>
            </a:lnSpc>
            <a:spcBef>
              <a:spcPct val="0"/>
            </a:spcBef>
            <a:spcAft>
              <a:spcPct val="35000"/>
            </a:spcAft>
            <a:buFont typeface="Wingdings" panose="05000000000000000000" pitchFamily="2" charset="2"/>
            <a:buNone/>
          </a:pPr>
          <a:r>
            <a:rPr lang="en-GB" sz="1200" i="0" kern="1200" dirty="0">
              <a:solidFill>
                <a:schemeClr val="tx1"/>
              </a:solidFill>
            </a:rPr>
            <a:t>“Active, persistent, and careful consideration of any belief or supposed form of knowledge in the light of the grounds that support it, and the further conclusions to which it tends, constitutes reflective thought”(Dewy, 1910, P.6).</a:t>
          </a:r>
          <a:endParaRPr lang="en-US" sz="1200" b="0" i="0" u="none" kern="1200" dirty="0">
            <a:solidFill>
              <a:schemeClr val="tx1"/>
            </a:solidFill>
          </a:endParaRPr>
        </a:p>
        <a:p>
          <a:pPr marL="0" lvl="0" indent="0" algn="ctr" defTabSz="533400">
            <a:lnSpc>
              <a:spcPct val="90000"/>
            </a:lnSpc>
            <a:spcBef>
              <a:spcPct val="0"/>
            </a:spcBef>
            <a:spcAft>
              <a:spcPct val="35000"/>
            </a:spcAft>
            <a:buNone/>
          </a:pPr>
          <a:endParaRPr lang="en-US" sz="1600" b="1" u="sng" kern="1200" dirty="0">
            <a:solidFill>
              <a:schemeClr val="tx1"/>
            </a:solidFill>
          </a:endParaRPr>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dsp:txBody>
      <dsp:txXfrm>
        <a:off x="4016" y="1502097"/>
        <a:ext cx="2739050" cy="3589683"/>
      </dsp:txXfrm>
    </dsp:sp>
    <dsp:sp modelId="{E832AE7B-9774-4B33-BBE4-30F11F3E352D}">
      <dsp:nvSpPr>
        <dsp:cNvPr id="0" name=""/>
        <dsp:cNvSpPr/>
      </dsp:nvSpPr>
      <dsp:spPr>
        <a:xfrm>
          <a:off x="2743066" y="1502097"/>
          <a:ext cx="2739050" cy="3589683"/>
        </a:xfrm>
        <a:prstGeom prst="rect">
          <a:avLst/>
        </a:prstGeom>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cap="flat" cmpd="sng" algn="ctr">
          <a:solidFill>
            <a:scrgbClr r="0" g="0" b="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b="1" u="sng" kern="1200" dirty="0">
            <a:solidFill>
              <a:schemeClr val="tx1"/>
            </a:solidFill>
          </a:endParaRPr>
        </a:p>
        <a:p>
          <a:pPr marL="0" lvl="0" indent="0" algn="ctr" defTabSz="533400">
            <a:lnSpc>
              <a:spcPct val="90000"/>
            </a:lnSpc>
            <a:spcBef>
              <a:spcPct val="0"/>
            </a:spcBef>
            <a:spcAft>
              <a:spcPct val="35000"/>
            </a:spcAft>
            <a:buNone/>
          </a:pPr>
          <a:endParaRPr lang="en-US" sz="1200" b="1" u="sng" kern="1200" dirty="0">
            <a:solidFill>
              <a:schemeClr val="tx1"/>
            </a:solidFill>
          </a:endParaRPr>
        </a:p>
        <a:p>
          <a:pPr marL="0" lvl="0" indent="0" algn="ctr" defTabSz="533400">
            <a:lnSpc>
              <a:spcPct val="90000"/>
            </a:lnSpc>
            <a:spcBef>
              <a:spcPct val="0"/>
            </a:spcBef>
            <a:spcAft>
              <a:spcPct val="35000"/>
            </a:spcAft>
            <a:buNone/>
          </a:pPr>
          <a:endParaRPr lang="en-US" sz="1200" b="1" u="sng" kern="1200" dirty="0">
            <a:solidFill>
              <a:schemeClr val="tx1"/>
            </a:solidFill>
          </a:endParaRPr>
        </a:p>
        <a:p>
          <a:pPr marL="0" lvl="0" indent="0" algn="ctr" defTabSz="533400">
            <a:lnSpc>
              <a:spcPct val="90000"/>
            </a:lnSpc>
            <a:spcBef>
              <a:spcPct val="0"/>
            </a:spcBef>
            <a:spcAft>
              <a:spcPct val="35000"/>
            </a:spcAft>
            <a:buNone/>
          </a:pPr>
          <a:r>
            <a:rPr lang="en-US" sz="1200" b="1" u="sng" kern="1200" dirty="0">
              <a:solidFill>
                <a:schemeClr val="tx1"/>
              </a:solidFill>
            </a:rPr>
            <a:t>Objectivity</a:t>
          </a:r>
        </a:p>
        <a:p>
          <a:pPr marL="0" lvl="0" indent="0" algn="l" defTabSz="533400">
            <a:lnSpc>
              <a:spcPct val="90000"/>
            </a:lnSpc>
            <a:spcBef>
              <a:spcPct val="0"/>
            </a:spcBef>
            <a:spcAft>
              <a:spcPct val="35000"/>
            </a:spcAft>
            <a:buFont typeface="Arial" panose="020B0604020202020204" pitchFamily="34" charset="0"/>
            <a:buNone/>
          </a:pPr>
          <a:r>
            <a:rPr lang="en-US" sz="1200" b="0" u="none" kern="1200" dirty="0">
              <a:solidFill>
                <a:schemeClr val="tx1"/>
              </a:solidFill>
            </a:rPr>
            <a:t>The ability to investigate data, evidence or facts without personal influence is objectivity.</a:t>
          </a:r>
        </a:p>
        <a:p>
          <a:pPr marL="0" lvl="0" indent="0" algn="l" defTabSz="533400">
            <a:lnSpc>
              <a:spcPct val="90000"/>
            </a:lnSpc>
            <a:spcBef>
              <a:spcPct val="0"/>
            </a:spcBef>
            <a:spcAft>
              <a:spcPct val="35000"/>
            </a:spcAft>
            <a:buFont typeface="Arial" panose="020B0604020202020204" pitchFamily="34" charset="0"/>
            <a:buNone/>
          </a:pPr>
          <a:r>
            <a:rPr lang="en-US" sz="1200" b="0" u="none" kern="1200" dirty="0">
              <a:solidFill>
                <a:schemeClr val="tx1"/>
              </a:solidFill>
            </a:rPr>
            <a:t> If the thinker allows personal beliefs or opinions to affect their review of information, their response or argument becomes subjective and therefore invalid.</a:t>
          </a:r>
        </a:p>
        <a:p>
          <a:pPr marL="0" lvl="0" indent="0" algn="l" defTabSz="533400">
            <a:lnSpc>
              <a:spcPct val="90000"/>
            </a:lnSpc>
            <a:spcBef>
              <a:spcPct val="0"/>
            </a:spcBef>
            <a:spcAft>
              <a:spcPct val="35000"/>
            </a:spcAft>
            <a:buFont typeface="Arial" panose="020B0604020202020204" pitchFamily="34" charset="0"/>
            <a:buNone/>
          </a:pPr>
          <a:r>
            <a:rPr lang="en-GB" sz="1200" b="0" u="none" kern="1200" dirty="0">
              <a:solidFill>
                <a:schemeClr val="tx1"/>
              </a:solidFill>
            </a:rPr>
            <a:t>Objectivity can be difficult to develop. A lot of our opinions can be deep rooted in our upbringing or culture, but it is an imperative skill in academia. </a:t>
          </a:r>
        </a:p>
        <a:p>
          <a:pPr marL="0" lvl="0" indent="0" algn="l" defTabSz="533400">
            <a:lnSpc>
              <a:spcPct val="90000"/>
            </a:lnSpc>
            <a:spcBef>
              <a:spcPct val="0"/>
            </a:spcBef>
            <a:spcAft>
              <a:spcPct val="35000"/>
            </a:spcAft>
            <a:buFont typeface="Arial" panose="020B0604020202020204" pitchFamily="34" charset="0"/>
            <a:buNone/>
          </a:pPr>
          <a:r>
            <a:rPr lang="en-US" sz="1200" b="0" u="none" kern="1200" dirty="0">
              <a:solidFill>
                <a:schemeClr val="tx1"/>
              </a:solidFill>
            </a:rPr>
            <a:t>“To see domination and victory over those who disagree with you as the objective of critical thinking is to ruin the potentially humane and progressive aspects of critical thinking” (Browne and Keeley, 2006,p.10).</a:t>
          </a:r>
        </a:p>
        <a:p>
          <a:pPr marL="0" lvl="0" indent="0" algn="l" defTabSz="533400">
            <a:lnSpc>
              <a:spcPct val="90000"/>
            </a:lnSpc>
            <a:spcBef>
              <a:spcPct val="0"/>
            </a:spcBef>
            <a:spcAft>
              <a:spcPct val="35000"/>
            </a:spcAft>
            <a:buNone/>
          </a:pPr>
          <a:r>
            <a:rPr lang="en-US" sz="1600" b="0" u="none" kern="1200" dirty="0">
              <a:solidFill>
                <a:schemeClr val="tx1"/>
              </a:solidFill>
            </a:rPr>
            <a:t> </a:t>
          </a:r>
        </a:p>
        <a:p>
          <a:pPr marL="0" lvl="0" indent="0" algn="just" defTabSz="533400">
            <a:lnSpc>
              <a:spcPct val="90000"/>
            </a:lnSpc>
            <a:spcBef>
              <a:spcPct val="0"/>
            </a:spcBef>
            <a:spcAft>
              <a:spcPct val="35000"/>
            </a:spcAft>
            <a:buNone/>
          </a:pPr>
          <a:endParaRPr lang="en-US" sz="1600" b="0" u="none" kern="1200" dirty="0">
            <a:solidFill>
              <a:schemeClr val="tx1"/>
            </a:solidFill>
          </a:endParaRPr>
        </a:p>
      </dsp:txBody>
      <dsp:txXfrm>
        <a:off x="2743066" y="1502097"/>
        <a:ext cx="2739050" cy="3589683"/>
      </dsp:txXfrm>
    </dsp:sp>
    <dsp:sp modelId="{6A0E0172-C231-4D78-871A-87973563EB65}">
      <dsp:nvSpPr>
        <dsp:cNvPr id="0" name=""/>
        <dsp:cNvSpPr/>
      </dsp:nvSpPr>
      <dsp:spPr>
        <a:xfrm>
          <a:off x="5482117" y="1502097"/>
          <a:ext cx="2739050" cy="3589683"/>
        </a:xfrm>
        <a:prstGeom prst="rect">
          <a:avLst/>
        </a:prstGeom>
        <a:gradFill flip="none" rotWithShape="0">
          <a:gsLst>
            <a:gs pos="0">
              <a:schemeClr val="accent6">
                <a:tint val="66000"/>
                <a:satMod val="160000"/>
              </a:schemeClr>
            </a:gs>
            <a:gs pos="50000">
              <a:schemeClr val="accent6">
                <a:tint val="44500"/>
                <a:satMod val="160000"/>
              </a:schemeClr>
            </a:gs>
            <a:gs pos="100000">
              <a:schemeClr val="accent6">
                <a:tint val="23500"/>
                <a:satMod val="160000"/>
              </a:schemeClr>
            </a:gs>
          </a:gsLst>
          <a:path path="circle">
            <a:fillToRect l="50000" t="50000" r="50000" b="50000"/>
          </a:path>
          <a:tileRect/>
        </a:gradFill>
        <a:ln w="3175" cap="flat" cmpd="sng" algn="ctr">
          <a:solidFill>
            <a:scrgbClr r="0" g="0" b="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u="sng" kern="1200" dirty="0">
              <a:solidFill>
                <a:schemeClr val="tx1"/>
              </a:solidFill>
            </a:rPr>
            <a:t>Asking critical questions</a:t>
          </a:r>
        </a:p>
        <a:p>
          <a:pPr marL="0" lvl="0" indent="0" algn="l" defTabSz="533400">
            <a:lnSpc>
              <a:spcPct val="90000"/>
            </a:lnSpc>
            <a:spcBef>
              <a:spcPct val="0"/>
            </a:spcBef>
            <a:spcAft>
              <a:spcPct val="35000"/>
            </a:spcAft>
            <a:buNone/>
          </a:pPr>
          <a:r>
            <a:rPr lang="en-US" sz="1200" b="0" u="none" kern="1200" dirty="0">
              <a:solidFill>
                <a:schemeClr val="tx1"/>
              </a:solidFill>
            </a:rPr>
            <a:t>When reviewing an article, book or any data it is important to ask critical questions to get to the root of the information and compound understanding of the subject of study. </a:t>
          </a:r>
        </a:p>
        <a:p>
          <a:pPr marL="0" lvl="0" indent="0" algn="l" defTabSz="533400">
            <a:lnSpc>
              <a:spcPct val="90000"/>
            </a:lnSpc>
            <a:spcBef>
              <a:spcPct val="0"/>
            </a:spcBef>
            <a:spcAft>
              <a:spcPct val="35000"/>
            </a:spcAft>
            <a:buNone/>
          </a:pPr>
          <a:r>
            <a:rPr lang="en-GB" sz="1200" b="0" u="none" kern="1200" dirty="0">
              <a:solidFill>
                <a:schemeClr val="tx1"/>
              </a:solidFill>
            </a:rPr>
            <a:t>Asking who, what, when, where and why for all information reviewed can lead to a deeper understanding of the information. </a:t>
          </a:r>
        </a:p>
        <a:p>
          <a:pPr marL="0" lvl="0" indent="0" algn="l" defTabSz="533400">
            <a:lnSpc>
              <a:spcPct val="90000"/>
            </a:lnSpc>
            <a:spcBef>
              <a:spcPct val="0"/>
            </a:spcBef>
            <a:spcAft>
              <a:spcPct val="35000"/>
            </a:spcAft>
            <a:buNone/>
          </a:pPr>
          <a:r>
            <a:rPr lang="en-GB" sz="1200" b="0" u="none" kern="1200" dirty="0">
              <a:solidFill>
                <a:schemeClr val="tx1"/>
              </a:solidFill>
            </a:rPr>
            <a:t>Asking critical questions can also improve other skills such as problem solving and reflection. </a:t>
          </a:r>
        </a:p>
        <a:p>
          <a:pPr marL="0" lvl="0" indent="0" algn="l" defTabSz="533400">
            <a:lnSpc>
              <a:spcPct val="90000"/>
            </a:lnSpc>
            <a:spcBef>
              <a:spcPct val="0"/>
            </a:spcBef>
            <a:spcAft>
              <a:spcPct val="35000"/>
            </a:spcAft>
            <a:buNone/>
          </a:pPr>
          <a:r>
            <a:rPr lang="en-GB" sz="1200" b="0" u="none" kern="1200" dirty="0">
              <a:solidFill>
                <a:schemeClr val="tx1"/>
              </a:solidFill>
            </a:rPr>
            <a:t>“Voice your critical questions as if you are curious. Nothing is more deadly to the effective use if critical thinking than  an attitude of ”Aha, I caught you making an error.” (Browne and Keeley, 2006, p.206).</a:t>
          </a:r>
          <a:endParaRPr lang="en-US" sz="1200" b="0" u="none" kern="1200" dirty="0">
            <a:solidFill>
              <a:schemeClr val="tx1"/>
            </a:solidFill>
          </a:endParaRPr>
        </a:p>
      </dsp:txBody>
      <dsp:txXfrm>
        <a:off x="5482117" y="1502097"/>
        <a:ext cx="2739050" cy="3589683"/>
      </dsp:txXfrm>
    </dsp:sp>
    <dsp:sp modelId="{455D35CF-071A-4F79-A897-1E1957913706}">
      <dsp:nvSpPr>
        <dsp:cNvPr id="0" name=""/>
        <dsp:cNvSpPr/>
      </dsp:nvSpPr>
      <dsp:spPr>
        <a:xfrm>
          <a:off x="0" y="5178310"/>
          <a:ext cx="8225184" cy="577735"/>
        </a:xfrm>
        <a:prstGeom prst="rect">
          <a:avLst/>
        </a:prstGeom>
        <a:solidFill>
          <a:schemeClr val="accent6"/>
        </a:solidFill>
        <a:ln w="57150">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10/22/2018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10/22/2018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E9ABFD-DC49-4FE4-9109-BE2FCDDDB613}"/>
              </a:ext>
            </a:extLst>
          </p:cNvPr>
          <p:cNvSpPr txBox="1"/>
          <p:nvPr/>
        </p:nvSpPr>
        <p:spPr>
          <a:xfrm>
            <a:off x="1444487" y="231913"/>
            <a:ext cx="9607825" cy="461665"/>
          </a:xfrm>
          <a:prstGeom prst="rect">
            <a:avLst/>
          </a:prstGeom>
          <a:noFill/>
        </p:spPr>
        <p:txBody>
          <a:bodyPr wrap="square" rtlCol="0">
            <a:spAutoFit/>
          </a:bodyPr>
          <a:lstStyle/>
          <a:p>
            <a:r>
              <a:rPr lang="en-GB" sz="2400" b="1" u="sng" dirty="0">
                <a:latin typeface="+mj-lt"/>
              </a:rPr>
              <a:t>Skills And Qualities That Influence The Development Of Critical Thinking</a:t>
            </a:r>
            <a:endParaRPr lang="en-US" sz="2400" b="1" u="sng" dirty="0">
              <a:latin typeface="+mj-lt"/>
            </a:endParaRPr>
          </a:p>
        </p:txBody>
      </p:sp>
      <p:graphicFrame>
        <p:nvGraphicFramePr>
          <p:cNvPr id="5" name="Diagram 4">
            <a:extLst>
              <a:ext uri="{FF2B5EF4-FFF2-40B4-BE49-F238E27FC236}">
                <a16:creationId xmlns:a16="http://schemas.microsoft.com/office/drawing/2014/main" id="{D463B807-D3D2-4AC2-8566-C84505A72E1E}"/>
              </a:ext>
            </a:extLst>
          </p:cNvPr>
          <p:cNvGraphicFramePr/>
          <p:nvPr>
            <p:extLst>
              <p:ext uri="{D42A27DB-BD31-4B8C-83A1-F6EECF244321}">
                <p14:modId xmlns:p14="http://schemas.microsoft.com/office/powerpoint/2010/main" val="2775981867"/>
              </p:ext>
            </p:extLst>
          </p:nvPr>
        </p:nvGraphicFramePr>
        <p:xfrm>
          <a:off x="-260626" y="1126435"/>
          <a:ext cx="4421809" cy="49058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a:extLst>
              <a:ext uri="{FF2B5EF4-FFF2-40B4-BE49-F238E27FC236}">
                <a16:creationId xmlns:a16="http://schemas.microsoft.com/office/drawing/2014/main" id="{4B1AE737-356A-4904-9AA7-CBD1E848D029}"/>
              </a:ext>
            </a:extLst>
          </p:cNvPr>
          <p:cNvGraphicFramePr/>
          <p:nvPr>
            <p:extLst>
              <p:ext uri="{D42A27DB-BD31-4B8C-83A1-F6EECF244321}">
                <p14:modId xmlns:p14="http://schemas.microsoft.com/office/powerpoint/2010/main" val="2034268936"/>
              </p:ext>
            </p:extLst>
          </p:nvPr>
        </p:nvGraphicFramePr>
        <p:xfrm>
          <a:off x="3869635" y="870041"/>
          <a:ext cx="8225184" cy="57560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TextBox 2">
            <a:extLst>
              <a:ext uri="{FF2B5EF4-FFF2-40B4-BE49-F238E27FC236}">
                <a16:creationId xmlns:a16="http://schemas.microsoft.com/office/drawing/2014/main" id="{777FA693-9757-4D9F-89E6-7F9358B131AE}"/>
              </a:ext>
            </a:extLst>
          </p:cNvPr>
          <p:cNvSpPr txBox="1"/>
          <p:nvPr/>
        </p:nvSpPr>
        <p:spPr>
          <a:xfrm>
            <a:off x="3975652" y="6032316"/>
            <a:ext cx="8057322" cy="584775"/>
          </a:xfrm>
          <a:prstGeom prst="rect">
            <a:avLst/>
          </a:prstGeom>
          <a:noFill/>
        </p:spPr>
        <p:txBody>
          <a:bodyPr wrap="square" rtlCol="0">
            <a:spAutoFit/>
          </a:bodyPr>
          <a:lstStyle/>
          <a:p>
            <a:r>
              <a:rPr lang="en-US" sz="1400" b="1" dirty="0"/>
              <a:t>In summary, the development of critical thinking is integral to academia. Although the aforementioned skills cannot simply be acquired, they can be learned and cultivated with hard work and persistence</a:t>
            </a:r>
            <a:r>
              <a:rPr lang="en-US" dirty="0"/>
              <a:t>.</a:t>
            </a:r>
          </a:p>
        </p:txBody>
      </p:sp>
    </p:spTree>
    <p:extLst>
      <p:ext uri="{BB962C8B-B14F-4D97-AF65-F5344CB8AC3E}">
        <p14:creationId xmlns:p14="http://schemas.microsoft.com/office/powerpoint/2010/main" val="1945593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95177F-57C6-442C-A8A5-3ED8C27C5547}"/>
              </a:ext>
            </a:extLst>
          </p:cNvPr>
          <p:cNvSpPr txBox="1"/>
          <p:nvPr/>
        </p:nvSpPr>
        <p:spPr>
          <a:xfrm>
            <a:off x="1709530" y="715617"/>
            <a:ext cx="8534400" cy="8063746"/>
          </a:xfrm>
          <a:prstGeom prst="rect">
            <a:avLst/>
          </a:prstGeom>
          <a:noFill/>
        </p:spPr>
        <p:txBody>
          <a:bodyPr wrap="square" rtlCol="0">
            <a:spAutoFit/>
          </a:bodyPr>
          <a:lstStyle/>
          <a:p>
            <a:r>
              <a:rPr lang="en-US" sz="1400" b="1" u="sng" dirty="0"/>
              <a:t>Reference List</a:t>
            </a:r>
          </a:p>
          <a:p>
            <a:endParaRPr lang="en-US" sz="1400" b="1" u="sng" dirty="0"/>
          </a:p>
          <a:p>
            <a:r>
              <a:rPr lang="en-GB" sz="1400" dirty="0"/>
              <a:t>Arum, R. and Roksa, J. (2014) </a:t>
            </a:r>
            <a:r>
              <a:rPr lang="en-GB" sz="1400" i="1" dirty="0"/>
              <a:t>Aspiring Adults Adrift: Tentative Transitions of College Graduates</a:t>
            </a:r>
            <a:r>
              <a:rPr lang="en-GB" sz="1400" dirty="0"/>
              <a:t>. Chicago: University of Chicago Press.</a:t>
            </a:r>
          </a:p>
          <a:p>
            <a:endParaRPr lang="en-GB" sz="1400" dirty="0"/>
          </a:p>
          <a:p>
            <a:r>
              <a:rPr lang="en-GB" sz="1400" dirty="0"/>
              <a:t>Dewey, J. (1910) </a:t>
            </a:r>
            <a:r>
              <a:rPr lang="en-GB" sz="1400" i="1" dirty="0"/>
              <a:t>How We Think.</a:t>
            </a:r>
            <a:r>
              <a:rPr lang="en-GB" sz="1400" dirty="0"/>
              <a:t> U.S.A: B D Heath &amp; Co.</a:t>
            </a:r>
            <a:endParaRPr lang="en-US" sz="1400" dirty="0"/>
          </a:p>
          <a:p>
            <a:endParaRPr lang="en-US" sz="1400" dirty="0"/>
          </a:p>
          <a:p>
            <a:r>
              <a:rPr lang="en-US" sz="1400" dirty="0"/>
              <a:t>Draper, S. (2005) </a:t>
            </a:r>
            <a:r>
              <a:rPr lang="en-GB" sz="1400" i="1" dirty="0"/>
              <a:t>Taxonomies of learning aims and objectives: Bloom, neoBloom, and criticisms. </a:t>
            </a:r>
            <a:r>
              <a:rPr lang="en-GB" sz="1400" dirty="0"/>
              <a:t>Available at: http://www.psy.gla.ac.uk/~steve/best/bloom.skel (Accessed: 11</a:t>
            </a:r>
            <a:r>
              <a:rPr lang="en-GB" sz="1400" baseline="30000" dirty="0"/>
              <a:t>th</a:t>
            </a:r>
            <a:r>
              <a:rPr lang="en-GB" sz="1400" dirty="0"/>
              <a:t> October, 2018).</a:t>
            </a:r>
          </a:p>
          <a:p>
            <a:endParaRPr lang="en-US" sz="1400" b="1" u="sng" dirty="0"/>
          </a:p>
          <a:p>
            <a:r>
              <a:rPr lang="en-US" sz="1400" dirty="0"/>
              <a:t>Erstad, W. (2018) </a:t>
            </a:r>
            <a:r>
              <a:rPr lang="en-GB" sz="1400" i="1" dirty="0"/>
              <a:t>6 Critical Thinking Skills You Need to Master Now.</a:t>
            </a:r>
            <a:r>
              <a:rPr lang="en-GB" sz="1400" dirty="0"/>
              <a:t> Available at: https://www.rasmussen.edu/student-life/blogs/college-life/critical-thinking-skills-to-master-now/ (Accessed: 11</a:t>
            </a:r>
            <a:r>
              <a:rPr lang="en-GB" sz="1400" baseline="30000" dirty="0"/>
              <a:t>th</a:t>
            </a:r>
            <a:r>
              <a:rPr lang="en-GB" sz="1400" dirty="0"/>
              <a:t> October, 2018).</a:t>
            </a:r>
          </a:p>
          <a:p>
            <a:endParaRPr lang="en-GB" sz="1400" dirty="0"/>
          </a:p>
          <a:p>
            <a:r>
              <a:rPr lang="en-GB" sz="1400" dirty="0"/>
              <a:t>Wexler, E. (2015) </a:t>
            </a:r>
            <a:r>
              <a:rPr lang="en-GB" sz="1400" i="1" dirty="0"/>
              <a:t>When Employer Demand Skills Professors Cannot Define. </a:t>
            </a:r>
            <a:r>
              <a:rPr lang="en-GB" sz="1400" dirty="0"/>
              <a:t>Available at: http://pulitzercenter.org/reporting/when-employers-demand-skills-professors-cannot-define (Accessed: 11</a:t>
            </a:r>
            <a:r>
              <a:rPr lang="en-GB" sz="1400" baseline="30000" dirty="0"/>
              <a:t>th</a:t>
            </a:r>
            <a:r>
              <a:rPr lang="en-GB" sz="1400" dirty="0"/>
              <a:t> October, 2018).</a:t>
            </a:r>
          </a:p>
          <a:p>
            <a:endParaRPr lang="en-GB" sz="1400" dirty="0"/>
          </a:p>
          <a:p>
            <a:endParaRPr lang="en-GB" sz="1400" dirty="0"/>
          </a:p>
          <a:p>
            <a:endParaRPr lang="en-GB" sz="1400" dirty="0"/>
          </a:p>
          <a:p>
            <a:endParaRPr lang="en-GB" sz="1400" dirty="0"/>
          </a:p>
          <a:p>
            <a:endParaRPr lang="en-GB" sz="1400" dirty="0"/>
          </a:p>
          <a:p>
            <a:endParaRPr lang="en-GB" sz="1400" i="1" dirty="0"/>
          </a:p>
          <a:p>
            <a:endParaRPr lang="en-US" sz="1400"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a:p>
            <a:endParaRPr lang="en-US" sz="1400" b="1" u="sng" dirty="0"/>
          </a:p>
        </p:txBody>
      </p:sp>
    </p:spTree>
    <p:extLst>
      <p:ext uri="{BB962C8B-B14F-4D97-AF65-F5344CB8AC3E}">
        <p14:creationId xmlns:p14="http://schemas.microsoft.com/office/powerpoint/2010/main" val="190440726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309</TotalTime>
  <Words>632</Words>
  <Application>Microsoft Office PowerPoint</Application>
  <PresentationFormat>Widescreen</PresentationFormat>
  <Paragraphs>56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Tw Cen MT</vt:lpstr>
      <vt:lpstr>Wingdings</vt:lpstr>
      <vt:lpstr>Droplet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PICON N. (972337)</dc:creator>
  <cp:lastModifiedBy>PICON N. (972337)</cp:lastModifiedBy>
  <cp:revision>35</cp:revision>
  <dcterms:created xsi:type="dcterms:W3CDTF">2018-10-11T17:00:41Z</dcterms:created>
  <dcterms:modified xsi:type="dcterms:W3CDTF">2018-10-22T17:42:09Z</dcterms:modified>
</cp:coreProperties>
</file>