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77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71" r:id="rId11"/>
    <p:sldId id="265" r:id="rId12"/>
    <p:sldId id="267" r:id="rId13"/>
    <p:sldId id="274" r:id="rId14"/>
    <p:sldId id="273" r:id="rId15"/>
    <p:sldId id="275" r:id="rId16"/>
    <p:sldId id="278" r:id="rId17"/>
    <p:sldId id="270" r:id="rId18"/>
    <p:sldId id="279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Oval 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76279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63575" y="3226820"/>
            <a:ext cx="3859795" cy="304801"/>
          </a:xfrm>
        </p:spPr>
        <p:txBody>
          <a:bodyPr anchor="b"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7" name="Rectangle 16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/>
            </a:lvl1pPr>
          </a:lstStyle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31051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7503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4"/>
            <a:ext cx="4351023" cy="2283823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9797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1368" y="2603500"/>
            <a:ext cx="4828744" cy="3416301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1" y="2603500"/>
            <a:ext cx="4825159" cy="3377705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3657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36063"/>
            <a:ext cx="48251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212326"/>
            <a:ext cx="4825158" cy="2807476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1" y="2603499"/>
            <a:ext cx="4825160" cy="60882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212327"/>
            <a:ext cx="4825159" cy="280747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452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1450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56274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9002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2" y="1143000"/>
            <a:ext cx="3227192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65961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5945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2683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35463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54806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" name="TextBox 10"/>
          <p:cNvSpPr txBox="1"/>
          <p:nvPr/>
        </p:nvSpPr>
        <p:spPr bwMode="gray">
          <a:xfrm>
            <a:off x="898295" y="603589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705137" y="261378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705034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86515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14393"/>
            <a:ext cx="8825659" cy="101266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4" name="Rectangle 23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707053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2404477"/>
            <a:ext cx="8825659" cy="178870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8587" y="5024967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0156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09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87261"/>
            <a:ext cx="3129168" cy="28397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10999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87261"/>
            <a:ext cx="3145380" cy="28397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1" y="2603500"/>
            <a:ext cx="315744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87261"/>
            <a:ext cx="3161029" cy="283979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15180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20744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1246"/>
            <a:ext cx="2691242" cy="158376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20745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42840"/>
            <a:ext cx="2691242" cy="155217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7"/>
            <a:ext cx="3050438" cy="92140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18992"/>
            <a:ext cx="2691242" cy="157601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09107"/>
            <a:ext cx="3054127" cy="89634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556513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82848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97430"/>
            <a:ext cx="1409965" cy="4729626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97429"/>
            <a:ext cx="6247546" cy="472962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8" name="Rectangle 17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21368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Oval 4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Oval 3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Oval 3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Oval 48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9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407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40A52A57-E508-44E0-81FA-EF9ACA02656B}" type="datetimeFigureOut">
              <a:rPr lang="en-US" smtClean="0"/>
              <a:t>2/25/2023</a:t>
            </a:fld>
            <a:endParaRPr lang="en-US"/>
          </a:p>
        </p:txBody>
      </p:sp>
      <p:sp>
        <p:nvSpPr>
          <p:cNvPr id="20" name="Rectangle 19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7D6E77FD-C64E-4F6C-8ADD-A97DFF2B0FB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79901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46840" y="-395273"/>
            <a:ext cx="8825658" cy="2677648"/>
          </a:xfrm>
        </p:spPr>
        <p:txBody>
          <a:bodyPr/>
          <a:lstStyle/>
          <a:p>
            <a:pPr algn="ctr"/>
            <a:r>
              <a:rPr lang="en-GB" b="1" dirty="0"/>
              <a:t>KEY CHANGE MANAGEMENT MODELS </a:t>
            </a:r>
            <a:endParaRPr lang="en-US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0390" y="2704011"/>
            <a:ext cx="4685743" cy="3227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5445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Introduction</a:t>
            </a:r>
            <a:endParaRPr lang="en-US" b="1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5656218" y="2299063"/>
            <a:ext cx="5995852" cy="4323806"/>
          </a:xfrm>
        </p:spPr>
        <p:txBody>
          <a:bodyPr>
            <a:normAutofit lnSpcReduction="10000"/>
          </a:bodyPr>
          <a:lstStyle/>
          <a:p>
            <a:r>
              <a:rPr lang="en-US" b="1" dirty="0" smtClean="0"/>
              <a:t>What </a:t>
            </a:r>
            <a:r>
              <a:rPr lang="en-US" b="1" dirty="0"/>
              <a:t>is the importance of change management models</a:t>
            </a:r>
            <a:r>
              <a:rPr lang="en-US" b="1" dirty="0" smtClean="0"/>
              <a:t>?</a:t>
            </a:r>
          </a:p>
          <a:p>
            <a:r>
              <a:rPr lang="en-US" dirty="0" smtClean="0"/>
              <a:t>Before </a:t>
            </a:r>
            <a:r>
              <a:rPr lang="en-US" dirty="0"/>
              <a:t>beginning the change process, a change model may be used to identify possible points of resistance and put in place tactics to mitigate or remove them</a:t>
            </a:r>
            <a:r>
              <a:rPr lang="en-US" dirty="0" smtClean="0"/>
              <a:t>.</a:t>
            </a:r>
          </a:p>
          <a:p>
            <a:r>
              <a:rPr lang="en-US" dirty="0" smtClean="0"/>
              <a:t> </a:t>
            </a:r>
            <a:r>
              <a:rPr lang="en-US" dirty="0"/>
              <a:t>The development of an efficient method of communication is a benefit that is in harmony with the use of a change model</a:t>
            </a:r>
            <a:r>
              <a:rPr lang="en-US" dirty="0" smtClean="0"/>
              <a:t>.</a:t>
            </a:r>
          </a:p>
          <a:p>
            <a:r>
              <a:rPr lang="en-US" dirty="0"/>
              <a:t>Management models compare </a:t>
            </a:r>
            <a:r>
              <a:rPr lang="en-US" dirty="0" smtClean="0"/>
              <a:t>organizational </a:t>
            </a:r>
            <a:r>
              <a:rPr lang="en-US" dirty="0"/>
              <a:t>transformation methods. </a:t>
            </a:r>
            <a:endParaRPr lang="en-US" dirty="0" smtClean="0"/>
          </a:p>
          <a:p>
            <a:r>
              <a:rPr lang="en-US" dirty="0" smtClean="0"/>
              <a:t>Management </a:t>
            </a:r>
            <a:r>
              <a:rPr lang="en-US" dirty="0"/>
              <a:t>models give meaningful guidance for organizational transformation (letscatapult.org, 2022). </a:t>
            </a:r>
          </a:p>
        </p:txBody>
      </p:sp>
      <p:pic>
        <p:nvPicPr>
          <p:cNvPr id="10" name="Content Placeholder 9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8749" y="3055571"/>
            <a:ext cx="4825158" cy="2807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8650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What is Change Management ?</a:t>
            </a:r>
            <a:endParaRPr lang="en-US" b="1" dirty="0"/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84992" y="2690949"/>
            <a:ext cx="4824413" cy="3466579"/>
          </a:xfrm>
          <a:prstGeom prst="rect">
            <a:avLst/>
          </a:prstGeom>
          <a:effectLst>
            <a:innerShdw blurRad="63500" dist="50800" dir="13500000">
              <a:prstClr val="black">
                <a:alpha val="50000"/>
              </a:prstClr>
            </a:innerShdw>
          </a:effectLst>
        </p:spPr>
      </p:pic>
      <p:sp>
        <p:nvSpPr>
          <p:cNvPr id="10" name="Content Placeholder 9"/>
          <p:cNvSpPr>
            <a:spLocks noGrp="1"/>
          </p:cNvSpPr>
          <p:nvPr>
            <p:ph sz="quarter" idx="4"/>
          </p:nvPr>
        </p:nvSpPr>
        <p:spPr>
          <a:xfrm>
            <a:off x="5891350" y="2429691"/>
            <a:ext cx="5852160" cy="4193178"/>
          </a:xfrm>
        </p:spPr>
        <p:txBody>
          <a:bodyPr>
            <a:normAutofit/>
          </a:bodyPr>
          <a:lstStyle/>
          <a:p>
            <a:r>
              <a:rPr lang="en-US" dirty="0"/>
              <a:t>Change management involves planning, executing, and monitoring </a:t>
            </a:r>
            <a:r>
              <a:rPr lang="en-US" dirty="0" err="1"/>
              <a:t>organisational</a:t>
            </a:r>
            <a:r>
              <a:rPr lang="en-US" dirty="0"/>
              <a:t> change</a:t>
            </a:r>
            <a:r>
              <a:rPr lang="en-US" dirty="0" smtClean="0"/>
              <a:t>.</a:t>
            </a:r>
          </a:p>
          <a:p>
            <a:r>
              <a:rPr lang="en-US" dirty="0"/>
              <a:t>Management teams must decide how to handle, process, and apply this change</a:t>
            </a:r>
            <a:r>
              <a:rPr lang="en-US" dirty="0" smtClean="0"/>
              <a:t>.</a:t>
            </a:r>
          </a:p>
          <a:p>
            <a:r>
              <a:rPr lang="en-US" dirty="0"/>
              <a:t>Change management handles an organization's goals, techniques, and technological changes</a:t>
            </a:r>
            <a:r>
              <a:rPr lang="en-US" dirty="0" smtClean="0"/>
              <a:t>.</a:t>
            </a:r>
          </a:p>
          <a:p>
            <a:r>
              <a:rPr lang="en-US" dirty="0"/>
              <a:t>Change management aims to implement, control, and help people adapt to change (Michigan State University, 2021).</a:t>
            </a:r>
          </a:p>
        </p:txBody>
      </p:sp>
    </p:spTree>
    <p:extLst>
      <p:ext uri="{BB962C8B-B14F-4D97-AF65-F5344CB8AC3E}">
        <p14:creationId xmlns:p14="http://schemas.microsoft.com/office/powerpoint/2010/main" val="32329549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Why change management ?</a:t>
            </a:r>
            <a:endParaRPr lang="en-US" b="1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4006" y="2638697"/>
            <a:ext cx="4401077" cy="3291841"/>
          </a:xfrm>
          <a:prstGeom prst="rect">
            <a:avLst/>
          </a:prstGeom>
        </p:spPr>
      </p:pic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6208712" y="2403566"/>
            <a:ext cx="5469482" cy="4153988"/>
          </a:xfrm>
        </p:spPr>
        <p:txBody>
          <a:bodyPr/>
          <a:lstStyle/>
          <a:p>
            <a:r>
              <a:rPr lang="en-US" dirty="0"/>
              <a:t>Communication. The ability to communicate effectively is crucial at any stage of a change initiative</a:t>
            </a:r>
            <a:r>
              <a:rPr lang="en-US" dirty="0" smtClean="0"/>
              <a:t>.</a:t>
            </a:r>
          </a:p>
          <a:p>
            <a:r>
              <a:rPr lang="en-US" dirty="0" smtClean="0"/>
              <a:t>Active </a:t>
            </a:r>
            <a:r>
              <a:rPr lang="en-US" dirty="0"/>
              <a:t>listening. Excellent communication requires participation on both ends</a:t>
            </a:r>
            <a:r>
              <a:rPr lang="en-US" dirty="0" smtClean="0"/>
              <a:t>.</a:t>
            </a:r>
          </a:p>
          <a:p>
            <a:r>
              <a:rPr lang="en-US" dirty="0" smtClean="0"/>
              <a:t>Clear vision.</a:t>
            </a:r>
          </a:p>
          <a:p>
            <a:r>
              <a:rPr lang="en-US" dirty="0" smtClean="0"/>
              <a:t>Thinking </a:t>
            </a:r>
            <a:r>
              <a:rPr lang="en-US" dirty="0"/>
              <a:t>long term</a:t>
            </a:r>
            <a:r>
              <a:rPr lang="en-US" dirty="0" smtClean="0"/>
              <a:t>.</a:t>
            </a:r>
          </a:p>
          <a:p>
            <a:r>
              <a:rPr lang="en-US" dirty="0" smtClean="0"/>
              <a:t>Authority </a:t>
            </a:r>
            <a:r>
              <a:rPr lang="en-US" dirty="0"/>
              <a:t>in Leadership</a:t>
            </a:r>
            <a:r>
              <a:rPr lang="en-US" dirty="0" smtClean="0"/>
              <a:t>.</a:t>
            </a:r>
          </a:p>
          <a:p>
            <a:r>
              <a:rPr lang="en-US" dirty="0" smtClean="0"/>
              <a:t>Measuring </a:t>
            </a:r>
            <a:r>
              <a:rPr lang="en-US" dirty="0"/>
              <a:t>and analysis</a:t>
            </a:r>
            <a:r>
              <a:rPr lang="en-US" dirty="0" smtClean="0"/>
              <a:t>.</a:t>
            </a:r>
          </a:p>
          <a:p>
            <a:r>
              <a:rPr lang="en-US" dirty="0" smtClean="0"/>
              <a:t>Prepare for the unexpected </a:t>
            </a:r>
            <a:r>
              <a:rPr lang="en-US" dirty="0"/>
              <a:t>(</a:t>
            </a:r>
            <a:r>
              <a:rPr lang="en-US" i="1" dirty="0"/>
              <a:t>6 Essential Skills for Successful Change Management</a:t>
            </a:r>
            <a:r>
              <a:rPr lang="en-US" dirty="0"/>
              <a:t>, </a:t>
            </a:r>
            <a:r>
              <a:rPr lang="en-US" dirty="0" err="1"/>
              <a:t>n.d</a:t>
            </a:r>
            <a:r>
              <a:rPr lang="en-US" dirty="0" err="1" smtClean="0"/>
              <a:t>.</a:t>
            </a:r>
            <a:r>
              <a:rPr lang="en-US" dirty="0" smtClean="0"/>
              <a:t>).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3121597" y="2638697"/>
            <a:ext cx="1763486" cy="97971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234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Basic Principles of Successful Change </a:t>
            </a:r>
            <a:r>
              <a:rPr lang="en-US" b="1" dirty="0" smtClean="0"/>
              <a:t>Management</a:t>
            </a:r>
            <a:endParaRPr lang="en-US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05662" y="2612571"/>
            <a:ext cx="4826000" cy="3396343"/>
          </a:xfrm>
          <a:prstGeom prst="rect">
            <a:avLst/>
          </a:prstGeom>
        </p:spPr>
      </p:pic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5290457" y="2272936"/>
            <a:ext cx="6479177" cy="4467498"/>
          </a:xfrm>
        </p:spPr>
        <p:txBody>
          <a:bodyPr>
            <a:normAutofit/>
          </a:bodyPr>
          <a:lstStyle/>
          <a:p>
            <a:r>
              <a:rPr lang="en-US" sz="2000" b="1" dirty="0"/>
              <a:t>First, Promote an Environment of Change: </a:t>
            </a:r>
            <a:r>
              <a:rPr lang="en-US" sz="2000" dirty="0"/>
              <a:t>Open </a:t>
            </a:r>
            <a:r>
              <a:rPr lang="en-US" sz="2000" dirty="0" smtClean="0"/>
              <a:t>organizations </a:t>
            </a:r>
            <a:r>
              <a:rPr lang="en-US" sz="2000" dirty="0"/>
              <a:t>transform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 </a:t>
            </a:r>
            <a:r>
              <a:rPr lang="en-US" sz="2000" dirty="0"/>
              <a:t>Management must stress change's importance, guide impacted teams, and prepare a transition to avoid </a:t>
            </a:r>
            <a:r>
              <a:rPr lang="en-US" sz="2000" dirty="0" smtClean="0"/>
              <a:t>unfavorable </a:t>
            </a:r>
            <a:r>
              <a:rPr lang="en-US" sz="2000" dirty="0"/>
              <a:t>responses. </a:t>
            </a:r>
            <a:endParaRPr lang="en-US" sz="2000" dirty="0" smtClean="0"/>
          </a:p>
          <a:p>
            <a:r>
              <a:rPr lang="en-US" sz="2000" b="1" dirty="0" smtClean="0"/>
              <a:t>Be </a:t>
            </a:r>
            <a:r>
              <a:rPr lang="en-US" sz="2000" b="1" dirty="0"/>
              <a:t>Involved and Make Room for Alteration: </a:t>
            </a:r>
            <a:r>
              <a:rPr lang="en-US" sz="2000" dirty="0"/>
              <a:t>Motivate workers to change. </a:t>
            </a:r>
            <a:endParaRPr lang="en-US" sz="2000" dirty="0" smtClean="0"/>
          </a:p>
          <a:p>
            <a:r>
              <a:rPr lang="en-US" sz="2000" dirty="0" smtClean="0"/>
              <a:t>Reorganization</a:t>
            </a:r>
            <a:r>
              <a:rPr lang="en-US" sz="2000" dirty="0"/>
              <a:t>? Who oversees all tiers? These inquiries may clarify and transfer tasks. </a:t>
            </a:r>
            <a:endParaRPr lang="en-US" sz="2000" dirty="0" smtClean="0"/>
          </a:p>
          <a:p>
            <a:r>
              <a:rPr lang="en-US" sz="2000" dirty="0" smtClean="0"/>
              <a:t>Open </a:t>
            </a:r>
            <a:r>
              <a:rPr lang="en-US" sz="2000" dirty="0"/>
              <a:t>communication is essential. Goals may enhance morale (Michigan State University, 2021).</a:t>
            </a:r>
          </a:p>
        </p:txBody>
      </p:sp>
    </p:spTree>
    <p:extLst>
      <p:ext uri="{BB962C8B-B14F-4D97-AF65-F5344CB8AC3E}">
        <p14:creationId xmlns:p14="http://schemas.microsoft.com/office/powerpoint/2010/main" val="1555533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03442" y="2591707"/>
            <a:ext cx="4264501" cy="3521710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51714" y="2272937"/>
            <a:ext cx="6204857" cy="4415246"/>
          </a:xfrm>
        </p:spPr>
        <p:txBody>
          <a:bodyPr>
            <a:normAutofit lnSpcReduction="10000"/>
          </a:bodyPr>
          <a:lstStyle/>
          <a:p>
            <a:r>
              <a:rPr lang="en-US" sz="2000" b="1" dirty="0"/>
              <a:t>Implement and Maintain the </a:t>
            </a:r>
            <a:r>
              <a:rPr lang="en-US" sz="2000" b="1" dirty="0" smtClean="0"/>
              <a:t>Change: </a:t>
            </a:r>
            <a:r>
              <a:rPr lang="en-US" sz="2000" dirty="0" smtClean="0"/>
              <a:t>Cooperation </a:t>
            </a:r>
            <a:r>
              <a:rPr lang="en-US" sz="2000" dirty="0"/>
              <a:t>may transform the company. </a:t>
            </a:r>
            <a:r>
              <a:rPr lang="en-US" sz="2000" dirty="0" smtClean="0"/>
              <a:t>Proceed and supervisors </a:t>
            </a:r>
            <a:r>
              <a:rPr lang="en-US" sz="2000" dirty="0"/>
              <a:t>relax as this method sounds straightforward</a:t>
            </a:r>
            <a:r>
              <a:rPr lang="en-US" sz="2000" dirty="0" smtClean="0"/>
              <a:t>.</a:t>
            </a:r>
          </a:p>
          <a:p>
            <a:r>
              <a:rPr lang="en-US" sz="2000" dirty="0"/>
              <a:t>Whenever the aim changes, </a:t>
            </a:r>
            <a:r>
              <a:rPr lang="en-US" sz="2000" dirty="0" smtClean="0"/>
              <a:t>reorganize </a:t>
            </a:r>
            <a:r>
              <a:rPr lang="en-US" sz="2000" dirty="0"/>
              <a:t>the workload or timeframe to retain momentum and attention. </a:t>
            </a:r>
            <a:endParaRPr lang="en-US" sz="2000" dirty="0" smtClean="0"/>
          </a:p>
          <a:p>
            <a:r>
              <a:rPr lang="en-US" sz="2000" b="1" dirty="0" smtClean="0"/>
              <a:t>Monitoring </a:t>
            </a:r>
            <a:r>
              <a:rPr lang="en-US" sz="2000" b="1" dirty="0"/>
              <a:t>Developmental Change: </a:t>
            </a:r>
            <a:r>
              <a:rPr lang="en-US" sz="2000" dirty="0"/>
              <a:t>Reviewing change management finishes. Management teaches and assigns, yet change happens</a:t>
            </a:r>
            <a:r>
              <a:rPr lang="en-US" sz="2000" dirty="0" smtClean="0"/>
              <a:t>.</a:t>
            </a:r>
          </a:p>
          <a:p>
            <a:r>
              <a:rPr lang="en-US" sz="2000" dirty="0" smtClean="0"/>
              <a:t>Changes </a:t>
            </a:r>
            <a:r>
              <a:rPr lang="en-US" sz="2000" dirty="0"/>
              <a:t>may be allowed if the change management team solves earlier errors (Michigan State University, 2021).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77748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01337"/>
            <a:ext cx="8761413" cy="775063"/>
          </a:xfrm>
        </p:spPr>
        <p:txBody>
          <a:bodyPr/>
          <a:lstStyle/>
          <a:p>
            <a:r>
              <a:rPr lang="en-US" b="1" dirty="0" smtClean="0"/>
              <a:t>The </a:t>
            </a:r>
            <a:r>
              <a:rPr lang="en-US" b="1" dirty="0"/>
              <a:t>ADKAR </a:t>
            </a:r>
            <a:r>
              <a:rPr lang="en-US" b="1" dirty="0" smtClean="0"/>
              <a:t>model</a:t>
            </a:r>
            <a:endParaRPr lang="en-US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9495" y="2554912"/>
            <a:ext cx="4748711" cy="3623819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69280" y="2338251"/>
            <a:ext cx="6021977" cy="3681550"/>
          </a:xfrm>
        </p:spPr>
        <p:txBody>
          <a:bodyPr/>
          <a:lstStyle/>
          <a:p>
            <a:endParaRPr lang="en-US" sz="2000" b="1" dirty="0" smtClean="0"/>
          </a:p>
          <a:p>
            <a:r>
              <a:rPr lang="en-US" sz="2000" dirty="0"/>
              <a:t>Awareness</a:t>
            </a:r>
            <a:r>
              <a:rPr lang="en-US" sz="2000" b="1" dirty="0"/>
              <a:t> </a:t>
            </a:r>
            <a:r>
              <a:rPr lang="en-US" sz="2000" dirty="0"/>
              <a:t>that something has to </a:t>
            </a:r>
            <a:r>
              <a:rPr lang="en-US" sz="2000" dirty="0" smtClean="0"/>
              <a:t>alter</a:t>
            </a:r>
            <a:endParaRPr lang="en-US" sz="2000" b="1" dirty="0" smtClean="0"/>
          </a:p>
          <a:p>
            <a:r>
              <a:rPr lang="en-US" sz="2000" dirty="0"/>
              <a:t>a desire to take part in and embrace the </a:t>
            </a:r>
            <a:r>
              <a:rPr lang="en-US" sz="2000" dirty="0" smtClean="0"/>
              <a:t>transformation</a:t>
            </a:r>
          </a:p>
          <a:p>
            <a:r>
              <a:rPr lang="en-US" sz="2000" dirty="0"/>
              <a:t>Knowledge for making the </a:t>
            </a:r>
            <a:r>
              <a:rPr lang="en-US" sz="2000" dirty="0" smtClean="0"/>
              <a:t>alter</a:t>
            </a:r>
          </a:p>
          <a:p>
            <a:r>
              <a:rPr lang="en-US" sz="2000" dirty="0"/>
              <a:t>Ability</a:t>
            </a:r>
            <a:r>
              <a:rPr lang="en-US" sz="2000" b="1" dirty="0"/>
              <a:t> </a:t>
            </a:r>
            <a:r>
              <a:rPr lang="en-US" sz="2000" dirty="0"/>
              <a:t>to acquire and use desirable abilities and </a:t>
            </a:r>
            <a:r>
              <a:rPr lang="en-US" sz="2000" dirty="0" smtClean="0"/>
              <a:t>habits</a:t>
            </a:r>
          </a:p>
          <a:p>
            <a:r>
              <a:rPr lang="en-US" sz="2000" dirty="0"/>
              <a:t>Modification maintenance by reinforcement.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1887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Explain the </a:t>
            </a:r>
            <a:r>
              <a:rPr lang="en-US" b="1" dirty="0" smtClean="0"/>
              <a:t>Adkar Model and </a:t>
            </a:r>
            <a:r>
              <a:rPr lang="en-US" b="1" dirty="0" smtClean="0"/>
              <a:t>how it works? </a:t>
            </a:r>
            <a:endParaRPr lang="en-US" b="1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263" y="2573383"/>
            <a:ext cx="11220994" cy="3657600"/>
          </a:xfrm>
        </p:spPr>
        <p:txBody>
          <a:bodyPr>
            <a:normAutofit/>
          </a:bodyPr>
          <a:lstStyle/>
          <a:p>
            <a:r>
              <a:rPr lang="en-US" dirty="0"/>
              <a:t>Results-focused ADKAR Change Management eases corporate transition. Founder Jeffrey Hiatt created the ADKAR Model for </a:t>
            </a:r>
            <a:r>
              <a:rPr lang="en-US" dirty="0" err="1"/>
              <a:t>organisational</a:t>
            </a:r>
            <a:r>
              <a:rPr lang="en-US" dirty="0"/>
              <a:t> development</a:t>
            </a:r>
            <a:r>
              <a:rPr lang="en-US" dirty="0" smtClean="0"/>
              <a:t>.</a:t>
            </a:r>
          </a:p>
          <a:p>
            <a:r>
              <a:rPr lang="en-US" dirty="0"/>
              <a:t>Awareness and desire to change start ADKAR change management. Change and reinforcement enhance learning and skill</a:t>
            </a:r>
            <a:r>
              <a:rPr lang="en-US" dirty="0" smtClean="0"/>
              <a:t>.</a:t>
            </a:r>
          </a:p>
          <a:p>
            <a:r>
              <a:rPr lang="en-US" dirty="0"/>
              <a:t>ADKAR Model milestones may help you transition. Each transformation participant must complete each target separately. One person may wish to change, while another </a:t>
            </a:r>
            <a:r>
              <a:rPr lang="en-US" dirty="0" err="1"/>
              <a:t>realises</a:t>
            </a:r>
            <a:r>
              <a:rPr lang="en-US" dirty="0"/>
              <a:t> the necessity</a:t>
            </a:r>
            <a:r>
              <a:rPr lang="en-US" dirty="0" smtClean="0"/>
              <a:t>.</a:t>
            </a:r>
          </a:p>
          <a:p>
            <a:r>
              <a:rPr lang="en-US" dirty="0" smtClean="0"/>
              <a:t>Gamer </a:t>
            </a:r>
            <a:r>
              <a:rPr lang="en-US" dirty="0"/>
              <a:t>difficulty helps. The ADKAR Model may assist change management team members identify the most important activities, messages, and resources for their transition (Malhotra, 2019).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4571537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 Transitional Model by Bridges.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98054" y="2690948"/>
            <a:ext cx="4824413" cy="3540034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760720" y="2468880"/>
            <a:ext cx="5982789" cy="3944983"/>
          </a:xfrm>
        </p:spPr>
        <p:txBody>
          <a:bodyPr>
            <a:normAutofit/>
          </a:bodyPr>
          <a:lstStyle/>
          <a:p>
            <a:r>
              <a:rPr lang="en-US" dirty="0"/>
              <a:t>William Bridges, a change consultant, developed a framework for investigating the process of adjustment</a:t>
            </a:r>
            <a:r>
              <a:rPr lang="en-US" dirty="0" smtClean="0"/>
              <a:t>.</a:t>
            </a:r>
          </a:p>
          <a:p>
            <a:r>
              <a:rPr lang="en-US" dirty="0" smtClean="0"/>
              <a:t>Detachment</a:t>
            </a:r>
            <a:r>
              <a:rPr lang="en-US" dirty="0"/>
              <a:t>, perplexity, and acceptance comprise the model</a:t>
            </a:r>
            <a:r>
              <a:rPr lang="en-US" dirty="0" smtClean="0"/>
              <a:t>.</a:t>
            </a:r>
          </a:p>
          <a:p>
            <a:r>
              <a:rPr lang="en-US" dirty="0"/>
              <a:t>Many comparisons have been made between Bridges' five stages of grief and </a:t>
            </a:r>
            <a:r>
              <a:rPr lang="en-US" dirty="0" err="1"/>
              <a:t>Kübler</a:t>
            </a:r>
            <a:r>
              <a:rPr lang="en-US" dirty="0"/>
              <a:t>-Ross' five phases of grieving (denial, anger, bargaining, depression, and acceptance</a:t>
            </a:r>
            <a:r>
              <a:rPr lang="en-US" dirty="0" smtClean="0"/>
              <a:t>).</a:t>
            </a:r>
          </a:p>
          <a:p>
            <a:r>
              <a:rPr lang="en-US" dirty="0" smtClean="0"/>
              <a:t>The </a:t>
            </a:r>
            <a:r>
              <a:rPr lang="en-US" dirty="0"/>
              <a:t>model explains a transition's conclusion, middle, and beginning (William Bridges Associates, </a:t>
            </a:r>
            <a:r>
              <a:rPr lang="en-US" dirty="0" err="1"/>
              <a:t>n.d.</a:t>
            </a:r>
            <a:r>
              <a:rPr lang="en-US" dirty="0"/>
              <a:t>).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22933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What is the transition management process</a:t>
            </a:r>
            <a:r>
              <a:rPr lang="en-US" b="1" dirty="0" smtClean="0"/>
              <a:t>?</a:t>
            </a:r>
            <a:endParaRPr lang="en-US" b="1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1704" y="2495005"/>
            <a:ext cx="11155680" cy="3827417"/>
          </a:xfrm>
        </p:spPr>
        <p:txBody>
          <a:bodyPr>
            <a:normAutofit/>
          </a:bodyPr>
          <a:lstStyle/>
          <a:p>
            <a:r>
              <a:rPr lang="en-US" sz="1900" dirty="0"/>
              <a:t>Organizational transition management focuses on people' psychological processes. Transition management requires these </a:t>
            </a:r>
            <a:r>
              <a:rPr lang="en-US" sz="1900" dirty="0" smtClean="0"/>
              <a:t>steps: Sharing </a:t>
            </a:r>
            <a:r>
              <a:rPr lang="en-US" sz="1900" dirty="0"/>
              <a:t>your reasoning for the shift within the company</a:t>
            </a:r>
            <a:r>
              <a:rPr lang="en-US" sz="1900" dirty="0" smtClean="0"/>
              <a:t>.</a:t>
            </a:r>
          </a:p>
          <a:p>
            <a:r>
              <a:rPr lang="en-US" sz="1900" dirty="0" smtClean="0"/>
              <a:t>Data </a:t>
            </a:r>
            <a:r>
              <a:rPr lang="en-US" sz="1900" dirty="0"/>
              <a:t>collection from people who will be impacted by the change. Having them feel like they had a say in the outcome</a:t>
            </a:r>
            <a:r>
              <a:rPr lang="en-US" sz="1900" dirty="0" smtClean="0"/>
              <a:t>.</a:t>
            </a:r>
          </a:p>
          <a:p>
            <a:r>
              <a:rPr lang="en-US" sz="1900" dirty="0" smtClean="0"/>
              <a:t>In </a:t>
            </a:r>
            <a:r>
              <a:rPr lang="en-US" sz="1900" dirty="0"/>
              <a:t>order to successfully manage the shift, it is important to educate executives on how the transition will affect individuals throughout the </a:t>
            </a:r>
            <a:r>
              <a:rPr lang="en-US" sz="1900" dirty="0" smtClean="0"/>
              <a:t>organization.</a:t>
            </a:r>
          </a:p>
          <a:p>
            <a:r>
              <a:rPr lang="en-US" sz="1900" dirty="0" smtClean="0"/>
              <a:t>Educating </a:t>
            </a:r>
            <a:r>
              <a:rPr lang="en-US" sz="1900" dirty="0"/>
              <a:t>people on how they may make a positive impact throughout the transition and </a:t>
            </a:r>
            <a:r>
              <a:rPr lang="en-US" sz="1900" dirty="0" smtClean="0"/>
              <a:t>emphasizing </a:t>
            </a:r>
            <a:r>
              <a:rPr lang="en-US" sz="1900" dirty="0"/>
              <a:t>the significance of their position within the company (William Bridges Associates, </a:t>
            </a:r>
            <a:r>
              <a:rPr lang="en-US" sz="1900" dirty="0" err="1"/>
              <a:t>n.d.</a:t>
            </a:r>
            <a:r>
              <a:rPr lang="en-US" sz="1900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753591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Kotter's 8-Step </a:t>
            </a:r>
            <a:r>
              <a:rPr lang="en-US" b="1" dirty="0" smtClean="0"/>
              <a:t>Process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175986" y="2821577"/>
            <a:ext cx="4356825" cy="3095896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32812" y="2521131"/>
            <a:ext cx="7563394" cy="4232366"/>
          </a:xfrm>
        </p:spPr>
        <p:txBody>
          <a:bodyPr>
            <a:noAutofit/>
          </a:bodyPr>
          <a:lstStyle/>
          <a:p>
            <a:pPr marL="285750"/>
            <a:r>
              <a:rPr lang="en-US" dirty="0"/>
              <a:t>Quick action, important leaders, vision, impediments cleared, early success, and expanding on that foundation. </a:t>
            </a:r>
            <a:endParaRPr lang="en-US" dirty="0" smtClean="0"/>
          </a:p>
          <a:p>
            <a:pPr marL="285750"/>
            <a:r>
              <a:rPr lang="en-US" dirty="0" smtClean="0"/>
              <a:t>Kotter's </a:t>
            </a:r>
            <a:r>
              <a:rPr lang="en-US" dirty="0"/>
              <a:t>eight</a:t>
            </a:r>
            <a:r>
              <a:rPr lang="en-US" dirty="0" smtClean="0"/>
              <a:t>.</a:t>
            </a:r>
          </a:p>
          <a:p>
            <a:pPr marL="285750"/>
            <a:r>
              <a:rPr lang="en-US" dirty="0"/>
              <a:t>Make them feel that time is of the essence</a:t>
            </a:r>
            <a:r>
              <a:rPr lang="en-US" dirty="0" smtClean="0"/>
              <a:t>.</a:t>
            </a:r>
          </a:p>
          <a:p>
            <a:pPr marL="285750"/>
            <a:r>
              <a:rPr lang="en-US" dirty="0" smtClean="0"/>
              <a:t>Create </a:t>
            </a:r>
            <a:r>
              <a:rPr lang="en-US" dirty="0"/>
              <a:t>a governing alliance</a:t>
            </a:r>
            <a:r>
              <a:rPr lang="en-US" dirty="0" smtClean="0"/>
              <a:t>.</a:t>
            </a:r>
          </a:p>
          <a:p>
            <a:pPr marL="285750"/>
            <a:r>
              <a:rPr lang="en-US" dirty="0" smtClean="0"/>
              <a:t>Create </a:t>
            </a:r>
            <a:r>
              <a:rPr lang="en-US" dirty="0"/>
              <a:t>an overarching plan of action and vision</a:t>
            </a:r>
            <a:r>
              <a:rPr lang="en-US" dirty="0" smtClean="0"/>
              <a:t>.</a:t>
            </a:r>
          </a:p>
          <a:p>
            <a:pPr marL="285750"/>
            <a:r>
              <a:rPr lang="en-US" dirty="0" smtClean="0"/>
              <a:t>Recruit </a:t>
            </a:r>
            <a:r>
              <a:rPr lang="en-US" dirty="0"/>
              <a:t>a force of volunteers</a:t>
            </a:r>
            <a:r>
              <a:rPr lang="en-US" dirty="0" smtClean="0"/>
              <a:t>.</a:t>
            </a:r>
          </a:p>
          <a:p>
            <a:pPr marL="285750"/>
            <a:r>
              <a:rPr lang="en-US" dirty="0" smtClean="0"/>
              <a:t>Facilitate </a:t>
            </a:r>
            <a:r>
              <a:rPr lang="en-US" dirty="0"/>
              <a:t>activity by eliminating roadblocks</a:t>
            </a:r>
            <a:r>
              <a:rPr lang="en-US" dirty="0" smtClean="0"/>
              <a:t>.</a:t>
            </a:r>
          </a:p>
          <a:p>
            <a:pPr marL="285750"/>
            <a:r>
              <a:rPr lang="en-US" dirty="0" smtClean="0"/>
              <a:t>Make </a:t>
            </a:r>
            <a:r>
              <a:rPr lang="en-US" dirty="0"/>
              <a:t>some quick progress</a:t>
            </a:r>
            <a:r>
              <a:rPr lang="en-US" dirty="0" smtClean="0"/>
              <a:t>.</a:t>
            </a:r>
          </a:p>
          <a:p>
            <a:pPr marL="285750"/>
            <a:r>
              <a:rPr lang="en-US" dirty="0" smtClean="0"/>
              <a:t>Keeping </a:t>
            </a:r>
            <a:r>
              <a:rPr lang="en-US" dirty="0"/>
              <a:t>going at this accelerated rate is essential</a:t>
            </a:r>
            <a:r>
              <a:rPr lang="en-US" dirty="0" smtClean="0"/>
              <a:t>.</a:t>
            </a:r>
          </a:p>
          <a:p>
            <a:pPr marL="285750"/>
            <a:r>
              <a:rPr lang="en-US" dirty="0" smtClean="0"/>
              <a:t>The </a:t>
            </a:r>
            <a:r>
              <a:rPr lang="en-US" dirty="0"/>
              <a:t>status quo must shift, therefore make it so</a:t>
            </a:r>
            <a:r>
              <a:rPr lang="en-US" dirty="0" smtClean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482278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The Change Management Theory of Lewin.</a:t>
            </a:r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370423" y="3012413"/>
            <a:ext cx="4409411" cy="2806700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1451" y="2534195"/>
            <a:ext cx="6635933" cy="3749039"/>
          </a:xfrm>
        </p:spPr>
        <p:txBody>
          <a:bodyPr>
            <a:normAutofit/>
          </a:bodyPr>
          <a:lstStyle/>
          <a:p>
            <a:r>
              <a:rPr lang="en-US" sz="1900" dirty="0"/>
              <a:t>As described by Kurt Lewin's Force Field Theory, both group and individual efforts may operate as obstacles to progress towards an ideal state</a:t>
            </a:r>
            <a:r>
              <a:rPr lang="en-US" sz="1900" dirty="0" smtClean="0"/>
              <a:t>.</a:t>
            </a:r>
          </a:p>
          <a:p>
            <a:r>
              <a:rPr lang="en-US" sz="1900" dirty="0" smtClean="0"/>
              <a:t>Workers </a:t>
            </a:r>
            <a:r>
              <a:rPr lang="en-US" sz="1900" dirty="0"/>
              <a:t>are motivated by these variables. Restraining variables show potential resistance to change</a:t>
            </a:r>
            <a:r>
              <a:rPr lang="en-US" sz="1900" dirty="0" smtClean="0"/>
              <a:t>.</a:t>
            </a:r>
          </a:p>
          <a:p>
            <a:r>
              <a:rPr lang="en-US" sz="1900" dirty="0" smtClean="0"/>
              <a:t>Lewin </a:t>
            </a:r>
            <a:r>
              <a:rPr lang="en-US" sz="1900" dirty="0"/>
              <a:t>believes staff training must bridge the skill gap to balance these demands</a:t>
            </a:r>
            <a:r>
              <a:rPr lang="en-US" sz="1900" dirty="0" smtClean="0"/>
              <a:t>.</a:t>
            </a:r>
          </a:p>
          <a:p>
            <a:r>
              <a:rPr lang="en-US" sz="1900" dirty="0" smtClean="0"/>
              <a:t>Unfreeze</a:t>
            </a:r>
            <a:r>
              <a:rPr lang="en-US" sz="1900" dirty="0"/>
              <a:t>, alter, and refreeze to make the desired change (Malik, 2022</a:t>
            </a:r>
            <a:r>
              <a:rPr lang="en-US" sz="1900" dirty="0" smtClean="0"/>
              <a:t>).</a:t>
            </a:r>
          </a:p>
          <a:p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4253328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Lewin's Change Model: How to Apply?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3326" y="2416629"/>
            <a:ext cx="11207931" cy="3827417"/>
          </a:xfrm>
        </p:spPr>
        <p:txBody>
          <a:bodyPr>
            <a:normAutofit/>
          </a:bodyPr>
          <a:lstStyle/>
          <a:p>
            <a:r>
              <a:rPr lang="en-US" sz="1900" dirty="0"/>
              <a:t>Lewin proposed a three-stage model for </a:t>
            </a:r>
            <a:r>
              <a:rPr lang="en-US" sz="1900" dirty="0" err="1"/>
              <a:t>organisational</a:t>
            </a:r>
            <a:r>
              <a:rPr lang="en-US" sz="1900" dirty="0"/>
              <a:t> change, and there are three approaches to implementing </a:t>
            </a:r>
            <a:r>
              <a:rPr lang="en-US" sz="1900" dirty="0" smtClean="0"/>
              <a:t>it: </a:t>
            </a:r>
            <a:r>
              <a:rPr lang="en-US" sz="1900" dirty="0"/>
              <a:t>Adjusting Employees to Changes Each transformation effort must adapt an organization's staff</a:t>
            </a:r>
            <a:r>
              <a:rPr lang="en-US" sz="1900" dirty="0" smtClean="0"/>
              <a:t>.</a:t>
            </a:r>
          </a:p>
          <a:p>
            <a:r>
              <a:rPr lang="en-US" sz="1900" dirty="0" smtClean="0"/>
              <a:t>Changing organizational </a:t>
            </a:r>
            <a:r>
              <a:rPr lang="en-US" sz="1900" dirty="0"/>
              <a:t>processes, structures, and systems requires a comprehensive approach. McDonald's lost money because it couldn't balance new and old concepts</a:t>
            </a:r>
            <a:r>
              <a:rPr lang="en-US" sz="1900" dirty="0" smtClean="0"/>
              <a:t>.</a:t>
            </a:r>
          </a:p>
          <a:p>
            <a:r>
              <a:rPr lang="en-US" sz="1900" dirty="0" smtClean="0"/>
              <a:t>McKinsey </a:t>
            </a:r>
            <a:r>
              <a:rPr lang="en-US" sz="1900" dirty="0"/>
              <a:t>thinks that strong cultures can triple shareholder returns. Without permanently changing the company's culture, a change programmer won't work</a:t>
            </a:r>
            <a:r>
              <a:rPr lang="en-US" sz="1900" dirty="0" smtClean="0"/>
              <a:t>.</a:t>
            </a:r>
          </a:p>
          <a:p>
            <a:r>
              <a:rPr lang="en-US" sz="1900" dirty="0" smtClean="0"/>
              <a:t>Hub </a:t>
            </a:r>
            <a:r>
              <a:rPr lang="en-US" sz="1900" dirty="0"/>
              <a:t>spot values culture and product. The government's 128-page culture code review ensures its unbreakable culture. Hub location invests much in employee education &amp; development (Malik, 2022</a:t>
            </a:r>
            <a:r>
              <a:rPr lang="en-US" sz="1900" dirty="0" smtClean="0"/>
              <a:t>).</a:t>
            </a:r>
          </a:p>
          <a:p>
            <a:endParaRPr lang="en-US" sz="1900" dirty="0"/>
          </a:p>
        </p:txBody>
      </p:sp>
    </p:spTree>
    <p:extLst>
      <p:ext uri="{BB962C8B-B14F-4D97-AF65-F5344CB8AC3E}">
        <p14:creationId xmlns:p14="http://schemas.microsoft.com/office/powerpoint/2010/main" val="1819021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The McKinsey 7-S Model</a:t>
            </a:r>
            <a:endParaRPr lang="en-US" dirty="0"/>
          </a:p>
        </p:txBody>
      </p:sp>
      <p:pic>
        <p:nvPicPr>
          <p:cNvPr id="9" name="Content Placeholder 8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18533" y="2769326"/>
            <a:ext cx="3199878" cy="3056708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088674" y="2625634"/>
            <a:ext cx="7628709" cy="4010297"/>
          </a:xfrm>
        </p:spPr>
        <p:txBody>
          <a:bodyPr>
            <a:noAutofit/>
          </a:bodyPr>
          <a:lstStyle/>
          <a:p>
            <a:r>
              <a:rPr lang="en-US" dirty="0"/>
              <a:t>The McKinsey 7-S Model is an </a:t>
            </a:r>
            <a:r>
              <a:rPr lang="en-US" dirty="0" err="1"/>
              <a:t>organisational</a:t>
            </a:r>
            <a:r>
              <a:rPr lang="en-US" dirty="0"/>
              <a:t> transformation paradigm. By focusing on these seven characteristics, it demonstrates how transformational leaders may promote </a:t>
            </a:r>
            <a:r>
              <a:rPr lang="en-US" dirty="0" err="1"/>
              <a:t>organisational</a:t>
            </a:r>
            <a:r>
              <a:rPr lang="en-US" dirty="0"/>
              <a:t> change (Malik, 2022b</a:t>
            </a:r>
            <a:r>
              <a:rPr lang="en-US" dirty="0" smtClean="0"/>
              <a:t>).</a:t>
            </a:r>
          </a:p>
          <a:p>
            <a:r>
              <a:rPr lang="en-US" dirty="0" smtClean="0"/>
              <a:t>similar beliefs</a:t>
            </a:r>
          </a:p>
          <a:p>
            <a:r>
              <a:rPr lang="en-US" dirty="0" smtClean="0"/>
              <a:t>Method</a:t>
            </a:r>
          </a:p>
          <a:p>
            <a:r>
              <a:rPr lang="en-US" dirty="0" smtClean="0"/>
              <a:t>Framework</a:t>
            </a:r>
          </a:p>
          <a:p>
            <a:r>
              <a:rPr lang="en-US" dirty="0" smtClean="0"/>
              <a:t>Systems</a:t>
            </a:r>
          </a:p>
          <a:p>
            <a:r>
              <a:rPr lang="en-US" dirty="0" smtClean="0"/>
              <a:t>Theme</a:t>
            </a:r>
          </a:p>
          <a:p>
            <a:r>
              <a:rPr lang="en-US" dirty="0" smtClean="0"/>
              <a:t>Workers</a:t>
            </a:r>
          </a:p>
          <a:p>
            <a:r>
              <a:rPr lang="en-US" dirty="0" smtClean="0"/>
              <a:t>Abilities</a:t>
            </a:r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2894359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How to Implement McKinsey’s 7-S </a:t>
            </a:r>
            <a:r>
              <a:rPr lang="en-US" b="1" dirty="0" smtClean="0"/>
              <a:t>Model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200" y="2730137"/>
            <a:ext cx="11273246" cy="3605349"/>
          </a:xfrm>
        </p:spPr>
        <p:txBody>
          <a:bodyPr>
            <a:noAutofit/>
          </a:bodyPr>
          <a:lstStyle/>
          <a:p>
            <a:r>
              <a:rPr lang="en-US" dirty="0" smtClean="0"/>
              <a:t>Find </a:t>
            </a:r>
            <a:r>
              <a:rPr lang="en-US" dirty="0"/>
              <a:t>Inconsistencies: Identify the spots where your company's present business </a:t>
            </a:r>
            <a:r>
              <a:rPr lang="en-US" dirty="0" smtClean="0"/>
              <a:t>practices </a:t>
            </a:r>
            <a:r>
              <a:rPr lang="en-US" dirty="0"/>
              <a:t>don't align with one another, and write down those places together with the required alterations</a:t>
            </a:r>
            <a:r>
              <a:rPr lang="en-US" dirty="0" smtClean="0"/>
              <a:t>.</a:t>
            </a:r>
          </a:p>
          <a:p>
            <a:r>
              <a:rPr lang="en-US" dirty="0" smtClean="0"/>
              <a:t>Choose </a:t>
            </a:r>
            <a:r>
              <a:rPr lang="en-US" dirty="0"/>
              <a:t>a Business Structure: Change leaders must investigate to find the point where management's ideal </a:t>
            </a:r>
            <a:r>
              <a:rPr lang="en-US" dirty="0" smtClean="0"/>
              <a:t>organizational </a:t>
            </a:r>
            <a:r>
              <a:rPr lang="en-US" dirty="0"/>
              <a:t>design matches team agreement</a:t>
            </a:r>
            <a:r>
              <a:rPr lang="en-US" dirty="0" smtClean="0"/>
              <a:t>.</a:t>
            </a:r>
          </a:p>
          <a:p>
            <a:r>
              <a:rPr lang="en-US" dirty="0" smtClean="0"/>
              <a:t>Adjust</a:t>
            </a:r>
            <a:r>
              <a:rPr lang="en-US" dirty="0"/>
              <a:t>: Change projects succeed or fail based on change implementation quality. Identify the individuals within your company who are most susceptible to change, or go outside for expert change consultants</a:t>
            </a:r>
            <a:r>
              <a:rPr lang="en-US" dirty="0" smtClean="0"/>
              <a:t>.</a:t>
            </a:r>
          </a:p>
          <a:p>
            <a:r>
              <a:rPr lang="en-US" dirty="0"/>
              <a:t>R</a:t>
            </a:r>
            <a:r>
              <a:rPr lang="en-US" dirty="0" smtClean="0"/>
              <a:t>egularly </a:t>
            </a:r>
            <a:r>
              <a:rPr lang="en-US" dirty="0"/>
              <a:t>assess </a:t>
            </a:r>
            <a:r>
              <a:rPr lang="en-US" dirty="0" smtClean="0"/>
              <a:t>progress: These </a:t>
            </a:r>
            <a:r>
              <a:rPr lang="en-US" dirty="0"/>
              <a:t>seven components change constantly. So, practitioners must monitor these components and their interactions to keep change going (Malik, 2022b</a:t>
            </a:r>
            <a:r>
              <a:rPr lang="en-US" dirty="0" smtClean="0"/>
              <a:t>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1380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Conclusion </a:t>
            </a:r>
            <a:endParaRPr lang="en-US" b="1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1629" y="2664822"/>
            <a:ext cx="3741963" cy="2853327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4514" y="2338251"/>
            <a:ext cx="6648995" cy="3918858"/>
          </a:xfrm>
        </p:spPr>
        <p:txBody>
          <a:bodyPr>
            <a:normAutofit/>
          </a:bodyPr>
          <a:lstStyle/>
          <a:p>
            <a:r>
              <a:rPr lang="en-US" dirty="0"/>
              <a:t>In order for an </a:t>
            </a:r>
            <a:r>
              <a:rPr lang="en-US" dirty="0" err="1"/>
              <a:t>organisation</a:t>
            </a:r>
            <a:r>
              <a:rPr lang="en-US" dirty="0"/>
              <a:t> to adapt to its changing surroundings, it must undergo internal shifts. </a:t>
            </a:r>
            <a:endParaRPr lang="en-US" dirty="0" smtClean="0"/>
          </a:p>
          <a:p>
            <a:r>
              <a:rPr lang="en-US" dirty="0"/>
              <a:t>In practically every aspect of a company, change is resisted, and cultural settings differ in how change is implemented</a:t>
            </a:r>
            <a:r>
              <a:rPr lang="en-US" dirty="0" smtClean="0"/>
              <a:t>.</a:t>
            </a:r>
          </a:p>
          <a:p>
            <a:r>
              <a:rPr lang="en-US" dirty="0" smtClean="0"/>
              <a:t>All </a:t>
            </a:r>
            <a:r>
              <a:rPr lang="en-US" dirty="0"/>
              <a:t>of this points to a single conclusion. No one person can bring about change on their own. </a:t>
            </a:r>
            <a:endParaRPr lang="en-US" dirty="0" smtClean="0"/>
          </a:p>
          <a:p>
            <a:r>
              <a:rPr lang="en-US" dirty="0" smtClean="0"/>
              <a:t>To </a:t>
            </a:r>
            <a:r>
              <a:rPr lang="en-US" dirty="0"/>
              <a:t>be effective, change management must include all parts of a company (management, employees, and technology</a:t>
            </a:r>
            <a:r>
              <a:rPr lang="en-US" dirty="0" smtClean="0"/>
              <a:t>) (</a:t>
            </a:r>
            <a:r>
              <a:rPr lang="en-US" dirty="0" err="1"/>
              <a:t>fullsailpartners</a:t>
            </a:r>
            <a:r>
              <a:rPr lang="en-US" dirty="0"/>
              <a:t>, 2014)</a:t>
            </a:r>
          </a:p>
        </p:txBody>
      </p:sp>
    </p:spTree>
    <p:extLst>
      <p:ext uri="{BB962C8B-B14F-4D97-AF65-F5344CB8AC3E}">
        <p14:creationId xmlns:p14="http://schemas.microsoft.com/office/powerpoint/2010/main" val="406422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idx="4294967295"/>
          </p:nvPr>
        </p:nvSpPr>
        <p:spPr>
          <a:xfrm>
            <a:off x="182879" y="1110343"/>
            <a:ext cx="11534503" cy="5656217"/>
          </a:xfrm>
        </p:spPr>
        <p:txBody>
          <a:bodyPr>
            <a:normAutofit fontScale="92500" lnSpcReduction="20000"/>
          </a:bodyPr>
          <a:lstStyle/>
          <a:p>
            <a:r>
              <a:rPr lang="en-US" i="1" dirty="0" smtClean="0"/>
              <a:t>6 </a:t>
            </a:r>
            <a:r>
              <a:rPr lang="en-US" i="1" dirty="0"/>
              <a:t>essential skills for successful change management</a:t>
            </a:r>
            <a:r>
              <a:rPr lang="en-US" dirty="0"/>
              <a:t>. (</a:t>
            </a:r>
            <a:r>
              <a:rPr lang="en-US" dirty="0" err="1"/>
              <a:t>n.d.</a:t>
            </a:r>
            <a:r>
              <a:rPr lang="en-US" dirty="0"/>
              <a:t>). </a:t>
            </a:r>
            <a:r>
              <a:rPr lang="en-US" dirty="0" err="1"/>
              <a:t>Zendesk</a:t>
            </a:r>
            <a:r>
              <a:rPr lang="en-US" dirty="0"/>
              <a:t>. Retrieved February 24, 2023, from https://www.zendesk.com/in/blog/skills-change-management/</a:t>
            </a:r>
          </a:p>
          <a:p>
            <a:r>
              <a:rPr lang="en-US" dirty="0" err="1"/>
              <a:t>fullsailpartners</a:t>
            </a:r>
            <a:r>
              <a:rPr lang="en-US" dirty="0"/>
              <a:t>. (2014, November 21). </a:t>
            </a:r>
            <a:r>
              <a:rPr lang="en-US" i="1" dirty="0"/>
              <a:t>Management of Change: Conclusion</a:t>
            </a:r>
            <a:r>
              <a:rPr lang="en-US" dirty="0"/>
              <a:t>. Www.fullsailpartners.com. https://www.fullsailpartners.com/fspblog/fspblog/bid/358397/management-of-change-conclusion#:~:text=It%20all%20leads%20to%20one</a:t>
            </a:r>
          </a:p>
          <a:p>
            <a:r>
              <a:rPr lang="en-US" dirty="0"/>
              <a:t>letscatapult.org. (2022, January). </a:t>
            </a:r>
            <a:r>
              <a:rPr lang="en-US" i="1" dirty="0"/>
              <a:t>Change Management Models</a:t>
            </a:r>
            <a:r>
              <a:rPr lang="en-US" dirty="0"/>
              <a:t>. Catapult. https://letscatapult.org/blogs_articles/change-management-models/#:~:text=A%20change%20model%20helps%20to</a:t>
            </a:r>
          </a:p>
          <a:p>
            <a:r>
              <a:rPr lang="en-US" dirty="0"/>
              <a:t>Malhotra, G. (2019, November 21). </a:t>
            </a:r>
            <a:r>
              <a:rPr lang="en-US" i="1" dirty="0"/>
              <a:t>ADKAR Model of Change Management: What Is It and How To Use?</a:t>
            </a:r>
            <a:r>
              <a:rPr lang="en-US" dirty="0"/>
              <a:t> </a:t>
            </a:r>
            <a:r>
              <a:rPr lang="en-US" dirty="0" err="1"/>
              <a:t>Whatfix</a:t>
            </a:r>
            <a:r>
              <a:rPr lang="en-US" dirty="0"/>
              <a:t> Digital Adoption Blog | Insights, News, Tips, Trends - </a:t>
            </a:r>
            <a:r>
              <a:rPr lang="en-US" dirty="0" err="1"/>
              <a:t>Whatfix</a:t>
            </a:r>
            <a:r>
              <a:rPr lang="en-US" dirty="0"/>
              <a:t> Blog. https://whatfix.com/blog/adkar-model-what-is-it-and-how-to-use-it/</a:t>
            </a:r>
          </a:p>
          <a:p>
            <a:r>
              <a:rPr lang="en-US" dirty="0"/>
              <a:t>Malik, P. (2022a, January 4). </a:t>
            </a:r>
            <a:r>
              <a:rPr lang="en-US" i="1" dirty="0"/>
              <a:t>Lewin’s 3-Stage Model of Change Theory: Overview - </a:t>
            </a:r>
            <a:r>
              <a:rPr lang="en-US" i="1" dirty="0" err="1"/>
              <a:t>Whatfix</a:t>
            </a:r>
            <a:r>
              <a:rPr lang="en-US" dirty="0"/>
              <a:t>. The </a:t>
            </a:r>
            <a:r>
              <a:rPr lang="en-US" dirty="0" err="1"/>
              <a:t>Whatfix</a:t>
            </a:r>
            <a:r>
              <a:rPr lang="en-US" dirty="0"/>
              <a:t> Blog | Drive Digital Adoption. https://whatfix.com/blog/lewins-change-model/#:~:text=Lewin</a:t>
            </a:r>
          </a:p>
          <a:p>
            <a:r>
              <a:rPr lang="en-US" dirty="0"/>
              <a:t>Malik, P. (2022b, February 17). </a:t>
            </a:r>
            <a:r>
              <a:rPr lang="en-US" i="1" dirty="0"/>
              <a:t>The McKinsey 7-S Model Framework, Explained (2022) - </a:t>
            </a:r>
            <a:r>
              <a:rPr lang="en-US" i="1" dirty="0" err="1"/>
              <a:t>Whatfix</a:t>
            </a:r>
            <a:r>
              <a:rPr lang="en-US" dirty="0"/>
              <a:t>. The </a:t>
            </a:r>
            <a:r>
              <a:rPr lang="en-US" dirty="0" err="1"/>
              <a:t>Whatfix</a:t>
            </a:r>
            <a:r>
              <a:rPr lang="en-US" dirty="0"/>
              <a:t> Blog | Drive Digital Adoption. https://whatfix.com/blog/mckinsey-7s-model/#:~:text=The%20McKinsey%207%2DS%20Model%20is%20a%20change%20framework%20based</a:t>
            </a:r>
          </a:p>
          <a:p>
            <a:r>
              <a:rPr lang="en-US" dirty="0"/>
              <a:t>Michigan State University. (2021, November 22). </a:t>
            </a:r>
            <a:r>
              <a:rPr lang="en-US" i="1" dirty="0"/>
              <a:t>What Is Change Management?</a:t>
            </a:r>
            <a:r>
              <a:rPr lang="en-US" dirty="0"/>
              <a:t> Michiganstateuniversityonline.com. https://www.michiganstateuniversityonline.com/resources/leadership/what-is-change-management/</a:t>
            </a:r>
          </a:p>
          <a:p>
            <a:r>
              <a:rPr lang="en-US" dirty="0"/>
              <a:t>William Bridges Associates. (</a:t>
            </a:r>
            <a:r>
              <a:rPr lang="en-US" dirty="0" err="1"/>
              <a:t>n.d.</a:t>
            </a:r>
            <a:r>
              <a:rPr lang="en-US" dirty="0"/>
              <a:t>). </a:t>
            </a:r>
            <a:r>
              <a:rPr lang="en-US" i="1" dirty="0"/>
              <a:t>Bridges Transition Model</a:t>
            </a:r>
            <a:r>
              <a:rPr lang="en-US" dirty="0"/>
              <a:t>. William Bridges Associates. Retrieved February 24, 2023, from https://wmbridges.com/about/what-is-transition/#:~:text=The%20Bridges%20Transition%20Model%20helps</a:t>
            </a:r>
          </a:p>
          <a:p>
            <a:endParaRPr lang="en-US" dirty="0"/>
          </a:p>
        </p:txBody>
      </p:sp>
      <p:sp>
        <p:nvSpPr>
          <p:cNvPr id="7" name="Title 6"/>
          <p:cNvSpPr>
            <a:spLocks noGrp="1"/>
          </p:cNvSpPr>
          <p:nvPr>
            <p:ph type="title" idx="4294967295"/>
          </p:nvPr>
        </p:nvSpPr>
        <p:spPr>
          <a:xfrm>
            <a:off x="339634" y="268561"/>
            <a:ext cx="8761413" cy="728662"/>
          </a:xfrm>
        </p:spPr>
        <p:txBody>
          <a:bodyPr/>
          <a:lstStyle/>
          <a:p>
            <a:r>
              <a:rPr lang="en-US" sz="4000" b="1" dirty="0" smtClean="0"/>
              <a:t>References</a:t>
            </a:r>
            <a:endParaRPr lang="en-US" sz="4000" b="1" dirty="0"/>
          </a:p>
        </p:txBody>
      </p:sp>
    </p:spTree>
    <p:extLst>
      <p:ext uri="{BB962C8B-B14F-4D97-AF65-F5344CB8AC3E}">
        <p14:creationId xmlns:p14="http://schemas.microsoft.com/office/powerpoint/2010/main" val="1648737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8039" y="2063932"/>
            <a:ext cx="8825659" cy="1254038"/>
          </a:xfrm>
        </p:spPr>
        <p:txBody>
          <a:bodyPr/>
          <a:lstStyle/>
          <a:p>
            <a:pPr algn="ctr"/>
            <a:r>
              <a:rPr lang="en-US" sz="8000" b="1" dirty="0" smtClean="0"/>
              <a:t>Thankyou</a:t>
            </a:r>
            <a:r>
              <a:rPr lang="en-US" sz="6000" b="1" dirty="0" smtClean="0"/>
              <a:t> </a:t>
            </a:r>
            <a:endParaRPr lang="en-US" sz="6000" b="1" dirty="0"/>
          </a:p>
        </p:txBody>
      </p:sp>
    </p:spTree>
    <p:extLst>
      <p:ext uri="{BB962C8B-B14F-4D97-AF65-F5344CB8AC3E}">
        <p14:creationId xmlns:p14="http://schemas.microsoft.com/office/powerpoint/2010/main" val="2015168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Red">
      <a:dk1>
        <a:sysClr val="windowText" lastClr="000000"/>
      </a:dk1>
      <a:lt1>
        <a:sysClr val="window" lastClr="FFFFFF"/>
      </a:lt1>
      <a:dk2>
        <a:srgbClr val="323232"/>
      </a:dk2>
      <a:lt2>
        <a:srgbClr val="E5C243"/>
      </a:lt2>
      <a:accent1>
        <a:srgbClr val="A5300F"/>
      </a:accent1>
      <a:accent2>
        <a:srgbClr val="D55816"/>
      </a:accent2>
      <a:accent3>
        <a:srgbClr val="E19825"/>
      </a:accent3>
      <a:accent4>
        <a:srgbClr val="B19C7D"/>
      </a:accent4>
      <a:accent5>
        <a:srgbClr val="7F5F52"/>
      </a:accent5>
      <a:accent6>
        <a:srgbClr val="B27D49"/>
      </a:accent6>
      <a:hlink>
        <a:srgbClr val="6B9F25"/>
      </a:hlink>
      <a:folHlink>
        <a:srgbClr val="B26B02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F1C4790-FE3C-4020-8CA7-00621DA7BBB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350</TotalTime>
  <Words>1471</Words>
  <Application>Microsoft Office PowerPoint</Application>
  <PresentationFormat>Widescreen</PresentationFormat>
  <Paragraphs>102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Century Gothic</vt:lpstr>
      <vt:lpstr>Wingdings 3</vt:lpstr>
      <vt:lpstr>Ion Boardroom</vt:lpstr>
      <vt:lpstr>KEY CHANGE MANAGEMENT MODELS </vt:lpstr>
      <vt:lpstr>Introduction</vt:lpstr>
      <vt:lpstr>What is Change Management ?</vt:lpstr>
      <vt:lpstr>Why change management ?</vt:lpstr>
      <vt:lpstr>Basic Principles of Successful Change Management</vt:lpstr>
      <vt:lpstr>PowerPoint Presentation</vt:lpstr>
      <vt:lpstr>The ADKAR model</vt:lpstr>
      <vt:lpstr>Explain the Adkar Model and how it works? </vt:lpstr>
      <vt:lpstr>A Transitional Model by Bridges.</vt:lpstr>
      <vt:lpstr>What is the transition management process?</vt:lpstr>
      <vt:lpstr>Kotter's 8-Step Process</vt:lpstr>
      <vt:lpstr>The Change Management Theory of Lewin.</vt:lpstr>
      <vt:lpstr>Lewin's Change Model: How to Apply?</vt:lpstr>
      <vt:lpstr>The McKinsey 7-S Model</vt:lpstr>
      <vt:lpstr>How to Implement McKinsey’s 7-S Model</vt:lpstr>
      <vt:lpstr>Conclusion </vt:lpstr>
      <vt:lpstr>References</vt:lpstr>
      <vt:lpstr>Thankyou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KEY CHANGE MANAGEMENT MODELS</dc:title>
  <dc:creator>PC</dc:creator>
  <cp:lastModifiedBy>PC</cp:lastModifiedBy>
  <cp:revision>140</cp:revision>
  <dcterms:created xsi:type="dcterms:W3CDTF">2023-02-24T09:00:38Z</dcterms:created>
  <dcterms:modified xsi:type="dcterms:W3CDTF">2023-02-25T11:27:11Z</dcterms:modified>
</cp:coreProperties>
</file>