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62"/>
  </p:notesMasterIdLst>
  <p:handoutMasterIdLst>
    <p:handoutMasterId r:id="rId63"/>
  </p:handoutMasterIdLst>
  <p:sldIdLst>
    <p:sldId id="427" r:id="rId2"/>
    <p:sldId id="428" r:id="rId3"/>
    <p:sldId id="349" r:id="rId4"/>
    <p:sldId id="381" r:id="rId5"/>
    <p:sldId id="374" r:id="rId6"/>
    <p:sldId id="375" r:id="rId7"/>
    <p:sldId id="344" r:id="rId8"/>
    <p:sldId id="365" r:id="rId9"/>
    <p:sldId id="366" r:id="rId10"/>
    <p:sldId id="364" r:id="rId11"/>
    <p:sldId id="372" r:id="rId12"/>
    <p:sldId id="392" r:id="rId13"/>
    <p:sldId id="398" r:id="rId14"/>
    <p:sldId id="397" r:id="rId15"/>
    <p:sldId id="370" r:id="rId16"/>
    <p:sldId id="376" r:id="rId17"/>
    <p:sldId id="425" r:id="rId18"/>
    <p:sldId id="426" r:id="rId19"/>
    <p:sldId id="393" r:id="rId20"/>
    <p:sldId id="367" r:id="rId21"/>
    <p:sldId id="373" r:id="rId22"/>
    <p:sldId id="407" r:id="rId23"/>
    <p:sldId id="379" r:id="rId24"/>
    <p:sldId id="387" r:id="rId25"/>
    <p:sldId id="377" r:id="rId26"/>
    <p:sldId id="380" r:id="rId27"/>
    <p:sldId id="408" r:id="rId28"/>
    <p:sldId id="409" r:id="rId29"/>
    <p:sldId id="378" r:id="rId30"/>
    <p:sldId id="363" r:id="rId31"/>
    <p:sldId id="386" r:id="rId32"/>
    <p:sldId id="275" r:id="rId33"/>
    <p:sldId id="348" r:id="rId34"/>
    <p:sldId id="416" r:id="rId35"/>
    <p:sldId id="417" r:id="rId36"/>
    <p:sldId id="418" r:id="rId37"/>
    <p:sldId id="419" r:id="rId38"/>
    <p:sldId id="420" r:id="rId39"/>
    <p:sldId id="421" r:id="rId40"/>
    <p:sldId id="422" r:id="rId41"/>
    <p:sldId id="423" r:id="rId42"/>
    <p:sldId id="424" r:id="rId43"/>
    <p:sldId id="410" r:id="rId44"/>
    <p:sldId id="411" r:id="rId45"/>
    <p:sldId id="414" r:id="rId46"/>
    <p:sldId id="412" r:id="rId47"/>
    <p:sldId id="415" r:id="rId48"/>
    <p:sldId id="368" r:id="rId49"/>
    <p:sldId id="413" r:id="rId50"/>
    <p:sldId id="399" r:id="rId51"/>
    <p:sldId id="400" r:id="rId52"/>
    <p:sldId id="401" r:id="rId53"/>
    <p:sldId id="402" r:id="rId54"/>
    <p:sldId id="403" r:id="rId55"/>
    <p:sldId id="404" r:id="rId56"/>
    <p:sldId id="405" r:id="rId57"/>
    <p:sldId id="406" r:id="rId58"/>
    <p:sldId id="359" r:id="rId59"/>
    <p:sldId id="395" r:id="rId60"/>
    <p:sldId id="394" r:id="rId61"/>
  </p:sldIdLst>
  <p:sldSz cx="9144000" cy="6858000" type="letter"/>
  <p:notesSz cx="9296400" cy="7010400"/>
  <p:defaultTextStyle>
    <a:defPPr>
      <a:defRPr lang="en-US"/>
    </a:defPPr>
    <a:lvl1pPr algn="l" rtl="0" eaLnBrk="0" fontAlgn="base" hangingPunct="0">
      <a:spcBef>
        <a:spcPct val="0"/>
      </a:spcBef>
      <a:spcAft>
        <a:spcPct val="0"/>
      </a:spcAft>
      <a:defRPr sz="1200" kern="1200">
        <a:solidFill>
          <a:schemeClr val="tx1"/>
        </a:solidFill>
        <a:latin typeface="Arial" charset="0"/>
        <a:ea typeface="+mn-ea"/>
        <a:cs typeface="+mn-cs"/>
      </a:defRPr>
    </a:lvl1pPr>
    <a:lvl2pPr marL="457200" algn="l" rtl="0" eaLnBrk="0" fontAlgn="base" hangingPunct="0">
      <a:spcBef>
        <a:spcPct val="0"/>
      </a:spcBef>
      <a:spcAft>
        <a:spcPct val="0"/>
      </a:spcAft>
      <a:defRPr sz="1200" kern="1200">
        <a:solidFill>
          <a:schemeClr val="tx1"/>
        </a:solidFill>
        <a:latin typeface="Arial" charset="0"/>
        <a:ea typeface="+mn-ea"/>
        <a:cs typeface="+mn-cs"/>
      </a:defRPr>
    </a:lvl2pPr>
    <a:lvl3pPr marL="914400" algn="l" rtl="0" eaLnBrk="0" fontAlgn="base" hangingPunct="0">
      <a:spcBef>
        <a:spcPct val="0"/>
      </a:spcBef>
      <a:spcAft>
        <a:spcPct val="0"/>
      </a:spcAft>
      <a:defRPr sz="1200" kern="1200">
        <a:solidFill>
          <a:schemeClr val="tx1"/>
        </a:solidFill>
        <a:latin typeface="Arial" charset="0"/>
        <a:ea typeface="+mn-ea"/>
        <a:cs typeface="+mn-cs"/>
      </a:defRPr>
    </a:lvl3pPr>
    <a:lvl4pPr marL="1371600" algn="l" rtl="0" eaLnBrk="0" fontAlgn="base" hangingPunct="0">
      <a:spcBef>
        <a:spcPct val="0"/>
      </a:spcBef>
      <a:spcAft>
        <a:spcPct val="0"/>
      </a:spcAft>
      <a:defRPr sz="1200" kern="1200">
        <a:solidFill>
          <a:schemeClr val="tx1"/>
        </a:solidFill>
        <a:latin typeface="Arial" charset="0"/>
        <a:ea typeface="+mn-ea"/>
        <a:cs typeface="+mn-cs"/>
      </a:defRPr>
    </a:lvl4pPr>
    <a:lvl5pPr marL="1828800" algn="l" rtl="0" eaLnBrk="0" fontAlgn="base" hangingPunct="0">
      <a:spcBef>
        <a:spcPct val="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Arial" charset="0"/>
        <a:ea typeface="+mn-ea"/>
        <a:cs typeface="+mn-cs"/>
      </a:defRPr>
    </a:lvl6pPr>
    <a:lvl7pPr marL="2743200" algn="l" defTabSz="914400" rtl="0" eaLnBrk="1" latinLnBrk="0" hangingPunct="1">
      <a:defRPr sz="1200" kern="1200">
        <a:solidFill>
          <a:schemeClr val="tx1"/>
        </a:solidFill>
        <a:latin typeface="Arial" charset="0"/>
        <a:ea typeface="+mn-ea"/>
        <a:cs typeface="+mn-cs"/>
      </a:defRPr>
    </a:lvl7pPr>
    <a:lvl8pPr marL="3200400" algn="l" defTabSz="914400" rtl="0" eaLnBrk="1" latinLnBrk="0" hangingPunct="1">
      <a:defRPr sz="1200" kern="1200">
        <a:solidFill>
          <a:schemeClr val="tx1"/>
        </a:solidFill>
        <a:latin typeface="Arial" charset="0"/>
        <a:ea typeface="+mn-ea"/>
        <a:cs typeface="+mn-cs"/>
      </a:defRPr>
    </a:lvl8pPr>
    <a:lvl9pPr marL="3657600" algn="l" defTabSz="914400" rtl="0" eaLnBrk="1" latinLnBrk="0" hangingPunct="1">
      <a:defRPr sz="12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00"/>
    <a:srgbClr val="336699"/>
    <a:srgbClr val="0099FF"/>
    <a:srgbClr val="0099CC"/>
    <a:srgbClr val="33CCFF"/>
    <a:srgbClr val="CCCCFF"/>
    <a:srgbClr val="FFFFCC"/>
    <a:srgbClr val="CC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534" autoAdjust="0"/>
    <p:restoredTop sz="94660"/>
  </p:normalViewPr>
  <p:slideViewPr>
    <p:cSldViewPr>
      <p:cViewPr varScale="1">
        <p:scale>
          <a:sx n="72" d="100"/>
          <a:sy n="72" d="100"/>
        </p:scale>
        <p:origin x="120" y="72"/>
      </p:cViewPr>
      <p:guideLst>
        <p:guide orient="horz" pos="2160"/>
        <p:guide pos="2880"/>
      </p:guideLst>
    </p:cSldViewPr>
  </p:slideViewPr>
  <p:outlineViewPr>
    <p:cViewPr>
      <p:scale>
        <a:sx n="33" d="100"/>
        <a:sy n="33" d="100"/>
      </p:scale>
      <p:origin x="0" y="0"/>
    </p:cViewPr>
    <p:sldLst>
      <p:sld r:id="rId1" collapse="1"/>
      <p:sld r:id="rId2" collapse="1"/>
    </p:sldLst>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s>
</file>

<file path=ppt/_rels/viewProps.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slide" Target="slides/slide3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90.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47266" name="Rectangle 2"/>
          <p:cNvSpPr>
            <a:spLocks noGrp="1" noChangeArrowheads="1"/>
          </p:cNvSpPr>
          <p:nvPr>
            <p:ph type="hdr" sz="quarter"/>
          </p:nvPr>
        </p:nvSpPr>
        <p:spPr bwMode="auto">
          <a:xfrm>
            <a:off x="0" y="0"/>
            <a:ext cx="4027488" cy="387350"/>
          </a:xfrm>
          <a:prstGeom prst="rect">
            <a:avLst/>
          </a:prstGeom>
          <a:noFill/>
          <a:ln w="9525">
            <a:noFill/>
            <a:miter lim="800000"/>
            <a:headEnd/>
            <a:tailEnd/>
          </a:ln>
          <a:effectLst/>
        </p:spPr>
        <p:txBody>
          <a:bodyPr vert="horz" wrap="square" lIns="91650" tIns="45825" rIns="91650" bIns="45825" numCol="1" anchor="t" anchorCtr="0" compatLnSpc="1">
            <a:prstTxWarp prst="textNoShape">
              <a:avLst/>
            </a:prstTxWarp>
          </a:bodyPr>
          <a:lstStyle>
            <a:lvl1pPr defTabSz="915988">
              <a:defRPr>
                <a:solidFill>
                  <a:schemeClr val="bg1"/>
                </a:solidFill>
                <a:latin typeface="Arial" pitchFamily="34" charset="0"/>
              </a:defRPr>
            </a:lvl1pPr>
          </a:lstStyle>
          <a:p>
            <a:pPr>
              <a:defRPr/>
            </a:pPr>
            <a:endParaRPr lang="en-US"/>
          </a:p>
        </p:txBody>
      </p:sp>
      <p:sp>
        <p:nvSpPr>
          <p:cNvPr id="1547267" name="Rectangle 3"/>
          <p:cNvSpPr>
            <a:spLocks noGrp="1" noChangeArrowheads="1"/>
          </p:cNvSpPr>
          <p:nvPr>
            <p:ph type="dt" sz="quarter" idx="1"/>
          </p:nvPr>
        </p:nvSpPr>
        <p:spPr bwMode="auto">
          <a:xfrm>
            <a:off x="5243513" y="0"/>
            <a:ext cx="4027487" cy="387350"/>
          </a:xfrm>
          <a:prstGeom prst="rect">
            <a:avLst/>
          </a:prstGeom>
          <a:noFill/>
          <a:ln w="9525">
            <a:noFill/>
            <a:miter lim="800000"/>
            <a:headEnd/>
            <a:tailEnd/>
          </a:ln>
          <a:effectLst/>
        </p:spPr>
        <p:txBody>
          <a:bodyPr vert="horz" wrap="square" lIns="91650" tIns="45825" rIns="91650" bIns="45825" numCol="1" anchor="t" anchorCtr="0" compatLnSpc="1">
            <a:prstTxWarp prst="textNoShape">
              <a:avLst/>
            </a:prstTxWarp>
          </a:bodyPr>
          <a:lstStyle>
            <a:lvl1pPr algn="r" defTabSz="915988">
              <a:defRPr>
                <a:solidFill>
                  <a:schemeClr val="bg1"/>
                </a:solidFill>
                <a:latin typeface="Arial" pitchFamily="34" charset="0"/>
              </a:defRPr>
            </a:lvl1pPr>
          </a:lstStyle>
          <a:p>
            <a:pPr>
              <a:defRPr/>
            </a:pPr>
            <a:endParaRPr lang="en-US"/>
          </a:p>
        </p:txBody>
      </p:sp>
      <p:sp>
        <p:nvSpPr>
          <p:cNvPr id="1547268" name="Rectangle 4"/>
          <p:cNvSpPr>
            <a:spLocks noGrp="1" noChangeArrowheads="1"/>
          </p:cNvSpPr>
          <p:nvPr>
            <p:ph type="ftr" sz="quarter" idx="2"/>
          </p:nvPr>
        </p:nvSpPr>
        <p:spPr bwMode="auto">
          <a:xfrm>
            <a:off x="0" y="6675438"/>
            <a:ext cx="4027488" cy="309562"/>
          </a:xfrm>
          <a:prstGeom prst="rect">
            <a:avLst/>
          </a:prstGeom>
          <a:noFill/>
          <a:ln w="9525">
            <a:noFill/>
            <a:miter lim="800000"/>
            <a:headEnd/>
            <a:tailEnd/>
          </a:ln>
          <a:effectLst/>
        </p:spPr>
        <p:txBody>
          <a:bodyPr vert="horz" wrap="square" lIns="91650" tIns="45825" rIns="91650" bIns="45825" numCol="1" anchor="b" anchorCtr="0" compatLnSpc="1">
            <a:prstTxWarp prst="textNoShape">
              <a:avLst/>
            </a:prstTxWarp>
          </a:bodyPr>
          <a:lstStyle>
            <a:lvl1pPr defTabSz="915988">
              <a:defRPr>
                <a:solidFill>
                  <a:schemeClr val="bg1"/>
                </a:solidFill>
                <a:latin typeface="Arial" pitchFamily="34" charset="0"/>
              </a:defRPr>
            </a:lvl1pPr>
          </a:lstStyle>
          <a:p>
            <a:pPr>
              <a:defRPr/>
            </a:pPr>
            <a:endParaRPr lang="en-US"/>
          </a:p>
        </p:txBody>
      </p:sp>
      <p:sp>
        <p:nvSpPr>
          <p:cNvPr id="1547269" name="Rectangle 5"/>
          <p:cNvSpPr>
            <a:spLocks noGrp="1" noChangeArrowheads="1"/>
          </p:cNvSpPr>
          <p:nvPr>
            <p:ph type="sldNum" sz="quarter" idx="3"/>
          </p:nvPr>
        </p:nvSpPr>
        <p:spPr bwMode="auto">
          <a:xfrm>
            <a:off x="5243513" y="6675438"/>
            <a:ext cx="4027487" cy="309562"/>
          </a:xfrm>
          <a:prstGeom prst="rect">
            <a:avLst/>
          </a:prstGeom>
          <a:noFill/>
          <a:ln w="9525">
            <a:noFill/>
            <a:miter lim="800000"/>
            <a:headEnd/>
            <a:tailEnd/>
          </a:ln>
          <a:effectLst/>
        </p:spPr>
        <p:txBody>
          <a:bodyPr vert="horz" wrap="square" lIns="91650" tIns="45825" rIns="91650" bIns="45825" numCol="1" anchor="b" anchorCtr="0" compatLnSpc="1">
            <a:prstTxWarp prst="textNoShape">
              <a:avLst/>
            </a:prstTxWarp>
          </a:bodyPr>
          <a:lstStyle>
            <a:lvl1pPr algn="r" defTabSz="915988">
              <a:defRPr>
                <a:solidFill>
                  <a:schemeClr val="bg1"/>
                </a:solidFill>
                <a:latin typeface="Arial" pitchFamily="34" charset="0"/>
              </a:defRPr>
            </a:lvl1pPr>
          </a:lstStyle>
          <a:p>
            <a:pPr>
              <a:defRPr/>
            </a:pPr>
            <a:fld id="{5BB632C2-5D7E-4EA5-B36E-812BC6155274}" type="slidenum">
              <a:rPr lang="en-US"/>
              <a:pPr>
                <a:defRPr/>
              </a:pPr>
              <a:t>‹#›</a:t>
            </a:fld>
            <a:endParaRPr lang="en-US"/>
          </a:p>
        </p:txBody>
      </p:sp>
    </p:spTree>
    <p:extLst>
      <p:ext uri="{BB962C8B-B14F-4D97-AF65-F5344CB8AC3E}">
        <p14:creationId xmlns:p14="http://schemas.microsoft.com/office/powerpoint/2010/main" val="22952290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0530" name="Rectangle 2"/>
          <p:cNvSpPr>
            <a:spLocks noGrp="1" noChangeArrowheads="1"/>
          </p:cNvSpPr>
          <p:nvPr>
            <p:ph type="hdr" sz="quarter"/>
          </p:nvPr>
        </p:nvSpPr>
        <p:spPr bwMode="auto">
          <a:xfrm>
            <a:off x="0" y="0"/>
            <a:ext cx="4013200" cy="342900"/>
          </a:xfrm>
          <a:prstGeom prst="rect">
            <a:avLst/>
          </a:prstGeom>
          <a:noFill/>
          <a:ln w="9525">
            <a:noFill/>
            <a:miter lim="800000"/>
            <a:headEnd/>
            <a:tailEnd/>
          </a:ln>
          <a:effectLst/>
        </p:spPr>
        <p:txBody>
          <a:bodyPr vert="horz" wrap="square" lIns="91650" tIns="45825" rIns="91650" bIns="45825" numCol="1" anchor="t" anchorCtr="0" compatLnSpc="1">
            <a:prstTxWarp prst="textNoShape">
              <a:avLst/>
            </a:prstTxWarp>
          </a:bodyPr>
          <a:lstStyle>
            <a:lvl1pPr defTabSz="915988">
              <a:defRPr b="1" i="1">
                <a:latin typeface="Arial" pitchFamily="34" charset="0"/>
              </a:defRPr>
            </a:lvl1pPr>
          </a:lstStyle>
          <a:p>
            <a:pPr>
              <a:defRPr/>
            </a:pPr>
            <a:endParaRPr lang="en-US"/>
          </a:p>
        </p:txBody>
      </p:sp>
      <p:sp>
        <p:nvSpPr>
          <p:cNvPr id="150531" name="Rectangle 3"/>
          <p:cNvSpPr>
            <a:spLocks noGrp="1" noChangeArrowheads="1"/>
          </p:cNvSpPr>
          <p:nvPr>
            <p:ph type="dt" idx="1"/>
          </p:nvPr>
        </p:nvSpPr>
        <p:spPr bwMode="auto">
          <a:xfrm>
            <a:off x="5248275" y="0"/>
            <a:ext cx="4013200" cy="342900"/>
          </a:xfrm>
          <a:prstGeom prst="rect">
            <a:avLst/>
          </a:prstGeom>
          <a:noFill/>
          <a:ln w="9525">
            <a:noFill/>
            <a:miter lim="800000"/>
            <a:headEnd/>
            <a:tailEnd/>
          </a:ln>
          <a:effectLst/>
        </p:spPr>
        <p:txBody>
          <a:bodyPr vert="horz" wrap="square" lIns="91650" tIns="45825" rIns="91650" bIns="45825" numCol="1" anchor="t" anchorCtr="0" compatLnSpc="1">
            <a:prstTxWarp prst="textNoShape">
              <a:avLst/>
            </a:prstTxWarp>
          </a:bodyPr>
          <a:lstStyle>
            <a:lvl1pPr algn="r" defTabSz="915988">
              <a:defRPr b="1" i="1">
                <a:latin typeface="Arial" pitchFamily="34" charset="0"/>
              </a:defRPr>
            </a:lvl1pPr>
          </a:lstStyle>
          <a:p>
            <a:pPr>
              <a:defRPr/>
            </a:pPr>
            <a:endParaRPr lang="en-US"/>
          </a:p>
        </p:txBody>
      </p:sp>
      <p:sp>
        <p:nvSpPr>
          <p:cNvPr id="35844" name="Rectangle 4"/>
          <p:cNvSpPr>
            <a:spLocks noGrp="1" noRot="1" noChangeAspect="1" noChangeArrowheads="1" noTextEdit="1"/>
          </p:cNvSpPr>
          <p:nvPr>
            <p:ph type="sldImg" idx="2"/>
          </p:nvPr>
        </p:nvSpPr>
        <p:spPr bwMode="auto">
          <a:xfrm>
            <a:off x="2874963" y="517525"/>
            <a:ext cx="3513137" cy="2635250"/>
          </a:xfrm>
          <a:prstGeom prst="rect">
            <a:avLst/>
          </a:prstGeom>
          <a:noFill/>
          <a:ln w="9525">
            <a:solidFill>
              <a:srgbClr val="000000"/>
            </a:solidFill>
            <a:miter lim="800000"/>
            <a:headEnd/>
            <a:tailEnd/>
          </a:ln>
        </p:spPr>
      </p:sp>
      <p:sp>
        <p:nvSpPr>
          <p:cNvPr id="150533" name="Rectangle 5"/>
          <p:cNvSpPr>
            <a:spLocks noGrp="1" noChangeArrowheads="1"/>
          </p:cNvSpPr>
          <p:nvPr>
            <p:ph type="body" sz="quarter" idx="3"/>
          </p:nvPr>
        </p:nvSpPr>
        <p:spPr bwMode="auto">
          <a:xfrm>
            <a:off x="1235075" y="3324225"/>
            <a:ext cx="6791325" cy="3149600"/>
          </a:xfrm>
          <a:prstGeom prst="rect">
            <a:avLst/>
          </a:prstGeom>
          <a:noFill/>
          <a:ln w="9525">
            <a:noFill/>
            <a:miter lim="800000"/>
            <a:headEnd/>
            <a:tailEnd/>
          </a:ln>
          <a:effectLst/>
        </p:spPr>
        <p:txBody>
          <a:bodyPr vert="horz" wrap="square" lIns="91650" tIns="45825" rIns="91650" bIns="45825"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150534" name="Rectangle 6"/>
          <p:cNvSpPr>
            <a:spLocks noGrp="1" noChangeArrowheads="1"/>
          </p:cNvSpPr>
          <p:nvPr>
            <p:ph type="ftr" sz="quarter" idx="4"/>
          </p:nvPr>
        </p:nvSpPr>
        <p:spPr bwMode="auto">
          <a:xfrm>
            <a:off x="0" y="6650038"/>
            <a:ext cx="4013200" cy="341312"/>
          </a:xfrm>
          <a:prstGeom prst="rect">
            <a:avLst/>
          </a:prstGeom>
          <a:noFill/>
          <a:ln w="9525">
            <a:noFill/>
            <a:miter lim="800000"/>
            <a:headEnd/>
            <a:tailEnd/>
          </a:ln>
          <a:effectLst/>
        </p:spPr>
        <p:txBody>
          <a:bodyPr vert="horz" wrap="square" lIns="91650" tIns="45825" rIns="91650" bIns="45825" numCol="1" anchor="b" anchorCtr="0" compatLnSpc="1">
            <a:prstTxWarp prst="textNoShape">
              <a:avLst/>
            </a:prstTxWarp>
          </a:bodyPr>
          <a:lstStyle>
            <a:lvl1pPr defTabSz="915988">
              <a:defRPr b="1" i="1">
                <a:latin typeface="Arial" pitchFamily="34" charset="0"/>
              </a:defRPr>
            </a:lvl1pPr>
          </a:lstStyle>
          <a:p>
            <a:pPr>
              <a:defRPr/>
            </a:pPr>
            <a:endParaRPr lang="en-US"/>
          </a:p>
        </p:txBody>
      </p:sp>
      <p:sp>
        <p:nvSpPr>
          <p:cNvPr id="150535" name="Rectangle 7"/>
          <p:cNvSpPr>
            <a:spLocks noGrp="1" noChangeArrowheads="1"/>
          </p:cNvSpPr>
          <p:nvPr>
            <p:ph type="sldNum" sz="quarter" idx="5"/>
          </p:nvPr>
        </p:nvSpPr>
        <p:spPr bwMode="auto">
          <a:xfrm>
            <a:off x="5248275" y="6650038"/>
            <a:ext cx="4013200" cy="341312"/>
          </a:xfrm>
          <a:prstGeom prst="rect">
            <a:avLst/>
          </a:prstGeom>
          <a:noFill/>
          <a:ln w="9525">
            <a:noFill/>
            <a:miter lim="800000"/>
            <a:headEnd/>
            <a:tailEnd/>
          </a:ln>
          <a:effectLst/>
        </p:spPr>
        <p:txBody>
          <a:bodyPr vert="horz" wrap="square" lIns="91650" tIns="45825" rIns="91650" bIns="45825" numCol="1" anchor="b" anchorCtr="0" compatLnSpc="1">
            <a:prstTxWarp prst="textNoShape">
              <a:avLst/>
            </a:prstTxWarp>
          </a:bodyPr>
          <a:lstStyle>
            <a:lvl1pPr algn="r" defTabSz="915988">
              <a:defRPr b="1" i="1">
                <a:latin typeface="Arial" pitchFamily="34" charset="0"/>
              </a:defRPr>
            </a:lvl1pPr>
          </a:lstStyle>
          <a:p>
            <a:pPr>
              <a:defRPr/>
            </a:pPr>
            <a:fld id="{13367F8E-6880-4B94-885C-BE16139F3C56}" type="slidenum">
              <a:rPr lang="en-US"/>
              <a:pPr>
                <a:defRPr/>
              </a:pPr>
              <a:t>‹#›</a:t>
            </a:fld>
            <a:endParaRPr lang="en-US"/>
          </a:p>
        </p:txBody>
      </p:sp>
    </p:spTree>
    <p:extLst>
      <p:ext uri="{BB962C8B-B14F-4D97-AF65-F5344CB8AC3E}">
        <p14:creationId xmlns:p14="http://schemas.microsoft.com/office/powerpoint/2010/main" val="194636132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3250" y="1201738"/>
            <a:ext cx="3933825" cy="52308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89475" y="1201738"/>
            <a:ext cx="3933825" cy="52308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18288" y="0"/>
            <a:ext cx="2005012" cy="643255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3250" y="0"/>
            <a:ext cx="5862638" cy="64325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7769225" cy="808038"/>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03250" y="1201738"/>
            <a:ext cx="3933825" cy="52308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89475" y="1201738"/>
            <a:ext cx="3933825" cy="25384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689475" y="3892550"/>
            <a:ext cx="3933825" cy="2540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7769225" cy="808038"/>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3250" y="1201738"/>
            <a:ext cx="3933825" cy="52308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89475" y="1201738"/>
            <a:ext cx="3933825" cy="5230812"/>
          </a:xfrm>
        </p:spPr>
        <p:txBody>
          <a:bodyPr/>
          <a:lstStyle/>
          <a:p>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chartAndTx" preserve="1">
  <p:cSld name="Title, Ch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7769225" cy="808038"/>
          </a:xfrm>
        </p:spPr>
        <p:txBody>
          <a:bodyPr/>
          <a:lstStyle/>
          <a:p>
            <a:r>
              <a:rPr lang="en-US" smtClean="0"/>
              <a:t>Click to edit Master title style</a:t>
            </a:r>
            <a:endParaRPr lang="en-GB"/>
          </a:p>
        </p:txBody>
      </p:sp>
      <p:sp>
        <p:nvSpPr>
          <p:cNvPr id="3" name="Chart Placeholder 2"/>
          <p:cNvSpPr>
            <a:spLocks noGrp="1"/>
          </p:cNvSpPr>
          <p:nvPr>
            <p:ph type="chart" sz="half" idx="1"/>
          </p:nvPr>
        </p:nvSpPr>
        <p:spPr>
          <a:xfrm>
            <a:off x="603250" y="1201738"/>
            <a:ext cx="3933825" cy="5230812"/>
          </a:xfrm>
        </p:spPr>
        <p:txBody>
          <a:bodyPr/>
          <a:lstStyle/>
          <a:p>
            <a:endParaRPr lang="en-GB"/>
          </a:p>
        </p:txBody>
      </p:sp>
      <p:sp>
        <p:nvSpPr>
          <p:cNvPr id="4" name="Text Placeholder 3"/>
          <p:cNvSpPr>
            <a:spLocks noGrp="1"/>
          </p:cNvSpPr>
          <p:nvPr>
            <p:ph type="body" sz="half" idx="2"/>
          </p:nvPr>
        </p:nvSpPr>
        <p:spPr>
          <a:xfrm>
            <a:off x="4689475" y="1201738"/>
            <a:ext cx="3933825" cy="52308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0"/>
            <a:ext cx="7769225" cy="808038"/>
          </a:xfrm>
          <a:prstGeom prst="rect">
            <a:avLst/>
          </a:prstGeom>
          <a:noFill/>
          <a:ln w="9525">
            <a:noFill/>
            <a:miter lim="800000"/>
            <a:headEnd/>
            <a:tailEnd/>
          </a:ln>
        </p:spPr>
        <p:txBody>
          <a:bodyPr vert="horz" wrap="square" lIns="92379" tIns="46190" rIns="92379" bIns="4619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03250" y="1201738"/>
            <a:ext cx="8020050" cy="5230812"/>
          </a:xfrm>
          <a:prstGeom prst="rect">
            <a:avLst/>
          </a:prstGeom>
          <a:noFill/>
          <a:ln w="9525">
            <a:noFill/>
            <a:miter lim="800000"/>
            <a:headEnd/>
            <a:tailEnd/>
          </a:ln>
        </p:spPr>
        <p:txBody>
          <a:bodyPr vert="horz" wrap="square" lIns="92379" tIns="46190" rIns="92379" bIns="4619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43" name="Line 119"/>
          <p:cNvSpPr>
            <a:spLocks noChangeShapeType="1"/>
          </p:cNvSpPr>
          <p:nvPr/>
        </p:nvSpPr>
        <p:spPr bwMode="auto">
          <a:xfrm>
            <a:off x="609600" y="838200"/>
            <a:ext cx="7735888" cy="0"/>
          </a:xfrm>
          <a:prstGeom prst="line">
            <a:avLst/>
          </a:prstGeom>
          <a:noFill/>
          <a:ln w="28575">
            <a:solidFill>
              <a:srgbClr val="C62931"/>
            </a:solidFill>
            <a:round/>
            <a:headEnd/>
            <a:tailEnd/>
          </a:ln>
          <a:effectLst/>
        </p:spPr>
        <p:txBody>
          <a:bodyPr wrap="none" anchor="ctr"/>
          <a:lstStyle/>
          <a:p>
            <a:pPr>
              <a:defRPr/>
            </a:pPr>
            <a:endParaRPr lang="en-US">
              <a:latin typeface="Arial" pitchFamily="34" charset="0"/>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923925" rtl="0" eaLnBrk="0" fontAlgn="base" hangingPunct="0">
        <a:spcBef>
          <a:spcPct val="0"/>
        </a:spcBef>
        <a:spcAft>
          <a:spcPct val="0"/>
        </a:spcAft>
        <a:defRPr sz="2400" b="1">
          <a:solidFill>
            <a:schemeClr val="tx2"/>
          </a:solidFill>
          <a:latin typeface="+mj-lt"/>
          <a:ea typeface="+mj-ea"/>
          <a:cs typeface="+mj-cs"/>
        </a:defRPr>
      </a:lvl1pPr>
      <a:lvl2pPr algn="ctr" defTabSz="923925" rtl="0" eaLnBrk="0" fontAlgn="base" hangingPunct="0">
        <a:spcBef>
          <a:spcPct val="0"/>
        </a:spcBef>
        <a:spcAft>
          <a:spcPct val="0"/>
        </a:spcAft>
        <a:defRPr sz="2400" b="1">
          <a:solidFill>
            <a:schemeClr val="tx2"/>
          </a:solidFill>
          <a:latin typeface="Arial" pitchFamily="34" charset="0"/>
        </a:defRPr>
      </a:lvl2pPr>
      <a:lvl3pPr algn="ctr" defTabSz="923925" rtl="0" eaLnBrk="0" fontAlgn="base" hangingPunct="0">
        <a:spcBef>
          <a:spcPct val="0"/>
        </a:spcBef>
        <a:spcAft>
          <a:spcPct val="0"/>
        </a:spcAft>
        <a:defRPr sz="2400" b="1">
          <a:solidFill>
            <a:schemeClr val="tx2"/>
          </a:solidFill>
          <a:latin typeface="Arial" pitchFamily="34" charset="0"/>
        </a:defRPr>
      </a:lvl3pPr>
      <a:lvl4pPr algn="ctr" defTabSz="923925" rtl="0" eaLnBrk="0" fontAlgn="base" hangingPunct="0">
        <a:spcBef>
          <a:spcPct val="0"/>
        </a:spcBef>
        <a:spcAft>
          <a:spcPct val="0"/>
        </a:spcAft>
        <a:defRPr sz="2400" b="1">
          <a:solidFill>
            <a:schemeClr val="tx2"/>
          </a:solidFill>
          <a:latin typeface="Arial" pitchFamily="34" charset="0"/>
        </a:defRPr>
      </a:lvl4pPr>
      <a:lvl5pPr algn="ctr" defTabSz="923925" rtl="0" eaLnBrk="0" fontAlgn="base" hangingPunct="0">
        <a:spcBef>
          <a:spcPct val="0"/>
        </a:spcBef>
        <a:spcAft>
          <a:spcPct val="0"/>
        </a:spcAft>
        <a:defRPr sz="2400" b="1">
          <a:solidFill>
            <a:schemeClr val="tx2"/>
          </a:solidFill>
          <a:latin typeface="Arial" pitchFamily="34" charset="0"/>
        </a:defRPr>
      </a:lvl5pPr>
      <a:lvl6pPr marL="457200" algn="ctr" defTabSz="923925" rtl="0" eaLnBrk="0" fontAlgn="base" hangingPunct="0">
        <a:spcBef>
          <a:spcPct val="0"/>
        </a:spcBef>
        <a:spcAft>
          <a:spcPct val="0"/>
        </a:spcAft>
        <a:defRPr sz="2400" b="1">
          <a:solidFill>
            <a:schemeClr val="tx2"/>
          </a:solidFill>
          <a:latin typeface="Arial" pitchFamily="34" charset="0"/>
        </a:defRPr>
      </a:lvl6pPr>
      <a:lvl7pPr marL="914400" algn="ctr" defTabSz="923925" rtl="0" eaLnBrk="0" fontAlgn="base" hangingPunct="0">
        <a:spcBef>
          <a:spcPct val="0"/>
        </a:spcBef>
        <a:spcAft>
          <a:spcPct val="0"/>
        </a:spcAft>
        <a:defRPr sz="2400" b="1">
          <a:solidFill>
            <a:schemeClr val="tx2"/>
          </a:solidFill>
          <a:latin typeface="Arial" pitchFamily="34" charset="0"/>
        </a:defRPr>
      </a:lvl7pPr>
      <a:lvl8pPr marL="1371600" algn="ctr" defTabSz="923925" rtl="0" eaLnBrk="0" fontAlgn="base" hangingPunct="0">
        <a:spcBef>
          <a:spcPct val="0"/>
        </a:spcBef>
        <a:spcAft>
          <a:spcPct val="0"/>
        </a:spcAft>
        <a:defRPr sz="2400" b="1">
          <a:solidFill>
            <a:schemeClr val="tx2"/>
          </a:solidFill>
          <a:latin typeface="Arial" pitchFamily="34" charset="0"/>
        </a:defRPr>
      </a:lvl8pPr>
      <a:lvl9pPr marL="1828800" algn="ctr" defTabSz="923925" rtl="0" eaLnBrk="0" fontAlgn="base" hangingPunct="0">
        <a:spcBef>
          <a:spcPct val="0"/>
        </a:spcBef>
        <a:spcAft>
          <a:spcPct val="0"/>
        </a:spcAft>
        <a:defRPr sz="2400" b="1">
          <a:solidFill>
            <a:schemeClr val="tx2"/>
          </a:solidFill>
          <a:latin typeface="Arial" pitchFamily="34" charset="0"/>
        </a:defRPr>
      </a:lvl9pPr>
    </p:titleStyle>
    <p:bodyStyle>
      <a:lvl1pPr marL="228600" indent="-228600" algn="l" defTabSz="923925" rtl="0" eaLnBrk="0" fontAlgn="base" hangingPunct="0">
        <a:spcBef>
          <a:spcPct val="20000"/>
        </a:spcBef>
        <a:spcAft>
          <a:spcPct val="0"/>
        </a:spcAft>
        <a:buClr>
          <a:srgbClr val="C62931"/>
        </a:buClr>
        <a:buFont typeface="Symbol" pitchFamily="18" charset="2"/>
        <a:buChar char="¨"/>
        <a:defRPr sz="1900" b="1">
          <a:solidFill>
            <a:schemeClr val="tx1"/>
          </a:solidFill>
          <a:latin typeface="+mn-lt"/>
          <a:ea typeface="+mn-ea"/>
          <a:cs typeface="+mn-cs"/>
        </a:defRPr>
      </a:lvl1pPr>
      <a:lvl2pPr marL="571500" indent="-228600" algn="l" defTabSz="923925" rtl="0" eaLnBrk="0" fontAlgn="base" hangingPunct="0">
        <a:spcBef>
          <a:spcPct val="20000"/>
        </a:spcBef>
        <a:spcAft>
          <a:spcPct val="0"/>
        </a:spcAft>
        <a:buClr>
          <a:schemeClr val="tx1"/>
        </a:buClr>
        <a:buSzPct val="115000"/>
        <a:buFont typeface="Symbol" pitchFamily="18" charset="2"/>
        <a:buChar char="·"/>
        <a:defRPr>
          <a:solidFill>
            <a:schemeClr val="tx1"/>
          </a:solidFill>
          <a:latin typeface="+mn-lt"/>
        </a:defRPr>
      </a:lvl2pPr>
      <a:lvl3pPr marL="914400" indent="-228600" algn="l" defTabSz="923925" rtl="0" eaLnBrk="0" fontAlgn="base" hangingPunct="0">
        <a:spcBef>
          <a:spcPct val="20000"/>
        </a:spcBef>
        <a:spcAft>
          <a:spcPct val="0"/>
        </a:spcAft>
        <a:buClr>
          <a:srgbClr val="C62931"/>
        </a:buClr>
        <a:buFont typeface="Symbol" pitchFamily="18" charset="2"/>
        <a:buChar char="-"/>
        <a:defRPr sz="1600">
          <a:solidFill>
            <a:schemeClr val="tx1"/>
          </a:solidFill>
          <a:latin typeface="+mn-lt"/>
        </a:defRPr>
      </a:lvl3pPr>
      <a:lvl4pPr marL="1257300" indent="-228600" algn="l" defTabSz="923925" rtl="0" eaLnBrk="0" fontAlgn="base" hangingPunct="0">
        <a:spcBef>
          <a:spcPct val="20000"/>
        </a:spcBef>
        <a:spcAft>
          <a:spcPct val="0"/>
        </a:spcAft>
        <a:buClr>
          <a:schemeClr val="tx1"/>
        </a:buClr>
        <a:buSzPct val="115000"/>
        <a:buFont typeface="Symbol" pitchFamily="18" charset="2"/>
        <a:buChar char="·"/>
        <a:defRPr sz="1400">
          <a:solidFill>
            <a:schemeClr val="tx1"/>
          </a:solidFill>
          <a:latin typeface="+mn-lt"/>
        </a:defRPr>
      </a:lvl4pPr>
      <a:lvl5pPr marL="1600200" indent="-228600" algn="l" defTabSz="923925" rtl="0" eaLnBrk="0" fontAlgn="base" hangingPunct="0">
        <a:spcBef>
          <a:spcPct val="20000"/>
        </a:spcBef>
        <a:spcAft>
          <a:spcPct val="0"/>
        </a:spcAft>
        <a:buClr>
          <a:srgbClr val="C62931"/>
        </a:buClr>
        <a:buChar char="»"/>
        <a:defRPr sz="1200">
          <a:solidFill>
            <a:schemeClr val="tx1"/>
          </a:solidFill>
          <a:latin typeface="+mn-lt"/>
        </a:defRPr>
      </a:lvl5pPr>
      <a:lvl6pPr marL="2057400" indent="-228600" algn="l" defTabSz="923925" rtl="0" eaLnBrk="0" fontAlgn="base" hangingPunct="0">
        <a:spcBef>
          <a:spcPct val="20000"/>
        </a:spcBef>
        <a:spcAft>
          <a:spcPct val="0"/>
        </a:spcAft>
        <a:buClr>
          <a:srgbClr val="C62931"/>
        </a:buClr>
        <a:buChar char="»"/>
        <a:defRPr sz="1200">
          <a:solidFill>
            <a:schemeClr val="tx1"/>
          </a:solidFill>
          <a:latin typeface="+mn-lt"/>
        </a:defRPr>
      </a:lvl6pPr>
      <a:lvl7pPr marL="2514600" indent="-228600" algn="l" defTabSz="923925" rtl="0" eaLnBrk="0" fontAlgn="base" hangingPunct="0">
        <a:spcBef>
          <a:spcPct val="20000"/>
        </a:spcBef>
        <a:spcAft>
          <a:spcPct val="0"/>
        </a:spcAft>
        <a:buClr>
          <a:srgbClr val="C62931"/>
        </a:buClr>
        <a:buChar char="»"/>
        <a:defRPr sz="1200">
          <a:solidFill>
            <a:schemeClr val="tx1"/>
          </a:solidFill>
          <a:latin typeface="+mn-lt"/>
        </a:defRPr>
      </a:lvl7pPr>
      <a:lvl8pPr marL="2971800" indent="-228600" algn="l" defTabSz="923925" rtl="0" eaLnBrk="0" fontAlgn="base" hangingPunct="0">
        <a:spcBef>
          <a:spcPct val="20000"/>
        </a:spcBef>
        <a:spcAft>
          <a:spcPct val="0"/>
        </a:spcAft>
        <a:buClr>
          <a:srgbClr val="C62931"/>
        </a:buClr>
        <a:buChar char="»"/>
        <a:defRPr sz="1200">
          <a:solidFill>
            <a:schemeClr val="tx1"/>
          </a:solidFill>
          <a:latin typeface="+mn-lt"/>
        </a:defRPr>
      </a:lvl8pPr>
      <a:lvl9pPr marL="3429000" indent="-228600" algn="l" defTabSz="923925" rtl="0" eaLnBrk="0" fontAlgn="base" hangingPunct="0">
        <a:spcBef>
          <a:spcPct val="20000"/>
        </a:spcBef>
        <a:spcAft>
          <a:spcPct val="0"/>
        </a:spcAft>
        <a:buClr>
          <a:srgbClr val="C62931"/>
        </a:buClr>
        <a:buChar char="»"/>
        <a:defRPr sz="12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6.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hyperlink" Target="http://www.worldcoal.org/pages/content/index.asp?PageID=19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image" Target="../media/image15.jpeg"/><Relationship Id="rId1" Type="http://schemas.openxmlformats.org/officeDocument/2006/relationships/slideLayout" Target="../slideLayouts/slideLayout6.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1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4.xml"/><Relationship Id="rId5" Type="http://schemas.openxmlformats.org/officeDocument/2006/relationships/image" Target="../media/image26.png"/><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 Id="rId5" Type="http://schemas.openxmlformats.org/officeDocument/2006/relationships/image" Target="../media/image34.jpeg"/><Relationship Id="rId4" Type="http://schemas.openxmlformats.org/officeDocument/2006/relationships/image" Target="../media/image33.jpeg"/></Relationships>
</file>

<file path=ppt/slides/_rels/slide1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4.xml"/><Relationship Id="rId4" Type="http://schemas.openxmlformats.org/officeDocument/2006/relationships/image" Target="../media/image38.png"/></Relationships>
</file>

<file path=ppt/slides/_rels/slide22.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43.jpeg"/><Relationship Id="rId2" Type="http://schemas.openxmlformats.org/officeDocument/2006/relationships/image" Target="../media/image39.png"/><Relationship Id="rId1" Type="http://schemas.openxmlformats.org/officeDocument/2006/relationships/slideLayout" Target="../slideLayouts/slideLayout6.xml"/><Relationship Id="rId6" Type="http://schemas.openxmlformats.org/officeDocument/2006/relationships/image" Target="../media/image24.jpeg"/><Relationship Id="rId5" Type="http://schemas.openxmlformats.org/officeDocument/2006/relationships/image" Target="../media/image42.png"/><Relationship Id="rId4" Type="http://schemas.openxmlformats.org/officeDocument/2006/relationships/image" Target="../media/image41.png"/></Relationships>
</file>

<file path=ppt/slides/_rels/slide2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6.xml"/><Relationship Id="rId4" Type="http://schemas.openxmlformats.org/officeDocument/2006/relationships/image" Target="../media/image51.png"/></Relationships>
</file>

<file path=ppt/slides/_rels/slide27.xml.rels><?xml version="1.0" encoding="UTF-8" standalone="yes"?>
<Relationships xmlns="http://schemas.openxmlformats.org/package/2006/relationships"><Relationship Id="rId8" Type="http://schemas.openxmlformats.org/officeDocument/2006/relationships/image" Target="../media/image56.png"/><Relationship Id="rId3" Type="http://schemas.openxmlformats.org/officeDocument/2006/relationships/image" Target="../media/image53.jpeg"/><Relationship Id="rId7" Type="http://schemas.openxmlformats.org/officeDocument/2006/relationships/image" Target="../media/image46.png"/><Relationship Id="rId2" Type="http://schemas.openxmlformats.org/officeDocument/2006/relationships/image" Target="../media/image52.png"/><Relationship Id="rId1" Type="http://schemas.openxmlformats.org/officeDocument/2006/relationships/slideLayout" Target="../slideLayouts/slideLayout6.xml"/><Relationship Id="rId6" Type="http://schemas.openxmlformats.org/officeDocument/2006/relationships/image" Target="../media/image55.png"/><Relationship Id="rId5" Type="http://schemas.openxmlformats.org/officeDocument/2006/relationships/image" Target="../media/image48.png"/><Relationship Id="rId4" Type="http://schemas.openxmlformats.org/officeDocument/2006/relationships/image" Target="../media/image54.png"/></Relationships>
</file>

<file path=ppt/slides/_rels/slide2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57.png"/><Relationship Id="rId1" Type="http://schemas.openxmlformats.org/officeDocument/2006/relationships/slideLayout" Target="../slideLayouts/slideLayout4.xml"/><Relationship Id="rId4" Type="http://schemas.openxmlformats.org/officeDocument/2006/relationships/image" Target="../media/image58.png"/></Relationships>
</file>

<file path=ppt/slides/_rels/slide29.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image" Target="../media/image64.jpeg"/><Relationship Id="rId7" Type="http://schemas.openxmlformats.org/officeDocument/2006/relationships/image" Target="../media/image67.png"/><Relationship Id="rId2" Type="http://schemas.openxmlformats.org/officeDocument/2006/relationships/image" Target="../media/image63.jpeg"/><Relationship Id="rId1" Type="http://schemas.openxmlformats.org/officeDocument/2006/relationships/slideLayout" Target="../slideLayouts/slideLayout7.xml"/><Relationship Id="rId6" Type="http://schemas.openxmlformats.org/officeDocument/2006/relationships/image" Target="../media/image66.jpeg"/><Relationship Id="rId5" Type="http://schemas.openxmlformats.org/officeDocument/2006/relationships/image" Target="../media/image6.jpeg"/><Relationship Id="rId4" Type="http://schemas.openxmlformats.org/officeDocument/2006/relationships/image" Target="../media/image65.jpeg"/></Relationships>
</file>

<file path=ppt/slides/_rels/slide33.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png"/><Relationship Id="rId1" Type="http://schemas.openxmlformats.org/officeDocument/2006/relationships/slideLayout" Target="../slideLayouts/slideLayout7.xml"/><Relationship Id="rId5" Type="http://schemas.openxmlformats.org/officeDocument/2006/relationships/image" Target="../media/image73.jpeg"/><Relationship Id="rId4" Type="http://schemas.openxmlformats.org/officeDocument/2006/relationships/image" Target="../media/image72.png"/></Relationships>
</file>

<file path=ppt/slides/_rels/slide3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68.png"/><Relationship Id="rId1" Type="http://schemas.openxmlformats.org/officeDocument/2006/relationships/slideLayout" Target="../slideLayouts/slideLayout6.xml"/><Relationship Id="rId5" Type="http://schemas.openxmlformats.org/officeDocument/2006/relationships/image" Target="../media/image67.png"/><Relationship Id="rId4" Type="http://schemas.openxmlformats.org/officeDocument/2006/relationships/image" Target="../media/image74.png"/></Relationships>
</file>

<file path=ppt/slides/_rels/slide36.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63.jpeg"/><Relationship Id="rId1" Type="http://schemas.openxmlformats.org/officeDocument/2006/relationships/slideLayout" Target="../slideLayouts/slideLayout7.xml"/><Relationship Id="rId4" Type="http://schemas.openxmlformats.org/officeDocument/2006/relationships/image" Target="../media/image77.jpeg"/></Relationships>
</file>

<file path=ppt/slides/_rels/slide41.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8" Type="http://schemas.openxmlformats.org/officeDocument/2006/relationships/hyperlink" Target="http://images.google.com/imgres?imgurl=http://www.mtp-studio.de/epr-online/epr-28.jpg&amp;imgrefurl=http://neinuclearnotes.blogspot.com/2005/12/build-your-own-nuclear-reactor.html&amp;h=750&amp;w=1000&amp;sz=64&amp;hl=en&amp;start=5&amp;um=1&amp;tbnid=g5ykHGDG6wGtRM:&amp;tbnh=112&amp;tbnw=149&amp;prev=/images?q%3Dnuclear%2Breactor%2Bsteam%2Bgenerators%26um%3D1%26hl%3Den%26sa%3DG" TargetMode="External"/><Relationship Id="rId3" Type="http://schemas.openxmlformats.org/officeDocument/2006/relationships/image" Target="../media/image79.jpeg"/><Relationship Id="rId7" Type="http://schemas.openxmlformats.org/officeDocument/2006/relationships/image" Target="../media/image81.jpeg"/><Relationship Id="rId2" Type="http://schemas.openxmlformats.org/officeDocument/2006/relationships/hyperlink" Target="http://images.google.com/imgres?imgurl=http://www.animatedsoftware.com/hotwords/nuclear_reactor/vessel.gif&amp;imgrefurl=http://www.animatedsoftware.com/hotwords/nuclear_reactor/nuclear_reactor.htm&amp;h=1001&amp;w=603&amp;sz=241&amp;hl=en&amp;start=3&amp;um=1&amp;tbnid=CRmxlfBwk17aoM:&amp;tbnh=149&amp;tbnw=90&amp;prev=/images?q%3Dnuclear%2Breactor%2Bpressure%2Bvessel%26um%3D1%26hl%3Den%26sa%3DN" TargetMode="External"/><Relationship Id="rId1" Type="http://schemas.openxmlformats.org/officeDocument/2006/relationships/slideLayout" Target="../slideLayouts/slideLayout2.xml"/><Relationship Id="rId6" Type="http://schemas.openxmlformats.org/officeDocument/2006/relationships/hyperlink" Target="http://images.google.com/imgres?imgurl=http://www.dkimages.com/discover/previews/951/5017140.JPG&amp;imgrefurl=http://www.dkimages.com/discover/Home/Technology/Power-Generation/Nuclear-Power/Nuclear-Power-07.html&amp;h=426&amp;w=253&amp;sz=20&amp;hl=en&amp;start=3&amp;um=1&amp;tbnid=TDFjeW6rnSjd2M:&amp;tbnh=126&amp;tbnw=75&amp;prev=/images?q%3Dnuclear%2Breactor%2Bsteam%2Bgenerators%26um%3D1%26hl%3Den" TargetMode="External"/><Relationship Id="rId5" Type="http://schemas.openxmlformats.org/officeDocument/2006/relationships/image" Target="../media/image80.jpeg"/><Relationship Id="rId4" Type="http://schemas.openxmlformats.org/officeDocument/2006/relationships/hyperlink" Target="http://images.google.com/imgres?imgurl=http://newsimg.bbc.co.uk/media/images/39811000/gif/_39811593_nuclear_infographic.gif&amp;imgrefurl=http://news.bbc.co.uk/1/hi/in_depth/world/2003/nuclear_fuel_cycle/reactor/default.stm&amp;h=278&amp;w=352&amp;sz=11&amp;hl=en&amp;start=17&amp;um=1&amp;tbnid=soDe3j4EbyI8eM:&amp;tbnh=95&amp;tbnw=120&amp;prev=/images?q%3Dnuclear%2Breactor%2Bcontainment%2Bbuilding%26um%3D1%26hl%3Den" TargetMode="External"/><Relationship Id="rId9" Type="http://schemas.openxmlformats.org/officeDocument/2006/relationships/image" Target="../media/image82.jpeg"/></Relationships>
</file>

<file path=ppt/slides/_rels/slide43.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jpeg"/><Relationship Id="rId1" Type="http://schemas.openxmlformats.org/officeDocument/2006/relationships/slideLayout" Target="../slideLayouts/slideLayout6.xml"/><Relationship Id="rId4" Type="http://schemas.openxmlformats.org/officeDocument/2006/relationships/image" Target="../media/image85.png"/></Relationships>
</file>

<file path=ppt/slides/_rels/slide44.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6.jpeg"/><Relationship Id="rId1" Type="http://schemas.openxmlformats.org/officeDocument/2006/relationships/slideLayout" Target="../slideLayouts/slideLayout6.xml"/><Relationship Id="rId5" Type="http://schemas.openxmlformats.org/officeDocument/2006/relationships/image" Target="../media/image89.jpeg"/><Relationship Id="rId4" Type="http://schemas.openxmlformats.org/officeDocument/2006/relationships/image" Target="../media/image88.jpeg"/></Relationships>
</file>

<file path=ppt/slides/_rels/slide4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90.wmf"/></Relationships>
</file>

<file path=ppt/slides/_rels/slide46.xml.rels><?xml version="1.0" encoding="UTF-8" standalone="yes"?>
<Relationships xmlns="http://schemas.openxmlformats.org/package/2006/relationships"><Relationship Id="rId2" Type="http://schemas.openxmlformats.org/officeDocument/2006/relationships/image" Target="../media/image91.wm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92.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image" Target="../media/image94.jpe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hyperlink" Target="http://www.energyfromthorium.com/" TargetMode="External"/><Relationship Id="rId2" Type="http://schemas.openxmlformats.org/officeDocument/2006/relationships/hyperlink" Target="http://thoriumenergy.blogspot.com/" TargetMode="External"/><Relationship Id="rId1" Type="http://schemas.openxmlformats.org/officeDocument/2006/relationships/slideLayout" Target="../slideLayouts/slideLayout1.xml"/><Relationship Id="rId4" Type="http://schemas.openxmlformats.org/officeDocument/2006/relationships/hyperlink" Target="http://nucleargreen.blogspot.com/" TargetMode="Externa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Low Carbon Technologies</a:t>
            </a:r>
            <a:endParaRPr lang="en-GB" dirty="0"/>
          </a:p>
        </p:txBody>
      </p:sp>
      <p:sp>
        <p:nvSpPr>
          <p:cNvPr id="3" name="Subtitle 2"/>
          <p:cNvSpPr>
            <a:spLocks noGrp="1"/>
          </p:cNvSpPr>
          <p:nvPr>
            <p:ph type="subTitle" idx="1"/>
          </p:nvPr>
        </p:nvSpPr>
        <p:spPr/>
        <p:txBody>
          <a:bodyPr/>
          <a:lstStyle/>
          <a:p>
            <a:r>
              <a:rPr lang="en-GB" dirty="0" smtClean="0"/>
              <a:t>Thorium; the nuclear fuel of the future???</a:t>
            </a:r>
            <a:endParaRPr lang="en-GB" dirty="0"/>
          </a:p>
        </p:txBody>
      </p:sp>
    </p:spTree>
    <p:extLst>
      <p:ext uri="{BB962C8B-B14F-4D97-AF65-F5344CB8AC3E}">
        <p14:creationId xmlns:p14="http://schemas.microsoft.com/office/powerpoint/2010/main" val="14557822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5" name="Picture 7" descr="city_lights"/>
          <p:cNvPicPr>
            <a:picLocks noChangeAspect="1" noChangeArrowheads="1"/>
          </p:cNvPicPr>
          <p:nvPr/>
        </p:nvPicPr>
        <p:blipFill>
          <a:blip r:embed="rId2"/>
          <a:srcRect/>
          <a:stretch>
            <a:fillRect/>
          </a:stretch>
        </p:blipFill>
        <p:spPr bwMode="auto">
          <a:xfrm>
            <a:off x="4038600" y="914400"/>
            <a:ext cx="5105400" cy="2581275"/>
          </a:xfrm>
          <a:prstGeom prst="rect">
            <a:avLst/>
          </a:prstGeom>
          <a:noFill/>
        </p:spPr>
      </p:pic>
      <p:pic>
        <p:nvPicPr>
          <p:cNvPr id="2056" name="Picture 8" descr="th232_fuelcycle"/>
          <p:cNvPicPr>
            <a:picLocks noChangeAspect="1" noChangeArrowheads="1"/>
          </p:cNvPicPr>
          <p:nvPr/>
        </p:nvPicPr>
        <p:blipFill>
          <a:blip r:embed="rId3"/>
          <a:srcRect b="12727"/>
          <a:stretch>
            <a:fillRect/>
          </a:stretch>
        </p:blipFill>
        <p:spPr bwMode="auto">
          <a:xfrm>
            <a:off x="228600" y="914400"/>
            <a:ext cx="3810000" cy="2743200"/>
          </a:xfrm>
          <a:prstGeom prst="rect">
            <a:avLst/>
          </a:prstGeom>
          <a:noFill/>
        </p:spPr>
      </p:pic>
      <p:sp>
        <p:nvSpPr>
          <p:cNvPr id="2057" name="Rectangle 9"/>
          <p:cNvSpPr>
            <a:spLocks noGrp="1" noChangeArrowheads="1"/>
          </p:cNvSpPr>
          <p:nvPr>
            <p:ph type="ctrTitle" idx="4294967295"/>
          </p:nvPr>
        </p:nvSpPr>
        <p:spPr>
          <a:xfrm>
            <a:off x="609600" y="4191000"/>
            <a:ext cx="7772400" cy="1470025"/>
          </a:xfrm>
        </p:spPr>
        <p:txBody>
          <a:bodyPr/>
          <a:lstStyle/>
          <a:p>
            <a:r>
              <a:rPr lang="en-US" smtClean="0"/>
              <a:t>Thorium and the Liquid-Fluoride Thorium Reactor Concept</a:t>
            </a:r>
          </a:p>
        </p:txBody>
      </p:sp>
    </p:spTree>
    <p:extLst>
      <p:ext uri="{BB962C8B-B14F-4D97-AF65-F5344CB8AC3E}">
        <p14:creationId xmlns:p14="http://schemas.microsoft.com/office/powerpoint/2010/main" val="20074521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19"/>
          <p:cNvSpPr>
            <a:spLocks noChangeArrowheads="1"/>
          </p:cNvSpPr>
          <p:nvPr/>
        </p:nvSpPr>
        <p:spPr bwMode="auto">
          <a:xfrm>
            <a:off x="152400" y="1371600"/>
            <a:ext cx="8839200" cy="2362200"/>
          </a:xfrm>
          <a:prstGeom prst="rect">
            <a:avLst/>
          </a:prstGeom>
          <a:solidFill>
            <a:schemeClr val="bg1"/>
          </a:solidFill>
          <a:ln w="12700">
            <a:solidFill>
              <a:schemeClr val="tx1"/>
            </a:solidFill>
            <a:miter lim="800000"/>
            <a:headEnd/>
            <a:tailEnd/>
          </a:ln>
        </p:spPr>
        <p:txBody>
          <a:bodyPr wrap="none" anchor="ctr"/>
          <a:lstStyle/>
          <a:p>
            <a:endParaRPr lang="en-US"/>
          </a:p>
        </p:txBody>
      </p:sp>
      <p:sp>
        <p:nvSpPr>
          <p:cNvPr id="3075" name="Rectangle 4"/>
          <p:cNvSpPr>
            <a:spLocks noGrp="1" noChangeArrowheads="1"/>
          </p:cNvSpPr>
          <p:nvPr>
            <p:ph type="title" idx="4294967295"/>
          </p:nvPr>
        </p:nvSpPr>
        <p:spPr/>
        <p:txBody>
          <a:bodyPr/>
          <a:lstStyle/>
          <a:p>
            <a:r>
              <a:rPr lang="en-US" smtClean="0"/>
              <a:t>World Energy Consumption is Rapidly Escalating</a:t>
            </a:r>
            <a:br>
              <a:rPr lang="en-US" smtClean="0"/>
            </a:br>
            <a:r>
              <a:rPr lang="en-US" sz="1800" smtClean="0">
                <a:solidFill>
                  <a:srgbClr val="C62931"/>
                </a:solidFill>
              </a:rPr>
              <a:t>Future Energy Consumption Has Been Significantly Underestimated</a:t>
            </a:r>
          </a:p>
        </p:txBody>
      </p:sp>
      <p:sp>
        <p:nvSpPr>
          <p:cNvPr id="3076" name="Rectangle 5"/>
          <p:cNvSpPr>
            <a:spLocks noGrp="1" noChangeArrowheads="1"/>
          </p:cNvSpPr>
          <p:nvPr>
            <p:ph type="body" idx="4294967295"/>
          </p:nvPr>
        </p:nvSpPr>
        <p:spPr>
          <a:xfrm>
            <a:off x="152400" y="914400"/>
            <a:ext cx="7772400" cy="504825"/>
          </a:xfrm>
        </p:spPr>
        <p:txBody>
          <a:bodyPr/>
          <a:lstStyle/>
          <a:p>
            <a:r>
              <a:rPr lang="en-US" dirty="0" smtClean="0"/>
              <a:t>In </a:t>
            </a:r>
            <a:r>
              <a:rPr lang="en-US" dirty="0" smtClean="0"/>
              <a:t>2012, </a:t>
            </a:r>
            <a:r>
              <a:rPr lang="en-US" dirty="0" smtClean="0"/>
              <a:t>the world consumed*:</a:t>
            </a:r>
          </a:p>
        </p:txBody>
      </p:sp>
      <p:pic>
        <p:nvPicPr>
          <p:cNvPr id="3077" name="Picture 6" descr="coal pile"/>
          <p:cNvPicPr>
            <a:picLocks noChangeAspect="1" noChangeArrowheads="1"/>
          </p:cNvPicPr>
          <p:nvPr/>
        </p:nvPicPr>
        <p:blipFill>
          <a:blip r:embed="rId2"/>
          <a:srcRect/>
          <a:stretch>
            <a:fillRect/>
          </a:stretch>
        </p:blipFill>
        <p:spPr bwMode="auto">
          <a:xfrm>
            <a:off x="304800" y="2133600"/>
            <a:ext cx="2209800" cy="1463675"/>
          </a:xfrm>
          <a:prstGeom prst="rect">
            <a:avLst/>
          </a:prstGeom>
          <a:noFill/>
          <a:ln w="9525">
            <a:noFill/>
            <a:miter lim="800000"/>
            <a:headEnd/>
            <a:tailEnd/>
          </a:ln>
        </p:spPr>
      </p:pic>
      <p:sp>
        <p:nvSpPr>
          <p:cNvPr id="3078" name="Text Box 7"/>
          <p:cNvSpPr txBox="1">
            <a:spLocks noChangeArrowheads="1"/>
          </p:cNvSpPr>
          <p:nvPr/>
        </p:nvSpPr>
        <p:spPr bwMode="auto">
          <a:xfrm>
            <a:off x="182563" y="1371600"/>
            <a:ext cx="2636837" cy="641350"/>
          </a:xfrm>
          <a:prstGeom prst="rect">
            <a:avLst/>
          </a:prstGeom>
          <a:noFill/>
          <a:ln w="38100" algn="ctr">
            <a:noFill/>
            <a:miter lim="800000"/>
            <a:headEnd/>
            <a:tailEnd/>
          </a:ln>
        </p:spPr>
        <p:txBody>
          <a:bodyPr>
            <a:spAutoFit/>
          </a:bodyPr>
          <a:lstStyle/>
          <a:p>
            <a:pPr>
              <a:spcBef>
                <a:spcPct val="50000"/>
              </a:spcBef>
            </a:pPr>
            <a:r>
              <a:rPr lang="en-US" sz="1800"/>
              <a:t>5.3 billion tonnes of coal </a:t>
            </a:r>
            <a:r>
              <a:rPr lang="en-US" sz="1800">
                <a:solidFill>
                  <a:srgbClr val="C62931"/>
                </a:solidFill>
              </a:rPr>
              <a:t>(128 quads**)</a:t>
            </a:r>
          </a:p>
        </p:txBody>
      </p:sp>
      <p:pic>
        <p:nvPicPr>
          <p:cNvPr id="3079" name="Picture 8" descr="gold_oil_barrels_350"/>
          <p:cNvPicPr>
            <a:picLocks noChangeAspect="1" noChangeArrowheads="1"/>
          </p:cNvPicPr>
          <p:nvPr/>
        </p:nvPicPr>
        <p:blipFill>
          <a:blip r:embed="rId3"/>
          <a:srcRect/>
          <a:stretch>
            <a:fillRect/>
          </a:stretch>
        </p:blipFill>
        <p:spPr bwMode="auto">
          <a:xfrm>
            <a:off x="3124200" y="2130425"/>
            <a:ext cx="1981200" cy="1460500"/>
          </a:xfrm>
          <a:prstGeom prst="rect">
            <a:avLst/>
          </a:prstGeom>
          <a:noFill/>
          <a:ln w="9525">
            <a:noFill/>
            <a:miter lim="800000"/>
            <a:headEnd/>
            <a:tailEnd/>
          </a:ln>
        </p:spPr>
      </p:pic>
      <p:sp>
        <p:nvSpPr>
          <p:cNvPr id="3080" name="Text Box 9"/>
          <p:cNvSpPr txBox="1">
            <a:spLocks noChangeArrowheads="1"/>
          </p:cNvSpPr>
          <p:nvPr/>
        </p:nvSpPr>
        <p:spPr bwMode="auto">
          <a:xfrm>
            <a:off x="3048000" y="1377950"/>
            <a:ext cx="2667000" cy="641350"/>
          </a:xfrm>
          <a:prstGeom prst="rect">
            <a:avLst/>
          </a:prstGeom>
          <a:noFill/>
          <a:ln w="38100" algn="ctr">
            <a:noFill/>
            <a:miter lim="800000"/>
            <a:headEnd/>
            <a:tailEnd/>
          </a:ln>
        </p:spPr>
        <p:txBody>
          <a:bodyPr>
            <a:spAutoFit/>
          </a:bodyPr>
          <a:lstStyle/>
          <a:p>
            <a:pPr>
              <a:spcBef>
                <a:spcPct val="50000"/>
              </a:spcBef>
            </a:pPr>
            <a:r>
              <a:rPr lang="en-US" sz="1800"/>
              <a:t>31.1 billion barrels of oil </a:t>
            </a:r>
            <a:r>
              <a:rPr lang="en-US" sz="1800">
                <a:solidFill>
                  <a:srgbClr val="C62931"/>
                </a:solidFill>
              </a:rPr>
              <a:t>(180 quads)</a:t>
            </a:r>
          </a:p>
        </p:txBody>
      </p:sp>
      <p:pic>
        <p:nvPicPr>
          <p:cNvPr id="3081" name="Picture 10" descr="natural gas pipeline"/>
          <p:cNvPicPr>
            <a:picLocks noChangeAspect="1" noChangeArrowheads="1"/>
          </p:cNvPicPr>
          <p:nvPr/>
        </p:nvPicPr>
        <p:blipFill>
          <a:blip r:embed="rId4"/>
          <a:srcRect/>
          <a:stretch>
            <a:fillRect/>
          </a:stretch>
        </p:blipFill>
        <p:spPr bwMode="auto">
          <a:xfrm>
            <a:off x="5867400" y="2133600"/>
            <a:ext cx="1981200" cy="1465263"/>
          </a:xfrm>
          <a:prstGeom prst="rect">
            <a:avLst/>
          </a:prstGeom>
          <a:noFill/>
          <a:ln w="9525">
            <a:noFill/>
            <a:miter lim="800000"/>
            <a:headEnd/>
            <a:tailEnd/>
          </a:ln>
        </p:spPr>
      </p:pic>
      <p:sp>
        <p:nvSpPr>
          <p:cNvPr id="3082" name="Text Box 11"/>
          <p:cNvSpPr txBox="1">
            <a:spLocks noChangeArrowheads="1"/>
          </p:cNvSpPr>
          <p:nvPr/>
        </p:nvSpPr>
        <p:spPr bwMode="auto">
          <a:xfrm>
            <a:off x="5867400" y="1371600"/>
            <a:ext cx="3124200" cy="641350"/>
          </a:xfrm>
          <a:prstGeom prst="rect">
            <a:avLst/>
          </a:prstGeom>
          <a:noFill/>
          <a:ln w="38100" algn="ctr">
            <a:noFill/>
            <a:miter lim="800000"/>
            <a:headEnd/>
            <a:tailEnd/>
          </a:ln>
        </p:spPr>
        <p:txBody>
          <a:bodyPr>
            <a:spAutoFit/>
          </a:bodyPr>
          <a:lstStyle/>
          <a:p>
            <a:pPr>
              <a:spcBef>
                <a:spcPct val="50000"/>
              </a:spcBef>
            </a:pPr>
            <a:r>
              <a:rPr lang="en-US" sz="1800"/>
              <a:t>2.92 trillion m</a:t>
            </a:r>
            <a:r>
              <a:rPr lang="en-US" sz="1800" baseline="30000"/>
              <a:t>3</a:t>
            </a:r>
            <a:r>
              <a:rPr lang="en-US" sz="1800"/>
              <a:t> of natural gas </a:t>
            </a:r>
            <a:r>
              <a:rPr lang="en-US" sz="1800">
                <a:solidFill>
                  <a:srgbClr val="C62931"/>
                </a:solidFill>
              </a:rPr>
              <a:t>(105 quads)</a:t>
            </a:r>
          </a:p>
        </p:txBody>
      </p:sp>
      <p:sp>
        <p:nvSpPr>
          <p:cNvPr id="3083" name="Text Box 12"/>
          <p:cNvSpPr txBox="1">
            <a:spLocks noChangeArrowheads="1"/>
          </p:cNvSpPr>
          <p:nvPr/>
        </p:nvSpPr>
        <p:spPr bwMode="auto">
          <a:xfrm>
            <a:off x="228600" y="3810000"/>
            <a:ext cx="3124200" cy="641350"/>
          </a:xfrm>
          <a:prstGeom prst="rect">
            <a:avLst/>
          </a:prstGeom>
          <a:noFill/>
          <a:ln w="38100" algn="ctr">
            <a:noFill/>
            <a:miter lim="800000"/>
            <a:headEnd/>
            <a:tailEnd/>
          </a:ln>
        </p:spPr>
        <p:txBody>
          <a:bodyPr>
            <a:spAutoFit/>
          </a:bodyPr>
          <a:lstStyle/>
          <a:p>
            <a:pPr>
              <a:spcBef>
                <a:spcPct val="50000"/>
              </a:spcBef>
            </a:pPr>
            <a:r>
              <a:rPr lang="en-US" sz="1800"/>
              <a:t>65 million kg of uranium ore (25 quads)</a:t>
            </a:r>
          </a:p>
        </p:txBody>
      </p:sp>
      <p:sp>
        <p:nvSpPr>
          <p:cNvPr id="3084" name="Text Box 13"/>
          <p:cNvSpPr txBox="1">
            <a:spLocks noChangeArrowheads="1"/>
          </p:cNvSpPr>
          <p:nvPr/>
        </p:nvSpPr>
        <p:spPr bwMode="auto">
          <a:xfrm>
            <a:off x="304800" y="3352800"/>
            <a:ext cx="2209800" cy="228600"/>
          </a:xfrm>
          <a:prstGeom prst="rect">
            <a:avLst/>
          </a:prstGeom>
          <a:noFill/>
          <a:ln w="12700" algn="ctr">
            <a:noFill/>
            <a:miter lim="800000"/>
            <a:headEnd/>
            <a:tailEnd/>
          </a:ln>
        </p:spPr>
        <p:txBody>
          <a:bodyPr>
            <a:spAutoFit/>
          </a:bodyPr>
          <a:lstStyle/>
          <a:p>
            <a:pPr algn="ctr">
              <a:spcBef>
                <a:spcPct val="50000"/>
              </a:spcBef>
            </a:pPr>
            <a:r>
              <a:rPr lang="en-US" sz="900" b="1">
                <a:solidFill>
                  <a:schemeClr val="bg1"/>
                </a:solidFill>
              </a:rPr>
              <a:t>Contained 16,000 MT of thorium!</a:t>
            </a:r>
          </a:p>
        </p:txBody>
      </p:sp>
      <p:sp>
        <p:nvSpPr>
          <p:cNvPr id="3085" name="Text Box 14"/>
          <p:cNvSpPr txBox="1">
            <a:spLocks noChangeArrowheads="1"/>
          </p:cNvSpPr>
          <p:nvPr/>
        </p:nvSpPr>
        <p:spPr bwMode="auto">
          <a:xfrm>
            <a:off x="4214813" y="6583363"/>
            <a:ext cx="4700587" cy="261937"/>
          </a:xfrm>
          <a:prstGeom prst="rect">
            <a:avLst/>
          </a:prstGeom>
          <a:noFill/>
          <a:ln w="12700" algn="ctr">
            <a:noFill/>
            <a:miter lim="800000"/>
            <a:headEnd/>
            <a:tailEnd/>
          </a:ln>
        </p:spPr>
        <p:txBody>
          <a:bodyPr>
            <a:spAutoFit/>
          </a:bodyPr>
          <a:lstStyle/>
          <a:p>
            <a:pPr>
              <a:spcBef>
                <a:spcPct val="50000"/>
              </a:spcBef>
            </a:pPr>
            <a:r>
              <a:rPr lang="en-US" sz="1100" b="1"/>
              <a:t>**1 quad = 1 quadrillion BTU = 172 million barrels (Mbbl) of crude oil</a:t>
            </a:r>
          </a:p>
        </p:txBody>
      </p:sp>
      <p:sp>
        <p:nvSpPr>
          <p:cNvPr id="3086" name="Text Box 15"/>
          <p:cNvSpPr txBox="1">
            <a:spLocks noChangeArrowheads="1"/>
          </p:cNvSpPr>
          <p:nvPr/>
        </p:nvSpPr>
        <p:spPr bwMode="auto">
          <a:xfrm>
            <a:off x="0" y="6324600"/>
            <a:ext cx="3810000" cy="276999"/>
          </a:xfrm>
          <a:prstGeom prst="rect">
            <a:avLst/>
          </a:prstGeom>
          <a:noFill/>
          <a:ln w="12700">
            <a:noFill/>
            <a:miter lim="800000"/>
            <a:headEnd/>
            <a:tailEnd/>
          </a:ln>
        </p:spPr>
        <p:txBody>
          <a:bodyPr>
            <a:spAutoFit/>
          </a:bodyPr>
          <a:lstStyle/>
          <a:p>
            <a:pPr>
              <a:spcBef>
                <a:spcPct val="50000"/>
              </a:spcBef>
            </a:pPr>
            <a:r>
              <a:rPr lang="en-US" dirty="0"/>
              <a:t>*Source: BP Statistical Review of World Energy </a:t>
            </a:r>
            <a:r>
              <a:rPr lang="en-US" dirty="0" smtClean="0"/>
              <a:t>2013</a:t>
            </a:r>
            <a:endParaRPr lang="en-US" dirty="0"/>
          </a:p>
        </p:txBody>
      </p:sp>
      <p:pic>
        <p:nvPicPr>
          <p:cNvPr id="3087" name="Picture 16" descr="yellowcake"/>
          <p:cNvPicPr>
            <a:picLocks noChangeAspect="1" noChangeArrowheads="1"/>
          </p:cNvPicPr>
          <p:nvPr/>
        </p:nvPicPr>
        <p:blipFill>
          <a:blip r:embed="rId5"/>
          <a:srcRect t="18958" r="24786"/>
          <a:stretch>
            <a:fillRect/>
          </a:stretch>
        </p:blipFill>
        <p:spPr bwMode="auto">
          <a:xfrm>
            <a:off x="304800" y="4495800"/>
            <a:ext cx="2209800" cy="1430338"/>
          </a:xfrm>
          <a:prstGeom prst="rect">
            <a:avLst/>
          </a:prstGeom>
          <a:noFill/>
          <a:ln w="9525">
            <a:noFill/>
            <a:miter lim="800000"/>
            <a:headEnd/>
            <a:tailEnd/>
          </a:ln>
        </p:spPr>
      </p:pic>
      <p:pic>
        <p:nvPicPr>
          <p:cNvPr id="3088" name="Picture 17" descr="1314090185_90ba427d67"/>
          <p:cNvPicPr>
            <a:picLocks noChangeAspect="1" noChangeArrowheads="1"/>
          </p:cNvPicPr>
          <p:nvPr/>
        </p:nvPicPr>
        <p:blipFill>
          <a:blip r:embed="rId6"/>
          <a:srcRect/>
          <a:stretch>
            <a:fillRect/>
          </a:stretch>
        </p:blipFill>
        <p:spPr bwMode="auto">
          <a:xfrm>
            <a:off x="5867400" y="4419600"/>
            <a:ext cx="1981200" cy="1485900"/>
          </a:xfrm>
          <a:prstGeom prst="rect">
            <a:avLst/>
          </a:prstGeom>
          <a:noFill/>
          <a:ln w="9525">
            <a:noFill/>
            <a:miter lim="800000"/>
            <a:headEnd/>
            <a:tailEnd/>
          </a:ln>
        </p:spPr>
      </p:pic>
      <p:sp>
        <p:nvSpPr>
          <p:cNvPr id="3089" name="Text Box 18"/>
          <p:cNvSpPr txBox="1">
            <a:spLocks noChangeArrowheads="1"/>
          </p:cNvSpPr>
          <p:nvPr/>
        </p:nvSpPr>
        <p:spPr bwMode="auto">
          <a:xfrm>
            <a:off x="5791200" y="4038600"/>
            <a:ext cx="3124200" cy="366713"/>
          </a:xfrm>
          <a:prstGeom prst="rect">
            <a:avLst/>
          </a:prstGeom>
          <a:noFill/>
          <a:ln w="38100" algn="ctr">
            <a:noFill/>
            <a:miter lim="800000"/>
            <a:headEnd/>
            <a:tailEnd/>
          </a:ln>
        </p:spPr>
        <p:txBody>
          <a:bodyPr>
            <a:spAutoFit/>
          </a:bodyPr>
          <a:lstStyle/>
          <a:p>
            <a:pPr>
              <a:spcBef>
                <a:spcPct val="50000"/>
              </a:spcBef>
            </a:pPr>
            <a:r>
              <a:rPr lang="en-US" sz="1800"/>
              <a:t>29 quads of hydroelectricity</a:t>
            </a:r>
          </a:p>
        </p:txBody>
      </p:sp>
      <p:sp>
        <p:nvSpPr>
          <p:cNvPr id="3090" name="Text Box 20"/>
          <p:cNvSpPr txBox="1">
            <a:spLocks noChangeArrowheads="1"/>
          </p:cNvSpPr>
          <p:nvPr/>
        </p:nvSpPr>
        <p:spPr bwMode="auto">
          <a:xfrm>
            <a:off x="2895600" y="3429000"/>
            <a:ext cx="2606675" cy="304800"/>
          </a:xfrm>
          <a:prstGeom prst="rect">
            <a:avLst/>
          </a:prstGeom>
          <a:noFill/>
          <a:ln w="12700">
            <a:noFill/>
            <a:miter lim="800000"/>
            <a:headEnd/>
            <a:tailEnd/>
          </a:ln>
        </p:spPr>
        <p:txBody>
          <a:bodyPr wrap="none">
            <a:spAutoFit/>
          </a:bodyPr>
          <a:lstStyle/>
          <a:p>
            <a:r>
              <a:rPr lang="en-US" sz="1400" b="1" i="1"/>
              <a:t>Dominated by Hydrocarbons</a:t>
            </a:r>
          </a:p>
        </p:txBody>
      </p:sp>
      <p:graphicFrame>
        <p:nvGraphicFramePr>
          <p:cNvPr id="23" name="Table 22"/>
          <p:cNvGraphicFramePr>
            <a:graphicFrameLocks noGrp="1"/>
          </p:cNvGraphicFramePr>
          <p:nvPr/>
        </p:nvGraphicFramePr>
        <p:xfrm>
          <a:off x="3276600" y="4495800"/>
          <a:ext cx="2057400" cy="1143000"/>
        </p:xfrm>
        <a:graphic>
          <a:graphicData uri="http://schemas.openxmlformats.org/drawingml/2006/table">
            <a:tbl>
              <a:tblPr firstRow="1" bandRow="1">
                <a:tableStyleId>{93296810-A885-4BE3-A3E7-6D5BEEA58F35}</a:tableStyleId>
              </a:tblPr>
              <a:tblGrid>
                <a:gridCol w="685800"/>
                <a:gridCol w="685800"/>
                <a:gridCol w="685800"/>
              </a:tblGrid>
              <a:tr h="285750">
                <a:tc>
                  <a:txBody>
                    <a:bodyPr/>
                    <a:lstStyle/>
                    <a:p>
                      <a:r>
                        <a:rPr lang="en-US" sz="1200" dirty="0" smtClean="0"/>
                        <a:t>Year</a:t>
                      </a:r>
                      <a:endParaRPr lang="en-US" sz="1200" dirty="0"/>
                    </a:p>
                  </a:txBody>
                  <a:tcPr/>
                </a:tc>
                <a:tc>
                  <a:txBody>
                    <a:bodyPr/>
                    <a:lstStyle/>
                    <a:p>
                      <a:r>
                        <a:rPr lang="en-US" sz="1200" dirty="0" smtClean="0"/>
                        <a:t>US</a:t>
                      </a:r>
                      <a:endParaRPr lang="en-US" sz="1200" dirty="0"/>
                    </a:p>
                  </a:txBody>
                  <a:tcPr/>
                </a:tc>
                <a:tc>
                  <a:txBody>
                    <a:bodyPr/>
                    <a:lstStyle/>
                    <a:p>
                      <a:r>
                        <a:rPr lang="en-US" sz="1200" dirty="0" smtClean="0"/>
                        <a:t>World</a:t>
                      </a:r>
                      <a:endParaRPr lang="en-US" sz="1200" dirty="0"/>
                    </a:p>
                  </a:txBody>
                  <a:tcPr/>
                </a:tc>
              </a:tr>
              <a:tr h="285750">
                <a:tc>
                  <a:txBody>
                    <a:bodyPr/>
                    <a:lstStyle/>
                    <a:p>
                      <a:r>
                        <a:rPr lang="en-US" sz="1200" dirty="0" smtClean="0"/>
                        <a:t>2010</a:t>
                      </a:r>
                      <a:endParaRPr lang="en-US" sz="1200" dirty="0"/>
                    </a:p>
                  </a:txBody>
                  <a:tcPr/>
                </a:tc>
                <a:tc>
                  <a:txBody>
                    <a:bodyPr/>
                    <a:lstStyle/>
                    <a:p>
                      <a:r>
                        <a:rPr lang="en-US" sz="1200" dirty="0" smtClean="0"/>
                        <a:t>108</a:t>
                      </a:r>
                      <a:endParaRPr lang="en-US" sz="1200" dirty="0"/>
                    </a:p>
                  </a:txBody>
                  <a:tcPr/>
                </a:tc>
                <a:tc>
                  <a:txBody>
                    <a:bodyPr/>
                    <a:lstStyle/>
                    <a:p>
                      <a:r>
                        <a:rPr lang="en-US" sz="1200" dirty="0" smtClean="0"/>
                        <a:t>510</a:t>
                      </a:r>
                      <a:endParaRPr lang="en-US" sz="1200" dirty="0"/>
                    </a:p>
                  </a:txBody>
                  <a:tcPr/>
                </a:tc>
              </a:tr>
              <a:tr h="285750">
                <a:tc>
                  <a:txBody>
                    <a:bodyPr/>
                    <a:lstStyle/>
                    <a:p>
                      <a:r>
                        <a:rPr lang="en-US" sz="1200" dirty="0" smtClean="0"/>
                        <a:t>2020</a:t>
                      </a:r>
                      <a:endParaRPr lang="en-US" sz="1200" dirty="0"/>
                    </a:p>
                  </a:txBody>
                  <a:tcPr/>
                </a:tc>
                <a:tc>
                  <a:txBody>
                    <a:bodyPr/>
                    <a:lstStyle/>
                    <a:p>
                      <a:r>
                        <a:rPr lang="en-US" sz="1200" dirty="0" smtClean="0"/>
                        <a:t>121</a:t>
                      </a:r>
                      <a:endParaRPr lang="en-US" sz="1200" dirty="0"/>
                    </a:p>
                  </a:txBody>
                  <a:tcPr/>
                </a:tc>
                <a:tc>
                  <a:txBody>
                    <a:bodyPr/>
                    <a:lstStyle/>
                    <a:p>
                      <a:r>
                        <a:rPr lang="en-US" sz="1200" dirty="0" smtClean="0"/>
                        <a:t>613</a:t>
                      </a:r>
                      <a:endParaRPr lang="en-US" sz="1200" dirty="0"/>
                    </a:p>
                  </a:txBody>
                  <a:tcPr/>
                </a:tc>
              </a:tr>
              <a:tr h="285750">
                <a:tc>
                  <a:txBody>
                    <a:bodyPr/>
                    <a:lstStyle/>
                    <a:p>
                      <a:r>
                        <a:rPr lang="en-US" sz="1200" dirty="0" smtClean="0"/>
                        <a:t>2030</a:t>
                      </a:r>
                      <a:endParaRPr lang="en-US" sz="1200" dirty="0"/>
                    </a:p>
                  </a:txBody>
                  <a:tcPr/>
                </a:tc>
                <a:tc>
                  <a:txBody>
                    <a:bodyPr/>
                    <a:lstStyle/>
                    <a:p>
                      <a:r>
                        <a:rPr lang="en-US" sz="1200" dirty="0" smtClean="0"/>
                        <a:t>134</a:t>
                      </a:r>
                      <a:endParaRPr lang="en-US" sz="1200" dirty="0"/>
                    </a:p>
                  </a:txBody>
                  <a:tcPr/>
                </a:tc>
                <a:tc>
                  <a:txBody>
                    <a:bodyPr/>
                    <a:lstStyle/>
                    <a:p>
                      <a:r>
                        <a:rPr lang="en-US" sz="1200" dirty="0" smtClean="0"/>
                        <a:t>722</a:t>
                      </a:r>
                      <a:endParaRPr lang="en-US" sz="1200" dirty="0"/>
                    </a:p>
                  </a:txBody>
                  <a:tcPr/>
                </a:tc>
              </a:tr>
            </a:tbl>
          </a:graphicData>
        </a:graphic>
      </p:graphicFrame>
      <p:sp>
        <p:nvSpPr>
          <p:cNvPr id="3113" name="Text Box 15"/>
          <p:cNvSpPr txBox="1">
            <a:spLocks noChangeArrowheads="1"/>
          </p:cNvSpPr>
          <p:nvPr/>
        </p:nvSpPr>
        <p:spPr bwMode="auto">
          <a:xfrm>
            <a:off x="0" y="6583363"/>
            <a:ext cx="4267200" cy="276225"/>
          </a:xfrm>
          <a:prstGeom prst="rect">
            <a:avLst/>
          </a:prstGeom>
          <a:noFill/>
          <a:ln w="12700">
            <a:noFill/>
            <a:miter lim="800000"/>
            <a:headEnd/>
            <a:tailEnd/>
          </a:ln>
        </p:spPr>
        <p:txBody>
          <a:bodyPr>
            <a:spAutoFit/>
          </a:bodyPr>
          <a:lstStyle/>
          <a:p>
            <a:pPr>
              <a:spcBef>
                <a:spcPct val="50000"/>
              </a:spcBef>
            </a:pPr>
            <a:r>
              <a:rPr lang="en-US" dirty="0"/>
              <a:t>***Source: Energy Information Administration Outlook </a:t>
            </a:r>
            <a:r>
              <a:rPr lang="en-US" dirty="0" smtClean="0"/>
              <a:t>2014</a:t>
            </a:r>
            <a:endParaRPr lang="en-US" dirty="0"/>
          </a:p>
        </p:txBody>
      </p:sp>
      <p:sp>
        <p:nvSpPr>
          <p:cNvPr id="3114" name="TextBox 24"/>
          <p:cNvSpPr txBox="1">
            <a:spLocks noChangeArrowheads="1"/>
          </p:cNvSpPr>
          <p:nvPr/>
        </p:nvSpPr>
        <p:spPr bwMode="auto">
          <a:xfrm>
            <a:off x="3352800" y="3962400"/>
            <a:ext cx="1905000" cy="461963"/>
          </a:xfrm>
          <a:prstGeom prst="rect">
            <a:avLst/>
          </a:prstGeom>
          <a:noFill/>
          <a:ln w="9525">
            <a:noFill/>
            <a:miter lim="800000"/>
            <a:headEnd/>
            <a:tailEnd/>
          </a:ln>
        </p:spPr>
        <p:txBody>
          <a:bodyPr>
            <a:spAutoFit/>
          </a:bodyPr>
          <a:lstStyle/>
          <a:p>
            <a:pPr algn="ctr"/>
            <a:r>
              <a:rPr lang="en-US" b="1"/>
              <a:t>Total Energy Demand Projections (quads)***</a:t>
            </a:r>
          </a:p>
        </p:txBody>
      </p:sp>
      <p:sp>
        <p:nvSpPr>
          <p:cNvPr id="22" name="Text Box 23"/>
          <p:cNvSpPr txBox="1">
            <a:spLocks noChangeArrowheads="1"/>
          </p:cNvSpPr>
          <p:nvPr/>
        </p:nvSpPr>
        <p:spPr bwMode="auto">
          <a:xfrm>
            <a:off x="457200" y="6019800"/>
            <a:ext cx="8264525" cy="304800"/>
          </a:xfrm>
          <a:prstGeom prst="rect">
            <a:avLst/>
          </a:prstGeom>
          <a:solidFill>
            <a:srgbClr val="CCCCFF"/>
          </a:solidFill>
          <a:ln w="12700">
            <a:noFill/>
            <a:miter lim="800000"/>
            <a:headEnd/>
            <a:tailEnd/>
          </a:ln>
          <a:effectLst>
            <a:outerShdw dist="35921" dir="2700000" algn="ctr" rotWithShape="0">
              <a:schemeClr val="bg2"/>
            </a:outerShdw>
          </a:effectLst>
        </p:spPr>
        <p:txBody>
          <a:bodyPr wrap="none">
            <a:spAutoFit/>
          </a:bodyPr>
          <a:lstStyle/>
          <a:p>
            <a:pPr>
              <a:defRPr/>
            </a:pPr>
            <a:r>
              <a:rPr lang="en-US" sz="1400" b="1" i="1" dirty="0">
                <a:latin typeface="Arial" pitchFamily="34" charset="0"/>
              </a:rPr>
              <a:t>In a global warming environment, where will the world turn for safe, abundant, low-cost energy?</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US" smtClean="0"/>
              <a:t>The Binding Energy of Matter</a:t>
            </a:r>
          </a:p>
        </p:txBody>
      </p:sp>
      <p:pic>
        <p:nvPicPr>
          <p:cNvPr id="68611" name="Picture 3" descr="atom_diagram"/>
          <p:cNvPicPr>
            <a:picLocks noChangeAspect="1" noChangeArrowheads="1"/>
          </p:cNvPicPr>
          <p:nvPr/>
        </p:nvPicPr>
        <p:blipFill>
          <a:blip r:embed="rId2"/>
          <a:srcRect/>
          <a:stretch>
            <a:fillRect/>
          </a:stretch>
        </p:blipFill>
        <p:spPr bwMode="auto">
          <a:xfrm>
            <a:off x="1676400" y="990600"/>
            <a:ext cx="5638800" cy="5638800"/>
          </a:xfrm>
          <a:prstGeom prst="rect">
            <a:avLst/>
          </a:prstGeom>
          <a:noFill/>
        </p:spPr>
      </p:pic>
      <p:sp>
        <p:nvSpPr>
          <p:cNvPr id="68612" name="Text Box 4"/>
          <p:cNvSpPr txBox="1">
            <a:spLocks noChangeArrowheads="1"/>
          </p:cNvSpPr>
          <p:nvPr/>
        </p:nvSpPr>
        <p:spPr bwMode="auto">
          <a:xfrm>
            <a:off x="7086600" y="5410200"/>
            <a:ext cx="1676400" cy="825500"/>
          </a:xfrm>
          <a:prstGeom prst="rect">
            <a:avLst/>
          </a:prstGeom>
          <a:noFill/>
          <a:ln w="38100" algn="ctr">
            <a:noFill/>
            <a:miter lim="800000"/>
            <a:headEnd/>
            <a:tailEnd/>
          </a:ln>
          <a:effectLst/>
        </p:spPr>
        <p:txBody>
          <a:bodyPr>
            <a:spAutoFit/>
          </a:bodyPr>
          <a:lstStyle/>
          <a:p>
            <a:pPr>
              <a:spcBef>
                <a:spcPct val="50000"/>
              </a:spcBef>
            </a:pPr>
            <a:r>
              <a:rPr lang="en-US" sz="1600"/>
              <a:t>Electrons have binding energies of eV’s.</a:t>
            </a:r>
          </a:p>
        </p:txBody>
      </p:sp>
      <p:sp>
        <p:nvSpPr>
          <p:cNvPr id="68613" name="Line 5"/>
          <p:cNvSpPr>
            <a:spLocks noChangeShapeType="1"/>
          </p:cNvSpPr>
          <p:nvPr/>
        </p:nvSpPr>
        <p:spPr bwMode="auto">
          <a:xfrm flipH="1" flipV="1">
            <a:off x="5105400" y="5410200"/>
            <a:ext cx="1828800" cy="457200"/>
          </a:xfrm>
          <a:prstGeom prst="line">
            <a:avLst/>
          </a:prstGeom>
          <a:noFill/>
          <a:ln w="38100">
            <a:solidFill>
              <a:schemeClr val="tx1"/>
            </a:solidFill>
            <a:round/>
            <a:headEnd/>
            <a:tailEnd type="stealth" w="med" len="med"/>
          </a:ln>
          <a:effectLst/>
        </p:spPr>
        <p:txBody>
          <a:bodyPr wrap="none" anchor="ctr"/>
          <a:lstStyle/>
          <a:p>
            <a:endParaRPr lang="en-GB"/>
          </a:p>
        </p:txBody>
      </p:sp>
      <p:sp>
        <p:nvSpPr>
          <p:cNvPr id="68614" name="Text Box 6"/>
          <p:cNvSpPr txBox="1">
            <a:spLocks noChangeArrowheads="1"/>
          </p:cNvSpPr>
          <p:nvPr/>
        </p:nvSpPr>
        <p:spPr bwMode="auto">
          <a:xfrm>
            <a:off x="609600" y="1143000"/>
            <a:ext cx="2667000" cy="825500"/>
          </a:xfrm>
          <a:prstGeom prst="rect">
            <a:avLst/>
          </a:prstGeom>
          <a:noFill/>
          <a:ln w="38100" algn="ctr">
            <a:noFill/>
            <a:miter lim="800000"/>
            <a:headEnd/>
            <a:tailEnd/>
          </a:ln>
          <a:effectLst/>
        </p:spPr>
        <p:txBody>
          <a:bodyPr>
            <a:spAutoFit/>
          </a:bodyPr>
          <a:lstStyle/>
          <a:p>
            <a:pPr>
              <a:spcBef>
                <a:spcPct val="50000"/>
              </a:spcBef>
            </a:pPr>
            <a:r>
              <a:rPr lang="en-US" sz="1600"/>
              <a:t>Nucleons (protons and neutrons) have binding energies of millions of eV’s.</a:t>
            </a:r>
          </a:p>
        </p:txBody>
      </p:sp>
      <p:sp>
        <p:nvSpPr>
          <p:cNvPr id="68615" name="Line 7"/>
          <p:cNvSpPr>
            <a:spLocks noChangeShapeType="1"/>
          </p:cNvSpPr>
          <p:nvPr/>
        </p:nvSpPr>
        <p:spPr bwMode="auto">
          <a:xfrm>
            <a:off x="3200400" y="1981200"/>
            <a:ext cx="1066800" cy="1600200"/>
          </a:xfrm>
          <a:prstGeom prst="line">
            <a:avLst/>
          </a:prstGeom>
          <a:noFill/>
          <a:ln w="38100">
            <a:solidFill>
              <a:schemeClr val="tx1"/>
            </a:solidFill>
            <a:round/>
            <a:headEnd/>
            <a:tailEnd type="stealth" w="med" len="med"/>
          </a:ln>
          <a:effectLst/>
        </p:spPr>
        <p:txBody>
          <a:bodyPr wrap="none" anchor="ctr"/>
          <a:lstStyle/>
          <a:p>
            <a:endParaRPr lang="en-GB"/>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US" smtClean="0"/>
              <a:t>Supernova—Birth of the Heavy Elements</a:t>
            </a:r>
          </a:p>
        </p:txBody>
      </p:sp>
      <p:pic>
        <p:nvPicPr>
          <p:cNvPr id="61443" name="Picture 3" descr="deepness-dawn-1600"/>
          <p:cNvPicPr>
            <a:picLocks noChangeAspect="1" noChangeArrowheads="1"/>
          </p:cNvPicPr>
          <p:nvPr/>
        </p:nvPicPr>
        <p:blipFill>
          <a:blip r:embed="rId2"/>
          <a:srcRect l="10196" b="10023"/>
          <a:stretch>
            <a:fillRect/>
          </a:stretch>
        </p:blipFill>
        <p:spPr bwMode="auto">
          <a:xfrm>
            <a:off x="0" y="0"/>
            <a:ext cx="9144000" cy="6870700"/>
          </a:xfrm>
          <a:prstGeom prst="rect">
            <a:avLst/>
          </a:prstGeom>
          <a:noFill/>
        </p:spPr>
      </p:pic>
      <p:sp>
        <p:nvSpPr>
          <p:cNvPr id="61444" name="Text Box 4"/>
          <p:cNvSpPr txBox="1">
            <a:spLocks noChangeArrowheads="1"/>
          </p:cNvSpPr>
          <p:nvPr/>
        </p:nvSpPr>
        <p:spPr bwMode="auto">
          <a:xfrm>
            <a:off x="381000" y="152400"/>
            <a:ext cx="8610600" cy="1187450"/>
          </a:xfrm>
          <a:prstGeom prst="rect">
            <a:avLst/>
          </a:prstGeom>
          <a:noFill/>
          <a:ln w="12700" algn="ctr">
            <a:noFill/>
            <a:miter lim="800000"/>
            <a:headEnd/>
            <a:tailEnd/>
          </a:ln>
          <a:effectLst/>
        </p:spPr>
        <p:txBody>
          <a:bodyPr>
            <a:spAutoFit/>
          </a:bodyPr>
          <a:lstStyle/>
          <a:p>
            <a:pPr>
              <a:spcBef>
                <a:spcPct val="50000"/>
              </a:spcBef>
            </a:pPr>
            <a:r>
              <a:rPr lang="en-US" sz="2400" b="1">
                <a:solidFill>
                  <a:srgbClr val="FFFF66"/>
                </a:solidFill>
              </a:rPr>
              <a:t>Thorium, uranium, and all the other heavy elements were formed in the final moments of a supernova explosion billions of years ago.</a:t>
            </a:r>
          </a:p>
        </p:txBody>
      </p:sp>
      <p:sp>
        <p:nvSpPr>
          <p:cNvPr id="61445" name="Text Box 5"/>
          <p:cNvSpPr txBox="1">
            <a:spLocks noChangeArrowheads="1"/>
          </p:cNvSpPr>
          <p:nvPr/>
        </p:nvSpPr>
        <p:spPr bwMode="auto">
          <a:xfrm>
            <a:off x="381000" y="5867400"/>
            <a:ext cx="8610600" cy="822325"/>
          </a:xfrm>
          <a:prstGeom prst="rect">
            <a:avLst/>
          </a:prstGeom>
          <a:noFill/>
          <a:ln w="12700" algn="ctr">
            <a:noFill/>
            <a:miter lim="800000"/>
            <a:headEnd/>
            <a:tailEnd/>
          </a:ln>
          <a:effectLst/>
        </p:spPr>
        <p:txBody>
          <a:bodyPr>
            <a:spAutoFit/>
          </a:bodyPr>
          <a:lstStyle/>
          <a:p>
            <a:pPr>
              <a:spcBef>
                <a:spcPct val="50000"/>
              </a:spcBef>
            </a:pPr>
            <a:r>
              <a:rPr lang="en-US" sz="2400" b="1">
                <a:solidFill>
                  <a:srgbClr val="66FF33"/>
                </a:solidFill>
                <a:effectLst>
                  <a:outerShdw blurRad="38100" dist="38100" dir="2700000" algn="tl">
                    <a:srgbClr val="C0C0C0"/>
                  </a:outerShdw>
                </a:effectLst>
              </a:rPr>
              <a:t>Our solar system: the Sun, planets, Earth, Moon, and asteroids formed from the remnants of this material.</a:t>
            </a:r>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US" smtClean="0"/>
              <a:t>Fissile fuel has extraordinary energy density!</a:t>
            </a:r>
          </a:p>
        </p:txBody>
      </p:sp>
      <p:pic>
        <p:nvPicPr>
          <p:cNvPr id="62467" name="Picture 3" descr="FG19_07"/>
          <p:cNvPicPr>
            <a:picLocks noChangeAspect="1" noChangeArrowheads="1"/>
          </p:cNvPicPr>
          <p:nvPr/>
        </p:nvPicPr>
        <p:blipFill>
          <a:blip r:embed="rId2"/>
          <a:srcRect/>
          <a:stretch>
            <a:fillRect/>
          </a:stretch>
        </p:blipFill>
        <p:spPr bwMode="auto">
          <a:xfrm>
            <a:off x="457200" y="1219200"/>
            <a:ext cx="8153400" cy="4005263"/>
          </a:xfrm>
          <a:prstGeom prst="rect">
            <a:avLst/>
          </a:prstGeom>
          <a:noFill/>
        </p:spPr>
      </p:pic>
      <p:sp>
        <p:nvSpPr>
          <p:cNvPr id="62468" name="Text Box 4"/>
          <p:cNvSpPr txBox="1">
            <a:spLocks noChangeArrowheads="1"/>
          </p:cNvSpPr>
          <p:nvPr/>
        </p:nvSpPr>
        <p:spPr bwMode="auto">
          <a:xfrm>
            <a:off x="685800" y="5791200"/>
            <a:ext cx="7696200" cy="396875"/>
          </a:xfrm>
          <a:prstGeom prst="rect">
            <a:avLst/>
          </a:prstGeom>
          <a:noFill/>
          <a:ln w="38100" algn="ctr">
            <a:noFill/>
            <a:miter lim="800000"/>
            <a:headEnd/>
            <a:tailEnd/>
          </a:ln>
          <a:effectLst/>
        </p:spPr>
        <p:txBody>
          <a:bodyPr>
            <a:spAutoFit/>
          </a:bodyPr>
          <a:lstStyle/>
          <a:p>
            <a:pPr algn="ctr">
              <a:spcBef>
                <a:spcPct val="50000"/>
              </a:spcBef>
            </a:pPr>
            <a:r>
              <a:rPr lang="en-US" sz="2000"/>
              <a:t>23 million kilowatt-hours per kilogram!</a:t>
            </a:r>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US" smtClean="0"/>
              <a:t>Energy Generation Comparison</a:t>
            </a:r>
          </a:p>
        </p:txBody>
      </p:sp>
      <p:pic>
        <p:nvPicPr>
          <p:cNvPr id="4099" name="Picture 3" descr="ballsofsteel"/>
          <p:cNvPicPr>
            <a:picLocks noChangeAspect="1" noChangeArrowheads="1"/>
          </p:cNvPicPr>
          <p:nvPr/>
        </p:nvPicPr>
        <p:blipFill>
          <a:blip r:embed="rId2"/>
          <a:srcRect/>
          <a:stretch>
            <a:fillRect/>
          </a:stretch>
        </p:blipFill>
        <p:spPr bwMode="auto">
          <a:xfrm>
            <a:off x="1143000" y="2209800"/>
            <a:ext cx="2590800" cy="2590800"/>
          </a:xfrm>
          <a:prstGeom prst="rect">
            <a:avLst/>
          </a:prstGeom>
          <a:noFill/>
          <a:ln w="9525">
            <a:noFill/>
            <a:miter lim="800000"/>
            <a:headEnd/>
            <a:tailEnd/>
          </a:ln>
        </p:spPr>
      </p:pic>
      <p:sp>
        <p:nvSpPr>
          <p:cNvPr id="4100" name="Text Box 4"/>
          <p:cNvSpPr txBox="1">
            <a:spLocks noChangeArrowheads="1"/>
          </p:cNvSpPr>
          <p:nvPr/>
        </p:nvSpPr>
        <p:spPr bwMode="auto">
          <a:xfrm>
            <a:off x="762000" y="4876800"/>
            <a:ext cx="3352800" cy="639763"/>
          </a:xfrm>
          <a:prstGeom prst="rect">
            <a:avLst/>
          </a:prstGeom>
          <a:noFill/>
          <a:ln w="12700">
            <a:noFill/>
            <a:miter lim="800000"/>
            <a:headEnd/>
            <a:tailEnd/>
          </a:ln>
        </p:spPr>
        <p:txBody>
          <a:bodyPr>
            <a:spAutoFit/>
          </a:bodyPr>
          <a:lstStyle/>
          <a:p>
            <a:pPr algn="ctr">
              <a:spcBef>
                <a:spcPct val="50000"/>
              </a:spcBef>
            </a:pPr>
            <a:r>
              <a:rPr lang="en-US" b="1"/>
              <a:t>6 kg of fissile material in a liquid-fluoride reactor has the energy equivalent (66,000 MW*hr electrical*) of:</a:t>
            </a:r>
            <a:endParaRPr lang="en-US" b="1" baseline="-25000"/>
          </a:p>
        </p:txBody>
      </p:sp>
      <p:sp>
        <p:nvSpPr>
          <p:cNvPr id="4101" name="Text Box 5"/>
          <p:cNvSpPr txBox="1">
            <a:spLocks noChangeArrowheads="1"/>
          </p:cNvSpPr>
          <p:nvPr/>
        </p:nvSpPr>
        <p:spPr bwMode="auto">
          <a:xfrm>
            <a:off x="4191000" y="3124200"/>
            <a:ext cx="762000" cy="914400"/>
          </a:xfrm>
          <a:prstGeom prst="rect">
            <a:avLst/>
          </a:prstGeom>
          <a:noFill/>
          <a:ln w="12700">
            <a:noFill/>
            <a:miter lim="800000"/>
            <a:headEnd/>
            <a:tailEnd/>
          </a:ln>
        </p:spPr>
        <p:txBody>
          <a:bodyPr>
            <a:spAutoFit/>
          </a:bodyPr>
          <a:lstStyle/>
          <a:p>
            <a:pPr>
              <a:spcBef>
                <a:spcPct val="50000"/>
              </a:spcBef>
            </a:pPr>
            <a:r>
              <a:rPr lang="en-US" sz="5400">
                <a:solidFill>
                  <a:srgbClr val="0066FF"/>
                </a:solidFill>
              </a:rPr>
              <a:t>=</a:t>
            </a:r>
          </a:p>
        </p:txBody>
      </p:sp>
      <p:pic>
        <p:nvPicPr>
          <p:cNvPr id="4102" name="Picture 6" descr="C990923"/>
          <p:cNvPicPr>
            <a:picLocks noChangeAspect="1" noChangeArrowheads="1"/>
          </p:cNvPicPr>
          <p:nvPr/>
        </p:nvPicPr>
        <p:blipFill>
          <a:blip r:embed="rId3"/>
          <a:srcRect t="46097" b="24634"/>
          <a:stretch>
            <a:fillRect/>
          </a:stretch>
        </p:blipFill>
        <p:spPr bwMode="auto">
          <a:xfrm>
            <a:off x="5257800" y="1066800"/>
            <a:ext cx="3714750" cy="736600"/>
          </a:xfrm>
          <a:prstGeom prst="rect">
            <a:avLst/>
          </a:prstGeom>
          <a:noFill/>
          <a:ln w="9525">
            <a:noFill/>
            <a:miter lim="800000"/>
            <a:headEnd/>
            <a:tailEnd/>
          </a:ln>
        </p:spPr>
      </p:pic>
      <p:sp>
        <p:nvSpPr>
          <p:cNvPr id="4103" name="Text Box 7"/>
          <p:cNvSpPr txBox="1">
            <a:spLocks noChangeArrowheads="1"/>
          </p:cNvSpPr>
          <p:nvPr/>
        </p:nvSpPr>
        <p:spPr bwMode="auto">
          <a:xfrm>
            <a:off x="5181600" y="1828800"/>
            <a:ext cx="3810000" cy="823913"/>
          </a:xfrm>
          <a:prstGeom prst="rect">
            <a:avLst/>
          </a:prstGeom>
          <a:noFill/>
          <a:ln w="12700">
            <a:noFill/>
            <a:miter lim="800000"/>
            <a:headEnd/>
            <a:tailEnd/>
          </a:ln>
        </p:spPr>
        <p:txBody>
          <a:bodyPr>
            <a:spAutoFit/>
          </a:bodyPr>
          <a:lstStyle/>
          <a:p>
            <a:pPr>
              <a:spcBef>
                <a:spcPct val="50000"/>
              </a:spcBef>
            </a:pPr>
            <a:r>
              <a:rPr lang="en-US" b="1"/>
              <a:t>230 train cars (25,000 MT) of bituminous coal or,</a:t>
            </a:r>
          </a:p>
          <a:p>
            <a:pPr>
              <a:spcBef>
                <a:spcPct val="50000"/>
              </a:spcBef>
            </a:pPr>
            <a:r>
              <a:rPr lang="en-US" b="1"/>
              <a:t>600 train cars (66,000 MT) of brown coal,</a:t>
            </a:r>
          </a:p>
          <a:p>
            <a:pPr>
              <a:spcBef>
                <a:spcPct val="50000"/>
              </a:spcBef>
            </a:pPr>
            <a:r>
              <a:rPr lang="en-US" b="1"/>
              <a:t>(Source: </a:t>
            </a:r>
            <a:r>
              <a:rPr lang="en-US" b="1">
                <a:hlinkClick r:id="rId4"/>
              </a:rPr>
              <a:t>World Coal Institute</a:t>
            </a:r>
            <a:r>
              <a:rPr lang="en-US" b="1"/>
              <a:t>)</a:t>
            </a:r>
          </a:p>
        </p:txBody>
      </p:sp>
      <p:pic>
        <p:nvPicPr>
          <p:cNvPr id="4104" name="Picture 8" descr="LNG_Tanker"/>
          <p:cNvPicPr>
            <a:picLocks noChangeAspect="1" noChangeArrowheads="1"/>
          </p:cNvPicPr>
          <p:nvPr/>
        </p:nvPicPr>
        <p:blipFill>
          <a:blip r:embed="rId5"/>
          <a:srcRect t="19110" b="20372"/>
          <a:stretch>
            <a:fillRect/>
          </a:stretch>
        </p:blipFill>
        <p:spPr bwMode="auto">
          <a:xfrm>
            <a:off x="5257800" y="2743200"/>
            <a:ext cx="3708400" cy="1447800"/>
          </a:xfrm>
          <a:prstGeom prst="rect">
            <a:avLst/>
          </a:prstGeom>
          <a:noFill/>
          <a:ln w="9525">
            <a:noFill/>
            <a:miter lim="800000"/>
            <a:headEnd/>
            <a:tailEnd/>
          </a:ln>
        </p:spPr>
      </p:pic>
      <p:sp>
        <p:nvSpPr>
          <p:cNvPr id="4105" name="Text Box 9"/>
          <p:cNvSpPr txBox="1">
            <a:spLocks noChangeArrowheads="1"/>
          </p:cNvSpPr>
          <p:nvPr/>
        </p:nvSpPr>
        <p:spPr bwMode="auto">
          <a:xfrm>
            <a:off x="5181600" y="4267200"/>
            <a:ext cx="3810000" cy="457200"/>
          </a:xfrm>
          <a:prstGeom prst="rect">
            <a:avLst/>
          </a:prstGeom>
          <a:noFill/>
          <a:ln w="12700">
            <a:noFill/>
            <a:miter lim="800000"/>
            <a:headEnd/>
            <a:tailEnd/>
          </a:ln>
        </p:spPr>
        <p:txBody>
          <a:bodyPr>
            <a:spAutoFit/>
          </a:bodyPr>
          <a:lstStyle/>
          <a:p>
            <a:pPr>
              <a:spcBef>
                <a:spcPct val="50000"/>
              </a:spcBef>
            </a:pPr>
            <a:r>
              <a:rPr lang="en-US" b="1"/>
              <a:t>or, 440 million cubic feet of natural gas (15% of a 125,000 cubic meter LNG tanker),</a:t>
            </a:r>
          </a:p>
        </p:txBody>
      </p:sp>
      <p:pic>
        <p:nvPicPr>
          <p:cNvPr id="4106" name="Picture 10" descr="350px-Nuclear_fuel_element"/>
          <p:cNvPicPr>
            <a:picLocks noChangeAspect="1" noChangeArrowheads="1"/>
          </p:cNvPicPr>
          <p:nvPr/>
        </p:nvPicPr>
        <p:blipFill>
          <a:blip r:embed="rId6"/>
          <a:srcRect/>
          <a:stretch>
            <a:fillRect/>
          </a:stretch>
        </p:blipFill>
        <p:spPr bwMode="auto">
          <a:xfrm>
            <a:off x="5257800" y="4800600"/>
            <a:ext cx="3683000" cy="1189038"/>
          </a:xfrm>
          <a:prstGeom prst="rect">
            <a:avLst/>
          </a:prstGeom>
          <a:noFill/>
          <a:ln w="9525">
            <a:noFill/>
            <a:miter lim="800000"/>
            <a:headEnd/>
            <a:tailEnd/>
          </a:ln>
        </p:spPr>
      </p:pic>
      <p:sp>
        <p:nvSpPr>
          <p:cNvPr id="4107" name="Text Box 11"/>
          <p:cNvSpPr txBox="1">
            <a:spLocks noChangeArrowheads="1"/>
          </p:cNvSpPr>
          <p:nvPr/>
        </p:nvSpPr>
        <p:spPr bwMode="auto">
          <a:xfrm>
            <a:off x="5181600" y="6172200"/>
            <a:ext cx="3810000" cy="457200"/>
          </a:xfrm>
          <a:prstGeom prst="rect">
            <a:avLst/>
          </a:prstGeom>
          <a:noFill/>
          <a:ln w="12700">
            <a:noFill/>
            <a:miter lim="800000"/>
            <a:headEnd/>
            <a:tailEnd/>
          </a:ln>
        </p:spPr>
        <p:txBody>
          <a:bodyPr>
            <a:spAutoFit/>
          </a:bodyPr>
          <a:lstStyle/>
          <a:p>
            <a:pPr>
              <a:spcBef>
                <a:spcPct val="50000"/>
              </a:spcBef>
            </a:pPr>
            <a:r>
              <a:rPr lang="en-US" b="1"/>
              <a:t>or, 300 kg of enriched (3%) uranium in a pressurized water reactor.</a:t>
            </a:r>
          </a:p>
        </p:txBody>
      </p:sp>
      <p:sp>
        <p:nvSpPr>
          <p:cNvPr id="4108" name="Text Box 12"/>
          <p:cNvSpPr txBox="1">
            <a:spLocks noChangeArrowheads="1"/>
          </p:cNvSpPr>
          <p:nvPr/>
        </p:nvSpPr>
        <p:spPr bwMode="auto">
          <a:xfrm>
            <a:off x="228600" y="6172200"/>
            <a:ext cx="3810000" cy="457200"/>
          </a:xfrm>
          <a:prstGeom prst="rect">
            <a:avLst/>
          </a:prstGeom>
          <a:noFill/>
          <a:ln w="12700">
            <a:noFill/>
            <a:miter lim="800000"/>
            <a:headEnd/>
            <a:tailEnd/>
          </a:ln>
        </p:spPr>
        <p:txBody>
          <a:bodyPr>
            <a:spAutoFit/>
          </a:bodyPr>
          <a:lstStyle/>
          <a:p>
            <a:pPr>
              <a:spcBef>
                <a:spcPct val="50000"/>
              </a:spcBef>
            </a:pPr>
            <a:r>
              <a:rPr lang="en-US" b="1"/>
              <a:t>*Each ounce of thorium can therefore produce $14,000-24,000 of electricity (at $0.04-0.07/kW*hr)</a:t>
            </a:r>
            <a:endParaRPr lang="en-US" b="1" baseline="-2500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2226" name="Group 2"/>
          <p:cNvGrpSpPr>
            <a:grpSpLocks/>
          </p:cNvGrpSpPr>
          <p:nvPr/>
        </p:nvGrpSpPr>
        <p:grpSpPr bwMode="auto">
          <a:xfrm>
            <a:off x="3733800" y="2895600"/>
            <a:ext cx="1828800" cy="2209800"/>
            <a:chOff x="912" y="1632"/>
            <a:chExt cx="1152" cy="1392"/>
          </a:xfrm>
        </p:grpSpPr>
        <p:sp>
          <p:nvSpPr>
            <p:cNvPr id="52227" name="AutoShape 3"/>
            <p:cNvSpPr>
              <a:spLocks noChangeArrowheads="1"/>
            </p:cNvSpPr>
            <p:nvPr/>
          </p:nvSpPr>
          <p:spPr bwMode="auto">
            <a:xfrm rot="-2244826">
              <a:off x="1056" y="1872"/>
              <a:ext cx="624" cy="1152"/>
            </a:xfrm>
            <a:prstGeom prst="lightningBolt">
              <a:avLst/>
            </a:prstGeom>
            <a:solidFill>
              <a:srgbClr val="FFFF00"/>
            </a:solidFill>
            <a:ln w="9525">
              <a:noFill/>
              <a:miter lim="800000"/>
              <a:headEnd/>
              <a:tailEnd/>
            </a:ln>
            <a:effectLst/>
          </p:spPr>
          <p:txBody>
            <a:bodyPr wrap="none" anchor="ctr"/>
            <a:lstStyle/>
            <a:p>
              <a:endParaRPr lang="en-GB"/>
            </a:p>
          </p:txBody>
        </p:sp>
        <p:sp>
          <p:nvSpPr>
            <p:cNvPr id="52228" name="AutoShape 4"/>
            <p:cNvSpPr>
              <a:spLocks noChangeArrowheads="1"/>
            </p:cNvSpPr>
            <p:nvPr/>
          </p:nvSpPr>
          <p:spPr bwMode="auto">
            <a:xfrm rot="-4806324">
              <a:off x="1176" y="1368"/>
              <a:ext cx="624" cy="1152"/>
            </a:xfrm>
            <a:prstGeom prst="lightningBolt">
              <a:avLst/>
            </a:prstGeom>
            <a:solidFill>
              <a:srgbClr val="FFFF00"/>
            </a:solidFill>
            <a:ln w="9525">
              <a:noFill/>
              <a:miter lim="800000"/>
              <a:headEnd/>
              <a:tailEnd/>
            </a:ln>
            <a:effectLst/>
          </p:spPr>
          <p:txBody>
            <a:bodyPr wrap="none" anchor="ctr"/>
            <a:lstStyle/>
            <a:p>
              <a:endParaRPr lang="en-GB"/>
            </a:p>
          </p:txBody>
        </p:sp>
      </p:grpSp>
      <p:grpSp>
        <p:nvGrpSpPr>
          <p:cNvPr id="52229" name="Group 5"/>
          <p:cNvGrpSpPr>
            <a:grpSpLocks/>
          </p:cNvGrpSpPr>
          <p:nvPr/>
        </p:nvGrpSpPr>
        <p:grpSpPr bwMode="auto">
          <a:xfrm>
            <a:off x="1447800" y="914400"/>
            <a:ext cx="1828800" cy="2209800"/>
            <a:chOff x="912" y="1632"/>
            <a:chExt cx="1152" cy="1392"/>
          </a:xfrm>
        </p:grpSpPr>
        <p:sp>
          <p:nvSpPr>
            <p:cNvPr id="52230" name="AutoShape 6"/>
            <p:cNvSpPr>
              <a:spLocks noChangeArrowheads="1"/>
            </p:cNvSpPr>
            <p:nvPr/>
          </p:nvSpPr>
          <p:spPr bwMode="auto">
            <a:xfrm rot="-2244826">
              <a:off x="1056" y="1872"/>
              <a:ext cx="624" cy="1152"/>
            </a:xfrm>
            <a:prstGeom prst="lightningBolt">
              <a:avLst/>
            </a:prstGeom>
            <a:solidFill>
              <a:srgbClr val="FFFF00"/>
            </a:solidFill>
            <a:ln w="9525">
              <a:noFill/>
              <a:miter lim="800000"/>
              <a:headEnd/>
              <a:tailEnd/>
            </a:ln>
            <a:effectLst/>
          </p:spPr>
          <p:txBody>
            <a:bodyPr wrap="none" anchor="ctr"/>
            <a:lstStyle/>
            <a:p>
              <a:endParaRPr lang="en-GB"/>
            </a:p>
          </p:txBody>
        </p:sp>
        <p:sp>
          <p:nvSpPr>
            <p:cNvPr id="52231" name="AutoShape 7"/>
            <p:cNvSpPr>
              <a:spLocks noChangeArrowheads="1"/>
            </p:cNvSpPr>
            <p:nvPr/>
          </p:nvSpPr>
          <p:spPr bwMode="auto">
            <a:xfrm rot="-4806324">
              <a:off x="1176" y="1368"/>
              <a:ext cx="624" cy="1152"/>
            </a:xfrm>
            <a:prstGeom prst="lightningBolt">
              <a:avLst/>
            </a:prstGeom>
            <a:solidFill>
              <a:srgbClr val="FFFF00"/>
            </a:solidFill>
            <a:ln w="9525">
              <a:noFill/>
              <a:miter lim="800000"/>
              <a:headEnd/>
              <a:tailEnd/>
            </a:ln>
            <a:effectLst/>
          </p:spPr>
          <p:txBody>
            <a:bodyPr wrap="none" anchor="ctr"/>
            <a:lstStyle/>
            <a:p>
              <a:endParaRPr lang="en-GB"/>
            </a:p>
          </p:txBody>
        </p:sp>
      </p:grpSp>
      <p:sp>
        <p:nvSpPr>
          <p:cNvPr id="52232" name="AutoShape 8"/>
          <p:cNvSpPr>
            <a:spLocks noChangeArrowheads="1"/>
          </p:cNvSpPr>
          <p:nvPr/>
        </p:nvSpPr>
        <p:spPr bwMode="auto">
          <a:xfrm rot="-2244826">
            <a:off x="3962400" y="5410200"/>
            <a:ext cx="990600" cy="1828800"/>
          </a:xfrm>
          <a:prstGeom prst="lightningBolt">
            <a:avLst/>
          </a:prstGeom>
          <a:solidFill>
            <a:srgbClr val="FFFF00"/>
          </a:solidFill>
          <a:ln w="9525">
            <a:noFill/>
            <a:miter lim="800000"/>
            <a:headEnd/>
            <a:tailEnd/>
          </a:ln>
          <a:effectLst/>
        </p:spPr>
        <p:txBody>
          <a:bodyPr wrap="none" anchor="ctr"/>
          <a:lstStyle/>
          <a:p>
            <a:endParaRPr lang="en-GB"/>
          </a:p>
        </p:txBody>
      </p:sp>
      <p:sp>
        <p:nvSpPr>
          <p:cNvPr id="52233" name="AutoShape 9"/>
          <p:cNvSpPr>
            <a:spLocks noChangeArrowheads="1"/>
          </p:cNvSpPr>
          <p:nvPr/>
        </p:nvSpPr>
        <p:spPr bwMode="auto">
          <a:xfrm rot="-4806324">
            <a:off x="4152900" y="4610100"/>
            <a:ext cx="990600" cy="1828800"/>
          </a:xfrm>
          <a:prstGeom prst="lightningBolt">
            <a:avLst/>
          </a:prstGeom>
          <a:solidFill>
            <a:srgbClr val="FFFF00"/>
          </a:solidFill>
          <a:ln w="9525">
            <a:noFill/>
            <a:miter lim="800000"/>
            <a:headEnd/>
            <a:tailEnd/>
          </a:ln>
          <a:effectLst/>
        </p:spPr>
        <p:txBody>
          <a:bodyPr wrap="none" anchor="ctr"/>
          <a:lstStyle/>
          <a:p>
            <a:endParaRPr lang="en-GB"/>
          </a:p>
        </p:txBody>
      </p:sp>
      <p:grpSp>
        <p:nvGrpSpPr>
          <p:cNvPr id="52234" name="Group 10"/>
          <p:cNvGrpSpPr>
            <a:grpSpLocks/>
          </p:cNvGrpSpPr>
          <p:nvPr/>
        </p:nvGrpSpPr>
        <p:grpSpPr bwMode="auto">
          <a:xfrm>
            <a:off x="609600" y="1066800"/>
            <a:ext cx="1193800" cy="1219200"/>
            <a:chOff x="960" y="1008"/>
            <a:chExt cx="2256" cy="2304"/>
          </a:xfrm>
        </p:grpSpPr>
        <p:sp>
          <p:nvSpPr>
            <p:cNvPr id="52235" name="Oval 11"/>
            <p:cNvSpPr>
              <a:spLocks noChangeArrowheads="1"/>
            </p:cNvSpPr>
            <p:nvPr/>
          </p:nvSpPr>
          <p:spPr bwMode="auto">
            <a:xfrm>
              <a:off x="1584" y="153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36" name="Oval 12"/>
            <p:cNvSpPr>
              <a:spLocks noChangeArrowheads="1"/>
            </p:cNvSpPr>
            <p:nvPr/>
          </p:nvSpPr>
          <p:spPr bwMode="auto">
            <a:xfrm>
              <a:off x="1728" y="100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37" name="Oval 13"/>
            <p:cNvSpPr>
              <a:spLocks noChangeArrowheads="1"/>
            </p:cNvSpPr>
            <p:nvPr/>
          </p:nvSpPr>
          <p:spPr bwMode="auto">
            <a:xfrm>
              <a:off x="2352" y="105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38" name="Oval 14"/>
            <p:cNvSpPr>
              <a:spLocks noChangeArrowheads="1"/>
            </p:cNvSpPr>
            <p:nvPr/>
          </p:nvSpPr>
          <p:spPr bwMode="auto">
            <a:xfrm>
              <a:off x="2064" y="100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39" name="Oval 15"/>
            <p:cNvSpPr>
              <a:spLocks noChangeArrowheads="1"/>
            </p:cNvSpPr>
            <p:nvPr/>
          </p:nvSpPr>
          <p:spPr bwMode="auto">
            <a:xfrm>
              <a:off x="1200" y="134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40" name="Oval 16"/>
            <p:cNvSpPr>
              <a:spLocks noChangeArrowheads="1"/>
            </p:cNvSpPr>
            <p:nvPr/>
          </p:nvSpPr>
          <p:spPr bwMode="auto">
            <a:xfrm>
              <a:off x="960" y="196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41" name="Oval 17"/>
            <p:cNvSpPr>
              <a:spLocks noChangeArrowheads="1"/>
            </p:cNvSpPr>
            <p:nvPr/>
          </p:nvSpPr>
          <p:spPr bwMode="auto">
            <a:xfrm>
              <a:off x="1008" y="163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42" name="Oval 18"/>
            <p:cNvSpPr>
              <a:spLocks noChangeArrowheads="1"/>
            </p:cNvSpPr>
            <p:nvPr/>
          </p:nvSpPr>
          <p:spPr bwMode="auto">
            <a:xfrm>
              <a:off x="1440" y="1104"/>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43" name="Oval 19"/>
            <p:cNvSpPr>
              <a:spLocks noChangeArrowheads="1"/>
            </p:cNvSpPr>
            <p:nvPr/>
          </p:nvSpPr>
          <p:spPr bwMode="auto">
            <a:xfrm>
              <a:off x="2784" y="244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44" name="Oval 20"/>
            <p:cNvSpPr>
              <a:spLocks noChangeArrowheads="1"/>
            </p:cNvSpPr>
            <p:nvPr/>
          </p:nvSpPr>
          <p:spPr bwMode="auto">
            <a:xfrm>
              <a:off x="2352" y="288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45" name="Oval 21"/>
            <p:cNvSpPr>
              <a:spLocks noChangeArrowheads="1"/>
            </p:cNvSpPr>
            <p:nvPr/>
          </p:nvSpPr>
          <p:spPr bwMode="auto">
            <a:xfrm>
              <a:off x="2880" y="211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46" name="Oval 22"/>
            <p:cNvSpPr>
              <a:spLocks noChangeArrowheads="1"/>
            </p:cNvSpPr>
            <p:nvPr/>
          </p:nvSpPr>
          <p:spPr bwMode="auto">
            <a:xfrm>
              <a:off x="2880" y="182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47" name="Oval 23"/>
            <p:cNvSpPr>
              <a:spLocks noChangeArrowheads="1"/>
            </p:cNvSpPr>
            <p:nvPr/>
          </p:nvSpPr>
          <p:spPr bwMode="auto">
            <a:xfrm>
              <a:off x="2592" y="124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48" name="Oval 24"/>
            <p:cNvSpPr>
              <a:spLocks noChangeArrowheads="1"/>
            </p:cNvSpPr>
            <p:nvPr/>
          </p:nvSpPr>
          <p:spPr bwMode="auto">
            <a:xfrm>
              <a:off x="2784" y="148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49" name="Oval 25"/>
            <p:cNvSpPr>
              <a:spLocks noChangeArrowheads="1"/>
            </p:cNvSpPr>
            <p:nvPr/>
          </p:nvSpPr>
          <p:spPr bwMode="auto">
            <a:xfrm>
              <a:off x="2592" y="268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50" name="Oval 26"/>
            <p:cNvSpPr>
              <a:spLocks noChangeArrowheads="1"/>
            </p:cNvSpPr>
            <p:nvPr/>
          </p:nvSpPr>
          <p:spPr bwMode="auto">
            <a:xfrm>
              <a:off x="1296" y="168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51" name="Oval 27"/>
            <p:cNvSpPr>
              <a:spLocks noChangeArrowheads="1"/>
            </p:cNvSpPr>
            <p:nvPr/>
          </p:nvSpPr>
          <p:spPr bwMode="auto">
            <a:xfrm>
              <a:off x="2448" y="124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52" name="Oval 28"/>
            <p:cNvSpPr>
              <a:spLocks noChangeArrowheads="1"/>
            </p:cNvSpPr>
            <p:nvPr/>
          </p:nvSpPr>
          <p:spPr bwMode="auto">
            <a:xfrm>
              <a:off x="2832" y="196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53" name="Oval 29"/>
            <p:cNvSpPr>
              <a:spLocks noChangeArrowheads="1"/>
            </p:cNvSpPr>
            <p:nvPr/>
          </p:nvSpPr>
          <p:spPr bwMode="auto">
            <a:xfrm>
              <a:off x="2688" y="144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54" name="Oval 30"/>
            <p:cNvSpPr>
              <a:spLocks noChangeArrowheads="1"/>
            </p:cNvSpPr>
            <p:nvPr/>
          </p:nvSpPr>
          <p:spPr bwMode="auto">
            <a:xfrm>
              <a:off x="1008" y="2304"/>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55" name="Oval 31"/>
            <p:cNvSpPr>
              <a:spLocks noChangeArrowheads="1"/>
            </p:cNvSpPr>
            <p:nvPr/>
          </p:nvSpPr>
          <p:spPr bwMode="auto">
            <a:xfrm>
              <a:off x="1152" y="259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56" name="Oval 32"/>
            <p:cNvSpPr>
              <a:spLocks noChangeArrowheads="1"/>
            </p:cNvSpPr>
            <p:nvPr/>
          </p:nvSpPr>
          <p:spPr bwMode="auto">
            <a:xfrm>
              <a:off x="1680" y="297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57" name="Oval 33"/>
            <p:cNvSpPr>
              <a:spLocks noChangeArrowheads="1"/>
            </p:cNvSpPr>
            <p:nvPr/>
          </p:nvSpPr>
          <p:spPr bwMode="auto">
            <a:xfrm>
              <a:off x="2016" y="297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58" name="Oval 34"/>
            <p:cNvSpPr>
              <a:spLocks noChangeArrowheads="1"/>
            </p:cNvSpPr>
            <p:nvPr/>
          </p:nvSpPr>
          <p:spPr bwMode="auto">
            <a:xfrm>
              <a:off x="1392" y="283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59" name="Oval 35"/>
            <p:cNvSpPr>
              <a:spLocks noChangeArrowheads="1"/>
            </p:cNvSpPr>
            <p:nvPr/>
          </p:nvSpPr>
          <p:spPr bwMode="auto">
            <a:xfrm>
              <a:off x="2160" y="110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60" name="Oval 36"/>
            <p:cNvSpPr>
              <a:spLocks noChangeArrowheads="1"/>
            </p:cNvSpPr>
            <p:nvPr/>
          </p:nvSpPr>
          <p:spPr bwMode="auto">
            <a:xfrm>
              <a:off x="2784" y="168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61" name="Oval 37"/>
            <p:cNvSpPr>
              <a:spLocks noChangeArrowheads="1"/>
            </p:cNvSpPr>
            <p:nvPr/>
          </p:nvSpPr>
          <p:spPr bwMode="auto">
            <a:xfrm>
              <a:off x="1824" y="105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62" name="Oval 38"/>
            <p:cNvSpPr>
              <a:spLocks noChangeArrowheads="1"/>
            </p:cNvSpPr>
            <p:nvPr/>
          </p:nvSpPr>
          <p:spPr bwMode="auto">
            <a:xfrm>
              <a:off x="1584" y="115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63" name="Oval 39"/>
            <p:cNvSpPr>
              <a:spLocks noChangeArrowheads="1"/>
            </p:cNvSpPr>
            <p:nvPr/>
          </p:nvSpPr>
          <p:spPr bwMode="auto">
            <a:xfrm>
              <a:off x="1152" y="153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64" name="Oval 40"/>
            <p:cNvSpPr>
              <a:spLocks noChangeArrowheads="1"/>
            </p:cNvSpPr>
            <p:nvPr/>
          </p:nvSpPr>
          <p:spPr bwMode="auto">
            <a:xfrm>
              <a:off x="1056" y="1824"/>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65" name="Oval 41"/>
            <p:cNvSpPr>
              <a:spLocks noChangeArrowheads="1"/>
            </p:cNvSpPr>
            <p:nvPr/>
          </p:nvSpPr>
          <p:spPr bwMode="auto">
            <a:xfrm>
              <a:off x="1344" y="129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66" name="Oval 42"/>
            <p:cNvSpPr>
              <a:spLocks noChangeArrowheads="1"/>
            </p:cNvSpPr>
            <p:nvPr/>
          </p:nvSpPr>
          <p:spPr bwMode="auto">
            <a:xfrm>
              <a:off x="1536" y="268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67" name="Oval 43"/>
            <p:cNvSpPr>
              <a:spLocks noChangeArrowheads="1"/>
            </p:cNvSpPr>
            <p:nvPr/>
          </p:nvSpPr>
          <p:spPr bwMode="auto">
            <a:xfrm>
              <a:off x="1296" y="244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68" name="Oval 44"/>
            <p:cNvSpPr>
              <a:spLocks noChangeArrowheads="1"/>
            </p:cNvSpPr>
            <p:nvPr/>
          </p:nvSpPr>
          <p:spPr bwMode="auto">
            <a:xfrm>
              <a:off x="1824" y="283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69" name="Oval 45"/>
            <p:cNvSpPr>
              <a:spLocks noChangeArrowheads="1"/>
            </p:cNvSpPr>
            <p:nvPr/>
          </p:nvSpPr>
          <p:spPr bwMode="auto">
            <a:xfrm>
              <a:off x="2112" y="283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70" name="Oval 46"/>
            <p:cNvSpPr>
              <a:spLocks noChangeArrowheads="1"/>
            </p:cNvSpPr>
            <p:nvPr/>
          </p:nvSpPr>
          <p:spPr bwMode="auto">
            <a:xfrm>
              <a:off x="2640" y="254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71" name="Oval 47"/>
            <p:cNvSpPr>
              <a:spLocks noChangeArrowheads="1"/>
            </p:cNvSpPr>
            <p:nvPr/>
          </p:nvSpPr>
          <p:spPr bwMode="auto">
            <a:xfrm>
              <a:off x="2784" y="225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72" name="Oval 48"/>
            <p:cNvSpPr>
              <a:spLocks noChangeArrowheads="1"/>
            </p:cNvSpPr>
            <p:nvPr/>
          </p:nvSpPr>
          <p:spPr bwMode="auto">
            <a:xfrm>
              <a:off x="2400" y="273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73" name="Oval 49"/>
            <p:cNvSpPr>
              <a:spLocks noChangeArrowheads="1"/>
            </p:cNvSpPr>
            <p:nvPr/>
          </p:nvSpPr>
          <p:spPr bwMode="auto">
            <a:xfrm>
              <a:off x="2352" y="249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74" name="Oval 50"/>
            <p:cNvSpPr>
              <a:spLocks noChangeArrowheads="1"/>
            </p:cNvSpPr>
            <p:nvPr/>
          </p:nvSpPr>
          <p:spPr bwMode="auto">
            <a:xfrm>
              <a:off x="2544" y="225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75" name="Oval 51"/>
            <p:cNvSpPr>
              <a:spLocks noChangeArrowheads="1"/>
            </p:cNvSpPr>
            <p:nvPr/>
          </p:nvSpPr>
          <p:spPr bwMode="auto">
            <a:xfrm>
              <a:off x="1104" y="216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76" name="Oval 52"/>
            <p:cNvSpPr>
              <a:spLocks noChangeArrowheads="1"/>
            </p:cNvSpPr>
            <p:nvPr/>
          </p:nvSpPr>
          <p:spPr bwMode="auto">
            <a:xfrm>
              <a:off x="2544" y="172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77" name="Oval 53"/>
            <p:cNvSpPr>
              <a:spLocks noChangeArrowheads="1"/>
            </p:cNvSpPr>
            <p:nvPr/>
          </p:nvSpPr>
          <p:spPr bwMode="auto">
            <a:xfrm>
              <a:off x="2592" y="196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78" name="Oval 54"/>
            <p:cNvSpPr>
              <a:spLocks noChangeArrowheads="1"/>
            </p:cNvSpPr>
            <p:nvPr/>
          </p:nvSpPr>
          <p:spPr bwMode="auto">
            <a:xfrm>
              <a:off x="2448" y="148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79" name="Oval 55"/>
            <p:cNvSpPr>
              <a:spLocks noChangeArrowheads="1"/>
            </p:cNvSpPr>
            <p:nvPr/>
          </p:nvSpPr>
          <p:spPr bwMode="auto">
            <a:xfrm>
              <a:off x="2208" y="134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80" name="Oval 56"/>
            <p:cNvSpPr>
              <a:spLocks noChangeArrowheads="1"/>
            </p:cNvSpPr>
            <p:nvPr/>
          </p:nvSpPr>
          <p:spPr bwMode="auto">
            <a:xfrm>
              <a:off x="1632" y="134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81" name="Oval 57"/>
            <p:cNvSpPr>
              <a:spLocks noChangeArrowheads="1"/>
            </p:cNvSpPr>
            <p:nvPr/>
          </p:nvSpPr>
          <p:spPr bwMode="auto">
            <a:xfrm>
              <a:off x="1344" y="153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82" name="Oval 58"/>
            <p:cNvSpPr>
              <a:spLocks noChangeArrowheads="1"/>
            </p:cNvSpPr>
            <p:nvPr/>
          </p:nvSpPr>
          <p:spPr bwMode="auto">
            <a:xfrm>
              <a:off x="1920" y="124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83" name="Oval 59"/>
            <p:cNvSpPr>
              <a:spLocks noChangeArrowheads="1"/>
            </p:cNvSpPr>
            <p:nvPr/>
          </p:nvSpPr>
          <p:spPr bwMode="auto">
            <a:xfrm>
              <a:off x="2112" y="259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84" name="Oval 60"/>
            <p:cNvSpPr>
              <a:spLocks noChangeArrowheads="1"/>
            </p:cNvSpPr>
            <p:nvPr/>
          </p:nvSpPr>
          <p:spPr bwMode="auto">
            <a:xfrm>
              <a:off x="1824" y="259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85" name="Oval 61"/>
            <p:cNvSpPr>
              <a:spLocks noChangeArrowheads="1"/>
            </p:cNvSpPr>
            <p:nvPr/>
          </p:nvSpPr>
          <p:spPr bwMode="auto">
            <a:xfrm>
              <a:off x="1392" y="220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86" name="Oval 62"/>
            <p:cNvSpPr>
              <a:spLocks noChangeArrowheads="1"/>
            </p:cNvSpPr>
            <p:nvPr/>
          </p:nvSpPr>
          <p:spPr bwMode="auto">
            <a:xfrm>
              <a:off x="1584" y="244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87" name="Oval 63"/>
            <p:cNvSpPr>
              <a:spLocks noChangeArrowheads="1"/>
            </p:cNvSpPr>
            <p:nvPr/>
          </p:nvSpPr>
          <p:spPr bwMode="auto">
            <a:xfrm>
              <a:off x="1296" y="192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88" name="Oval 64"/>
            <p:cNvSpPr>
              <a:spLocks noChangeArrowheads="1"/>
            </p:cNvSpPr>
            <p:nvPr/>
          </p:nvSpPr>
          <p:spPr bwMode="auto">
            <a:xfrm>
              <a:off x="2112" y="148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89" name="Oval 65"/>
            <p:cNvSpPr>
              <a:spLocks noChangeArrowheads="1"/>
            </p:cNvSpPr>
            <p:nvPr/>
          </p:nvSpPr>
          <p:spPr bwMode="auto">
            <a:xfrm>
              <a:off x="1824" y="148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90" name="Oval 66"/>
            <p:cNvSpPr>
              <a:spLocks noChangeArrowheads="1"/>
            </p:cNvSpPr>
            <p:nvPr/>
          </p:nvSpPr>
          <p:spPr bwMode="auto">
            <a:xfrm>
              <a:off x="2256" y="168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91" name="Oval 67"/>
            <p:cNvSpPr>
              <a:spLocks noChangeArrowheads="1"/>
            </p:cNvSpPr>
            <p:nvPr/>
          </p:nvSpPr>
          <p:spPr bwMode="auto">
            <a:xfrm>
              <a:off x="2352" y="192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92" name="Oval 68"/>
            <p:cNvSpPr>
              <a:spLocks noChangeArrowheads="1"/>
            </p:cNvSpPr>
            <p:nvPr/>
          </p:nvSpPr>
          <p:spPr bwMode="auto">
            <a:xfrm>
              <a:off x="2160" y="235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93" name="Oval 69"/>
            <p:cNvSpPr>
              <a:spLocks noChangeArrowheads="1"/>
            </p:cNvSpPr>
            <p:nvPr/>
          </p:nvSpPr>
          <p:spPr bwMode="auto">
            <a:xfrm>
              <a:off x="2304" y="216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94" name="Oval 70"/>
            <p:cNvSpPr>
              <a:spLocks noChangeArrowheads="1"/>
            </p:cNvSpPr>
            <p:nvPr/>
          </p:nvSpPr>
          <p:spPr bwMode="auto">
            <a:xfrm>
              <a:off x="1920" y="240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95" name="Oval 71"/>
            <p:cNvSpPr>
              <a:spLocks noChangeArrowheads="1"/>
            </p:cNvSpPr>
            <p:nvPr/>
          </p:nvSpPr>
          <p:spPr bwMode="auto">
            <a:xfrm>
              <a:off x="1680" y="225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96" name="Oval 72"/>
            <p:cNvSpPr>
              <a:spLocks noChangeArrowheads="1"/>
            </p:cNvSpPr>
            <p:nvPr/>
          </p:nvSpPr>
          <p:spPr bwMode="auto">
            <a:xfrm>
              <a:off x="1584" y="196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297" name="Oval 73"/>
            <p:cNvSpPr>
              <a:spLocks noChangeArrowheads="1"/>
            </p:cNvSpPr>
            <p:nvPr/>
          </p:nvSpPr>
          <p:spPr bwMode="auto">
            <a:xfrm>
              <a:off x="1536" y="177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98" name="Oval 74"/>
            <p:cNvSpPr>
              <a:spLocks noChangeArrowheads="1"/>
            </p:cNvSpPr>
            <p:nvPr/>
          </p:nvSpPr>
          <p:spPr bwMode="auto">
            <a:xfrm>
              <a:off x="1968" y="163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299" name="Oval 75"/>
            <p:cNvSpPr>
              <a:spLocks noChangeArrowheads="1"/>
            </p:cNvSpPr>
            <p:nvPr/>
          </p:nvSpPr>
          <p:spPr bwMode="auto">
            <a:xfrm>
              <a:off x="1824" y="196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00" name="Oval 76"/>
            <p:cNvSpPr>
              <a:spLocks noChangeArrowheads="1"/>
            </p:cNvSpPr>
            <p:nvPr/>
          </p:nvSpPr>
          <p:spPr bwMode="auto">
            <a:xfrm>
              <a:off x="1728" y="168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01" name="Oval 77"/>
            <p:cNvSpPr>
              <a:spLocks noChangeArrowheads="1"/>
            </p:cNvSpPr>
            <p:nvPr/>
          </p:nvSpPr>
          <p:spPr bwMode="auto">
            <a:xfrm>
              <a:off x="1920" y="182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02" name="Oval 78"/>
            <p:cNvSpPr>
              <a:spLocks noChangeArrowheads="1"/>
            </p:cNvSpPr>
            <p:nvPr/>
          </p:nvSpPr>
          <p:spPr bwMode="auto">
            <a:xfrm>
              <a:off x="2112" y="187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03" name="Oval 79"/>
            <p:cNvSpPr>
              <a:spLocks noChangeArrowheads="1"/>
            </p:cNvSpPr>
            <p:nvPr/>
          </p:nvSpPr>
          <p:spPr bwMode="auto">
            <a:xfrm>
              <a:off x="2016" y="216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grpSp>
      <p:grpSp>
        <p:nvGrpSpPr>
          <p:cNvPr id="52304" name="Group 80"/>
          <p:cNvGrpSpPr>
            <a:grpSpLocks/>
          </p:cNvGrpSpPr>
          <p:nvPr/>
        </p:nvGrpSpPr>
        <p:grpSpPr bwMode="auto">
          <a:xfrm>
            <a:off x="609600" y="3048000"/>
            <a:ext cx="1193800" cy="1219200"/>
            <a:chOff x="960" y="1008"/>
            <a:chExt cx="2256" cy="2304"/>
          </a:xfrm>
        </p:grpSpPr>
        <p:sp>
          <p:nvSpPr>
            <p:cNvPr id="52305" name="Oval 81"/>
            <p:cNvSpPr>
              <a:spLocks noChangeArrowheads="1"/>
            </p:cNvSpPr>
            <p:nvPr/>
          </p:nvSpPr>
          <p:spPr bwMode="auto">
            <a:xfrm>
              <a:off x="1584" y="153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06" name="Oval 82"/>
            <p:cNvSpPr>
              <a:spLocks noChangeArrowheads="1"/>
            </p:cNvSpPr>
            <p:nvPr/>
          </p:nvSpPr>
          <p:spPr bwMode="auto">
            <a:xfrm>
              <a:off x="1728" y="100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07" name="Oval 83"/>
            <p:cNvSpPr>
              <a:spLocks noChangeArrowheads="1"/>
            </p:cNvSpPr>
            <p:nvPr/>
          </p:nvSpPr>
          <p:spPr bwMode="auto">
            <a:xfrm>
              <a:off x="2352" y="105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08" name="Oval 84"/>
            <p:cNvSpPr>
              <a:spLocks noChangeArrowheads="1"/>
            </p:cNvSpPr>
            <p:nvPr/>
          </p:nvSpPr>
          <p:spPr bwMode="auto">
            <a:xfrm>
              <a:off x="2064" y="100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09" name="Oval 85"/>
            <p:cNvSpPr>
              <a:spLocks noChangeArrowheads="1"/>
            </p:cNvSpPr>
            <p:nvPr/>
          </p:nvSpPr>
          <p:spPr bwMode="auto">
            <a:xfrm>
              <a:off x="1200" y="134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10" name="Oval 86"/>
            <p:cNvSpPr>
              <a:spLocks noChangeArrowheads="1"/>
            </p:cNvSpPr>
            <p:nvPr/>
          </p:nvSpPr>
          <p:spPr bwMode="auto">
            <a:xfrm>
              <a:off x="960" y="196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11" name="Oval 87"/>
            <p:cNvSpPr>
              <a:spLocks noChangeArrowheads="1"/>
            </p:cNvSpPr>
            <p:nvPr/>
          </p:nvSpPr>
          <p:spPr bwMode="auto">
            <a:xfrm>
              <a:off x="1008" y="163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12" name="Oval 88"/>
            <p:cNvSpPr>
              <a:spLocks noChangeArrowheads="1"/>
            </p:cNvSpPr>
            <p:nvPr/>
          </p:nvSpPr>
          <p:spPr bwMode="auto">
            <a:xfrm>
              <a:off x="1440" y="1104"/>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13" name="Oval 89"/>
            <p:cNvSpPr>
              <a:spLocks noChangeArrowheads="1"/>
            </p:cNvSpPr>
            <p:nvPr/>
          </p:nvSpPr>
          <p:spPr bwMode="auto">
            <a:xfrm>
              <a:off x="2784" y="244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14" name="Oval 90"/>
            <p:cNvSpPr>
              <a:spLocks noChangeArrowheads="1"/>
            </p:cNvSpPr>
            <p:nvPr/>
          </p:nvSpPr>
          <p:spPr bwMode="auto">
            <a:xfrm>
              <a:off x="2352" y="288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15" name="Oval 91"/>
            <p:cNvSpPr>
              <a:spLocks noChangeArrowheads="1"/>
            </p:cNvSpPr>
            <p:nvPr/>
          </p:nvSpPr>
          <p:spPr bwMode="auto">
            <a:xfrm>
              <a:off x="2880" y="211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16" name="Oval 92"/>
            <p:cNvSpPr>
              <a:spLocks noChangeArrowheads="1"/>
            </p:cNvSpPr>
            <p:nvPr/>
          </p:nvSpPr>
          <p:spPr bwMode="auto">
            <a:xfrm>
              <a:off x="2880" y="182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17" name="Oval 93"/>
            <p:cNvSpPr>
              <a:spLocks noChangeArrowheads="1"/>
            </p:cNvSpPr>
            <p:nvPr/>
          </p:nvSpPr>
          <p:spPr bwMode="auto">
            <a:xfrm>
              <a:off x="2592" y="124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18" name="Oval 94"/>
            <p:cNvSpPr>
              <a:spLocks noChangeArrowheads="1"/>
            </p:cNvSpPr>
            <p:nvPr/>
          </p:nvSpPr>
          <p:spPr bwMode="auto">
            <a:xfrm>
              <a:off x="2784" y="148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19" name="Oval 95"/>
            <p:cNvSpPr>
              <a:spLocks noChangeArrowheads="1"/>
            </p:cNvSpPr>
            <p:nvPr/>
          </p:nvSpPr>
          <p:spPr bwMode="auto">
            <a:xfrm>
              <a:off x="2592" y="268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20" name="Oval 96"/>
            <p:cNvSpPr>
              <a:spLocks noChangeArrowheads="1"/>
            </p:cNvSpPr>
            <p:nvPr/>
          </p:nvSpPr>
          <p:spPr bwMode="auto">
            <a:xfrm>
              <a:off x="1296" y="168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21" name="Oval 97"/>
            <p:cNvSpPr>
              <a:spLocks noChangeArrowheads="1"/>
            </p:cNvSpPr>
            <p:nvPr/>
          </p:nvSpPr>
          <p:spPr bwMode="auto">
            <a:xfrm>
              <a:off x="2448" y="124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22" name="Oval 98"/>
            <p:cNvSpPr>
              <a:spLocks noChangeArrowheads="1"/>
            </p:cNvSpPr>
            <p:nvPr/>
          </p:nvSpPr>
          <p:spPr bwMode="auto">
            <a:xfrm>
              <a:off x="2832" y="196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23" name="Oval 99"/>
            <p:cNvSpPr>
              <a:spLocks noChangeArrowheads="1"/>
            </p:cNvSpPr>
            <p:nvPr/>
          </p:nvSpPr>
          <p:spPr bwMode="auto">
            <a:xfrm>
              <a:off x="2688" y="144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24" name="Oval 100"/>
            <p:cNvSpPr>
              <a:spLocks noChangeArrowheads="1"/>
            </p:cNvSpPr>
            <p:nvPr/>
          </p:nvSpPr>
          <p:spPr bwMode="auto">
            <a:xfrm>
              <a:off x="1008" y="2304"/>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25" name="Oval 101"/>
            <p:cNvSpPr>
              <a:spLocks noChangeArrowheads="1"/>
            </p:cNvSpPr>
            <p:nvPr/>
          </p:nvSpPr>
          <p:spPr bwMode="auto">
            <a:xfrm>
              <a:off x="1152" y="259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26" name="Oval 102"/>
            <p:cNvSpPr>
              <a:spLocks noChangeArrowheads="1"/>
            </p:cNvSpPr>
            <p:nvPr/>
          </p:nvSpPr>
          <p:spPr bwMode="auto">
            <a:xfrm>
              <a:off x="1680" y="297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27" name="Oval 103"/>
            <p:cNvSpPr>
              <a:spLocks noChangeArrowheads="1"/>
            </p:cNvSpPr>
            <p:nvPr/>
          </p:nvSpPr>
          <p:spPr bwMode="auto">
            <a:xfrm>
              <a:off x="2016" y="297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28" name="Oval 104"/>
            <p:cNvSpPr>
              <a:spLocks noChangeArrowheads="1"/>
            </p:cNvSpPr>
            <p:nvPr/>
          </p:nvSpPr>
          <p:spPr bwMode="auto">
            <a:xfrm>
              <a:off x="1392" y="283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29" name="Oval 105"/>
            <p:cNvSpPr>
              <a:spLocks noChangeArrowheads="1"/>
            </p:cNvSpPr>
            <p:nvPr/>
          </p:nvSpPr>
          <p:spPr bwMode="auto">
            <a:xfrm>
              <a:off x="2160" y="110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30" name="Oval 106"/>
            <p:cNvSpPr>
              <a:spLocks noChangeArrowheads="1"/>
            </p:cNvSpPr>
            <p:nvPr/>
          </p:nvSpPr>
          <p:spPr bwMode="auto">
            <a:xfrm>
              <a:off x="2784" y="168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31" name="Oval 107"/>
            <p:cNvSpPr>
              <a:spLocks noChangeArrowheads="1"/>
            </p:cNvSpPr>
            <p:nvPr/>
          </p:nvSpPr>
          <p:spPr bwMode="auto">
            <a:xfrm>
              <a:off x="1824" y="105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32" name="Oval 108"/>
            <p:cNvSpPr>
              <a:spLocks noChangeArrowheads="1"/>
            </p:cNvSpPr>
            <p:nvPr/>
          </p:nvSpPr>
          <p:spPr bwMode="auto">
            <a:xfrm>
              <a:off x="1584" y="115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33" name="Oval 109"/>
            <p:cNvSpPr>
              <a:spLocks noChangeArrowheads="1"/>
            </p:cNvSpPr>
            <p:nvPr/>
          </p:nvSpPr>
          <p:spPr bwMode="auto">
            <a:xfrm>
              <a:off x="1152" y="153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34" name="Oval 110"/>
            <p:cNvSpPr>
              <a:spLocks noChangeArrowheads="1"/>
            </p:cNvSpPr>
            <p:nvPr/>
          </p:nvSpPr>
          <p:spPr bwMode="auto">
            <a:xfrm>
              <a:off x="1056" y="1824"/>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35" name="Oval 111"/>
            <p:cNvSpPr>
              <a:spLocks noChangeArrowheads="1"/>
            </p:cNvSpPr>
            <p:nvPr/>
          </p:nvSpPr>
          <p:spPr bwMode="auto">
            <a:xfrm>
              <a:off x="1344" y="129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36" name="Oval 112"/>
            <p:cNvSpPr>
              <a:spLocks noChangeArrowheads="1"/>
            </p:cNvSpPr>
            <p:nvPr/>
          </p:nvSpPr>
          <p:spPr bwMode="auto">
            <a:xfrm>
              <a:off x="1536" y="268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37" name="Oval 113"/>
            <p:cNvSpPr>
              <a:spLocks noChangeArrowheads="1"/>
            </p:cNvSpPr>
            <p:nvPr/>
          </p:nvSpPr>
          <p:spPr bwMode="auto">
            <a:xfrm>
              <a:off x="1296" y="244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38" name="Oval 114"/>
            <p:cNvSpPr>
              <a:spLocks noChangeArrowheads="1"/>
            </p:cNvSpPr>
            <p:nvPr/>
          </p:nvSpPr>
          <p:spPr bwMode="auto">
            <a:xfrm>
              <a:off x="1824" y="283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39" name="Oval 115"/>
            <p:cNvSpPr>
              <a:spLocks noChangeArrowheads="1"/>
            </p:cNvSpPr>
            <p:nvPr/>
          </p:nvSpPr>
          <p:spPr bwMode="auto">
            <a:xfrm>
              <a:off x="2112" y="283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40" name="Oval 116"/>
            <p:cNvSpPr>
              <a:spLocks noChangeArrowheads="1"/>
            </p:cNvSpPr>
            <p:nvPr/>
          </p:nvSpPr>
          <p:spPr bwMode="auto">
            <a:xfrm>
              <a:off x="2640" y="254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41" name="Oval 117"/>
            <p:cNvSpPr>
              <a:spLocks noChangeArrowheads="1"/>
            </p:cNvSpPr>
            <p:nvPr/>
          </p:nvSpPr>
          <p:spPr bwMode="auto">
            <a:xfrm>
              <a:off x="2784" y="225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42" name="Oval 118"/>
            <p:cNvSpPr>
              <a:spLocks noChangeArrowheads="1"/>
            </p:cNvSpPr>
            <p:nvPr/>
          </p:nvSpPr>
          <p:spPr bwMode="auto">
            <a:xfrm>
              <a:off x="2400" y="273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43" name="Oval 119"/>
            <p:cNvSpPr>
              <a:spLocks noChangeArrowheads="1"/>
            </p:cNvSpPr>
            <p:nvPr/>
          </p:nvSpPr>
          <p:spPr bwMode="auto">
            <a:xfrm>
              <a:off x="2352" y="249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44" name="Oval 120"/>
            <p:cNvSpPr>
              <a:spLocks noChangeArrowheads="1"/>
            </p:cNvSpPr>
            <p:nvPr/>
          </p:nvSpPr>
          <p:spPr bwMode="auto">
            <a:xfrm>
              <a:off x="2544" y="225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45" name="Oval 121"/>
            <p:cNvSpPr>
              <a:spLocks noChangeArrowheads="1"/>
            </p:cNvSpPr>
            <p:nvPr/>
          </p:nvSpPr>
          <p:spPr bwMode="auto">
            <a:xfrm>
              <a:off x="1104" y="216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46" name="Oval 122"/>
            <p:cNvSpPr>
              <a:spLocks noChangeArrowheads="1"/>
            </p:cNvSpPr>
            <p:nvPr/>
          </p:nvSpPr>
          <p:spPr bwMode="auto">
            <a:xfrm>
              <a:off x="2544" y="172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47" name="Oval 123"/>
            <p:cNvSpPr>
              <a:spLocks noChangeArrowheads="1"/>
            </p:cNvSpPr>
            <p:nvPr/>
          </p:nvSpPr>
          <p:spPr bwMode="auto">
            <a:xfrm>
              <a:off x="2592" y="196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48" name="Oval 124"/>
            <p:cNvSpPr>
              <a:spLocks noChangeArrowheads="1"/>
            </p:cNvSpPr>
            <p:nvPr/>
          </p:nvSpPr>
          <p:spPr bwMode="auto">
            <a:xfrm>
              <a:off x="2448" y="148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49" name="Oval 125"/>
            <p:cNvSpPr>
              <a:spLocks noChangeArrowheads="1"/>
            </p:cNvSpPr>
            <p:nvPr/>
          </p:nvSpPr>
          <p:spPr bwMode="auto">
            <a:xfrm>
              <a:off x="2208" y="134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50" name="Oval 126"/>
            <p:cNvSpPr>
              <a:spLocks noChangeArrowheads="1"/>
            </p:cNvSpPr>
            <p:nvPr/>
          </p:nvSpPr>
          <p:spPr bwMode="auto">
            <a:xfrm>
              <a:off x="1632" y="134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51" name="Oval 127"/>
            <p:cNvSpPr>
              <a:spLocks noChangeArrowheads="1"/>
            </p:cNvSpPr>
            <p:nvPr/>
          </p:nvSpPr>
          <p:spPr bwMode="auto">
            <a:xfrm>
              <a:off x="1344" y="153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52" name="Oval 128"/>
            <p:cNvSpPr>
              <a:spLocks noChangeArrowheads="1"/>
            </p:cNvSpPr>
            <p:nvPr/>
          </p:nvSpPr>
          <p:spPr bwMode="auto">
            <a:xfrm>
              <a:off x="1920" y="124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53" name="Oval 129"/>
            <p:cNvSpPr>
              <a:spLocks noChangeArrowheads="1"/>
            </p:cNvSpPr>
            <p:nvPr/>
          </p:nvSpPr>
          <p:spPr bwMode="auto">
            <a:xfrm>
              <a:off x="2112" y="259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54" name="Oval 130"/>
            <p:cNvSpPr>
              <a:spLocks noChangeArrowheads="1"/>
            </p:cNvSpPr>
            <p:nvPr/>
          </p:nvSpPr>
          <p:spPr bwMode="auto">
            <a:xfrm>
              <a:off x="1824" y="259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55" name="Oval 131"/>
            <p:cNvSpPr>
              <a:spLocks noChangeArrowheads="1"/>
            </p:cNvSpPr>
            <p:nvPr/>
          </p:nvSpPr>
          <p:spPr bwMode="auto">
            <a:xfrm>
              <a:off x="1392" y="220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56" name="Oval 132"/>
            <p:cNvSpPr>
              <a:spLocks noChangeArrowheads="1"/>
            </p:cNvSpPr>
            <p:nvPr/>
          </p:nvSpPr>
          <p:spPr bwMode="auto">
            <a:xfrm>
              <a:off x="1584" y="244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57" name="Oval 133"/>
            <p:cNvSpPr>
              <a:spLocks noChangeArrowheads="1"/>
            </p:cNvSpPr>
            <p:nvPr/>
          </p:nvSpPr>
          <p:spPr bwMode="auto">
            <a:xfrm>
              <a:off x="1296" y="192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58" name="Oval 134"/>
            <p:cNvSpPr>
              <a:spLocks noChangeArrowheads="1"/>
            </p:cNvSpPr>
            <p:nvPr/>
          </p:nvSpPr>
          <p:spPr bwMode="auto">
            <a:xfrm>
              <a:off x="2112" y="148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59" name="Oval 135"/>
            <p:cNvSpPr>
              <a:spLocks noChangeArrowheads="1"/>
            </p:cNvSpPr>
            <p:nvPr/>
          </p:nvSpPr>
          <p:spPr bwMode="auto">
            <a:xfrm>
              <a:off x="1824" y="148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60" name="Oval 136"/>
            <p:cNvSpPr>
              <a:spLocks noChangeArrowheads="1"/>
            </p:cNvSpPr>
            <p:nvPr/>
          </p:nvSpPr>
          <p:spPr bwMode="auto">
            <a:xfrm>
              <a:off x="2256" y="168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61" name="Oval 137"/>
            <p:cNvSpPr>
              <a:spLocks noChangeArrowheads="1"/>
            </p:cNvSpPr>
            <p:nvPr/>
          </p:nvSpPr>
          <p:spPr bwMode="auto">
            <a:xfrm>
              <a:off x="2352" y="192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62" name="Oval 138"/>
            <p:cNvSpPr>
              <a:spLocks noChangeArrowheads="1"/>
            </p:cNvSpPr>
            <p:nvPr/>
          </p:nvSpPr>
          <p:spPr bwMode="auto">
            <a:xfrm>
              <a:off x="2160" y="235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63" name="Oval 139"/>
            <p:cNvSpPr>
              <a:spLocks noChangeArrowheads="1"/>
            </p:cNvSpPr>
            <p:nvPr/>
          </p:nvSpPr>
          <p:spPr bwMode="auto">
            <a:xfrm>
              <a:off x="2304" y="216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64" name="Oval 140"/>
            <p:cNvSpPr>
              <a:spLocks noChangeArrowheads="1"/>
            </p:cNvSpPr>
            <p:nvPr/>
          </p:nvSpPr>
          <p:spPr bwMode="auto">
            <a:xfrm>
              <a:off x="1920" y="240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65" name="Oval 141"/>
            <p:cNvSpPr>
              <a:spLocks noChangeArrowheads="1"/>
            </p:cNvSpPr>
            <p:nvPr/>
          </p:nvSpPr>
          <p:spPr bwMode="auto">
            <a:xfrm>
              <a:off x="1680" y="225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66" name="Oval 142"/>
            <p:cNvSpPr>
              <a:spLocks noChangeArrowheads="1"/>
            </p:cNvSpPr>
            <p:nvPr/>
          </p:nvSpPr>
          <p:spPr bwMode="auto">
            <a:xfrm>
              <a:off x="1584" y="196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67" name="Oval 143"/>
            <p:cNvSpPr>
              <a:spLocks noChangeArrowheads="1"/>
            </p:cNvSpPr>
            <p:nvPr/>
          </p:nvSpPr>
          <p:spPr bwMode="auto">
            <a:xfrm>
              <a:off x="1536" y="177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68" name="Oval 144"/>
            <p:cNvSpPr>
              <a:spLocks noChangeArrowheads="1"/>
            </p:cNvSpPr>
            <p:nvPr/>
          </p:nvSpPr>
          <p:spPr bwMode="auto">
            <a:xfrm>
              <a:off x="1968" y="163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69" name="Oval 145"/>
            <p:cNvSpPr>
              <a:spLocks noChangeArrowheads="1"/>
            </p:cNvSpPr>
            <p:nvPr/>
          </p:nvSpPr>
          <p:spPr bwMode="auto">
            <a:xfrm>
              <a:off x="1824" y="196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70" name="Oval 146"/>
            <p:cNvSpPr>
              <a:spLocks noChangeArrowheads="1"/>
            </p:cNvSpPr>
            <p:nvPr/>
          </p:nvSpPr>
          <p:spPr bwMode="auto">
            <a:xfrm>
              <a:off x="1728" y="168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71" name="Oval 147"/>
            <p:cNvSpPr>
              <a:spLocks noChangeArrowheads="1"/>
            </p:cNvSpPr>
            <p:nvPr/>
          </p:nvSpPr>
          <p:spPr bwMode="auto">
            <a:xfrm>
              <a:off x="1920" y="182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72" name="Oval 148"/>
            <p:cNvSpPr>
              <a:spLocks noChangeArrowheads="1"/>
            </p:cNvSpPr>
            <p:nvPr/>
          </p:nvSpPr>
          <p:spPr bwMode="auto">
            <a:xfrm>
              <a:off x="2112" y="187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73" name="Oval 149"/>
            <p:cNvSpPr>
              <a:spLocks noChangeArrowheads="1"/>
            </p:cNvSpPr>
            <p:nvPr/>
          </p:nvSpPr>
          <p:spPr bwMode="auto">
            <a:xfrm>
              <a:off x="2016" y="216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grpSp>
      <p:grpSp>
        <p:nvGrpSpPr>
          <p:cNvPr id="52374" name="Group 150"/>
          <p:cNvGrpSpPr>
            <a:grpSpLocks/>
          </p:cNvGrpSpPr>
          <p:nvPr/>
        </p:nvGrpSpPr>
        <p:grpSpPr bwMode="auto">
          <a:xfrm>
            <a:off x="609600" y="5181600"/>
            <a:ext cx="1193800" cy="1219200"/>
            <a:chOff x="960" y="1008"/>
            <a:chExt cx="2256" cy="2304"/>
          </a:xfrm>
        </p:grpSpPr>
        <p:sp>
          <p:nvSpPr>
            <p:cNvPr id="52375" name="Oval 151"/>
            <p:cNvSpPr>
              <a:spLocks noChangeArrowheads="1"/>
            </p:cNvSpPr>
            <p:nvPr/>
          </p:nvSpPr>
          <p:spPr bwMode="auto">
            <a:xfrm>
              <a:off x="1584" y="153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76" name="Oval 152"/>
            <p:cNvSpPr>
              <a:spLocks noChangeArrowheads="1"/>
            </p:cNvSpPr>
            <p:nvPr/>
          </p:nvSpPr>
          <p:spPr bwMode="auto">
            <a:xfrm>
              <a:off x="1728" y="100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77" name="Oval 153"/>
            <p:cNvSpPr>
              <a:spLocks noChangeArrowheads="1"/>
            </p:cNvSpPr>
            <p:nvPr/>
          </p:nvSpPr>
          <p:spPr bwMode="auto">
            <a:xfrm>
              <a:off x="2352" y="105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78" name="Oval 154"/>
            <p:cNvSpPr>
              <a:spLocks noChangeArrowheads="1"/>
            </p:cNvSpPr>
            <p:nvPr/>
          </p:nvSpPr>
          <p:spPr bwMode="auto">
            <a:xfrm>
              <a:off x="2064" y="100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79" name="Oval 155"/>
            <p:cNvSpPr>
              <a:spLocks noChangeArrowheads="1"/>
            </p:cNvSpPr>
            <p:nvPr/>
          </p:nvSpPr>
          <p:spPr bwMode="auto">
            <a:xfrm>
              <a:off x="1200" y="134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80" name="Oval 156"/>
            <p:cNvSpPr>
              <a:spLocks noChangeArrowheads="1"/>
            </p:cNvSpPr>
            <p:nvPr/>
          </p:nvSpPr>
          <p:spPr bwMode="auto">
            <a:xfrm>
              <a:off x="960" y="196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81" name="Oval 157"/>
            <p:cNvSpPr>
              <a:spLocks noChangeArrowheads="1"/>
            </p:cNvSpPr>
            <p:nvPr/>
          </p:nvSpPr>
          <p:spPr bwMode="auto">
            <a:xfrm>
              <a:off x="1008" y="163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82" name="Oval 158"/>
            <p:cNvSpPr>
              <a:spLocks noChangeArrowheads="1"/>
            </p:cNvSpPr>
            <p:nvPr/>
          </p:nvSpPr>
          <p:spPr bwMode="auto">
            <a:xfrm>
              <a:off x="1440" y="1104"/>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83" name="Oval 159"/>
            <p:cNvSpPr>
              <a:spLocks noChangeArrowheads="1"/>
            </p:cNvSpPr>
            <p:nvPr/>
          </p:nvSpPr>
          <p:spPr bwMode="auto">
            <a:xfrm>
              <a:off x="2784" y="244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84" name="Oval 160"/>
            <p:cNvSpPr>
              <a:spLocks noChangeArrowheads="1"/>
            </p:cNvSpPr>
            <p:nvPr/>
          </p:nvSpPr>
          <p:spPr bwMode="auto">
            <a:xfrm>
              <a:off x="2352" y="288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85" name="Oval 161"/>
            <p:cNvSpPr>
              <a:spLocks noChangeArrowheads="1"/>
            </p:cNvSpPr>
            <p:nvPr/>
          </p:nvSpPr>
          <p:spPr bwMode="auto">
            <a:xfrm>
              <a:off x="2880" y="211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86" name="Oval 162"/>
            <p:cNvSpPr>
              <a:spLocks noChangeArrowheads="1"/>
            </p:cNvSpPr>
            <p:nvPr/>
          </p:nvSpPr>
          <p:spPr bwMode="auto">
            <a:xfrm>
              <a:off x="2880" y="182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87" name="Oval 163"/>
            <p:cNvSpPr>
              <a:spLocks noChangeArrowheads="1"/>
            </p:cNvSpPr>
            <p:nvPr/>
          </p:nvSpPr>
          <p:spPr bwMode="auto">
            <a:xfrm>
              <a:off x="2592" y="124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88" name="Oval 164"/>
            <p:cNvSpPr>
              <a:spLocks noChangeArrowheads="1"/>
            </p:cNvSpPr>
            <p:nvPr/>
          </p:nvSpPr>
          <p:spPr bwMode="auto">
            <a:xfrm>
              <a:off x="2784" y="148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89" name="Oval 165"/>
            <p:cNvSpPr>
              <a:spLocks noChangeArrowheads="1"/>
            </p:cNvSpPr>
            <p:nvPr/>
          </p:nvSpPr>
          <p:spPr bwMode="auto">
            <a:xfrm>
              <a:off x="2592" y="268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90" name="Oval 166"/>
            <p:cNvSpPr>
              <a:spLocks noChangeArrowheads="1"/>
            </p:cNvSpPr>
            <p:nvPr/>
          </p:nvSpPr>
          <p:spPr bwMode="auto">
            <a:xfrm>
              <a:off x="1296" y="168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91" name="Oval 167"/>
            <p:cNvSpPr>
              <a:spLocks noChangeArrowheads="1"/>
            </p:cNvSpPr>
            <p:nvPr/>
          </p:nvSpPr>
          <p:spPr bwMode="auto">
            <a:xfrm>
              <a:off x="2448" y="124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92" name="Oval 168"/>
            <p:cNvSpPr>
              <a:spLocks noChangeArrowheads="1"/>
            </p:cNvSpPr>
            <p:nvPr/>
          </p:nvSpPr>
          <p:spPr bwMode="auto">
            <a:xfrm>
              <a:off x="2832" y="196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93" name="Oval 169"/>
            <p:cNvSpPr>
              <a:spLocks noChangeArrowheads="1"/>
            </p:cNvSpPr>
            <p:nvPr/>
          </p:nvSpPr>
          <p:spPr bwMode="auto">
            <a:xfrm>
              <a:off x="2688" y="144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94" name="Oval 170"/>
            <p:cNvSpPr>
              <a:spLocks noChangeArrowheads="1"/>
            </p:cNvSpPr>
            <p:nvPr/>
          </p:nvSpPr>
          <p:spPr bwMode="auto">
            <a:xfrm>
              <a:off x="1008" y="2304"/>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95" name="Oval 171"/>
            <p:cNvSpPr>
              <a:spLocks noChangeArrowheads="1"/>
            </p:cNvSpPr>
            <p:nvPr/>
          </p:nvSpPr>
          <p:spPr bwMode="auto">
            <a:xfrm>
              <a:off x="1152" y="259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96" name="Oval 172"/>
            <p:cNvSpPr>
              <a:spLocks noChangeArrowheads="1"/>
            </p:cNvSpPr>
            <p:nvPr/>
          </p:nvSpPr>
          <p:spPr bwMode="auto">
            <a:xfrm>
              <a:off x="1680" y="297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397" name="Oval 173"/>
            <p:cNvSpPr>
              <a:spLocks noChangeArrowheads="1"/>
            </p:cNvSpPr>
            <p:nvPr/>
          </p:nvSpPr>
          <p:spPr bwMode="auto">
            <a:xfrm>
              <a:off x="2016" y="297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98" name="Oval 174"/>
            <p:cNvSpPr>
              <a:spLocks noChangeArrowheads="1"/>
            </p:cNvSpPr>
            <p:nvPr/>
          </p:nvSpPr>
          <p:spPr bwMode="auto">
            <a:xfrm>
              <a:off x="1392" y="283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399" name="Oval 175"/>
            <p:cNvSpPr>
              <a:spLocks noChangeArrowheads="1"/>
            </p:cNvSpPr>
            <p:nvPr/>
          </p:nvSpPr>
          <p:spPr bwMode="auto">
            <a:xfrm>
              <a:off x="2160" y="110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00" name="Oval 176"/>
            <p:cNvSpPr>
              <a:spLocks noChangeArrowheads="1"/>
            </p:cNvSpPr>
            <p:nvPr/>
          </p:nvSpPr>
          <p:spPr bwMode="auto">
            <a:xfrm>
              <a:off x="2784" y="168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01" name="Oval 177"/>
            <p:cNvSpPr>
              <a:spLocks noChangeArrowheads="1"/>
            </p:cNvSpPr>
            <p:nvPr/>
          </p:nvSpPr>
          <p:spPr bwMode="auto">
            <a:xfrm>
              <a:off x="1824" y="105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02" name="Oval 178"/>
            <p:cNvSpPr>
              <a:spLocks noChangeArrowheads="1"/>
            </p:cNvSpPr>
            <p:nvPr/>
          </p:nvSpPr>
          <p:spPr bwMode="auto">
            <a:xfrm>
              <a:off x="1584" y="115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03" name="Oval 179"/>
            <p:cNvSpPr>
              <a:spLocks noChangeArrowheads="1"/>
            </p:cNvSpPr>
            <p:nvPr/>
          </p:nvSpPr>
          <p:spPr bwMode="auto">
            <a:xfrm>
              <a:off x="1152" y="153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04" name="Oval 180"/>
            <p:cNvSpPr>
              <a:spLocks noChangeArrowheads="1"/>
            </p:cNvSpPr>
            <p:nvPr/>
          </p:nvSpPr>
          <p:spPr bwMode="auto">
            <a:xfrm>
              <a:off x="1056" y="1824"/>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05" name="Oval 181"/>
            <p:cNvSpPr>
              <a:spLocks noChangeArrowheads="1"/>
            </p:cNvSpPr>
            <p:nvPr/>
          </p:nvSpPr>
          <p:spPr bwMode="auto">
            <a:xfrm>
              <a:off x="1344" y="129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06" name="Oval 182"/>
            <p:cNvSpPr>
              <a:spLocks noChangeArrowheads="1"/>
            </p:cNvSpPr>
            <p:nvPr/>
          </p:nvSpPr>
          <p:spPr bwMode="auto">
            <a:xfrm>
              <a:off x="1536" y="268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07" name="Oval 183"/>
            <p:cNvSpPr>
              <a:spLocks noChangeArrowheads="1"/>
            </p:cNvSpPr>
            <p:nvPr/>
          </p:nvSpPr>
          <p:spPr bwMode="auto">
            <a:xfrm>
              <a:off x="1296" y="244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08" name="Oval 184"/>
            <p:cNvSpPr>
              <a:spLocks noChangeArrowheads="1"/>
            </p:cNvSpPr>
            <p:nvPr/>
          </p:nvSpPr>
          <p:spPr bwMode="auto">
            <a:xfrm>
              <a:off x="1824" y="283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09" name="Oval 185"/>
            <p:cNvSpPr>
              <a:spLocks noChangeArrowheads="1"/>
            </p:cNvSpPr>
            <p:nvPr/>
          </p:nvSpPr>
          <p:spPr bwMode="auto">
            <a:xfrm>
              <a:off x="2112" y="283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10" name="Oval 186"/>
            <p:cNvSpPr>
              <a:spLocks noChangeArrowheads="1"/>
            </p:cNvSpPr>
            <p:nvPr/>
          </p:nvSpPr>
          <p:spPr bwMode="auto">
            <a:xfrm>
              <a:off x="2640" y="254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11" name="Oval 187"/>
            <p:cNvSpPr>
              <a:spLocks noChangeArrowheads="1"/>
            </p:cNvSpPr>
            <p:nvPr/>
          </p:nvSpPr>
          <p:spPr bwMode="auto">
            <a:xfrm>
              <a:off x="2784" y="225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12" name="Oval 188"/>
            <p:cNvSpPr>
              <a:spLocks noChangeArrowheads="1"/>
            </p:cNvSpPr>
            <p:nvPr/>
          </p:nvSpPr>
          <p:spPr bwMode="auto">
            <a:xfrm>
              <a:off x="2400" y="273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13" name="Oval 189"/>
            <p:cNvSpPr>
              <a:spLocks noChangeArrowheads="1"/>
            </p:cNvSpPr>
            <p:nvPr/>
          </p:nvSpPr>
          <p:spPr bwMode="auto">
            <a:xfrm>
              <a:off x="2352" y="249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14" name="Oval 190"/>
            <p:cNvSpPr>
              <a:spLocks noChangeArrowheads="1"/>
            </p:cNvSpPr>
            <p:nvPr/>
          </p:nvSpPr>
          <p:spPr bwMode="auto">
            <a:xfrm>
              <a:off x="2544" y="225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15" name="Oval 191"/>
            <p:cNvSpPr>
              <a:spLocks noChangeArrowheads="1"/>
            </p:cNvSpPr>
            <p:nvPr/>
          </p:nvSpPr>
          <p:spPr bwMode="auto">
            <a:xfrm>
              <a:off x="1104" y="216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16" name="Oval 192"/>
            <p:cNvSpPr>
              <a:spLocks noChangeArrowheads="1"/>
            </p:cNvSpPr>
            <p:nvPr/>
          </p:nvSpPr>
          <p:spPr bwMode="auto">
            <a:xfrm>
              <a:off x="2544" y="172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17" name="Oval 193"/>
            <p:cNvSpPr>
              <a:spLocks noChangeArrowheads="1"/>
            </p:cNvSpPr>
            <p:nvPr/>
          </p:nvSpPr>
          <p:spPr bwMode="auto">
            <a:xfrm>
              <a:off x="2592" y="196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18" name="Oval 194"/>
            <p:cNvSpPr>
              <a:spLocks noChangeArrowheads="1"/>
            </p:cNvSpPr>
            <p:nvPr/>
          </p:nvSpPr>
          <p:spPr bwMode="auto">
            <a:xfrm>
              <a:off x="2448" y="148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19" name="Oval 195"/>
            <p:cNvSpPr>
              <a:spLocks noChangeArrowheads="1"/>
            </p:cNvSpPr>
            <p:nvPr/>
          </p:nvSpPr>
          <p:spPr bwMode="auto">
            <a:xfrm>
              <a:off x="2208" y="134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20" name="Oval 196"/>
            <p:cNvSpPr>
              <a:spLocks noChangeArrowheads="1"/>
            </p:cNvSpPr>
            <p:nvPr/>
          </p:nvSpPr>
          <p:spPr bwMode="auto">
            <a:xfrm>
              <a:off x="1632" y="134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21" name="Oval 197"/>
            <p:cNvSpPr>
              <a:spLocks noChangeArrowheads="1"/>
            </p:cNvSpPr>
            <p:nvPr/>
          </p:nvSpPr>
          <p:spPr bwMode="auto">
            <a:xfrm>
              <a:off x="1344" y="153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22" name="Oval 198"/>
            <p:cNvSpPr>
              <a:spLocks noChangeArrowheads="1"/>
            </p:cNvSpPr>
            <p:nvPr/>
          </p:nvSpPr>
          <p:spPr bwMode="auto">
            <a:xfrm>
              <a:off x="1920" y="124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23" name="Oval 199"/>
            <p:cNvSpPr>
              <a:spLocks noChangeArrowheads="1"/>
            </p:cNvSpPr>
            <p:nvPr/>
          </p:nvSpPr>
          <p:spPr bwMode="auto">
            <a:xfrm>
              <a:off x="2112" y="259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24" name="Oval 200"/>
            <p:cNvSpPr>
              <a:spLocks noChangeArrowheads="1"/>
            </p:cNvSpPr>
            <p:nvPr/>
          </p:nvSpPr>
          <p:spPr bwMode="auto">
            <a:xfrm>
              <a:off x="1824" y="259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25" name="Oval 201"/>
            <p:cNvSpPr>
              <a:spLocks noChangeArrowheads="1"/>
            </p:cNvSpPr>
            <p:nvPr/>
          </p:nvSpPr>
          <p:spPr bwMode="auto">
            <a:xfrm>
              <a:off x="1392" y="220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26" name="Oval 202"/>
            <p:cNvSpPr>
              <a:spLocks noChangeArrowheads="1"/>
            </p:cNvSpPr>
            <p:nvPr/>
          </p:nvSpPr>
          <p:spPr bwMode="auto">
            <a:xfrm>
              <a:off x="1584" y="244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27" name="Oval 203"/>
            <p:cNvSpPr>
              <a:spLocks noChangeArrowheads="1"/>
            </p:cNvSpPr>
            <p:nvPr/>
          </p:nvSpPr>
          <p:spPr bwMode="auto">
            <a:xfrm>
              <a:off x="1296" y="192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28" name="Oval 204"/>
            <p:cNvSpPr>
              <a:spLocks noChangeArrowheads="1"/>
            </p:cNvSpPr>
            <p:nvPr/>
          </p:nvSpPr>
          <p:spPr bwMode="auto">
            <a:xfrm>
              <a:off x="2112" y="148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29" name="Oval 205"/>
            <p:cNvSpPr>
              <a:spLocks noChangeArrowheads="1"/>
            </p:cNvSpPr>
            <p:nvPr/>
          </p:nvSpPr>
          <p:spPr bwMode="auto">
            <a:xfrm>
              <a:off x="1824" y="148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30" name="Oval 206"/>
            <p:cNvSpPr>
              <a:spLocks noChangeArrowheads="1"/>
            </p:cNvSpPr>
            <p:nvPr/>
          </p:nvSpPr>
          <p:spPr bwMode="auto">
            <a:xfrm>
              <a:off x="2256" y="168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31" name="Oval 207"/>
            <p:cNvSpPr>
              <a:spLocks noChangeArrowheads="1"/>
            </p:cNvSpPr>
            <p:nvPr/>
          </p:nvSpPr>
          <p:spPr bwMode="auto">
            <a:xfrm>
              <a:off x="2352" y="192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32" name="Oval 208"/>
            <p:cNvSpPr>
              <a:spLocks noChangeArrowheads="1"/>
            </p:cNvSpPr>
            <p:nvPr/>
          </p:nvSpPr>
          <p:spPr bwMode="auto">
            <a:xfrm>
              <a:off x="2160" y="235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33" name="Oval 209"/>
            <p:cNvSpPr>
              <a:spLocks noChangeArrowheads="1"/>
            </p:cNvSpPr>
            <p:nvPr/>
          </p:nvSpPr>
          <p:spPr bwMode="auto">
            <a:xfrm>
              <a:off x="2304" y="216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34" name="Oval 210"/>
            <p:cNvSpPr>
              <a:spLocks noChangeArrowheads="1"/>
            </p:cNvSpPr>
            <p:nvPr/>
          </p:nvSpPr>
          <p:spPr bwMode="auto">
            <a:xfrm>
              <a:off x="1920" y="240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35" name="Oval 211"/>
            <p:cNvSpPr>
              <a:spLocks noChangeArrowheads="1"/>
            </p:cNvSpPr>
            <p:nvPr/>
          </p:nvSpPr>
          <p:spPr bwMode="auto">
            <a:xfrm>
              <a:off x="1680" y="225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36" name="Oval 212"/>
            <p:cNvSpPr>
              <a:spLocks noChangeArrowheads="1"/>
            </p:cNvSpPr>
            <p:nvPr/>
          </p:nvSpPr>
          <p:spPr bwMode="auto">
            <a:xfrm>
              <a:off x="1584" y="196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37" name="Oval 213"/>
            <p:cNvSpPr>
              <a:spLocks noChangeArrowheads="1"/>
            </p:cNvSpPr>
            <p:nvPr/>
          </p:nvSpPr>
          <p:spPr bwMode="auto">
            <a:xfrm>
              <a:off x="1536" y="177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38" name="Oval 214"/>
            <p:cNvSpPr>
              <a:spLocks noChangeArrowheads="1"/>
            </p:cNvSpPr>
            <p:nvPr/>
          </p:nvSpPr>
          <p:spPr bwMode="auto">
            <a:xfrm>
              <a:off x="1968" y="163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39" name="Oval 215"/>
            <p:cNvSpPr>
              <a:spLocks noChangeArrowheads="1"/>
            </p:cNvSpPr>
            <p:nvPr/>
          </p:nvSpPr>
          <p:spPr bwMode="auto">
            <a:xfrm>
              <a:off x="1824" y="196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40" name="Oval 216"/>
            <p:cNvSpPr>
              <a:spLocks noChangeArrowheads="1"/>
            </p:cNvSpPr>
            <p:nvPr/>
          </p:nvSpPr>
          <p:spPr bwMode="auto">
            <a:xfrm>
              <a:off x="1728" y="168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41" name="Oval 217"/>
            <p:cNvSpPr>
              <a:spLocks noChangeArrowheads="1"/>
            </p:cNvSpPr>
            <p:nvPr/>
          </p:nvSpPr>
          <p:spPr bwMode="auto">
            <a:xfrm>
              <a:off x="1920" y="182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42" name="Oval 218"/>
            <p:cNvSpPr>
              <a:spLocks noChangeArrowheads="1"/>
            </p:cNvSpPr>
            <p:nvPr/>
          </p:nvSpPr>
          <p:spPr bwMode="auto">
            <a:xfrm>
              <a:off x="2112" y="187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43" name="Oval 219"/>
            <p:cNvSpPr>
              <a:spLocks noChangeArrowheads="1"/>
            </p:cNvSpPr>
            <p:nvPr/>
          </p:nvSpPr>
          <p:spPr bwMode="auto">
            <a:xfrm>
              <a:off x="2016" y="216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grpSp>
      <p:sp>
        <p:nvSpPr>
          <p:cNvPr id="52444" name="Oval 220"/>
          <p:cNvSpPr>
            <a:spLocks noChangeArrowheads="1"/>
          </p:cNvSpPr>
          <p:nvPr/>
        </p:nvSpPr>
        <p:spPr bwMode="auto">
          <a:xfrm>
            <a:off x="2667000" y="762000"/>
            <a:ext cx="177800" cy="177800"/>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45" name="Line 221"/>
          <p:cNvSpPr>
            <a:spLocks noChangeShapeType="1"/>
          </p:cNvSpPr>
          <p:nvPr/>
        </p:nvSpPr>
        <p:spPr bwMode="auto">
          <a:xfrm flipH="1">
            <a:off x="1752600" y="914400"/>
            <a:ext cx="838200" cy="381000"/>
          </a:xfrm>
          <a:prstGeom prst="line">
            <a:avLst/>
          </a:prstGeom>
          <a:noFill/>
          <a:ln w="19050">
            <a:solidFill>
              <a:srgbClr val="00FF00"/>
            </a:solidFill>
            <a:prstDash val="sysDot"/>
            <a:round/>
            <a:headEnd/>
            <a:tailEnd type="stealth" w="med" len="med"/>
          </a:ln>
          <a:effectLst/>
        </p:spPr>
        <p:txBody>
          <a:bodyPr/>
          <a:lstStyle/>
          <a:p>
            <a:endParaRPr lang="en-GB"/>
          </a:p>
        </p:txBody>
      </p:sp>
      <p:grpSp>
        <p:nvGrpSpPr>
          <p:cNvPr id="52446" name="Group 222"/>
          <p:cNvGrpSpPr>
            <a:grpSpLocks/>
          </p:cNvGrpSpPr>
          <p:nvPr/>
        </p:nvGrpSpPr>
        <p:grpSpPr bwMode="auto">
          <a:xfrm>
            <a:off x="2895600" y="3048000"/>
            <a:ext cx="1193800" cy="1219200"/>
            <a:chOff x="960" y="1008"/>
            <a:chExt cx="2256" cy="2304"/>
          </a:xfrm>
        </p:grpSpPr>
        <p:sp>
          <p:nvSpPr>
            <p:cNvPr id="52447" name="Oval 223"/>
            <p:cNvSpPr>
              <a:spLocks noChangeArrowheads="1"/>
            </p:cNvSpPr>
            <p:nvPr/>
          </p:nvSpPr>
          <p:spPr bwMode="auto">
            <a:xfrm>
              <a:off x="1584" y="153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48" name="Oval 224"/>
            <p:cNvSpPr>
              <a:spLocks noChangeArrowheads="1"/>
            </p:cNvSpPr>
            <p:nvPr/>
          </p:nvSpPr>
          <p:spPr bwMode="auto">
            <a:xfrm>
              <a:off x="1728" y="100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49" name="Oval 225"/>
            <p:cNvSpPr>
              <a:spLocks noChangeArrowheads="1"/>
            </p:cNvSpPr>
            <p:nvPr/>
          </p:nvSpPr>
          <p:spPr bwMode="auto">
            <a:xfrm>
              <a:off x="2352" y="105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50" name="Oval 226"/>
            <p:cNvSpPr>
              <a:spLocks noChangeArrowheads="1"/>
            </p:cNvSpPr>
            <p:nvPr/>
          </p:nvSpPr>
          <p:spPr bwMode="auto">
            <a:xfrm>
              <a:off x="2064" y="100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51" name="Oval 227"/>
            <p:cNvSpPr>
              <a:spLocks noChangeArrowheads="1"/>
            </p:cNvSpPr>
            <p:nvPr/>
          </p:nvSpPr>
          <p:spPr bwMode="auto">
            <a:xfrm>
              <a:off x="1200" y="134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52" name="Oval 228"/>
            <p:cNvSpPr>
              <a:spLocks noChangeArrowheads="1"/>
            </p:cNvSpPr>
            <p:nvPr/>
          </p:nvSpPr>
          <p:spPr bwMode="auto">
            <a:xfrm>
              <a:off x="960" y="196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53" name="Oval 229"/>
            <p:cNvSpPr>
              <a:spLocks noChangeArrowheads="1"/>
            </p:cNvSpPr>
            <p:nvPr/>
          </p:nvSpPr>
          <p:spPr bwMode="auto">
            <a:xfrm>
              <a:off x="1008" y="163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54" name="Oval 230"/>
            <p:cNvSpPr>
              <a:spLocks noChangeArrowheads="1"/>
            </p:cNvSpPr>
            <p:nvPr/>
          </p:nvSpPr>
          <p:spPr bwMode="auto">
            <a:xfrm>
              <a:off x="1440" y="1104"/>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55" name="Oval 231"/>
            <p:cNvSpPr>
              <a:spLocks noChangeArrowheads="1"/>
            </p:cNvSpPr>
            <p:nvPr/>
          </p:nvSpPr>
          <p:spPr bwMode="auto">
            <a:xfrm>
              <a:off x="2784" y="244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56" name="Oval 232"/>
            <p:cNvSpPr>
              <a:spLocks noChangeArrowheads="1"/>
            </p:cNvSpPr>
            <p:nvPr/>
          </p:nvSpPr>
          <p:spPr bwMode="auto">
            <a:xfrm>
              <a:off x="2352" y="288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57" name="Oval 233"/>
            <p:cNvSpPr>
              <a:spLocks noChangeArrowheads="1"/>
            </p:cNvSpPr>
            <p:nvPr/>
          </p:nvSpPr>
          <p:spPr bwMode="auto">
            <a:xfrm>
              <a:off x="2880" y="211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58" name="Oval 234"/>
            <p:cNvSpPr>
              <a:spLocks noChangeArrowheads="1"/>
            </p:cNvSpPr>
            <p:nvPr/>
          </p:nvSpPr>
          <p:spPr bwMode="auto">
            <a:xfrm>
              <a:off x="2880" y="182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59" name="Oval 235"/>
            <p:cNvSpPr>
              <a:spLocks noChangeArrowheads="1"/>
            </p:cNvSpPr>
            <p:nvPr/>
          </p:nvSpPr>
          <p:spPr bwMode="auto">
            <a:xfrm>
              <a:off x="2592" y="124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60" name="Oval 236"/>
            <p:cNvSpPr>
              <a:spLocks noChangeArrowheads="1"/>
            </p:cNvSpPr>
            <p:nvPr/>
          </p:nvSpPr>
          <p:spPr bwMode="auto">
            <a:xfrm>
              <a:off x="2784" y="148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61" name="Oval 237"/>
            <p:cNvSpPr>
              <a:spLocks noChangeArrowheads="1"/>
            </p:cNvSpPr>
            <p:nvPr/>
          </p:nvSpPr>
          <p:spPr bwMode="auto">
            <a:xfrm>
              <a:off x="2592" y="268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62" name="Oval 238"/>
            <p:cNvSpPr>
              <a:spLocks noChangeArrowheads="1"/>
            </p:cNvSpPr>
            <p:nvPr/>
          </p:nvSpPr>
          <p:spPr bwMode="auto">
            <a:xfrm>
              <a:off x="1296" y="168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63" name="Oval 239"/>
            <p:cNvSpPr>
              <a:spLocks noChangeArrowheads="1"/>
            </p:cNvSpPr>
            <p:nvPr/>
          </p:nvSpPr>
          <p:spPr bwMode="auto">
            <a:xfrm>
              <a:off x="2448" y="124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64" name="Oval 240"/>
            <p:cNvSpPr>
              <a:spLocks noChangeArrowheads="1"/>
            </p:cNvSpPr>
            <p:nvPr/>
          </p:nvSpPr>
          <p:spPr bwMode="auto">
            <a:xfrm>
              <a:off x="2832" y="196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65" name="Oval 241"/>
            <p:cNvSpPr>
              <a:spLocks noChangeArrowheads="1"/>
            </p:cNvSpPr>
            <p:nvPr/>
          </p:nvSpPr>
          <p:spPr bwMode="auto">
            <a:xfrm>
              <a:off x="2688" y="144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66" name="Oval 242"/>
            <p:cNvSpPr>
              <a:spLocks noChangeArrowheads="1"/>
            </p:cNvSpPr>
            <p:nvPr/>
          </p:nvSpPr>
          <p:spPr bwMode="auto">
            <a:xfrm>
              <a:off x="1008" y="2304"/>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67" name="Oval 243"/>
            <p:cNvSpPr>
              <a:spLocks noChangeArrowheads="1"/>
            </p:cNvSpPr>
            <p:nvPr/>
          </p:nvSpPr>
          <p:spPr bwMode="auto">
            <a:xfrm>
              <a:off x="1152" y="259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68" name="Oval 244"/>
            <p:cNvSpPr>
              <a:spLocks noChangeArrowheads="1"/>
            </p:cNvSpPr>
            <p:nvPr/>
          </p:nvSpPr>
          <p:spPr bwMode="auto">
            <a:xfrm>
              <a:off x="1680" y="297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69" name="Oval 245"/>
            <p:cNvSpPr>
              <a:spLocks noChangeArrowheads="1"/>
            </p:cNvSpPr>
            <p:nvPr/>
          </p:nvSpPr>
          <p:spPr bwMode="auto">
            <a:xfrm>
              <a:off x="2016" y="297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70" name="Oval 246"/>
            <p:cNvSpPr>
              <a:spLocks noChangeArrowheads="1"/>
            </p:cNvSpPr>
            <p:nvPr/>
          </p:nvSpPr>
          <p:spPr bwMode="auto">
            <a:xfrm>
              <a:off x="1392" y="283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71" name="Oval 247"/>
            <p:cNvSpPr>
              <a:spLocks noChangeArrowheads="1"/>
            </p:cNvSpPr>
            <p:nvPr/>
          </p:nvSpPr>
          <p:spPr bwMode="auto">
            <a:xfrm>
              <a:off x="2160" y="110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72" name="Oval 248"/>
            <p:cNvSpPr>
              <a:spLocks noChangeArrowheads="1"/>
            </p:cNvSpPr>
            <p:nvPr/>
          </p:nvSpPr>
          <p:spPr bwMode="auto">
            <a:xfrm>
              <a:off x="2784" y="168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73" name="Oval 249"/>
            <p:cNvSpPr>
              <a:spLocks noChangeArrowheads="1"/>
            </p:cNvSpPr>
            <p:nvPr/>
          </p:nvSpPr>
          <p:spPr bwMode="auto">
            <a:xfrm>
              <a:off x="1824" y="105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74" name="Oval 250"/>
            <p:cNvSpPr>
              <a:spLocks noChangeArrowheads="1"/>
            </p:cNvSpPr>
            <p:nvPr/>
          </p:nvSpPr>
          <p:spPr bwMode="auto">
            <a:xfrm>
              <a:off x="1584" y="115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75" name="Oval 251"/>
            <p:cNvSpPr>
              <a:spLocks noChangeArrowheads="1"/>
            </p:cNvSpPr>
            <p:nvPr/>
          </p:nvSpPr>
          <p:spPr bwMode="auto">
            <a:xfrm>
              <a:off x="1152" y="153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76" name="Oval 252"/>
            <p:cNvSpPr>
              <a:spLocks noChangeArrowheads="1"/>
            </p:cNvSpPr>
            <p:nvPr/>
          </p:nvSpPr>
          <p:spPr bwMode="auto">
            <a:xfrm>
              <a:off x="1056" y="1824"/>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77" name="Oval 253"/>
            <p:cNvSpPr>
              <a:spLocks noChangeArrowheads="1"/>
            </p:cNvSpPr>
            <p:nvPr/>
          </p:nvSpPr>
          <p:spPr bwMode="auto">
            <a:xfrm>
              <a:off x="1344" y="129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78" name="Oval 254"/>
            <p:cNvSpPr>
              <a:spLocks noChangeArrowheads="1"/>
            </p:cNvSpPr>
            <p:nvPr/>
          </p:nvSpPr>
          <p:spPr bwMode="auto">
            <a:xfrm>
              <a:off x="1536" y="268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79" name="Oval 255"/>
            <p:cNvSpPr>
              <a:spLocks noChangeArrowheads="1"/>
            </p:cNvSpPr>
            <p:nvPr/>
          </p:nvSpPr>
          <p:spPr bwMode="auto">
            <a:xfrm>
              <a:off x="1296" y="244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80" name="Oval 256"/>
            <p:cNvSpPr>
              <a:spLocks noChangeArrowheads="1"/>
            </p:cNvSpPr>
            <p:nvPr/>
          </p:nvSpPr>
          <p:spPr bwMode="auto">
            <a:xfrm>
              <a:off x="1824" y="283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81" name="Oval 257"/>
            <p:cNvSpPr>
              <a:spLocks noChangeArrowheads="1"/>
            </p:cNvSpPr>
            <p:nvPr/>
          </p:nvSpPr>
          <p:spPr bwMode="auto">
            <a:xfrm>
              <a:off x="2112" y="283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82" name="Oval 258"/>
            <p:cNvSpPr>
              <a:spLocks noChangeArrowheads="1"/>
            </p:cNvSpPr>
            <p:nvPr/>
          </p:nvSpPr>
          <p:spPr bwMode="auto">
            <a:xfrm>
              <a:off x="2640" y="254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83" name="Oval 259"/>
            <p:cNvSpPr>
              <a:spLocks noChangeArrowheads="1"/>
            </p:cNvSpPr>
            <p:nvPr/>
          </p:nvSpPr>
          <p:spPr bwMode="auto">
            <a:xfrm>
              <a:off x="2784" y="225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84" name="Oval 260"/>
            <p:cNvSpPr>
              <a:spLocks noChangeArrowheads="1"/>
            </p:cNvSpPr>
            <p:nvPr/>
          </p:nvSpPr>
          <p:spPr bwMode="auto">
            <a:xfrm>
              <a:off x="2400" y="273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85" name="Oval 261"/>
            <p:cNvSpPr>
              <a:spLocks noChangeArrowheads="1"/>
            </p:cNvSpPr>
            <p:nvPr/>
          </p:nvSpPr>
          <p:spPr bwMode="auto">
            <a:xfrm>
              <a:off x="2352" y="249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86" name="Oval 262"/>
            <p:cNvSpPr>
              <a:spLocks noChangeArrowheads="1"/>
            </p:cNvSpPr>
            <p:nvPr/>
          </p:nvSpPr>
          <p:spPr bwMode="auto">
            <a:xfrm>
              <a:off x="2544" y="225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87" name="Oval 263"/>
            <p:cNvSpPr>
              <a:spLocks noChangeArrowheads="1"/>
            </p:cNvSpPr>
            <p:nvPr/>
          </p:nvSpPr>
          <p:spPr bwMode="auto">
            <a:xfrm>
              <a:off x="1104" y="216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88" name="Oval 264"/>
            <p:cNvSpPr>
              <a:spLocks noChangeArrowheads="1"/>
            </p:cNvSpPr>
            <p:nvPr/>
          </p:nvSpPr>
          <p:spPr bwMode="auto">
            <a:xfrm>
              <a:off x="2544" y="172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89" name="Oval 265"/>
            <p:cNvSpPr>
              <a:spLocks noChangeArrowheads="1"/>
            </p:cNvSpPr>
            <p:nvPr/>
          </p:nvSpPr>
          <p:spPr bwMode="auto">
            <a:xfrm>
              <a:off x="2592" y="196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90" name="Oval 266"/>
            <p:cNvSpPr>
              <a:spLocks noChangeArrowheads="1"/>
            </p:cNvSpPr>
            <p:nvPr/>
          </p:nvSpPr>
          <p:spPr bwMode="auto">
            <a:xfrm>
              <a:off x="2448" y="148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91" name="Oval 267"/>
            <p:cNvSpPr>
              <a:spLocks noChangeArrowheads="1"/>
            </p:cNvSpPr>
            <p:nvPr/>
          </p:nvSpPr>
          <p:spPr bwMode="auto">
            <a:xfrm>
              <a:off x="2208" y="134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92" name="Oval 268"/>
            <p:cNvSpPr>
              <a:spLocks noChangeArrowheads="1"/>
            </p:cNvSpPr>
            <p:nvPr/>
          </p:nvSpPr>
          <p:spPr bwMode="auto">
            <a:xfrm>
              <a:off x="1632" y="134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93" name="Oval 269"/>
            <p:cNvSpPr>
              <a:spLocks noChangeArrowheads="1"/>
            </p:cNvSpPr>
            <p:nvPr/>
          </p:nvSpPr>
          <p:spPr bwMode="auto">
            <a:xfrm>
              <a:off x="1344" y="153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94" name="Oval 270"/>
            <p:cNvSpPr>
              <a:spLocks noChangeArrowheads="1"/>
            </p:cNvSpPr>
            <p:nvPr/>
          </p:nvSpPr>
          <p:spPr bwMode="auto">
            <a:xfrm>
              <a:off x="1920" y="124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95" name="Oval 271"/>
            <p:cNvSpPr>
              <a:spLocks noChangeArrowheads="1"/>
            </p:cNvSpPr>
            <p:nvPr/>
          </p:nvSpPr>
          <p:spPr bwMode="auto">
            <a:xfrm>
              <a:off x="2112" y="259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96" name="Oval 272"/>
            <p:cNvSpPr>
              <a:spLocks noChangeArrowheads="1"/>
            </p:cNvSpPr>
            <p:nvPr/>
          </p:nvSpPr>
          <p:spPr bwMode="auto">
            <a:xfrm>
              <a:off x="1824" y="259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97" name="Oval 273"/>
            <p:cNvSpPr>
              <a:spLocks noChangeArrowheads="1"/>
            </p:cNvSpPr>
            <p:nvPr/>
          </p:nvSpPr>
          <p:spPr bwMode="auto">
            <a:xfrm>
              <a:off x="1392" y="220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498" name="Oval 274"/>
            <p:cNvSpPr>
              <a:spLocks noChangeArrowheads="1"/>
            </p:cNvSpPr>
            <p:nvPr/>
          </p:nvSpPr>
          <p:spPr bwMode="auto">
            <a:xfrm>
              <a:off x="1584" y="244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499" name="Oval 275"/>
            <p:cNvSpPr>
              <a:spLocks noChangeArrowheads="1"/>
            </p:cNvSpPr>
            <p:nvPr/>
          </p:nvSpPr>
          <p:spPr bwMode="auto">
            <a:xfrm>
              <a:off x="1296" y="192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00" name="Oval 276"/>
            <p:cNvSpPr>
              <a:spLocks noChangeArrowheads="1"/>
            </p:cNvSpPr>
            <p:nvPr/>
          </p:nvSpPr>
          <p:spPr bwMode="auto">
            <a:xfrm>
              <a:off x="2112" y="148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01" name="Oval 277"/>
            <p:cNvSpPr>
              <a:spLocks noChangeArrowheads="1"/>
            </p:cNvSpPr>
            <p:nvPr/>
          </p:nvSpPr>
          <p:spPr bwMode="auto">
            <a:xfrm>
              <a:off x="1824" y="148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02" name="Oval 278"/>
            <p:cNvSpPr>
              <a:spLocks noChangeArrowheads="1"/>
            </p:cNvSpPr>
            <p:nvPr/>
          </p:nvSpPr>
          <p:spPr bwMode="auto">
            <a:xfrm>
              <a:off x="2256" y="168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03" name="Oval 279"/>
            <p:cNvSpPr>
              <a:spLocks noChangeArrowheads="1"/>
            </p:cNvSpPr>
            <p:nvPr/>
          </p:nvSpPr>
          <p:spPr bwMode="auto">
            <a:xfrm>
              <a:off x="2352" y="192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04" name="Oval 280"/>
            <p:cNvSpPr>
              <a:spLocks noChangeArrowheads="1"/>
            </p:cNvSpPr>
            <p:nvPr/>
          </p:nvSpPr>
          <p:spPr bwMode="auto">
            <a:xfrm>
              <a:off x="2160" y="235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05" name="Oval 281"/>
            <p:cNvSpPr>
              <a:spLocks noChangeArrowheads="1"/>
            </p:cNvSpPr>
            <p:nvPr/>
          </p:nvSpPr>
          <p:spPr bwMode="auto">
            <a:xfrm>
              <a:off x="2304" y="216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06" name="Oval 282"/>
            <p:cNvSpPr>
              <a:spLocks noChangeArrowheads="1"/>
            </p:cNvSpPr>
            <p:nvPr/>
          </p:nvSpPr>
          <p:spPr bwMode="auto">
            <a:xfrm>
              <a:off x="1920" y="240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07" name="Oval 283"/>
            <p:cNvSpPr>
              <a:spLocks noChangeArrowheads="1"/>
            </p:cNvSpPr>
            <p:nvPr/>
          </p:nvSpPr>
          <p:spPr bwMode="auto">
            <a:xfrm>
              <a:off x="1680" y="225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08" name="Oval 284"/>
            <p:cNvSpPr>
              <a:spLocks noChangeArrowheads="1"/>
            </p:cNvSpPr>
            <p:nvPr/>
          </p:nvSpPr>
          <p:spPr bwMode="auto">
            <a:xfrm>
              <a:off x="1584" y="196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09" name="Oval 285"/>
            <p:cNvSpPr>
              <a:spLocks noChangeArrowheads="1"/>
            </p:cNvSpPr>
            <p:nvPr/>
          </p:nvSpPr>
          <p:spPr bwMode="auto">
            <a:xfrm>
              <a:off x="1536" y="177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10" name="Oval 286"/>
            <p:cNvSpPr>
              <a:spLocks noChangeArrowheads="1"/>
            </p:cNvSpPr>
            <p:nvPr/>
          </p:nvSpPr>
          <p:spPr bwMode="auto">
            <a:xfrm>
              <a:off x="1968" y="163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11" name="Oval 287"/>
            <p:cNvSpPr>
              <a:spLocks noChangeArrowheads="1"/>
            </p:cNvSpPr>
            <p:nvPr/>
          </p:nvSpPr>
          <p:spPr bwMode="auto">
            <a:xfrm>
              <a:off x="1824" y="196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12" name="Oval 288"/>
            <p:cNvSpPr>
              <a:spLocks noChangeArrowheads="1"/>
            </p:cNvSpPr>
            <p:nvPr/>
          </p:nvSpPr>
          <p:spPr bwMode="auto">
            <a:xfrm>
              <a:off x="1728" y="168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13" name="Oval 289"/>
            <p:cNvSpPr>
              <a:spLocks noChangeArrowheads="1"/>
            </p:cNvSpPr>
            <p:nvPr/>
          </p:nvSpPr>
          <p:spPr bwMode="auto">
            <a:xfrm>
              <a:off x="1920" y="182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14" name="Oval 290"/>
            <p:cNvSpPr>
              <a:spLocks noChangeArrowheads="1"/>
            </p:cNvSpPr>
            <p:nvPr/>
          </p:nvSpPr>
          <p:spPr bwMode="auto">
            <a:xfrm>
              <a:off x="2112" y="187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15" name="Oval 291"/>
            <p:cNvSpPr>
              <a:spLocks noChangeArrowheads="1"/>
            </p:cNvSpPr>
            <p:nvPr/>
          </p:nvSpPr>
          <p:spPr bwMode="auto">
            <a:xfrm>
              <a:off x="2016" y="216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grpSp>
      <p:grpSp>
        <p:nvGrpSpPr>
          <p:cNvPr id="52516" name="Group 292"/>
          <p:cNvGrpSpPr>
            <a:grpSpLocks/>
          </p:cNvGrpSpPr>
          <p:nvPr/>
        </p:nvGrpSpPr>
        <p:grpSpPr bwMode="auto">
          <a:xfrm>
            <a:off x="2895600" y="5181600"/>
            <a:ext cx="1193800" cy="1219200"/>
            <a:chOff x="960" y="1008"/>
            <a:chExt cx="2256" cy="2304"/>
          </a:xfrm>
        </p:grpSpPr>
        <p:sp>
          <p:nvSpPr>
            <p:cNvPr id="52517" name="Oval 293"/>
            <p:cNvSpPr>
              <a:spLocks noChangeArrowheads="1"/>
            </p:cNvSpPr>
            <p:nvPr/>
          </p:nvSpPr>
          <p:spPr bwMode="auto">
            <a:xfrm>
              <a:off x="1584" y="153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18" name="Oval 294"/>
            <p:cNvSpPr>
              <a:spLocks noChangeArrowheads="1"/>
            </p:cNvSpPr>
            <p:nvPr/>
          </p:nvSpPr>
          <p:spPr bwMode="auto">
            <a:xfrm>
              <a:off x="1728" y="100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19" name="Oval 295"/>
            <p:cNvSpPr>
              <a:spLocks noChangeArrowheads="1"/>
            </p:cNvSpPr>
            <p:nvPr/>
          </p:nvSpPr>
          <p:spPr bwMode="auto">
            <a:xfrm>
              <a:off x="2352" y="105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20" name="Oval 296"/>
            <p:cNvSpPr>
              <a:spLocks noChangeArrowheads="1"/>
            </p:cNvSpPr>
            <p:nvPr/>
          </p:nvSpPr>
          <p:spPr bwMode="auto">
            <a:xfrm>
              <a:off x="2064" y="100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21" name="Oval 297"/>
            <p:cNvSpPr>
              <a:spLocks noChangeArrowheads="1"/>
            </p:cNvSpPr>
            <p:nvPr/>
          </p:nvSpPr>
          <p:spPr bwMode="auto">
            <a:xfrm>
              <a:off x="1200" y="134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22" name="Oval 298"/>
            <p:cNvSpPr>
              <a:spLocks noChangeArrowheads="1"/>
            </p:cNvSpPr>
            <p:nvPr/>
          </p:nvSpPr>
          <p:spPr bwMode="auto">
            <a:xfrm>
              <a:off x="960" y="196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23" name="Oval 299"/>
            <p:cNvSpPr>
              <a:spLocks noChangeArrowheads="1"/>
            </p:cNvSpPr>
            <p:nvPr/>
          </p:nvSpPr>
          <p:spPr bwMode="auto">
            <a:xfrm>
              <a:off x="1008" y="163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24" name="Oval 300"/>
            <p:cNvSpPr>
              <a:spLocks noChangeArrowheads="1"/>
            </p:cNvSpPr>
            <p:nvPr/>
          </p:nvSpPr>
          <p:spPr bwMode="auto">
            <a:xfrm>
              <a:off x="1440" y="1104"/>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25" name="Oval 301"/>
            <p:cNvSpPr>
              <a:spLocks noChangeArrowheads="1"/>
            </p:cNvSpPr>
            <p:nvPr/>
          </p:nvSpPr>
          <p:spPr bwMode="auto">
            <a:xfrm>
              <a:off x="2784" y="244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26" name="Oval 302"/>
            <p:cNvSpPr>
              <a:spLocks noChangeArrowheads="1"/>
            </p:cNvSpPr>
            <p:nvPr/>
          </p:nvSpPr>
          <p:spPr bwMode="auto">
            <a:xfrm>
              <a:off x="2352" y="288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27" name="Oval 303"/>
            <p:cNvSpPr>
              <a:spLocks noChangeArrowheads="1"/>
            </p:cNvSpPr>
            <p:nvPr/>
          </p:nvSpPr>
          <p:spPr bwMode="auto">
            <a:xfrm>
              <a:off x="2880" y="211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28" name="Oval 304"/>
            <p:cNvSpPr>
              <a:spLocks noChangeArrowheads="1"/>
            </p:cNvSpPr>
            <p:nvPr/>
          </p:nvSpPr>
          <p:spPr bwMode="auto">
            <a:xfrm>
              <a:off x="2880" y="182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29" name="Oval 305"/>
            <p:cNvSpPr>
              <a:spLocks noChangeArrowheads="1"/>
            </p:cNvSpPr>
            <p:nvPr/>
          </p:nvSpPr>
          <p:spPr bwMode="auto">
            <a:xfrm>
              <a:off x="2592" y="124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30" name="Oval 306"/>
            <p:cNvSpPr>
              <a:spLocks noChangeArrowheads="1"/>
            </p:cNvSpPr>
            <p:nvPr/>
          </p:nvSpPr>
          <p:spPr bwMode="auto">
            <a:xfrm>
              <a:off x="2784" y="148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31" name="Oval 307"/>
            <p:cNvSpPr>
              <a:spLocks noChangeArrowheads="1"/>
            </p:cNvSpPr>
            <p:nvPr/>
          </p:nvSpPr>
          <p:spPr bwMode="auto">
            <a:xfrm>
              <a:off x="2592" y="268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32" name="Oval 308"/>
            <p:cNvSpPr>
              <a:spLocks noChangeArrowheads="1"/>
            </p:cNvSpPr>
            <p:nvPr/>
          </p:nvSpPr>
          <p:spPr bwMode="auto">
            <a:xfrm>
              <a:off x="1296" y="168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33" name="Oval 309"/>
            <p:cNvSpPr>
              <a:spLocks noChangeArrowheads="1"/>
            </p:cNvSpPr>
            <p:nvPr/>
          </p:nvSpPr>
          <p:spPr bwMode="auto">
            <a:xfrm>
              <a:off x="2448" y="124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34" name="Oval 310"/>
            <p:cNvSpPr>
              <a:spLocks noChangeArrowheads="1"/>
            </p:cNvSpPr>
            <p:nvPr/>
          </p:nvSpPr>
          <p:spPr bwMode="auto">
            <a:xfrm>
              <a:off x="2832" y="196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35" name="Oval 311"/>
            <p:cNvSpPr>
              <a:spLocks noChangeArrowheads="1"/>
            </p:cNvSpPr>
            <p:nvPr/>
          </p:nvSpPr>
          <p:spPr bwMode="auto">
            <a:xfrm>
              <a:off x="2688" y="144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36" name="Oval 312"/>
            <p:cNvSpPr>
              <a:spLocks noChangeArrowheads="1"/>
            </p:cNvSpPr>
            <p:nvPr/>
          </p:nvSpPr>
          <p:spPr bwMode="auto">
            <a:xfrm>
              <a:off x="1008" y="2304"/>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37" name="Oval 313"/>
            <p:cNvSpPr>
              <a:spLocks noChangeArrowheads="1"/>
            </p:cNvSpPr>
            <p:nvPr/>
          </p:nvSpPr>
          <p:spPr bwMode="auto">
            <a:xfrm>
              <a:off x="1152" y="259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38" name="Oval 314"/>
            <p:cNvSpPr>
              <a:spLocks noChangeArrowheads="1"/>
            </p:cNvSpPr>
            <p:nvPr/>
          </p:nvSpPr>
          <p:spPr bwMode="auto">
            <a:xfrm>
              <a:off x="1680" y="297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39" name="Oval 315"/>
            <p:cNvSpPr>
              <a:spLocks noChangeArrowheads="1"/>
            </p:cNvSpPr>
            <p:nvPr/>
          </p:nvSpPr>
          <p:spPr bwMode="auto">
            <a:xfrm>
              <a:off x="2016" y="297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40" name="Oval 316"/>
            <p:cNvSpPr>
              <a:spLocks noChangeArrowheads="1"/>
            </p:cNvSpPr>
            <p:nvPr/>
          </p:nvSpPr>
          <p:spPr bwMode="auto">
            <a:xfrm>
              <a:off x="1392" y="283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41" name="Oval 317"/>
            <p:cNvSpPr>
              <a:spLocks noChangeArrowheads="1"/>
            </p:cNvSpPr>
            <p:nvPr/>
          </p:nvSpPr>
          <p:spPr bwMode="auto">
            <a:xfrm>
              <a:off x="2160" y="110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42" name="Oval 318"/>
            <p:cNvSpPr>
              <a:spLocks noChangeArrowheads="1"/>
            </p:cNvSpPr>
            <p:nvPr/>
          </p:nvSpPr>
          <p:spPr bwMode="auto">
            <a:xfrm>
              <a:off x="2784" y="168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43" name="Oval 319"/>
            <p:cNvSpPr>
              <a:spLocks noChangeArrowheads="1"/>
            </p:cNvSpPr>
            <p:nvPr/>
          </p:nvSpPr>
          <p:spPr bwMode="auto">
            <a:xfrm>
              <a:off x="1824" y="105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44" name="Oval 320"/>
            <p:cNvSpPr>
              <a:spLocks noChangeArrowheads="1"/>
            </p:cNvSpPr>
            <p:nvPr/>
          </p:nvSpPr>
          <p:spPr bwMode="auto">
            <a:xfrm>
              <a:off x="1584" y="115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45" name="Oval 321"/>
            <p:cNvSpPr>
              <a:spLocks noChangeArrowheads="1"/>
            </p:cNvSpPr>
            <p:nvPr/>
          </p:nvSpPr>
          <p:spPr bwMode="auto">
            <a:xfrm>
              <a:off x="1152" y="153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46" name="Oval 322"/>
            <p:cNvSpPr>
              <a:spLocks noChangeArrowheads="1"/>
            </p:cNvSpPr>
            <p:nvPr/>
          </p:nvSpPr>
          <p:spPr bwMode="auto">
            <a:xfrm>
              <a:off x="1056" y="1824"/>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47" name="Oval 323"/>
            <p:cNvSpPr>
              <a:spLocks noChangeArrowheads="1"/>
            </p:cNvSpPr>
            <p:nvPr/>
          </p:nvSpPr>
          <p:spPr bwMode="auto">
            <a:xfrm>
              <a:off x="1344" y="129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48" name="Oval 324"/>
            <p:cNvSpPr>
              <a:spLocks noChangeArrowheads="1"/>
            </p:cNvSpPr>
            <p:nvPr/>
          </p:nvSpPr>
          <p:spPr bwMode="auto">
            <a:xfrm>
              <a:off x="1536" y="268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49" name="Oval 325"/>
            <p:cNvSpPr>
              <a:spLocks noChangeArrowheads="1"/>
            </p:cNvSpPr>
            <p:nvPr/>
          </p:nvSpPr>
          <p:spPr bwMode="auto">
            <a:xfrm>
              <a:off x="1296" y="244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50" name="Oval 326"/>
            <p:cNvSpPr>
              <a:spLocks noChangeArrowheads="1"/>
            </p:cNvSpPr>
            <p:nvPr/>
          </p:nvSpPr>
          <p:spPr bwMode="auto">
            <a:xfrm>
              <a:off x="1824" y="283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51" name="Oval 327"/>
            <p:cNvSpPr>
              <a:spLocks noChangeArrowheads="1"/>
            </p:cNvSpPr>
            <p:nvPr/>
          </p:nvSpPr>
          <p:spPr bwMode="auto">
            <a:xfrm>
              <a:off x="2112" y="283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52" name="Oval 328"/>
            <p:cNvSpPr>
              <a:spLocks noChangeArrowheads="1"/>
            </p:cNvSpPr>
            <p:nvPr/>
          </p:nvSpPr>
          <p:spPr bwMode="auto">
            <a:xfrm>
              <a:off x="2640" y="254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53" name="Oval 329"/>
            <p:cNvSpPr>
              <a:spLocks noChangeArrowheads="1"/>
            </p:cNvSpPr>
            <p:nvPr/>
          </p:nvSpPr>
          <p:spPr bwMode="auto">
            <a:xfrm>
              <a:off x="2784" y="225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54" name="Oval 330"/>
            <p:cNvSpPr>
              <a:spLocks noChangeArrowheads="1"/>
            </p:cNvSpPr>
            <p:nvPr/>
          </p:nvSpPr>
          <p:spPr bwMode="auto">
            <a:xfrm>
              <a:off x="2400" y="273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55" name="Oval 331"/>
            <p:cNvSpPr>
              <a:spLocks noChangeArrowheads="1"/>
            </p:cNvSpPr>
            <p:nvPr/>
          </p:nvSpPr>
          <p:spPr bwMode="auto">
            <a:xfrm>
              <a:off x="2352" y="249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56" name="Oval 332"/>
            <p:cNvSpPr>
              <a:spLocks noChangeArrowheads="1"/>
            </p:cNvSpPr>
            <p:nvPr/>
          </p:nvSpPr>
          <p:spPr bwMode="auto">
            <a:xfrm>
              <a:off x="2544" y="225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57" name="Oval 333"/>
            <p:cNvSpPr>
              <a:spLocks noChangeArrowheads="1"/>
            </p:cNvSpPr>
            <p:nvPr/>
          </p:nvSpPr>
          <p:spPr bwMode="auto">
            <a:xfrm>
              <a:off x="1104" y="216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58" name="Oval 334"/>
            <p:cNvSpPr>
              <a:spLocks noChangeArrowheads="1"/>
            </p:cNvSpPr>
            <p:nvPr/>
          </p:nvSpPr>
          <p:spPr bwMode="auto">
            <a:xfrm>
              <a:off x="2544" y="172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59" name="Oval 335"/>
            <p:cNvSpPr>
              <a:spLocks noChangeArrowheads="1"/>
            </p:cNvSpPr>
            <p:nvPr/>
          </p:nvSpPr>
          <p:spPr bwMode="auto">
            <a:xfrm>
              <a:off x="2592" y="196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60" name="Oval 336"/>
            <p:cNvSpPr>
              <a:spLocks noChangeArrowheads="1"/>
            </p:cNvSpPr>
            <p:nvPr/>
          </p:nvSpPr>
          <p:spPr bwMode="auto">
            <a:xfrm>
              <a:off x="2448" y="148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61" name="Oval 337"/>
            <p:cNvSpPr>
              <a:spLocks noChangeArrowheads="1"/>
            </p:cNvSpPr>
            <p:nvPr/>
          </p:nvSpPr>
          <p:spPr bwMode="auto">
            <a:xfrm>
              <a:off x="2208" y="134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62" name="Oval 338"/>
            <p:cNvSpPr>
              <a:spLocks noChangeArrowheads="1"/>
            </p:cNvSpPr>
            <p:nvPr/>
          </p:nvSpPr>
          <p:spPr bwMode="auto">
            <a:xfrm>
              <a:off x="1632" y="134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63" name="Oval 339"/>
            <p:cNvSpPr>
              <a:spLocks noChangeArrowheads="1"/>
            </p:cNvSpPr>
            <p:nvPr/>
          </p:nvSpPr>
          <p:spPr bwMode="auto">
            <a:xfrm>
              <a:off x="1344" y="153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64" name="Oval 340"/>
            <p:cNvSpPr>
              <a:spLocks noChangeArrowheads="1"/>
            </p:cNvSpPr>
            <p:nvPr/>
          </p:nvSpPr>
          <p:spPr bwMode="auto">
            <a:xfrm>
              <a:off x="1920" y="124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65" name="Oval 341"/>
            <p:cNvSpPr>
              <a:spLocks noChangeArrowheads="1"/>
            </p:cNvSpPr>
            <p:nvPr/>
          </p:nvSpPr>
          <p:spPr bwMode="auto">
            <a:xfrm>
              <a:off x="2112" y="259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66" name="Oval 342"/>
            <p:cNvSpPr>
              <a:spLocks noChangeArrowheads="1"/>
            </p:cNvSpPr>
            <p:nvPr/>
          </p:nvSpPr>
          <p:spPr bwMode="auto">
            <a:xfrm>
              <a:off x="1824" y="259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67" name="Oval 343"/>
            <p:cNvSpPr>
              <a:spLocks noChangeArrowheads="1"/>
            </p:cNvSpPr>
            <p:nvPr/>
          </p:nvSpPr>
          <p:spPr bwMode="auto">
            <a:xfrm>
              <a:off x="1392" y="220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68" name="Oval 344"/>
            <p:cNvSpPr>
              <a:spLocks noChangeArrowheads="1"/>
            </p:cNvSpPr>
            <p:nvPr/>
          </p:nvSpPr>
          <p:spPr bwMode="auto">
            <a:xfrm>
              <a:off x="1584" y="244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69" name="Oval 345"/>
            <p:cNvSpPr>
              <a:spLocks noChangeArrowheads="1"/>
            </p:cNvSpPr>
            <p:nvPr/>
          </p:nvSpPr>
          <p:spPr bwMode="auto">
            <a:xfrm>
              <a:off x="1296" y="192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70" name="Oval 346"/>
            <p:cNvSpPr>
              <a:spLocks noChangeArrowheads="1"/>
            </p:cNvSpPr>
            <p:nvPr/>
          </p:nvSpPr>
          <p:spPr bwMode="auto">
            <a:xfrm>
              <a:off x="2112" y="148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71" name="Oval 347"/>
            <p:cNvSpPr>
              <a:spLocks noChangeArrowheads="1"/>
            </p:cNvSpPr>
            <p:nvPr/>
          </p:nvSpPr>
          <p:spPr bwMode="auto">
            <a:xfrm>
              <a:off x="1824" y="148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72" name="Oval 348"/>
            <p:cNvSpPr>
              <a:spLocks noChangeArrowheads="1"/>
            </p:cNvSpPr>
            <p:nvPr/>
          </p:nvSpPr>
          <p:spPr bwMode="auto">
            <a:xfrm>
              <a:off x="2256" y="168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73" name="Oval 349"/>
            <p:cNvSpPr>
              <a:spLocks noChangeArrowheads="1"/>
            </p:cNvSpPr>
            <p:nvPr/>
          </p:nvSpPr>
          <p:spPr bwMode="auto">
            <a:xfrm>
              <a:off x="2352" y="192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74" name="Oval 350"/>
            <p:cNvSpPr>
              <a:spLocks noChangeArrowheads="1"/>
            </p:cNvSpPr>
            <p:nvPr/>
          </p:nvSpPr>
          <p:spPr bwMode="auto">
            <a:xfrm>
              <a:off x="2160" y="235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75" name="Oval 351"/>
            <p:cNvSpPr>
              <a:spLocks noChangeArrowheads="1"/>
            </p:cNvSpPr>
            <p:nvPr/>
          </p:nvSpPr>
          <p:spPr bwMode="auto">
            <a:xfrm>
              <a:off x="2304" y="216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76" name="Oval 352"/>
            <p:cNvSpPr>
              <a:spLocks noChangeArrowheads="1"/>
            </p:cNvSpPr>
            <p:nvPr/>
          </p:nvSpPr>
          <p:spPr bwMode="auto">
            <a:xfrm>
              <a:off x="1920" y="240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77" name="Oval 353"/>
            <p:cNvSpPr>
              <a:spLocks noChangeArrowheads="1"/>
            </p:cNvSpPr>
            <p:nvPr/>
          </p:nvSpPr>
          <p:spPr bwMode="auto">
            <a:xfrm>
              <a:off x="1680" y="2256"/>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78" name="Oval 354"/>
            <p:cNvSpPr>
              <a:spLocks noChangeArrowheads="1"/>
            </p:cNvSpPr>
            <p:nvPr/>
          </p:nvSpPr>
          <p:spPr bwMode="auto">
            <a:xfrm>
              <a:off x="1584" y="1968"/>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79" name="Oval 355"/>
            <p:cNvSpPr>
              <a:spLocks noChangeArrowheads="1"/>
            </p:cNvSpPr>
            <p:nvPr/>
          </p:nvSpPr>
          <p:spPr bwMode="auto">
            <a:xfrm>
              <a:off x="1536" y="1776"/>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80" name="Oval 356"/>
            <p:cNvSpPr>
              <a:spLocks noChangeArrowheads="1"/>
            </p:cNvSpPr>
            <p:nvPr/>
          </p:nvSpPr>
          <p:spPr bwMode="auto">
            <a:xfrm>
              <a:off x="1968" y="1632"/>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81" name="Oval 357"/>
            <p:cNvSpPr>
              <a:spLocks noChangeArrowheads="1"/>
            </p:cNvSpPr>
            <p:nvPr/>
          </p:nvSpPr>
          <p:spPr bwMode="auto">
            <a:xfrm>
              <a:off x="1824" y="1968"/>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82" name="Oval 358"/>
            <p:cNvSpPr>
              <a:spLocks noChangeArrowheads="1"/>
            </p:cNvSpPr>
            <p:nvPr/>
          </p:nvSpPr>
          <p:spPr bwMode="auto">
            <a:xfrm>
              <a:off x="1728" y="1680"/>
              <a:ext cx="336" cy="336"/>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2583" name="Oval 359"/>
            <p:cNvSpPr>
              <a:spLocks noChangeArrowheads="1"/>
            </p:cNvSpPr>
            <p:nvPr/>
          </p:nvSpPr>
          <p:spPr bwMode="auto">
            <a:xfrm>
              <a:off x="1920" y="1824"/>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84" name="Oval 360"/>
            <p:cNvSpPr>
              <a:spLocks noChangeArrowheads="1"/>
            </p:cNvSpPr>
            <p:nvPr/>
          </p:nvSpPr>
          <p:spPr bwMode="auto">
            <a:xfrm>
              <a:off x="2112" y="1872"/>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85" name="Oval 361"/>
            <p:cNvSpPr>
              <a:spLocks noChangeArrowheads="1"/>
            </p:cNvSpPr>
            <p:nvPr/>
          </p:nvSpPr>
          <p:spPr bwMode="auto">
            <a:xfrm>
              <a:off x="2016" y="2160"/>
              <a:ext cx="336" cy="336"/>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grpSp>
      <p:sp>
        <p:nvSpPr>
          <p:cNvPr id="52586" name="Oval 362"/>
          <p:cNvSpPr>
            <a:spLocks noChangeArrowheads="1"/>
          </p:cNvSpPr>
          <p:nvPr/>
        </p:nvSpPr>
        <p:spPr bwMode="auto">
          <a:xfrm>
            <a:off x="2667000" y="2743200"/>
            <a:ext cx="177800" cy="177800"/>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87" name="Line 363"/>
          <p:cNvSpPr>
            <a:spLocks noChangeShapeType="1"/>
          </p:cNvSpPr>
          <p:nvPr/>
        </p:nvSpPr>
        <p:spPr bwMode="auto">
          <a:xfrm flipH="1">
            <a:off x="1752600" y="2895600"/>
            <a:ext cx="838200" cy="381000"/>
          </a:xfrm>
          <a:prstGeom prst="line">
            <a:avLst/>
          </a:prstGeom>
          <a:noFill/>
          <a:ln w="19050">
            <a:solidFill>
              <a:srgbClr val="00FF00"/>
            </a:solidFill>
            <a:prstDash val="sysDot"/>
            <a:round/>
            <a:headEnd/>
            <a:tailEnd type="stealth" w="med" len="med"/>
          </a:ln>
          <a:effectLst/>
        </p:spPr>
        <p:txBody>
          <a:bodyPr/>
          <a:lstStyle/>
          <a:p>
            <a:endParaRPr lang="en-GB"/>
          </a:p>
        </p:txBody>
      </p:sp>
      <p:sp>
        <p:nvSpPr>
          <p:cNvPr id="52588" name="Oval 364"/>
          <p:cNvSpPr>
            <a:spLocks noChangeArrowheads="1"/>
          </p:cNvSpPr>
          <p:nvPr/>
        </p:nvSpPr>
        <p:spPr bwMode="auto">
          <a:xfrm>
            <a:off x="2667000" y="4876800"/>
            <a:ext cx="177800" cy="177800"/>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89" name="Line 365"/>
          <p:cNvSpPr>
            <a:spLocks noChangeShapeType="1"/>
          </p:cNvSpPr>
          <p:nvPr/>
        </p:nvSpPr>
        <p:spPr bwMode="auto">
          <a:xfrm flipH="1">
            <a:off x="1752600" y="5029200"/>
            <a:ext cx="838200" cy="381000"/>
          </a:xfrm>
          <a:prstGeom prst="line">
            <a:avLst/>
          </a:prstGeom>
          <a:noFill/>
          <a:ln w="19050">
            <a:solidFill>
              <a:srgbClr val="00FF00"/>
            </a:solidFill>
            <a:prstDash val="sysDot"/>
            <a:round/>
            <a:headEnd/>
            <a:tailEnd type="stealth" w="med" len="med"/>
          </a:ln>
          <a:effectLst/>
        </p:spPr>
        <p:txBody>
          <a:bodyPr/>
          <a:lstStyle/>
          <a:p>
            <a:endParaRPr lang="en-GB"/>
          </a:p>
        </p:txBody>
      </p:sp>
      <p:sp>
        <p:nvSpPr>
          <p:cNvPr id="52590" name="Oval 366"/>
          <p:cNvSpPr>
            <a:spLocks noChangeArrowheads="1"/>
          </p:cNvSpPr>
          <p:nvPr/>
        </p:nvSpPr>
        <p:spPr bwMode="auto">
          <a:xfrm>
            <a:off x="4953000" y="2743200"/>
            <a:ext cx="177800" cy="177800"/>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91" name="Line 367"/>
          <p:cNvSpPr>
            <a:spLocks noChangeShapeType="1"/>
          </p:cNvSpPr>
          <p:nvPr/>
        </p:nvSpPr>
        <p:spPr bwMode="auto">
          <a:xfrm flipH="1">
            <a:off x="4038600" y="2895600"/>
            <a:ext cx="838200" cy="381000"/>
          </a:xfrm>
          <a:prstGeom prst="line">
            <a:avLst/>
          </a:prstGeom>
          <a:noFill/>
          <a:ln w="19050">
            <a:solidFill>
              <a:srgbClr val="00FF00"/>
            </a:solidFill>
            <a:prstDash val="sysDot"/>
            <a:round/>
            <a:headEnd/>
            <a:tailEnd type="stealth" w="med" len="med"/>
          </a:ln>
          <a:effectLst/>
        </p:spPr>
        <p:txBody>
          <a:bodyPr/>
          <a:lstStyle/>
          <a:p>
            <a:endParaRPr lang="en-GB"/>
          </a:p>
        </p:txBody>
      </p:sp>
      <p:sp>
        <p:nvSpPr>
          <p:cNvPr id="52592" name="Oval 368"/>
          <p:cNvSpPr>
            <a:spLocks noChangeArrowheads="1"/>
          </p:cNvSpPr>
          <p:nvPr/>
        </p:nvSpPr>
        <p:spPr bwMode="auto">
          <a:xfrm>
            <a:off x="4953000" y="4876800"/>
            <a:ext cx="177800" cy="177800"/>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2593" name="Line 369"/>
          <p:cNvSpPr>
            <a:spLocks noChangeShapeType="1"/>
          </p:cNvSpPr>
          <p:nvPr/>
        </p:nvSpPr>
        <p:spPr bwMode="auto">
          <a:xfrm flipH="1">
            <a:off x="4038600" y="5029200"/>
            <a:ext cx="838200" cy="381000"/>
          </a:xfrm>
          <a:prstGeom prst="line">
            <a:avLst/>
          </a:prstGeom>
          <a:noFill/>
          <a:ln w="19050">
            <a:solidFill>
              <a:srgbClr val="00FF00"/>
            </a:solidFill>
            <a:prstDash val="sysDot"/>
            <a:round/>
            <a:headEnd/>
            <a:tailEnd type="stealth" w="med" len="med"/>
          </a:ln>
          <a:effectLst/>
        </p:spPr>
        <p:txBody>
          <a:bodyPr/>
          <a:lstStyle/>
          <a:p>
            <a:endParaRPr lang="en-GB"/>
          </a:p>
        </p:txBody>
      </p:sp>
      <p:sp>
        <p:nvSpPr>
          <p:cNvPr id="52594" name="AutoShape 370"/>
          <p:cNvSpPr>
            <a:spLocks noChangeArrowheads="1"/>
          </p:cNvSpPr>
          <p:nvPr/>
        </p:nvSpPr>
        <p:spPr bwMode="auto">
          <a:xfrm>
            <a:off x="1828800" y="3352800"/>
            <a:ext cx="1066800" cy="530225"/>
          </a:xfrm>
          <a:prstGeom prst="rightArrow">
            <a:avLst>
              <a:gd name="adj1" fmla="val 50000"/>
              <a:gd name="adj2" fmla="val 50299"/>
            </a:avLst>
          </a:prstGeom>
          <a:gradFill rotWithShape="0">
            <a:gsLst>
              <a:gs pos="0">
                <a:schemeClr val="bg1"/>
              </a:gs>
              <a:gs pos="100000">
                <a:srgbClr val="FF0000"/>
              </a:gs>
            </a:gsLst>
            <a:lin ang="0" scaled="1"/>
          </a:gradFill>
          <a:ln w="9525">
            <a:noFill/>
            <a:miter lim="800000"/>
            <a:headEnd/>
            <a:tailEnd/>
          </a:ln>
          <a:effectLst/>
        </p:spPr>
        <p:txBody>
          <a:bodyPr wrap="none" anchor="ctr"/>
          <a:lstStyle/>
          <a:p>
            <a:endParaRPr lang="en-GB"/>
          </a:p>
        </p:txBody>
      </p:sp>
      <p:sp>
        <p:nvSpPr>
          <p:cNvPr id="52595" name="AutoShape 371"/>
          <p:cNvSpPr>
            <a:spLocks noChangeArrowheads="1"/>
          </p:cNvSpPr>
          <p:nvPr/>
        </p:nvSpPr>
        <p:spPr bwMode="auto">
          <a:xfrm>
            <a:off x="1828800" y="5562600"/>
            <a:ext cx="1066800" cy="530225"/>
          </a:xfrm>
          <a:prstGeom prst="rightArrow">
            <a:avLst>
              <a:gd name="adj1" fmla="val 50000"/>
              <a:gd name="adj2" fmla="val 50299"/>
            </a:avLst>
          </a:prstGeom>
          <a:gradFill rotWithShape="0">
            <a:gsLst>
              <a:gs pos="0">
                <a:schemeClr val="bg1"/>
              </a:gs>
              <a:gs pos="100000">
                <a:srgbClr val="FF0000"/>
              </a:gs>
            </a:gsLst>
            <a:lin ang="0" scaled="1"/>
          </a:gradFill>
          <a:ln w="9525">
            <a:noFill/>
            <a:miter lim="800000"/>
            <a:headEnd/>
            <a:tailEnd/>
          </a:ln>
          <a:effectLst/>
        </p:spPr>
        <p:txBody>
          <a:bodyPr wrap="none" anchor="ctr"/>
          <a:lstStyle/>
          <a:p>
            <a:endParaRPr lang="en-GB"/>
          </a:p>
        </p:txBody>
      </p:sp>
      <p:sp>
        <p:nvSpPr>
          <p:cNvPr id="52596" name="Text Box 372"/>
          <p:cNvSpPr txBox="1">
            <a:spLocks noChangeArrowheads="1"/>
          </p:cNvSpPr>
          <p:nvPr/>
        </p:nvSpPr>
        <p:spPr bwMode="auto">
          <a:xfrm>
            <a:off x="381000" y="4343400"/>
            <a:ext cx="1600200" cy="517525"/>
          </a:xfrm>
          <a:prstGeom prst="rect">
            <a:avLst/>
          </a:prstGeom>
          <a:noFill/>
          <a:ln w="9525">
            <a:noFill/>
            <a:miter lim="800000"/>
            <a:headEnd/>
            <a:tailEnd/>
          </a:ln>
          <a:effectLst/>
        </p:spPr>
        <p:txBody>
          <a:bodyPr>
            <a:spAutoFit/>
          </a:bodyPr>
          <a:lstStyle/>
          <a:p>
            <a:pPr algn="ctr" eaLnBrk="1" hangingPunct="1"/>
            <a:r>
              <a:rPr lang="en-US" sz="1400" b="1"/>
              <a:t>Uranium-238</a:t>
            </a:r>
          </a:p>
          <a:p>
            <a:pPr algn="ctr" eaLnBrk="1" hangingPunct="1"/>
            <a:r>
              <a:rPr lang="en-US" sz="1400" b="1"/>
              <a:t>(99.3% of all U)</a:t>
            </a:r>
          </a:p>
        </p:txBody>
      </p:sp>
      <p:sp>
        <p:nvSpPr>
          <p:cNvPr id="52597" name="Text Box 373"/>
          <p:cNvSpPr txBox="1">
            <a:spLocks noChangeArrowheads="1"/>
          </p:cNvSpPr>
          <p:nvPr/>
        </p:nvSpPr>
        <p:spPr bwMode="auto">
          <a:xfrm>
            <a:off x="381000" y="6340475"/>
            <a:ext cx="1676400" cy="517525"/>
          </a:xfrm>
          <a:prstGeom prst="rect">
            <a:avLst/>
          </a:prstGeom>
          <a:noFill/>
          <a:ln w="9525">
            <a:noFill/>
            <a:miter lim="800000"/>
            <a:headEnd/>
            <a:tailEnd/>
          </a:ln>
          <a:effectLst/>
        </p:spPr>
        <p:txBody>
          <a:bodyPr>
            <a:spAutoFit/>
          </a:bodyPr>
          <a:lstStyle/>
          <a:p>
            <a:pPr algn="ctr" eaLnBrk="1" hangingPunct="1"/>
            <a:r>
              <a:rPr lang="en-US" sz="1400" b="1"/>
              <a:t>Thorium-232</a:t>
            </a:r>
          </a:p>
          <a:p>
            <a:pPr algn="ctr" eaLnBrk="1" hangingPunct="1"/>
            <a:r>
              <a:rPr lang="en-US" sz="1400" b="1"/>
              <a:t>(100% of all Th)</a:t>
            </a:r>
          </a:p>
        </p:txBody>
      </p:sp>
      <p:sp>
        <p:nvSpPr>
          <p:cNvPr id="52598" name="Text Box 374"/>
          <p:cNvSpPr txBox="1">
            <a:spLocks noChangeArrowheads="1"/>
          </p:cNvSpPr>
          <p:nvPr/>
        </p:nvSpPr>
        <p:spPr bwMode="auto">
          <a:xfrm>
            <a:off x="381000" y="2362200"/>
            <a:ext cx="1600200" cy="517525"/>
          </a:xfrm>
          <a:prstGeom prst="rect">
            <a:avLst/>
          </a:prstGeom>
          <a:noFill/>
          <a:ln w="9525">
            <a:noFill/>
            <a:miter lim="800000"/>
            <a:headEnd/>
            <a:tailEnd/>
          </a:ln>
          <a:effectLst/>
        </p:spPr>
        <p:txBody>
          <a:bodyPr>
            <a:spAutoFit/>
          </a:bodyPr>
          <a:lstStyle/>
          <a:p>
            <a:pPr algn="ctr" eaLnBrk="1" hangingPunct="1"/>
            <a:r>
              <a:rPr lang="en-US" sz="1400" b="1"/>
              <a:t>Uranium-235</a:t>
            </a:r>
          </a:p>
          <a:p>
            <a:pPr algn="ctr" eaLnBrk="1" hangingPunct="1"/>
            <a:r>
              <a:rPr lang="en-US" sz="1400" b="1"/>
              <a:t>(0.7% of all U)</a:t>
            </a:r>
          </a:p>
        </p:txBody>
      </p:sp>
      <p:sp>
        <p:nvSpPr>
          <p:cNvPr id="52599" name="Text Box 375"/>
          <p:cNvSpPr txBox="1">
            <a:spLocks noChangeArrowheads="1"/>
          </p:cNvSpPr>
          <p:nvPr/>
        </p:nvSpPr>
        <p:spPr bwMode="auto">
          <a:xfrm>
            <a:off x="2667000" y="6400800"/>
            <a:ext cx="1600200" cy="304800"/>
          </a:xfrm>
          <a:prstGeom prst="rect">
            <a:avLst/>
          </a:prstGeom>
          <a:noFill/>
          <a:ln w="9525">
            <a:noFill/>
            <a:miter lim="800000"/>
            <a:headEnd/>
            <a:tailEnd/>
          </a:ln>
          <a:effectLst/>
        </p:spPr>
        <p:txBody>
          <a:bodyPr>
            <a:spAutoFit/>
          </a:bodyPr>
          <a:lstStyle/>
          <a:p>
            <a:pPr algn="ctr" eaLnBrk="1" hangingPunct="1"/>
            <a:r>
              <a:rPr lang="en-US" sz="1400" b="1"/>
              <a:t>Uranium-233</a:t>
            </a:r>
          </a:p>
        </p:txBody>
      </p:sp>
      <p:sp>
        <p:nvSpPr>
          <p:cNvPr id="52600" name="Text Box 376"/>
          <p:cNvSpPr txBox="1">
            <a:spLocks noChangeArrowheads="1"/>
          </p:cNvSpPr>
          <p:nvPr/>
        </p:nvSpPr>
        <p:spPr bwMode="auto">
          <a:xfrm>
            <a:off x="2667000" y="4343400"/>
            <a:ext cx="1600200" cy="304800"/>
          </a:xfrm>
          <a:prstGeom prst="rect">
            <a:avLst/>
          </a:prstGeom>
          <a:noFill/>
          <a:ln w="9525">
            <a:noFill/>
            <a:miter lim="800000"/>
            <a:headEnd/>
            <a:tailEnd/>
          </a:ln>
          <a:effectLst/>
        </p:spPr>
        <p:txBody>
          <a:bodyPr>
            <a:spAutoFit/>
          </a:bodyPr>
          <a:lstStyle/>
          <a:p>
            <a:pPr algn="ctr" eaLnBrk="1" hangingPunct="1"/>
            <a:r>
              <a:rPr lang="en-US" sz="1400" b="1"/>
              <a:t>Plutonium-239</a:t>
            </a:r>
          </a:p>
        </p:txBody>
      </p:sp>
      <p:sp>
        <p:nvSpPr>
          <p:cNvPr id="52601" name="Rectangle 377"/>
          <p:cNvSpPr>
            <a:spLocks noGrp="1" noChangeArrowheads="1"/>
          </p:cNvSpPr>
          <p:nvPr>
            <p:ph type="title"/>
          </p:nvPr>
        </p:nvSpPr>
        <p:spPr/>
        <p:txBody>
          <a:bodyPr/>
          <a:lstStyle/>
          <a:p>
            <a:r>
              <a:rPr lang="en-US" smtClean="0"/>
              <a:t>Nature gave us three options for fissile fuel</a:t>
            </a:r>
          </a:p>
        </p:txBody>
      </p:sp>
      <p:sp>
        <p:nvSpPr>
          <p:cNvPr id="52602" name="Text Box 378"/>
          <p:cNvSpPr txBox="1">
            <a:spLocks noChangeArrowheads="1"/>
          </p:cNvSpPr>
          <p:nvPr/>
        </p:nvSpPr>
        <p:spPr bwMode="auto">
          <a:xfrm>
            <a:off x="6400800" y="1066800"/>
            <a:ext cx="2590800" cy="1311275"/>
          </a:xfrm>
          <a:prstGeom prst="rect">
            <a:avLst/>
          </a:prstGeom>
          <a:noFill/>
          <a:ln w="12700">
            <a:noFill/>
            <a:miter lim="800000"/>
            <a:headEnd/>
            <a:tailEnd/>
          </a:ln>
          <a:effectLst/>
        </p:spPr>
        <p:txBody>
          <a:bodyPr>
            <a:spAutoFit/>
          </a:bodyPr>
          <a:lstStyle/>
          <a:p>
            <a:pPr>
              <a:spcBef>
                <a:spcPct val="50000"/>
              </a:spcBef>
            </a:pPr>
            <a:r>
              <a:rPr lang="en-US" sz="2000"/>
              <a:t>The fission of U-235 was discovered by Otto Hahn and Lise Meitner in 1938.</a:t>
            </a:r>
          </a:p>
        </p:txBody>
      </p:sp>
      <p:sp>
        <p:nvSpPr>
          <p:cNvPr id="52603" name="Text Box 379"/>
          <p:cNvSpPr txBox="1">
            <a:spLocks noChangeArrowheads="1"/>
          </p:cNvSpPr>
          <p:nvPr/>
        </p:nvSpPr>
        <p:spPr bwMode="auto">
          <a:xfrm>
            <a:off x="6400800" y="2971800"/>
            <a:ext cx="2590800" cy="1311275"/>
          </a:xfrm>
          <a:prstGeom prst="rect">
            <a:avLst/>
          </a:prstGeom>
          <a:noFill/>
          <a:ln w="12700">
            <a:noFill/>
            <a:miter lim="800000"/>
            <a:headEnd/>
            <a:tailEnd/>
          </a:ln>
          <a:effectLst/>
        </p:spPr>
        <p:txBody>
          <a:bodyPr>
            <a:spAutoFit/>
          </a:bodyPr>
          <a:lstStyle/>
          <a:p>
            <a:pPr>
              <a:spcBef>
                <a:spcPct val="50000"/>
              </a:spcBef>
            </a:pPr>
            <a:r>
              <a:rPr lang="en-US" sz="2000"/>
              <a:t>Pu-239 as a fissile fuel was discovered by Glenn Seaborg in March 1941.</a:t>
            </a:r>
          </a:p>
        </p:txBody>
      </p:sp>
      <p:sp>
        <p:nvSpPr>
          <p:cNvPr id="52604" name="Text Box 380"/>
          <p:cNvSpPr txBox="1">
            <a:spLocks noChangeArrowheads="1"/>
          </p:cNvSpPr>
          <p:nvPr/>
        </p:nvSpPr>
        <p:spPr bwMode="auto">
          <a:xfrm>
            <a:off x="6400800" y="5181600"/>
            <a:ext cx="2590800" cy="1616075"/>
          </a:xfrm>
          <a:prstGeom prst="rect">
            <a:avLst/>
          </a:prstGeom>
          <a:noFill/>
          <a:ln w="12700">
            <a:noFill/>
            <a:miter lim="800000"/>
            <a:headEnd/>
            <a:tailEnd/>
          </a:ln>
          <a:effectLst/>
        </p:spPr>
        <p:txBody>
          <a:bodyPr>
            <a:spAutoFit/>
          </a:bodyPr>
          <a:lstStyle/>
          <a:p>
            <a:pPr>
              <a:spcBef>
                <a:spcPct val="50000"/>
              </a:spcBef>
            </a:pPr>
            <a:r>
              <a:rPr lang="en-US" sz="2000"/>
              <a:t>U-233 as a fissile fuel was discovered by Seaborg’s student John Gofman in February 1942.</a:t>
            </a:r>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AutoShape 2"/>
          <p:cNvSpPr>
            <a:spLocks noChangeArrowheads="1"/>
          </p:cNvSpPr>
          <p:nvPr/>
        </p:nvSpPr>
        <p:spPr bwMode="auto">
          <a:xfrm>
            <a:off x="5715000" y="1371600"/>
            <a:ext cx="762000" cy="530225"/>
          </a:xfrm>
          <a:prstGeom prst="rightArrow">
            <a:avLst>
              <a:gd name="adj1" fmla="val 50000"/>
              <a:gd name="adj2" fmla="val 35928"/>
            </a:avLst>
          </a:prstGeom>
          <a:gradFill rotWithShape="0">
            <a:gsLst>
              <a:gs pos="0">
                <a:schemeClr val="bg1"/>
              </a:gs>
              <a:gs pos="100000">
                <a:srgbClr val="FF0000"/>
              </a:gs>
            </a:gsLst>
            <a:lin ang="0" scaled="1"/>
          </a:gradFill>
          <a:ln w="9525">
            <a:noFill/>
            <a:miter lim="800000"/>
            <a:headEnd/>
            <a:tailEnd/>
          </a:ln>
          <a:effectLst/>
        </p:spPr>
        <p:txBody>
          <a:bodyPr wrap="none" anchor="ctr"/>
          <a:lstStyle/>
          <a:p>
            <a:endParaRPr lang="en-GB"/>
          </a:p>
        </p:txBody>
      </p:sp>
      <p:sp>
        <p:nvSpPr>
          <p:cNvPr id="53251" name="AutoShape 3"/>
          <p:cNvSpPr>
            <a:spLocks noChangeArrowheads="1"/>
          </p:cNvSpPr>
          <p:nvPr/>
        </p:nvSpPr>
        <p:spPr bwMode="auto">
          <a:xfrm>
            <a:off x="5867400" y="3124200"/>
            <a:ext cx="762000" cy="530225"/>
          </a:xfrm>
          <a:prstGeom prst="rightArrow">
            <a:avLst>
              <a:gd name="adj1" fmla="val 50000"/>
              <a:gd name="adj2" fmla="val 35928"/>
            </a:avLst>
          </a:prstGeom>
          <a:gradFill rotWithShape="0">
            <a:gsLst>
              <a:gs pos="0">
                <a:schemeClr val="bg1"/>
              </a:gs>
              <a:gs pos="100000">
                <a:srgbClr val="FF0000"/>
              </a:gs>
            </a:gsLst>
            <a:lin ang="0" scaled="1"/>
          </a:gradFill>
          <a:ln w="9525">
            <a:noFill/>
            <a:miter lim="800000"/>
            <a:headEnd/>
            <a:tailEnd/>
          </a:ln>
          <a:effectLst/>
        </p:spPr>
        <p:txBody>
          <a:bodyPr wrap="none" anchor="ctr"/>
          <a:lstStyle/>
          <a:p>
            <a:endParaRPr lang="en-GB"/>
          </a:p>
        </p:txBody>
      </p:sp>
      <p:sp>
        <p:nvSpPr>
          <p:cNvPr id="53252" name="AutoShape 4"/>
          <p:cNvSpPr>
            <a:spLocks noChangeArrowheads="1"/>
          </p:cNvSpPr>
          <p:nvPr/>
        </p:nvSpPr>
        <p:spPr bwMode="auto">
          <a:xfrm>
            <a:off x="1219200" y="5410200"/>
            <a:ext cx="762000" cy="530225"/>
          </a:xfrm>
          <a:prstGeom prst="rightArrow">
            <a:avLst>
              <a:gd name="adj1" fmla="val 50000"/>
              <a:gd name="adj2" fmla="val 35928"/>
            </a:avLst>
          </a:prstGeom>
          <a:gradFill rotWithShape="0">
            <a:gsLst>
              <a:gs pos="0">
                <a:schemeClr val="bg1"/>
              </a:gs>
              <a:gs pos="100000">
                <a:srgbClr val="FF0000"/>
              </a:gs>
            </a:gsLst>
            <a:lin ang="0" scaled="1"/>
          </a:gradFill>
          <a:ln w="9525">
            <a:noFill/>
            <a:miter lim="800000"/>
            <a:headEnd/>
            <a:tailEnd/>
          </a:ln>
          <a:effectLst/>
        </p:spPr>
        <p:txBody>
          <a:bodyPr wrap="none" anchor="ctr"/>
          <a:lstStyle/>
          <a:p>
            <a:endParaRPr lang="en-GB"/>
          </a:p>
        </p:txBody>
      </p:sp>
      <p:sp>
        <p:nvSpPr>
          <p:cNvPr id="53253" name="AutoShape 5"/>
          <p:cNvSpPr>
            <a:spLocks noChangeArrowheads="1"/>
          </p:cNvSpPr>
          <p:nvPr/>
        </p:nvSpPr>
        <p:spPr bwMode="auto">
          <a:xfrm>
            <a:off x="2895600" y="5410200"/>
            <a:ext cx="762000" cy="530225"/>
          </a:xfrm>
          <a:prstGeom prst="rightArrow">
            <a:avLst>
              <a:gd name="adj1" fmla="val 50000"/>
              <a:gd name="adj2" fmla="val 35928"/>
            </a:avLst>
          </a:prstGeom>
          <a:gradFill rotWithShape="0">
            <a:gsLst>
              <a:gs pos="0">
                <a:schemeClr val="bg1"/>
              </a:gs>
              <a:gs pos="100000">
                <a:srgbClr val="FF0000"/>
              </a:gs>
            </a:gsLst>
            <a:lin ang="0" scaled="1"/>
          </a:gradFill>
          <a:ln w="9525">
            <a:noFill/>
            <a:miter lim="800000"/>
            <a:headEnd/>
            <a:tailEnd/>
          </a:ln>
          <a:effectLst/>
        </p:spPr>
        <p:txBody>
          <a:bodyPr wrap="none" anchor="ctr"/>
          <a:lstStyle/>
          <a:p>
            <a:endParaRPr lang="en-GB"/>
          </a:p>
        </p:txBody>
      </p:sp>
      <p:sp>
        <p:nvSpPr>
          <p:cNvPr id="53254" name="AutoShape 6"/>
          <p:cNvSpPr>
            <a:spLocks noChangeArrowheads="1"/>
          </p:cNvSpPr>
          <p:nvPr/>
        </p:nvSpPr>
        <p:spPr bwMode="auto">
          <a:xfrm>
            <a:off x="4800600" y="5410200"/>
            <a:ext cx="762000" cy="530225"/>
          </a:xfrm>
          <a:prstGeom prst="rightArrow">
            <a:avLst>
              <a:gd name="adj1" fmla="val 50000"/>
              <a:gd name="adj2" fmla="val 35928"/>
            </a:avLst>
          </a:prstGeom>
          <a:gradFill rotWithShape="0">
            <a:gsLst>
              <a:gs pos="0">
                <a:schemeClr val="bg1"/>
              </a:gs>
              <a:gs pos="100000">
                <a:srgbClr val="FF0000"/>
              </a:gs>
            </a:gsLst>
            <a:lin ang="0" scaled="1"/>
          </a:gradFill>
          <a:ln w="9525">
            <a:noFill/>
            <a:miter lim="800000"/>
            <a:headEnd/>
            <a:tailEnd/>
          </a:ln>
          <a:effectLst/>
        </p:spPr>
        <p:txBody>
          <a:bodyPr wrap="none" anchor="ctr"/>
          <a:lstStyle/>
          <a:p>
            <a:endParaRPr lang="en-GB"/>
          </a:p>
        </p:txBody>
      </p:sp>
      <p:sp>
        <p:nvSpPr>
          <p:cNvPr id="53255" name="Text Box 7"/>
          <p:cNvSpPr txBox="1">
            <a:spLocks noChangeArrowheads="1"/>
          </p:cNvSpPr>
          <p:nvPr/>
        </p:nvSpPr>
        <p:spPr bwMode="auto">
          <a:xfrm>
            <a:off x="4191000" y="1219200"/>
            <a:ext cx="1752600" cy="730250"/>
          </a:xfrm>
          <a:prstGeom prst="rect">
            <a:avLst/>
          </a:prstGeom>
          <a:noFill/>
          <a:ln w="9525">
            <a:noFill/>
            <a:miter lim="800000"/>
            <a:headEnd/>
            <a:tailEnd/>
          </a:ln>
          <a:effectLst/>
        </p:spPr>
        <p:txBody>
          <a:bodyPr>
            <a:spAutoFit/>
          </a:bodyPr>
          <a:lstStyle/>
          <a:p>
            <a:pPr algn="ctr" eaLnBrk="1" hangingPunct="1"/>
            <a:r>
              <a:rPr lang="en-US" sz="1400" b="1"/>
              <a:t>Uranium-235</a:t>
            </a:r>
          </a:p>
          <a:p>
            <a:pPr algn="ctr" eaLnBrk="1" hangingPunct="1"/>
            <a:r>
              <a:rPr lang="en-US" sz="1400" b="1"/>
              <a:t>(“highly enriched uranium”)</a:t>
            </a:r>
          </a:p>
        </p:txBody>
      </p:sp>
      <p:sp>
        <p:nvSpPr>
          <p:cNvPr id="53256" name="Rectangle 8"/>
          <p:cNvSpPr>
            <a:spLocks noGrp="1" noChangeArrowheads="1"/>
          </p:cNvSpPr>
          <p:nvPr>
            <p:ph type="title"/>
          </p:nvPr>
        </p:nvSpPr>
        <p:spPr/>
        <p:txBody>
          <a:bodyPr/>
          <a:lstStyle/>
          <a:p>
            <a:r>
              <a:rPr lang="en-US" smtClean="0"/>
              <a:t>Could weapons be made from the fissile material?</a:t>
            </a:r>
          </a:p>
        </p:txBody>
      </p:sp>
      <p:sp>
        <p:nvSpPr>
          <p:cNvPr id="53257" name="AutoShape 9"/>
          <p:cNvSpPr>
            <a:spLocks noChangeArrowheads="1"/>
          </p:cNvSpPr>
          <p:nvPr/>
        </p:nvSpPr>
        <p:spPr bwMode="auto">
          <a:xfrm>
            <a:off x="1219200" y="1371600"/>
            <a:ext cx="762000" cy="530225"/>
          </a:xfrm>
          <a:prstGeom prst="rightArrow">
            <a:avLst>
              <a:gd name="adj1" fmla="val 50000"/>
              <a:gd name="adj2" fmla="val 35928"/>
            </a:avLst>
          </a:prstGeom>
          <a:gradFill rotWithShape="0">
            <a:gsLst>
              <a:gs pos="0">
                <a:schemeClr val="bg1"/>
              </a:gs>
              <a:gs pos="100000">
                <a:srgbClr val="FF0000"/>
              </a:gs>
            </a:gsLst>
            <a:lin ang="0" scaled="1"/>
          </a:gradFill>
          <a:ln w="9525">
            <a:noFill/>
            <a:miter lim="800000"/>
            <a:headEnd/>
            <a:tailEnd/>
          </a:ln>
          <a:effectLst/>
        </p:spPr>
        <p:txBody>
          <a:bodyPr wrap="none" anchor="ctr"/>
          <a:lstStyle/>
          <a:p>
            <a:endParaRPr lang="en-GB"/>
          </a:p>
        </p:txBody>
      </p:sp>
      <p:pic>
        <p:nvPicPr>
          <p:cNvPr id="53258" name="Picture 10" descr="oakRidgeK25gasDiffusion"/>
          <p:cNvPicPr>
            <a:picLocks noChangeAspect="1" noChangeArrowheads="1"/>
          </p:cNvPicPr>
          <p:nvPr/>
        </p:nvPicPr>
        <p:blipFill>
          <a:blip r:embed="rId2"/>
          <a:srcRect/>
          <a:stretch>
            <a:fillRect/>
          </a:stretch>
        </p:blipFill>
        <p:spPr bwMode="auto">
          <a:xfrm>
            <a:off x="2057400" y="914400"/>
            <a:ext cx="1447800" cy="1154113"/>
          </a:xfrm>
          <a:prstGeom prst="rect">
            <a:avLst/>
          </a:prstGeom>
          <a:noFill/>
        </p:spPr>
      </p:pic>
      <p:sp>
        <p:nvSpPr>
          <p:cNvPr id="53259" name="Text Box 11"/>
          <p:cNvSpPr txBox="1">
            <a:spLocks noChangeArrowheads="1"/>
          </p:cNvSpPr>
          <p:nvPr/>
        </p:nvSpPr>
        <p:spPr bwMode="auto">
          <a:xfrm>
            <a:off x="1905000" y="2057400"/>
            <a:ext cx="1905000" cy="517525"/>
          </a:xfrm>
          <a:prstGeom prst="rect">
            <a:avLst/>
          </a:prstGeom>
          <a:noFill/>
          <a:ln w="9525">
            <a:noFill/>
            <a:miter lim="800000"/>
            <a:headEnd/>
            <a:tailEnd/>
          </a:ln>
          <a:effectLst/>
        </p:spPr>
        <p:txBody>
          <a:bodyPr>
            <a:spAutoFit/>
          </a:bodyPr>
          <a:lstStyle/>
          <a:p>
            <a:pPr algn="ctr" eaLnBrk="1" hangingPunct="1"/>
            <a:r>
              <a:rPr lang="en-US" sz="1400" b="1"/>
              <a:t>Isotope separation plant (Y-12)</a:t>
            </a:r>
          </a:p>
        </p:txBody>
      </p:sp>
      <p:sp>
        <p:nvSpPr>
          <p:cNvPr id="53260" name="AutoShape 12"/>
          <p:cNvSpPr>
            <a:spLocks noChangeArrowheads="1"/>
          </p:cNvSpPr>
          <p:nvPr/>
        </p:nvSpPr>
        <p:spPr bwMode="auto">
          <a:xfrm>
            <a:off x="3505200" y="1371600"/>
            <a:ext cx="762000" cy="530225"/>
          </a:xfrm>
          <a:prstGeom prst="rightArrow">
            <a:avLst>
              <a:gd name="adj1" fmla="val 50000"/>
              <a:gd name="adj2" fmla="val 35928"/>
            </a:avLst>
          </a:prstGeom>
          <a:gradFill rotWithShape="0">
            <a:gsLst>
              <a:gs pos="0">
                <a:schemeClr val="bg1"/>
              </a:gs>
              <a:gs pos="100000">
                <a:srgbClr val="FF0000"/>
              </a:gs>
            </a:gsLst>
            <a:lin ang="0" scaled="1"/>
          </a:gradFill>
          <a:ln w="9525">
            <a:noFill/>
            <a:miter lim="800000"/>
            <a:headEnd/>
            <a:tailEnd/>
          </a:ln>
          <a:effectLst/>
        </p:spPr>
        <p:txBody>
          <a:bodyPr wrap="none" anchor="ctr"/>
          <a:lstStyle/>
          <a:p>
            <a:endParaRPr lang="en-GB"/>
          </a:p>
        </p:txBody>
      </p:sp>
      <p:sp>
        <p:nvSpPr>
          <p:cNvPr id="53261" name="Text Box 13"/>
          <p:cNvSpPr txBox="1">
            <a:spLocks noChangeArrowheads="1"/>
          </p:cNvSpPr>
          <p:nvPr/>
        </p:nvSpPr>
        <p:spPr bwMode="auto">
          <a:xfrm>
            <a:off x="304800" y="1371600"/>
            <a:ext cx="1066800" cy="517525"/>
          </a:xfrm>
          <a:prstGeom prst="rect">
            <a:avLst/>
          </a:prstGeom>
          <a:noFill/>
          <a:ln w="9525">
            <a:noFill/>
            <a:miter lim="800000"/>
            <a:headEnd/>
            <a:tailEnd/>
          </a:ln>
          <a:effectLst/>
        </p:spPr>
        <p:txBody>
          <a:bodyPr>
            <a:spAutoFit/>
          </a:bodyPr>
          <a:lstStyle/>
          <a:p>
            <a:pPr algn="ctr" eaLnBrk="1" hangingPunct="1"/>
            <a:r>
              <a:rPr lang="en-US" sz="1400" b="1"/>
              <a:t>Natural uranium</a:t>
            </a:r>
          </a:p>
        </p:txBody>
      </p:sp>
      <p:pic>
        <p:nvPicPr>
          <p:cNvPr id="53262" name="Picture 14" descr="hiroshimaBlast"/>
          <p:cNvPicPr>
            <a:picLocks noChangeAspect="1" noChangeArrowheads="1"/>
          </p:cNvPicPr>
          <p:nvPr/>
        </p:nvPicPr>
        <p:blipFill>
          <a:blip r:embed="rId3" cstate="print"/>
          <a:srcRect/>
          <a:stretch>
            <a:fillRect/>
          </a:stretch>
        </p:blipFill>
        <p:spPr bwMode="auto">
          <a:xfrm>
            <a:off x="6477000" y="914400"/>
            <a:ext cx="860425" cy="1143000"/>
          </a:xfrm>
          <a:prstGeom prst="rect">
            <a:avLst/>
          </a:prstGeom>
          <a:noFill/>
        </p:spPr>
      </p:pic>
      <p:pic>
        <p:nvPicPr>
          <p:cNvPr id="53263" name="Picture 15" descr="littleBoyBomb"/>
          <p:cNvPicPr>
            <a:picLocks noChangeAspect="1" noChangeArrowheads="1"/>
          </p:cNvPicPr>
          <p:nvPr/>
        </p:nvPicPr>
        <p:blipFill>
          <a:blip r:embed="rId4"/>
          <a:srcRect/>
          <a:stretch>
            <a:fillRect/>
          </a:stretch>
        </p:blipFill>
        <p:spPr bwMode="auto">
          <a:xfrm>
            <a:off x="7543800" y="914400"/>
            <a:ext cx="330200" cy="1143000"/>
          </a:xfrm>
          <a:prstGeom prst="rect">
            <a:avLst/>
          </a:prstGeom>
          <a:noFill/>
        </p:spPr>
      </p:pic>
      <p:sp>
        <p:nvSpPr>
          <p:cNvPr id="53264" name="Text Box 16"/>
          <p:cNvSpPr txBox="1">
            <a:spLocks noChangeArrowheads="1"/>
          </p:cNvSpPr>
          <p:nvPr/>
        </p:nvSpPr>
        <p:spPr bwMode="auto">
          <a:xfrm>
            <a:off x="6324600" y="2057400"/>
            <a:ext cx="2209800" cy="304800"/>
          </a:xfrm>
          <a:prstGeom prst="rect">
            <a:avLst/>
          </a:prstGeom>
          <a:noFill/>
          <a:ln w="9525">
            <a:noFill/>
            <a:miter lim="800000"/>
            <a:headEnd/>
            <a:tailEnd/>
          </a:ln>
          <a:effectLst/>
        </p:spPr>
        <p:txBody>
          <a:bodyPr>
            <a:spAutoFit/>
          </a:bodyPr>
          <a:lstStyle/>
          <a:p>
            <a:pPr algn="ctr" eaLnBrk="1" hangingPunct="1"/>
            <a:r>
              <a:rPr lang="en-US" sz="1400" b="1"/>
              <a:t>Hiroshima, 8/6/1945</a:t>
            </a:r>
          </a:p>
        </p:txBody>
      </p:sp>
      <p:sp>
        <p:nvSpPr>
          <p:cNvPr id="53265" name="AutoShape 17"/>
          <p:cNvSpPr>
            <a:spLocks noChangeArrowheads="1"/>
          </p:cNvSpPr>
          <p:nvPr/>
        </p:nvSpPr>
        <p:spPr bwMode="auto">
          <a:xfrm rot="7820541">
            <a:off x="1066800" y="2667000"/>
            <a:ext cx="1066800" cy="304800"/>
          </a:xfrm>
          <a:prstGeom prst="rightArrow">
            <a:avLst>
              <a:gd name="adj1" fmla="val 50000"/>
              <a:gd name="adj2" fmla="val 87500"/>
            </a:avLst>
          </a:prstGeom>
          <a:solidFill>
            <a:srgbClr val="FF0000"/>
          </a:solidFill>
          <a:ln w="9525">
            <a:noFill/>
            <a:miter lim="800000"/>
            <a:headEnd/>
            <a:tailEnd/>
          </a:ln>
          <a:effectLst/>
        </p:spPr>
        <p:txBody>
          <a:bodyPr wrap="none" anchor="ctr"/>
          <a:lstStyle/>
          <a:p>
            <a:endParaRPr lang="en-GB"/>
          </a:p>
        </p:txBody>
      </p:sp>
      <p:sp>
        <p:nvSpPr>
          <p:cNvPr id="53266" name="Text Box 18"/>
          <p:cNvSpPr txBox="1">
            <a:spLocks noChangeArrowheads="1"/>
          </p:cNvSpPr>
          <p:nvPr/>
        </p:nvSpPr>
        <p:spPr bwMode="auto">
          <a:xfrm>
            <a:off x="304800" y="3200400"/>
            <a:ext cx="1066800" cy="517525"/>
          </a:xfrm>
          <a:prstGeom prst="rect">
            <a:avLst/>
          </a:prstGeom>
          <a:noFill/>
          <a:ln w="9525">
            <a:noFill/>
            <a:miter lim="800000"/>
            <a:headEnd/>
            <a:tailEnd/>
          </a:ln>
          <a:effectLst/>
        </p:spPr>
        <p:txBody>
          <a:bodyPr>
            <a:spAutoFit/>
          </a:bodyPr>
          <a:lstStyle/>
          <a:p>
            <a:pPr algn="ctr" eaLnBrk="1" hangingPunct="1"/>
            <a:r>
              <a:rPr lang="en-US" sz="1400" b="1"/>
              <a:t>Depleted uranium</a:t>
            </a:r>
          </a:p>
        </p:txBody>
      </p:sp>
      <p:sp>
        <p:nvSpPr>
          <p:cNvPr id="53267" name="AutoShape 19"/>
          <p:cNvSpPr>
            <a:spLocks noChangeArrowheads="1"/>
          </p:cNvSpPr>
          <p:nvPr/>
        </p:nvSpPr>
        <p:spPr bwMode="auto">
          <a:xfrm>
            <a:off x="1219200" y="3124200"/>
            <a:ext cx="762000" cy="530225"/>
          </a:xfrm>
          <a:prstGeom prst="rightArrow">
            <a:avLst>
              <a:gd name="adj1" fmla="val 50000"/>
              <a:gd name="adj2" fmla="val 35928"/>
            </a:avLst>
          </a:prstGeom>
          <a:gradFill rotWithShape="0">
            <a:gsLst>
              <a:gs pos="0">
                <a:schemeClr val="bg1"/>
              </a:gs>
              <a:gs pos="100000">
                <a:srgbClr val="FF0000"/>
              </a:gs>
            </a:gsLst>
            <a:lin ang="0" scaled="1"/>
          </a:gradFill>
          <a:ln w="9525">
            <a:noFill/>
            <a:miter lim="800000"/>
            <a:headEnd/>
            <a:tailEnd/>
          </a:ln>
          <a:effectLst/>
        </p:spPr>
        <p:txBody>
          <a:bodyPr wrap="none" anchor="ctr"/>
          <a:lstStyle/>
          <a:p>
            <a:endParaRPr lang="en-GB"/>
          </a:p>
        </p:txBody>
      </p:sp>
      <p:pic>
        <p:nvPicPr>
          <p:cNvPr id="53268" name="Picture 20" descr="hanfordBreactor1945"/>
          <p:cNvPicPr>
            <a:picLocks noChangeAspect="1" noChangeArrowheads="1"/>
          </p:cNvPicPr>
          <p:nvPr/>
        </p:nvPicPr>
        <p:blipFill>
          <a:blip r:embed="rId5"/>
          <a:srcRect/>
          <a:stretch>
            <a:fillRect/>
          </a:stretch>
        </p:blipFill>
        <p:spPr bwMode="auto">
          <a:xfrm>
            <a:off x="1981200" y="2743200"/>
            <a:ext cx="1524000" cy="1212850"/>
          </a:xfrm>
          <a:prstGeom prst="rect">
            <a:avLst/>
          </a:prstGeom>
          <a:noFill/>
        </p:spPr>
      </p:pic>
      <p:sp>
        <p:nvSpPr>
          <p:cNvPr id="53269" name="Text Box 21"/>
          <p:cNvSpPr txBox="1">
            <a:spLocks noChangeArrowheads="1"/>
          </p:cNvSpPr>
          <p:nvPr/>
        </p:nvSpPr>
        <p:spPr bwMode="auto">
          <a:xfrm>
            <a:off x="1752600" y="3962400"/>
            <a:ext cx="1981200" cy="517525"/>
          </a:xfrm>
          <a:prstGeom prst="rect">
            <a:avLst/>
          </a:prstGeom>
          <a:noFill/>
          <a:ln w="9525">
            <a:noFill/>
            <a:miter lim="800000"/>
            <a:headEnd/>
            <a:tailEnd/>
          </a:ln>
          <a:effectLst/>
        </p:spPr>
        <p:txBody>
          <a:bodyPr>
            <a:spAutoFit/>
          </a:bodyPr>
          <a:lstStyle/>
          <a:p>
            <a:pPr algn="ctr" eaLnBrk="1" hangingPunct="1"/>
            <a:r>
              <a:rPr lang="en-US" sz="1400" b="1"/>
              <a:t>Isotope Production Reactor (Hanford)</a:t>
            </a:r>
          </a:p>
        </p:txBody>
      </p:sp>
      <p:sp>
        <p:nvSpPr>
          <p:cNvPr id="53270" name="AutoShape 22"/>
          <p:cNvSpPr>
            <a:spLocks noChangeArrowheads="1"/>
          </p:cNvSpPr>
          <p:nvPr/>
        </p:nvSpPr>
        <p:spPr bwMode="auto">
          <a:xfrm>
            <a:off x="3505200" y="3124200"/>
            <a:ext cx="762000" cy="530225"/>
          </a:xfrm>
          <a:prstGeom prst="rightArrow">
            <a:avLst>
              <a:gd name="adj1" fmla="val 50000"/>
              <a:gd name="adj2" fmla="val 35928"/>
            </a:avLst>
          </a:prstGeom>
          <a:gradFill rotWithShape="0">
            <a:gsLst>
              <a:gs pos="0">
                <a:schemeClr val="bg1"/>
              </a:gs>
              <a:gs pos="100000">
                <a:srgbClr val="FF0000"/>
              </a:gs>
            </a:gsLst>
            <a:lin ang="0" scaled="1"/>
          </a:gradFill>
          <a:ln w="9525">
            <a:noFill/>
            <a:miter lim="800000"/>
            <a:headEnd/>
            <a:tailEnd/>
          </a:ln>
          <a:effectLst/>
        </p:spPr>
        <p:txBody>
          <a:bodyPr wrap="none" anchor="ctr"/>
          <a:lstStyle/>
          <a:p>
            <a:endParaRPr lang="en-GB"/>
          </a:p>
        </p:txBody>
      </p:sp>
      <p:pic>
        <p:nvPicPr>
          <p:cNvPr id="53271" name="Picture 23" descr="puSeparations"/>
          <p:cNvPicPr>
            <a:picLocks noChangeAspect="1" noChangeArrowheads="1"/>
          </p:cNvPicPr>
          <p:nvPr/>
        </p:nvPicPr>
        <p:blipFill>
          <a:blip r:embed="rId6"/>
          <a:srcRect/>
          <a:stretch>
            <a:fillRect/>
          </a:stretch>
        </p:blipFill>
        <p:spPr bwMode="auto">
          <a:xfrm>
            <a:off x="4343400" y="2743200"/>
            <a:ext cx="1600200" cy="1185863"/>
          </a:xfrm>
          <a:prstGeom prst="rect">
            <a:avLst/>
          </a:prstGeom>
          <a:noFill/>
        </p:spPr>
      </p:pic>
      <p:sp>
        <p:nvSpPr>
          <p:cNvPr id="53272" name="Text Box 24"/>
          <p:cNvSpPr txBox="1">
            <a:spLocks noChangeArrowheads="1"/>
          </p:cNvSpPr>
          <p:nvPr/>
        </p:nvSpPr>
        <p:spPr bwMode="auto">
          <a:xfrm>
            <a:off x="4114800" y="3962400"/>
            <a:ext cx="1981200" cy="517525"/>
          </a:xfrm>
          <a:prstGeom prst="rect">
            <a:avLst/>
          </a:prstGeom>
          <a:noFill/>
          <a:ln w="9525">
            <a:noFill/>
            <a:miter lim="800000"/>
            <a:headEnd/>
            <a:tailEnd/>
          </a:ln>
          <a:effectLst/>
        </p:spPr>
        <p:txBody>
          <a:bodyPr>
            <a:spAutoFit/>
          </a:bodyPr>
          <a:lstStyle/>
          <a:p>
            <a:pPr algn="ctr" eaLnBrk="1" hangingPunct="1"/>
            <a:r>
              <a:rPr lang="en-US" sz="1400" b="1"/>
              <a:t>Pu separation from exposed U (PUREX)</a:t>
            </a:r>
          </a:p>
        </p:txBody>
      </p:sp>
      <p:pic>
        <p:nvPicPr>
          <p:cNvPr id="53273" name="Picture 25" descr="fatManBomb"/>
          <p:cNvPicPr>
            <a:picLocks noChangeAspect="1" noChangeArrowheads="1"/>
          </p:cNvPicPr>
          <p:nvPr/>
        </p:nvPicPr>
        <p:blipFill>
          <a:blip r:embed="rId7"/>
          <a:srcRect/>
          <a:stretch>
            <a:fillRect/>
          </a:stretch>
        </p:blipFill>
        <p:spPr bwMode="auto">
          <a:xfrm>
            <a:off x="7772400" y="2743200"/>
            <a:ext cx="682625" cy="1219200"/>
          </a:xfrm>
          <a:prstGeom prst="rect">
            <a:avLst/>
          </a:prstGeom>
          <a:noFill/>
        </p:spPr>
      </p:pic>
      <p:pic>
        <p:nvPicPr>
          <p:cNvPr id="53274" name="Picture 26" descr="nagasakiBlast"/>
          <p:cNvPicPr>
            <a:picLocks noChangeAspect="1" noChangeArrowheads="1"/>
          </p:cNvPicPr>
          <p:nvPr/>
        </p:nvPicPr>
        <p:blipFill>
          <a:blip r:embed="rId8"/>
          <a:srcRect/>
          <a:stretch>
            <a:fillRect/>
          </a:stretch>
        </p:blipFill>
        <p:spPr bwMode="auto">
          <a:xfrm>
            <a:off x="6705600" y="2743200"/>
            <a:ext cx="1004888" cy="1219200"/>
          </a:xfrm>
          <a:prstGeom prst="rect">
            <a:avLst/>
          </a:prstGeom>
          <a:noFill/>
        </p:spPr>
      </p:pic>
      <p:sp>
        <p:nvSpPr>
          <p:cNvPr id="53275" name="Text Box 27"/>
          <p:cNvSpPr txBox="1">
            <a:spLocks noChangeArrowheads="1"/>
          </p:cNvSpPr>
          <p:nvPr/>
        </p:nvSpPr>
        <p:spPr bwMode="auto">
          <a:xfrm>
            <a:off x="6477000" y="3962400"/>
            <a:ext cx="2209800" cy="517525"/>
          </a:xfrm>
          <a:prstGeom prst="rect">
            <a:avLst/>
          </a:prstGeom>
          <a:noFill/>
          <a:ln w="9525">
            <a:noFill/>
            <a:miter lim="800000"/>
            <a:headEnd/>
            <a:tailEnd/>
          </a:ln>
          <a:effectLst/>
        </p:spPr>
        <p:txBody>
          <a:bodyPr>
            <a:spAutoFit/>
          </a:bodyPr>
          <a:lstStyle/>
          <a:p>
            <a:pPr algn="ctr" eaLnBrk="1" hangingPunct="1"/>
            <a:r>
              <a:rPr lang="en-US" sz="1400" b="1"/>
              <a:t>Trinity, 7/16/1945 Nagasaki, 8/9/1945</a:t>
            </a:r>
          </a:p>
        </p:txBody>
      </p:sp>
      <p:sp>
        <p:nvSpPr>
          <p:cNvPr id="53276" name="Text Box 28"/>
          <p:cNvSpPr txBox="1">
            <a:spLocks noChangeArrowheads="1"/>
          </p:cNvSpPr>
          <p:nvPr/>
        </p:nvSpPr>
        <p:spPr bwMode="auto">
          <a:xfrm>
            <a:off x="381000" y="5486400"/>
            <a:ext cx="1066800" cy="304800"/>
          </a:xfrm>
          <a:prstGeom prst="rect">
            <a:avLst/>
          </a:prstGeom>
          <a:noFill/>
          <a:ln w="9525">
            <a:noFill/>
            <a:miter lim="800000"/>
            <a:headEnd/>
            <a:tailEnd/>
          </a:ln>
          <a:effectLst/>
        </p:spPr>
        <p:txBody>
          <a:bodyPr>
            <a:spAutoFit/>
          </a:bodyPr>
          <a:lstStyle/>
          <a:p>
            <a:pPr algn="ctr" eaLnBrk="1" hangingPunct="1"/>
            <a:r>
              <a:rPr lang="en-US" sz="1400" b="1"/>
              <a:t>Thorium?</a:t>
            </a:r>
          </a:p>
        </p:txBody>
      </p:sp>
      <p:sp>
        <p:nvSpPr>
          <p:cNvPr id="53277" name="Text Box 29"/>
          <p:cNvSpPr txBox="1">
            <a:spLocks noChangeArrowheads="1"/>
          </p:cNvSpPr>
          <p:nvPr/>
        </p:nvSpPr>
        <p:spPr bwMode="auto">
          <a:xfrm>
            <a:off x="1905000" y="5334000"/>
            <a:ext cx="1295400" cy="730250"/>
          </a:xfrm>
          <a:prstGeom prst="rect">
            <a:avLst/>
          </a:prstGeom>
          <a:noFill/>
          <a:ln w="9525">
            <a:noFill/>
            <a:miter lim="800000"/>
            <a:headEnd/>
            <a:tailEnd/>
          </a:ln>
          <a:effectLst/>
        </p:spPr>
        <p:txBody>
          <a:bodyPr>
            <a:spAutoFit/>
          </a:bodyPr>
          <a:lstStyle/>
          <a:p>
            <a:pPr algn="ctr" eaLnBrk="1" hangingPunct="1"/>
            <a:r>
              <a:rPr lang="en-US" sz="1400" b="1"/>
              <a:t>Isotope Production Reactor</a:t>
            </a:r>
          </a:p>
        </p:txBody>
      </p:sp>
      <p:sp>
        <p:nvSpPr>
          <p:cNvPr id="53278" name="Text Box 30"/>
          <p:cNvSpPr txBox="1">
            <a:spLocks noChangeArrowheads="1"/>
          </p:cNvSpPr>
          <p:nvPr/>
        </p:nvSpPr>
        <p:spPr bwMode="auto">
          <a:xfrm>
            <a:off x="3505200" y="5334000"/>
            <a:ext cx="1447800" cy="942975"/>
          </a:xfrm>
          <a:prstGeom prst="rect">
            <a:avLst/>
          </a:prstGeom>
          <a:noFill/>
          <a:ln w="9525">
            <a:noFill/>
            <a:miter lim="800000"/>
            <a:headEnd/>
            <a:tailEnd/>
          </a:ln>
          <a:effectLst/>
        </p:spPr>
        <p:txBody>
          <a:bodyPr>
            <a:spAutoFit/>
          </a:bodyPr>
          <a:lstStyle/>
          <a:p>
            <a:pPr algn="ctr" eaLnBrk="1" hangingPunct="1"/>
            <a:r>
              <a:rPr lang="en-US" sz="1400" b="1"/>
              <a:t>uranium separation from exposed thorium</a:t>
            </a:r>
          </a:p>
        </p:txBody>
      </p:sp>
      <p:sp>
        <p:nvSpPr>
          <p:cNvPr id="53279" name="Text Box 31"/>
          <p:cNvSpPr txBox="1">
            <a:spLocks noChangeArrowheads="1"/>
          </p:cNvSpPr>
          <p:nvPr/>
        </p:nvSpPr>
        <p:spPr bwMode="auto">
          <a:xfrm>
            <a:off x="5638800" y="4876800"/>
            <a:ext cx="3276600" cy="1831975"/>
          </a:xfrm>
          <a:prstGeom prst="rect">
            <a:avLst/>
          </a:prstGeom>
          <a:noFill/>
          <a:ln w="38100" cmpd="dbl">
            <a:solidFill>
              <a:srgbClr val="FF0000"/>
            </a:solidFill>
            <a:miter lim="800000"/>
            <a:headEnd/>
            <a:tailEnd/>
          </a:ln>
          <a:effectLst/>
        </p:spPr>
        <p:txBody>
          <a:bodyPr>
            <a:spAutoFit/>
          </a:bodyPr>
          <a:lstStyle/>
          <a:p>
            <a:pPr eaLnBrk="1" hangingPunct="1"/>
            <a:r>
              <a:rPr lang="en-US" sz="1400" b="1">
                <a:solidFill>
                  <a:srgbClr val="FF0000"/>
                </a:solidFill>
              </a:rPr>
              <a:t>PROBLEM</a:t>
            </a:r>
            <a:r>
              <a:rPr lang="en-US" sz="1400" b="1"/>
              <a:t>: U-233 is contaminated with U-232, whose decay chain emits HARD gamma rays that make fabrication, utilization and deployment of weapons VERY difficult and impractical relative to other options.  Thorium was not pursued.</a:t>
            </a:r>
          </a:p>
        </p:txBody>
      </p:sp>
      <p:sp>
        <p:nvSpPr>
          <p:cNvPr id="53280" name="Line 32"/>
          <p:cNvSpPr>
            <a:spLocks noChangeShapeType="1"/>
          </p:cNvSpPr>
          <p:nvPr/>
        </p:nvSpPr>
        <p:spPr bwMode="auto">
          <a:xfrm>
            <a:off x="0" y="4648200"/>
            <a:ext cx="9144000" cy="0"/>
          </a:xfrm>
          <a:prstGeom prst="line">
            <a:avLst/>
          </a:prstGeom>
          <a:noFill/>
          <a:ln w="63500">
            <a:solidFill>
              <a:schemeClr val="tx1"/>
            </a:solidFill>
            <a:round/>
            <a:headEnd/>
            <a:tailEnd/>
          </a:ln>
          <a:effectLst/>
        </p:spPr>
        <p:txBody>
          <a:bodyPr anchor="ctr"/>
          <a:lstStyle/>
          <a:p>
            <a:endParaRPr lang="en-GB"/>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US" smtClean="0"/>
              <a:t>U-232 decays into Tl-208, a HARD gamma emitter</a:t>
            </a:r>
          </a:p>
        </p:txBody>
      </p:sp>
      <p:pic>
        <p:nvPicPr>
          <p:cNvPr id="51203" name="Picture 3" descr="Th232decaychain"/>
          <p:cNvPicPr>
            <a:picLocks noChangeAspect="1" noChangeArrowheads="1"/>
          </p:cNvPicPr>
          <p:nvPr/>
        </p:nvPicPr>
        <p:blipFill>
          <a:blip r:embed="rId2"/>
          <a:srcRect l="2942" t="1270" r="2942" b="2248"/>
          <a:stretch>
            <a:fillRect/>
          </a:stretch>
        </p:blipFill>
        <p:spPr bwMode="auto">
          <a:xfrm>
            <a:off x="228600" y="914400"/>
            <a:ext cx="7315200" cy="5791200"/>
          </a:xfrm>
          <a:prstGeom prst="rect">
            <a:avLst/>
          </a:prstGeom>
          <a:noFill/>
        </p:spPr>
      </p:pic>
      <p:sp>
        <p:nvSpPr>
          <p:cNvPr id="51204" name="Line 4"/>
          <p:cNvSpPr>
            <a:spLocks noChangeShapeType="1"/>
          </p:cNvSpPr>
          <p:nvPr/>
        </p:nvSpPr>
        <p:spPr bwMode="auto">
          <a:xfrm flipH="1">
            <a:off x="1447800" y="2971800"/>
            <a:ext cx="457200" cy="2514600"/>
          </a:xfrm>
          <a:prstGeom prst="line">
            <a:avLst/>
          </a:prstGeom>
          <a:noFill/>
          <a:ln w="50800">
            <a:solidFill>
              <a:srgbClr val="800000"/>
            </a:solidFill>
            <a:round/>
            <a:headEnd/>
            <a:tailEnd type="triangle" w="med" len="med"/>
          </a:ln>
          <a:effectLst/>
        </p:spPr>
        <p:txBody>
          <a:bodyPr anchor="ctr"/>
          <a:lstStyle/>
          <a:p>
            <a:endParaRPr lang="en-GB"/>
          </a:p>
        </p:txBody>
      </p:sp>
      <p:sp>
        <p:nvSpPr>
          <p:cNvPr id="51205" name="Text Box 5"/>
          <p:cNvSpPr txBox="1">
            <a:spLocks noChangeArrowheads="1"/>
          </p:cNvSpPr>
          <p:nvPr/>
        </p:nvSpPr>
        <p:spPr bwMode="auto">
          <a:xfrm>
            <a:off x="1524000" y="1143000"/>
            <a:ext cx="3733800" cy="1819275"/>
          </a:xfrm>
          <a:prstGeom prst="rect">
            <a:avLst/>
          </a:prstGeom>
          <a:solidFill>
            <a:schemeClr val="bg1"/>
          </a:solidFill>
          <a:ln w="25400">
            <a:solidFill>
              <a:srgbClr val="FF0000"/>
            </a:solidFill>
            <a:miter lim="800000"/>
            <a:headEnd/>
            <a:tailEnd/>
          </a:ln>
          <a:effectLst/>
        </p:spPr>
        <p:txBody>
          <a:bodyPr>
            <a:spAutoFit/>
          </a:bodyPr>
          <a:lstStyle/>
          <a:p>
            <a:pPr>
              <a:spcBef>
                <a:spcPct val="50000"/>
              </a:spcBef>
            </a:pPr>
            <a:r>
              <a:rPr lang="en-US" sz="1400" b="1"/>
              <a:t>Thallium-208 emits “hard” 2.6 MeV gamma-rays as part of its nuclear decay.</a:t>
            </a:r>
          </a:p>
          <a:p>
            <a:pPr>
              <a:spcBef>
                <a:spcPct val="50000"/>
              </a:spcBef>
            </a:pPr>
            <a:r>
              <a:rPr lang="en-US" sz="1400" b="1"/>
              <a:t>These gamma rays destroy the electonics and explosives that control detonation.</a:t>
            </a:r>
          </a:p>
          <a:p>
            <a:pPr>
              <a:spcBef>
                <a:spcPct val="50000"/>
              </a:spcBef>
            </a:pPr>
            <a:r>
              <a:rPr lang="en-US" sz="1400" b="1"/>
              <a:t>They require thick lead shielding and have a distinctive and easily detectable signature.</a:t>
            </a:r>
          </a:p>
        </p:txBody>
      </p:sp>
      <p:sp>
        <p:nvSpPr>
          <p:cNvPr id="51206" name="Text Box 6"/>
          <p:cNvSpPr txBox="1">
            <a:spLocks noChangeArrowheads="1"/>
          </p:cNvSpPr>
          <p:nvPr/>
        </p:nvSpPr>
        <p:spPr bwMode="auto">
          <a:xfrm>
            <a:off x="8001000" y="1143000"/>
            <a:ext cx="685800" cy="361950"/>
          </a:xfrm>
          <a:prstGeom prst="rect">
            <a:avLst/>
          </a:prstGeom>
          <a:solidFill>
            <a:schemeClr val="bg1"/>
          </a:solidFill>
          <a:ln w="25400">
            <a:solidFill>
              <a:srgbClr val="FF0000"/>
            </a:solidFill>
            <a:miter lim="800000"/>
            <a:headEnd/>
            <a:tailEnd/>
          </a:ln>
          <a:effectLst/>
        </p:spPr>
        <p:txBody>
          <a:bodyPr>
            <a:spAutoFit/>
          </a:bodyPr>
          <a:lstStyle/>
          <a:p>
            <a:pPr>
              <a:spcBef>
                <a:spcPct val="50000"/>
              </a:spcBef>
            </a:pPr>
            <a:r>
              <a:rPr lang="en-US" sz="1600" b="1" baseline="30000"/>
              <a:t>232</a:t>
            </a:r>
            <a:r>
              <a:rPr lang="en-US" sz="1600" b="1"/>
              <a:t>U</a:t>
            </a:r>
          </a:p>
        </p:txBody>
      </p:sp>
      <p:sp>
        <p:nvSpPr>
          <p:cNvPr id="51207" name="Line 7"/>
          <p:cNvSpPr>
            <a:spLocks noChangeShapeType="1"/>
          </p:cNvSpPr>
          <p:nvPr/>
        </p:nvSpPr>
        <p:spPr bwMode="auto">
          <a:xfrm flipH="1">
            <a:off x="7315200" y="1447800"/>
            <a:ext cx="838200" cy="533400"/>
          </a:xfrm>
          <a:prstGeom prst="line">
            <a:avLst/>
          </a:prstGeom>
          <a:noFill/>
          <a:ln w="25400">
            <a:solidFill>
              <a:schemeClr val="tx1"/>
            </a:solidFill>
            <a:round/>
            <a:headEnd/>
            <a:tailEnd type="triangle" w="med" len="med"/>
          </a:ln>
          <a:effectLst/>
        </p:spPr>
        <p:txBody>
          <a:bodyPr anchor="ctr"/>
          <a:lstStyle/>
          <a:p>
            <a:endParaRPr lang="en-GB"/>
          </a:p>
        </p:txBody>
      </p:sp>
      <p:sp>
        <p:nvSpPr>
          <p:cNvPr id="51208" name="Text Box 8"/>
          <p:cNvSpPr txBox="1">
            <a:spLocks noChangeArrowheads="1"/>
          </p:cNvSpPr>
          <p:nvPr/>
        </p:nvSpPr>
        <p:spPr bwMode="auto">
          <a:xfrm>
            <a:off x="4876800" y="3810000"/>
            <a:ext cx="3657600" cy="2219325"/>
          </a:xfrm>
          <a:prstGeom prst="rect">
            <a:avLst/>
          </a:prstGeom>
          <a:solidFill>
            <a:schemeClr val="bg1"/>
          </a:solidFill>
          <a:ln w="12700">
            <a:noFill/>
            <a:miter lim="800000"/>
            <a:headEnd/>
            <a:tailEnd/>
          </a:ln>
          <a:effectLst/>
        </p:spPr>
        <p:txBody>
          <a:bodyPr>
            <a:spAutoFit/>
          </a:bodyPr>
          <a:lstStyle/>
          <a:p>
            <a:pPr>
              <a:spcBef>
                <a:spcPct val="50000"/>
              </a:spcBef>
            </a:pPr>
            <a:r>
              <a:rPr lang="en-US" sz="1400" b="1"/>
              <a:t>Uranium-232 follows the same decay chain as thorium-232, but it follows it millions of times faster!</a:t>
            </a:r>
          </a:p>
          <a:p>
            <a:pPr>
              <a:spcBef>
                <a:spcPct val="50000"/>
              </a:spcBef>
            </a:pPr>
            <a:r>
              <a:rPr lang="en-US" sz="1400" b="1"/>
              <a:t>This is because </a:t>
            </a:r>
            <a:r>
              <a:rPr lang="en-US" sz="1400" b="1">
                <a:solidFill>
                  <a:srgbClr val="0066FF"/>
                </a:solidFill>
              </a:rPr>
              <a:t>232Th has a 14 billion-year half-life</a:t>
            </a:r>
            <a:r>
              <a:rPr lang="en-US" sz="1400" b="1"/>
              <a:t>, but </a:t>
            </a:r>
            <a:r>
              <a:rPr lang="en-US" sz="1400" b="1">
                <a:solidFill>
                  <a:srgbClr val="CC0000"/>
                </a:solidFill>
              </a:rPr>
              <a:t>232U has only an 74 year half-life!</a:t>
            </a:r>
          </a:p>
          <a:p>
            <a:pPr>
              <a:spcBef>
                <a:spcPct val="50000"/>
              </a:spcBef>
            </a:pPr>
            <a:r>
              <a:rPr lang="en-US" sz="1400" b="1"/>
              <a:t>Once it starts down “the hill” it gets to thallium-208 (the gamma emitter) in just a few weeks!</a:t>
            </a:r>
          </a:p>
        </p:txBody>
      </p:sp>
      <p:sp>
        <p:nvSpPr>
          <p:cNvPr id="51209" name="Text Box 9"/>
          <p:cNvSpPr txBox="1">
            <a:spLocks noChangeArrowheads="1"/>
          </p:cNvSpPr>
          <p:nvPr/>
        </p:nvSpPr>
        <p:spPr bwMode="auto">
          <a:xfrm>
            <a:off x="5715000" y="1219200"/>
            <a:ext cx="1219200" cy="549275"/>
          </a:xfrm>
          <a:prstGeom prst="rect">
            <a:avLst/>
          </a:prstGeom>
          <a:noFill/>
          <a:ln w="12700">
            <a:noFill/>
            <a:miter lim="800000"/>
            <a:headEnd/>
            <a:tailEnd/>
          </a:ln>
          <a:effectLst/>
        </p:spPr>
        <p:txBody>
          <a:bodyPr>
            <a:spAutoFit/>
          </a:bodyPr>
          <a:lstStyle/>
          <a:p>
            <a:pPr>
              <a:spcBef>
                <a:spcPct val="50000"/>
              </a:spcBef>
            </a:pPr>
            <a:r>
              <a:rPr lang="en-US" sz="1000" b="1"/>
              <a:t>14 billion years to make this jump</a:t>
            </a:r>
          </a:p>
        </p:txBody>
      </p:sp>
      <p:sp>
        <p:nvSpPr>
          <p:cNvPr id="51210" name="Text Box 10"/>
          <p:cNvSpPr txBox="1">
            <a:spLocks noChangeArrowheads="1"/>
          </p:cNvSpPr>
          <p:nvPr/>
        </p:nvSpPr>
        <p:spPr bwMode="auto">
          <a:xfrm>
            <a:off x="7620000" y="1600200"/>
            <a:ext cx="1219200" cy="549275"/>
          </a:xfrm>
          <a:prstGeom prst="rect">
            <a:avLst/>
          </a:prstGeom>
          <a:noFill/>
          <a:ln w="12700">
            <a:noFill/>
            <a:miter lim="800000"/>
            <a:headEnd/>
            <a:tailEnd/>
          </a:ln>
          <a:effectLst/>
        </p:spPr>
        <p:txBody>
          <a:bodyPr>
            <a:spAutoFit/>
          </a:bodyPr>
          <a:lstStyle/>
          <a:p>
            <a:pPr algn="r">
              <a:spcBef>
                <a:spcPct val="50000"/>
              </a:spcBef>
            </a:pPr>
            <a:r>
              <a:rPr lang="en-US" sz="1000" b="1"/>
              <a:t>Some 232U starts decaying immediately</a:t>
            </a:r>
          </a:p>
        </p:txBody>
      </p:sp>
      <p:sp>
        <p:nvSpPr>
          <p:cNvPr id="51211" name="Text Box 11"/>
          <p:cNvSpPr txBox="1">
            <a:spLocks noChangeArrowheads="1"/>
          </p:cNvSpPr>
          <p:nvPr/>
        </p:nvSpPr>
        <p:spPr bwMode="auto">
          <a:xfrm rot="-1885765">
            <a:off x="6400800" y="2362200"/>
            <a:ext cx="609600" cy="244475"/>
          </a:xfrm>
          <a:prstGeom prst="rect">
            <a:avLst/>
          </a:prstGeom>
          <a:noFill/>
          <a:ln w="12700">
            <a:noFill/>
            <a:miter lim="800000"/>
            <a:headEnd/>
            <a:tailEnd/>
          </a:ln>
          <a:effectLst/>
        </p:spPr>
        <p:txBody>
          <a:bodyPr>
            <a:spAutoFit/>
          </a:bodyPr>
          <a:lstStyle/>
          <a:p>
            <a:pPr>
              <a:spcBef>
                <a:spcPct val="50000"/>
              </a:spcBef>
            </a:pPr>
            <a:r>
              <a:rPr lang="en-US" sz="1000" b="1"/>
              <a:t>1.91 yr</a:t>
            </a:r>
          </a:p>
        </p:txBody>
      </p:sp>
      <p:sp>
        <p:nvSpPr>
          <p:cNvPr id="51212" name="Text Box 12"/>
          <p:cNvSpPr txBox="1">
            <a:spLocks noChangeArrowheads="1"/>
          </p:cNvSpPr>
          <p:nvPr/>
        </p:nvSpPr>
        <p:spPr bwMode="auto">
          <a:xfrm rot="-1885765">
            <a:off x="5105400" y="3124200"/>
            <a:ext cx="609600" cy="244475"/>
          </a:xfrm>
          <a:prstGeom prst="rect">
            <a:avLst/>
          </a:prstGeom>
          <a:noFill/>
          <a:ln w="12700">
            <a:noFill/>
            <a:miter lim="800000"/>
            <a:headEnd/>
            <a:tailEnd/>
          </a:ln>
          <a:effectLst/>
        </p:spPr>
        <p:txBody>
          <a:bodyPr>
            <a:spAutoFit/>
          </a:bodyPr>
          <a:lstStyle/>
          <a:p>
            <a:pPr>
              <a:spcBef>
                <a:spcPct val="50000"/>
              </a:spcBef>
            </a:pPr>
            <a:r>
              <a:rPr lang="en-US" sz="1000" b="1"/>
              <a:t>3.64 d</a:t>
            </a:r>
          </a:p>
        </p:txBody>
      </p:sp>
      <p:sp>
        <p:nvSpPr>
          <p:cNvPr id="51213" name="Text Box 13"/>
          <p:cNvSpPr txBox="1">
            <a:spLocks noChangeArrowheads="1"/>
          </p:cNvSpPr>
          <p:nvPr/>
        </p:nvSpPr>
        <p:spPr bwMode="auto">
          <a:xfrm rot="-1885765">
            <a:off x="3810000" y="3886200"/>
            <a:ext cx="609600" cy="244475"/>
          </a:xfrm>
          <a:prstGeom prst="rect">
            <a:avLst/>
          </a:prstGeom>
          <a:noFill/>
          <a:ln w="12700">
            <a:noFill/>
            <a:miter lim="800000"/>
            <a:headEnd/>
            <a:tailEnd/>
          </a:ln>
          <a:effectLst/>
        </p:spPr>
        <p:txBody>
          <a:bodyPr>
            <a:spAutoFit/>
          </a:bodyPr>
          <a:lstStyle/>
          <a:p>
            <a:pPr>
              <a:spcBef>
                <a:spcPct val="50000"/>
              </a:spcBef>
            </a:pPr>
            <a:r>
              <a:rPr lang="en-US" sz="1000" b="1"/>
              <a:t>55 sec</a:t>
            </a:r>
          </a:p>
        </p:txBody>
      </p:sp>
      <p:sp>
        <p:nvSpPr>
          <p:cNvPr id="51214" name="Text Box 14"/>
          <p:cNvSpPr txBox="1">
            <a:spLocks noChangeArrowheads="1"/>
          </p:cNvSpPr>
          <p:nvPr/>
        </p:nvSpPr>
        <p:spPr bwMode="auto">
          <a:xfrm rot="-1885765">
            <a:off x="2503488" y="4387850"/>
            <a:ext cx="723900" cy="244475"/>
          </a:xfrm>
          <a:prstGeom prst="rect">
            <a:avLst/>
          </a:prstGeom>
          <a:noFill/>
          <a:ln w="12700">
            <a:noFill/>
            <a:miter lim="800000"/>
            <a:headEnd/>
            <a:tailEnd/>
          </a:ln>
          <a:effectLst/>
        </p:spPr>
        <p:txBody>
          <a:bodyPr>
            <a:spAutoFit/>
          </a:bodyPr>
          <a:lstStyle/>
          <a:p>
            <a:pPr>
              <a:spcBef>
                <a:spcPct val="50000"/>
              </a:spcBef>
            </a:pPr>
            <a:r>
              <a:rPr lang="en-US" sz="1000" b="1">
                <a:solidFill>
                  <a:srgbClr val="0066FF"/>
                </a:solidFill>
              </a:rPr>
              <a:t>0.16 sec</a:t>
            </a:r>
          </a:p>
        </p:txBody>
      </p:sp>
      <p:sp>
        <p:nvSpPr>
          <p:cNvPr id="51215" name="Text Box 15"/>
          <p:cNvSpPr txBox="1">
            <a:spLocks noChangeArrowheads="1"/>
          </p:cNvSpPr>
          <p:nvPr/>
        </p:nvSpPr>
        <p:spPr bwMode="auto">
          <a:xfrm rot="-1885765">
            <a:off x="6400800" y="2362200"/>
            <a:ext cx="609600" cy="244475"/>
          </a:xfrm>
          <a:prstGeom prst="rect">
            <a:avLst/>
          </a:prstGeom>
          <a:noFill/>
          <a:ln w="12700">
            <a:noFill/>
            <a:miter lim="800000"/>
            <a:headEnd/>
            <a:tailEnd/>
          </a:ln>
          <a:effectLst/>
        </p:spPr>
        <p:txBody>
          <a:bodyPr>
            <a:spAutoFit/>
          </a:bodyPr>
          <a:lstStyle/>
          <a:p>
            <a:pPr>
              <a:spcBef>
                <a:spcPct val="50000"/>
              </a:spcBef>
            </a:pPr>
            <a:r>
              <a:rPr lang="en-US" sz="1000" b="1"/>
              <a:t>1.91 yr</a:t>
            </a:r>
          </a:p>
        </p:txBody>
      </p:sp>
      <p:sp>
        <p:nvSpPr>
          <p:cNvPr id="51216" name="Text Box 16"/>
          <p:cNvSpPr txBox="1">
            <a:spLocks noChangeArrowheads="1"/>
          </p:cNvSpPr>
          <p:nvPr/>
        </p:nvSpPr>
        <p:spPr bwMode="auto">
          <a:xfrm rot="-1885765">
            <a:off x="5105400" y="3124200"/>
            <a:ext cx="609600" cy="244475"/>
          </a:xfrm>
          <a:prstGeom prst="rect">
            <a:avLst/>
          </a:prstGeom>
          <a:noFill/>
          <a:ln w="12700">
            <a:noFill/>
            <a:miter lim="800000"/>
            <a:headEnd/>
            <a:tailEnd/>
          </a:ln>
          <a:effectLst/>
        </p:spPr>
        <p:txBody>
          <a:bodyPr>
            <a:spAutoFit/>
          </a:bodyPr>
          <a:lstStyle/>
          <a:p>
            <a:pPr>
              <a:spcBef>
                <a:spcPct val="50000"/>
              </a:spcBef>
            </a:pPr>
            <a:r>
              <a:rPr lang="en-US" sz="1000" b="1"/>
              <a:t>3.64 d</a:t>
            </a:r>
          </a:p>
        </p:txBody>
      </p:sp>
      <p:sp>
        <p:nvSpPr>
          <p:cNvPr id="51217" name="Text Box 17"/>
          <p:cNvSpPr txBox="1">
            <a:spLocks noChangeArrowheads="1"/>
          </p:cNvSpPr>
          <p:nvPr/>
        </p:nvSpPr>
        <p:spPr bwMode="auto">
          <a:xfrm rot="-1885765">
            <a:off x="3810000" y="3886200"/>
            <a:ext cx="609600" cy="244475"/>
          </a:xfrm>
          <a:prstGeom prst="rect">
            <a:avLst/>
          </a:prstGeom>
          <a:noFill/>
          <a:ln w="12700">
            <a:noFill/>
            <a:miter lim="800000"/>
            <a:headEnd/>
            <a:tailEnd/>
          </a:ln>
          <a:effectLst/>
        </p:spPr>
        <p:txBody>
          <a:bodyPr>
            <a:spAutoFit/>
          </a:bodyPr>
          <a:lstStyle/>
          <a:p>
            <a:pPr>
              <a:spcBef>
                <a:spcPct val="50000"/>
              </a:spcBef>
            </a:pPr>
            <a:r>
              <a:rPr lang="en-US" sz="1000" b="1">
                <a:solidFill>
                  <a:srgbClr val="0066FF"/>
                </a:solidFill>
              </a:rPr>
              <a:t>55 sec</a:t>
            </a:r>
          </a:p>
        </p:txBody>
      </p:sp>
      <p:sp>
        <p:nvSpPr>
          <p:cNvPr id="51218" name="Text Box 18"/>
          <p:cNvSpPr txBox="1">
            <a:spLocks noChangeArrowheads="1"/>
          </p:cNvSpPr>
          <p:nvPr/>
        </p:nvSpPr>
        <p:spPr bwMode="auto">
          <a:xfrm rot="-1885765">
            <a:off x="6400800" y="2362200"/>
            <a:ext cx="609600" cy="244475"/>
          </a:xfrm>
          <a:prstGeom prst="rect">
            <a:avLst/>
          </a:prstGeom>
          <a:noFill/>
          <a:ln w="12700">
            <a:noFill/>
            <a:miter lim="800000"/>
            <a:headEnd/>
            <a:tailEnd/>
          </a:ln>
          <a:effectLst/>
        </p:spPr>
        <p:txBody>
          <a:bodyPr>
            <a:spAutoFit/>
          </a:bodyPr>
          <a:lstStyle/>
          <a:p>
            <a:pPr>
              <a:spcBef>
                <a:spcPct val="50000"/>
              </a:spcBef>
            </a:pPr>
            <a:r>
              <a:rPr lang="en-US" sz="1000" b="1">
                <a:solidFill>
                  <a:srgbClr val="0066FF"/>
                </a:solidFill>
              </a:rPr>
              <a:t>1.91 yr</a:t>
            </a:r>
          </a:p>
        </p:txBody>
      </p:sp>
      <p:sp>
        <p:nvSpPr>
          <p:cNvPr id="51219" name="Text Box 19"/>
          <p:cNvSpPr txBox="1">
            <a:spLocks noChangeArrowheads="1"/>
          </p:cNvSpPr>
          <p:nvPr/>
        </p:nvSpPr>
        <p:spPr bwMode="auto">
          <a:xfrm rot="-1885765">
            <a:off x="5105400" y="3124200"/>
            <a:ext cx="609600" cy="244475"/>
          </a:xfrm>
          <a:prstGeom prst="rect">
            <a:avLst/>
          </a:prstGeom>
          <a:noFill/>
          <a:ln w="12700">
            <a:noFill/>
            <a:miter lim="800000"/>
            <a:headEnd/>
            <a:tailEnd/>
          </a:ln>
          <a:effectLst/>
        </p:spPr>
        <p:txBody>
          <a:bodyPr>
            <a:spAutoFit/>
          </a:bodyPr>
          <a:lstStyle/>
          <a:p>
            <a:pPr>
              <a:spcBef>
                <a:spcPct val="50000"/>
              </a:spcBef>
            </a:pPr>
            <a:r>
              <a:rPr lang="en-US" sz="1000" b="1">
                <a:solidFill>
                  <a:srgbClr val="0066FF"/>
                </a:solidFill>
              </a:rPr>
              <a:t>3.64 d</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US" smtClean="0"/>
              <a:t>1944: A tale of two isotopes…</a:t>
            </a:r>
          </a:p>
        </p:txBody>
      </p:sp>
      <p:sp>
        <p:nvSpPr>
          <p:cNvPr id="59395" name="Rectangle 3"/>
          <p:cNvSpPr>
            <a:spLocks noGrp="1" noChangeArrowheads="1"/>
          </p:cNvSpPr>
          <p:nvPr>
            <p:ph type="body" sz="half" idx="1"/>
          </p:nvPr>
        </p:nvSpPr>
        <p:spPr>
          <a:xfrm>
            <a:off x="2057400" y="990600"/>
            <a:ext cx="4267200" cy="2667000"/>
          </a:xfrm>
        </p:spPr>
        <p:txBody>
          <a:bodyPr/>
          <a:lstStyle/>
          <a:p>
            <a:r>
              <a:rPr lang="en-US" sz="1500" smtClean="0"/>
              <a:t>Enrico Fermi argued for a program of fast-breeder reactors using uranium-238 as the fertile material and plutonium-239 as the fissile material.</a:t>
            </a:r>
          </a:p>
          <a:p>
            <a:r>
              <a:rPr lang="en-US" sz="1500" smtClean="0"/>
              <a:t>His argument was based on the breeding ratio of Pu-239 at fast neutron energies.</a:t>
            </a:r>
          </a:p>
          <a:p>
            <a:r>
              <a:rPr lang="en-US" sz="1500" smtClean="0"/>
              <a:t>Argonne National Lab followed Fermi’s path and built the EBR-1 and EBR-2.</a:t>
            </a:r>
          </a:p>
        </p:txBody>
      </p:sp>
      <p:sp>
        <p:nvSpPr>
          <p:cNvPr id="59396" name="Rectangle 4"/>
          <p:cNvSpPr>
            <a:spLocks noGrp="1" noChangeArrowheads="1"/>
          </p:cNvSpPr>
          <p:nvPr>
            <p:ph type="body" sz="half" idx="2"/>
          </p:nvPr>
        </p:nvSpPr>
        <p:spPr>
          <a:xfrm>
            <a:off x="2057400" y="3886200"/>
            <a:ext cx="4191000" cy="2757488"/>
          </a:xfrm>
        </p:spPr>
        <p:txBody>
          <a:bodyPr/>
          <a:lstStyle/>
          <a:p>
            <a:r>
              <a:rPr lang="en-US" sz="1500" smtClean="0"/>
              <a:t>Eugene Wigner argued for a thermal-breeder program using thorium as the fertile material and U-233 as the fissile material.</a:t>
            </a:r>
          </a:p>
          <a:p>
            <a:r>
              <a:rPr lang="en-US" sz="1500" smtClean="0"/>
              <a:t>Although large breeding gains were not possible, THERMAL breeding was possible, with enhanced safety.</a:t>
            </a:r>
          </a:p>
          <a:p>
            <a:r>
              <a:rPr lang="en-US" sz="1500" smtClean="0"/>
              <a:t>Wigner’s protégé, Alvin Weinberg, followed Wigner’s path at the Oak Ridge National Lab.</a:t>
            </a:r>
          </a:p>
        </p:txBody>
      </p:sp>
      <p:pic>
        <p:nvPicPr>
          <p:cNvPr id="59397" name="Picture 5" descr="fermi"/>
          <p:cNvPicPr>
            <a:picLocks noChangeAspect="1" noChangeArrowheads="1"/>
          </p:cNvPicPr>
          <p:nvPr/>
        </p:nvPicPr>
        <p:blipFill>
          <a:blip r:embed="rId2"/>
          <a:srcRect/>
          <a:stretch>
            <a:fillRect/>
          </a:stretch>
        </p:blipFill>
        <p:spPr bwMode="auto">
          <a:xfrm>
            <a:off x="228600" y="990600"/>
            <a:ext cx="1757363" cy="2743200"/>
          </a:xfrm>
          <a:prstGeom prst="rect">
            <a:avLst/>
          </a:prstGeom>
          <a:noFill/>
        </p:spPr>
      </p:pic>
      <p:pic>
        <p:nvPicPr>
          <p:cNvPr id="59398" name="Picture 6" descr="image"/>
          <p:cNvPicPr>
            <a:picLocks noChangeAspect="1" noChangeArrowheads="1"/>
          </p:cNvPicPr>
          <p:nvPr/>
        </p:nvPicPr>
        <p:blipFill>
          <a:blip r:embed="rId3"/>
          <a:srcRect l="11017" r="4514"/>
          <a:stretch>
            <a:fillRect/>
          </a:stretch>
        </p:blipFill>
        <p:spPr bwMode="auto">
          <a:xfrm>
            <a:off x="228600" y="3810000"/>
            <a:ext cx="1752600" cy="2667000"/>
          </a:xfrm>
          <a:prstGeom prst="rect">
            <a:avLst/>
          </a:prstGeom>
          <a:noFill/>
        </p:spPr>
      </p:pic>
      <p:grpSp>
        <p:nvGrpSpPr>
          <p:cNvPr id="59399" name="Group 7"/>
          <p:cNvGrpSpPr>
            <a:grpSpLocks/>
          </p:cNvGrpSpPr>
          <p:nvPr/>
        </p:nvGrpSpPr>
        <p:grpSpPr bwMode="auto">
          <a:xfrm>
            <a:off x="6172200" y="1295400"/>
            <a:ext cx="2971800" cy="1947863"/>
            <a:chOff x="768" y="624"/>
            <a:chExt cx="4212" cy="2760"/>
          </a:xfrm>
        </p:grpSpPr>
        <p:pic>
          <p:nvPicPr>
            <p:cNvPr id="59400" name="Picture 8" descr="Pu239alpha"/>
            <p:cNvPicPr>
              <a:picLocks noChangeAspect="1" noChangeArrowheads="1"/>
            </p:cNvPicPr>
            <p:nvPr/>
          </p:nvPicPr>
          <p:blipFill>
            <a:blip r:embed="rId4"/>
            <a:srcRect/>
            <a:stretch>
              <a:fillRect/>
            </a:stretch>
          </p:blipFill>
          <p:spPr bwMode="auto">
            <a:xfrm>
              <a:off x="768" y="624"/>
              <a:ext cx="4212" cy="2760"/>
            </a:xfrm>
            <a:prstGeom prst="rect">
              <a:avLst/>
            </a:prstGeom>
            <a:noFill/>
          </p:spPr>
        </p:pic>
        <p:sp>
          <p:nvSpPr>
            <p:cNvPr id="59401" name="Rectangle 9"/>
            <p:cNvSpPr>
              <a:spLocks noChangeArrowheads="1"/>
            </p:cNvSpPr>
            <p:nvPr/>
          </p:nvSpPr>
          <p:spPr bwMode="auto">
            <a:xfrm>
              <a:off x="1200" y="1104"/>
              <a:ext cx="912" cy="1872"/>
            </a:xfrm>
            <a:prstGeom prst="rect">
              <a:avLst/>
            </a:prstGeom>
            <a:solidFill>
              <a:srgbClr val="99CCFF">
                <a:alpha val="30000"/>
              </a:srgbClr>
            </a:solidFill>
            <a:ln w="38100" algn="ctr">
              <a:noFill/>
              <a:miter lim="800000"/>
              <a:headEnd/>
              <a:tailEnd/>
            </a:ln>
            <a:effectLst/>
          </p:spPr>
          <p:txBody>
            <a:bodyPr wrap="none" anchor="ctr"/>
            <a:lstStyle/>
            <a:p>
              <a:endParaRPr lang="en-GB"/>
            </a:p>
          </p:txBody>
        </p:sp>
        <p:sp>
          <p:nvSpPr>
            <p:cNvPr id="59402" name="Rectangle 10"/>
            <p:cNvSpPr>
              <a:spLocks noChangeArrowheads="1"/>
            </p:cNvSpPr>
            <p:nvPr/>
          </p:nvSpPr>
          <p:spPr bwMode="auto">
            <a:xfrm>
              <a:off x="4080" y="1104"/>
              <a:ext cx="624" cy="1872"/>
            </a:xfrm>
            <a:prstGeom prst="rect">
              <a:avLst/>
            </a:prstGeom>
            <a:solidFill>
              <a:srgbClr val="FF99CC">
                <a:alpha val="30000"/>
              </a:srgbClr>
            </a:solidFill>
            <a:ln w="38100" algn="ctr">
              <a:noFill/>
              <a:miter lim="800000"/>
              <a:headEnd/>
              <a:tailEnd/>
            </a:ln>
            <a:effectLst/>
          </p:spPr>
          <p:txBody>
            <a:bodyPr wrap="none" anchor="ctr"/>
            <a:lstStyle/>
            <a:p>
              <a:endParaRPr lang="en-GB"/>
            </a:p>
          </p:txBody>
        </p:sp>
      </p:grpSp>
      <p:grpSp>
        <p:nvGrpSpPr>
          <p:cNvPr id="59403" name="Group 11"/>
          <p:cNvGrpSpPr>
            <a:grpSpLocks/>
          </p:cNvGrpSpPr>
          <p:nvPr/>
        </p:nvGrpSpPr>
        <p:grpSpPr bwMode="auto">
          <a:xfrm>
            <a:off x="6191250" y="4038600"/>
            <a:ext cx="2952750" cy="2047875"/>
            <a:chOff x="768" y="624"/>
            <a:chExt cx="4212" cy="2922"/>
          </a:xfrm>
        </p:grpSpPr>
        <p:pic>
          <p:nvPicPr>
            <p:cNvPr id="59404" name="Picture 12" descr="Pu239alpha"/>
            <p:cNvPicPr>
              <a:picLocks noChangeAspect="1" noChangeArrowheads="1"/>
            </p:cNvPicPr>
            <p:nvPr/>
          </p:nvPicPr>
          <p:blipFill>
            <a:blip r:embed="rId4"/>
            <a:srcRect/>
            <a:stretch>
              <a:fillRect/>
            </a:stretch>
          </p:blipFill>
          <p:spPr bwMode="auto">
            <a:xfrm>
              <a:off x="768" y="624"/>
              <a:ext cx="4212" cy="2760"/>
            </a:xfrm>
            <a:prstGeom prst="rect">
              <a:avLst/>
            </a:prstGeom>
            <a:noFill/>
          </p:spPr>
        </p:pic>
        <p:pic>
          <p:nvPicPr>
            <p:cNvPr id="59405" name="Picture 13" descr="U233alpha"/>
            <p:cNvPicPr>
              <a:picLocks noChangeAspect="1" noChangeArrowheads="1"/>
            </p:cNvPicPr>
            <p:nvPr/>
          </p:nvPicPr>
          <p:blipFill>
            <a:blip r:embed="rId5"/>
            <a:srcRect/>
            <a:stretch>
              <a:fillRect/>
            </a:stretch>
          </p:blipFill>
          <p:spPr bwMode="auto">
            <a:xfrm>
              <a:off x="768" y="624"/>
              <a:ext cx="4212" cy="2922"/>
            </a:xfrm>
            <a:prstGeom prst="rect">
              <a:avLst/>
            </a:prstGeom>
            <a:noFill/>
          </p:spPr>
        </p:pic>
        <p:sp>
          <p:nvSpPr>
            <p:cNvPr id="59406" name="Rectangle 14"/>
            <p:cNvSpPr>
              <a:spLocks noChangeArrowheads="1"/>
            </p:cNvSpPr>
            <p:nvPr/>
          </p:nvSpPr>
          <p:spPr bwMode="auto">
            <a:xfrm>
              <a:off x="1248" y="1056"/>
              <a:ext cx="1152" cy="1968"/>
            </a:xfrm>
            <a:prstGeom prst="rect">
              <a:avLst/>
            </a:prstGeom>
            <a:solidFill>
              <a:srgbClr val="99CCFF">
                <a:alpha val="30000"/>
              </a:srgbClr>
            </a:solidFill>
            <a:ln w="38100" algn="ctr">
              <a:noFill/>
              <a:miter lim="800000"/>
              <a:headEnd/>
              <a:tailEnd/>
            </a:ln>
            <a:effectLst/>
          </p:spPr>
          <p:txBody>
            <a:bodyPr wrap="none" anchor="ctr"/>
            <a:lstStyle/>
            <a:p>
              <a:endParaRPr lang="en-GB"/>
            </a:p>
          </p:txBody>
        </p:sp>
        <p:sp>
          <p:nvSpPr>
            <p:cNvPr id="59407" name="Rectangle 15"/>
            <p:cNvSpPr>
              <a:spLocks noChangeArrowheads="1"/>
            </p:cNvSpPr>
            <p:nvPr/>
          </p:nvSpPr>
          <p:spPr bwMode="auto">
            <a:xfrm>
              <a:off x="4128" y="1056"/>
              <a:ext cx="576" cy="1968"/>
            </a:xfrm>
            <a:prstGeom prst="rect">
              <a:avLst/>
            </a:prstGeom>
            <a:solidFill>
              <a:srgbClr val="FF99CC">
                <a:alpha val="30000"/>
              </a:srgbClr>
            </a:solidFill>
            <a:ln w="38100" algn="ctr">
              <a:noFill/>
              <a:miter lim="800000"/>
              <a:headEnd/>
              <a:tailEnd/>
            </a:ln>
            <a:effectLst/>
          </p:spPr>
          <p:txBody>
            <a:bodyPr wrap="none" anchor="ctr"/>
            <a:lstStyle/>
            <a:p>
              <a:endParaRPr lang="en-GB"/>
            </a:p>
          </p:txBody>
        </p:sp>
      </p:gr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idx="4294967295"/>
          </p:nvPr>
        </p:nvSpPr>
        <p:spPr/>
        <p:txBody>
          <a:bodyPr/>
          <a:lstStyle/>
          <a:p>
            <a:r>
              <a:rPr lang="en-US" smtClean="0"/>
              <a:t>Can Nuclear Reactions be Sustained in Natural Uranium?</a:t>
            </a:r>
          </a:p>
        </p:txBody>
      </p:sp>
      <p:pic>
        <p:nvPicPr>
          <p:cNvPr id="82947" name="Picture 3" descr="Pu239alpha"/>
          <p:cNvPicPr>
            <a:picLocks noChangeAspect="1" noChangeArrowheads="1"/>
          </p:cNvPicPr>
          <p:nvPr/>
        </p:nvPicPr>
        <p:blipFill>
          <a:blip r:embed="rId2"/>
          <a:srcRect/>
          <a:stretch>
            <a:fillRect/>
          </a:stretch>
        </p:blipFill>
        <p:spPr bwMode="auto">
          <a:xfrm>
            <a:off x="990600" y="990600"/>
            <a:ext cx="6686550" cy="4381500"/>
          </a:xfrm>
          <a:prstGeom prst="rect">
            <a:avLst/>
          </a:prstGeom>
          <a:noFill/>
          <a:ln w="9525">
            <a:noFill/>
            <a:miter lim="800000"/>
            <a:headEnd/>
            <a:tailEnd/>
          </a:ln>
        </p:spPr>
      </p:pic>
      <p:sp>
        <p:nvSpPr>
          <p:cNvPr id="82948" name="Text Box 4"/>
          <p:cNvSpPr txBox="1">
            <a:spLocks noChangeArrowheads="1"/>
          </p:cNvSpPr>
          <p:nvPr/>
        </p:nvSpPr>
        <p:spPr bwMode="auto">
          <a:xfrm>
            <a:off x="685800" y="5637213"/>
            <a:ext cx="7696200" cy="915987"/>
          </a:xfrm>
          <a:prstGeom prst="rect">
            <a:avLst/>
          </a:prstGeom>
          <a:noFill/>
          <a:ln w="38100" algn="ctr">
            <a:noFill/>
            <a:miter lim="800000"/>
            <a:headEnd/>
            <a:tailEnd/>
          </a:ln>
        </p:spPr>
        <p:txBody>
          <a:bodyPr>
            <a:spAutoFit/>
          </a:bodyPr>
          <a:lstStyle/>
          <a:p>
            <a:pPr>
              <a:spcBef>
                <a:spcPct val="50000"/>
              </a:spcBef>
            </a:pPr>
            <a:r>
              <a:rPr lang="en-US" sz="1800"/>
              <a:t>Not with thermal neutrons—need more than 2 neutrons to sustain reaction (one for conversion, one for fission)—not enough neutrons produced at thermal energies.  Must use fast neutron reactors.</a:t>
            </a:r>
          </a:p>
        </p:txBody>
      </p:sp>
      <p:sp>
        <p:nvSpPr>
          <p:cNvPr id="82949" name="Rectangle 5"/>
          <p:cNvSpPr>
            <a:spLocks noChangeArrowheads="1"/>
          </p:cNvSpPr>
          <p:nvPr/>
        </p:nvSpPr>
        <p:spPr bwMode="auto">
          <a:xfrm>
            <a:off x="1676400" y="1752600"/>
            <a:ext cx="1447800" cy="2971800"/>
          </a:xfrm>
          <a:prstGeom prst="rect">
            <a:avLst/>
          </a:prstGeom>
          <a:solidFill>
            <a:srgbClr val="99CCFF">
              <a:alpha val="30196"/>
            </a:srgbClr>
          </a:solidFill>
          <a:ln w="38100" algn="ctr">
            <a:noFill/>
            <a:miter lim="800000"/>
            <a:headEnd/>
            <a:tailEnd/>
          </a:ln>
        </p:spPr>
        <p:txBody>
          <a:bodyPr wrap="none" anchor="ctr"/>
          <a:lstStyle/>
          <a:p>
            <a:endParaRPr lang="en-US"/>
          </a:p>
        </p:txBody>
      </p:sp>
      <p:sp>
        <p:nvSpPr>
          <p:cNvPr id="82950" name="Rectangle 6"/>
          <p:cNvSpPr>
            <a:spLocks noChangeArrowheads="1"/>
          </p:cNvSpPr>
          <p:nvPr/>
        </p:nvSpPr>
        <p:spPr bwMode="auto">
          <a:xfrm>
            <a:off x="6248400" y="1752600"/>
            <a:ext cx="990600" cy="2971800"/>
          </a:xfrm>
          <a:prstGeom prst="rect">
            <a:avLst/>
          </a:prstGeom>
          <a:solidFill>
            <a:srgbClr val="FF99CC">
              <a:alpha val="30196"/>
            </a:srgbClr>
          </a:solidFill>
          <a:ln w="38100" algn="ctr">
            <a:noFill/>
            <a:miter lim="800000"/>
            <a:headEnd/>
            <a:tailEnd/>
          </a:ln>
        </p:spPr>
        <p:txBody>
          <a:bodyPr wrap="none" anchor="ctr"/>
          <a:lstStyle/>
          <a:p>
            <a:endParaRPr lang="en-US"/>
          </a:p>
        </p:txBody>
      </p:sp>
      <p:sp>
        <p:nvSpPr>
          <p:cNvPr id="82951" name="Line 8"/>
          <p:cNvSpPr>
            <a:spLocks noChangeShapeType="1"/>
          </p:cNvSpPr>
          <p:nvPr/>
        </p:nvSpPr>
        <p:spPr bwMode="auto">
          <a:xfrm>
            <a:off x="1676400" y="1447800"/>
            <a:ext cx="0" cy="228600"/>
          </a:xfrm>
          <a:prstGeom prst="line">
            <a:avLst/>
          </a:prstGeom>
          <a:noFill/>
          <a:ln w="12700">
            <a:solidFill>
              <a:schemeClr val="tx1"/>
            </a:solidFill>
            <a:round/>
            <a:headEnd/>
            <a:tailEnd/>
          </a:ln>
        </p:spPr>
        <p:txBody>
          <a:bodyPr anchor="ctr"/>
          <a:lstStyle/>
          <a:p>
            <a:endParaRPr lang="en-GB"/>
          </a:p>
        </p:txBody>
      </p:sp>
      <p:sp>
        <p:nvSpPr>
          <p:cNvPr id="82952" name="Line 9"/>
          <p:cNvSpPr>
            <a:spLocks noChangeShapeType="1"/>
          </p:cNvSpPr>
          <p:nvPr/>
        </p:nvSpPr>
        <p:spPr bwMode="auto">
          <a:xfrm>
            <a:off x="3124200" y="1447800"/>
            <a:ext cx="0" cy="228600"/>
          </a:xfrm>
          <a:prstGeom prst="line">
            <a:avLst/>
          </a:prstGeom>
          <a:noFill/>
          <a:ln w="12700">
            <a:solidFill>
              <a:schemeClr val="tx1"/>
            </a:solidFill>
            <a:round/>
            <a:headEnd/>
            <a:tailEnd/>
          </a:ln>
        </p:spPr>
        <p:txBody>
          <a:bodyPr anchor="ctr"/>
          <a:lstStyle/>
          <a:p>
            <a:endParaRPr lang="en-GB"/>
          </a:p>
        </p:txBody>
      </p:sp>
      <p:sp>
        <p:nvSpPr>
          <p:cNvPr id="82953" name="Line 10"/>
          <p:cNvSpPr>
            <a:spLocks noChangeShapeType="1"/>
          </p:cNvSpPr>
          <p:nvPr/>
        </p:nvSpPr>
        <p:spPr bwMode="auto">
          <a:xfrm>
            <a:off x="1676400" y="1600200"/>
            <a:ext cx="1447800" cy="0"/>
          </a:xfrm>
          <a:prstGeom prst="line">
            <a:avLst/>
          </a:prstGeom>
          <a:noFill/>
          <a:ln w="12700">
            <a:solidFill>
              <a:schemeClr val="tx1"/>
            </a:solidFill>
            <a:round/>
            <a:headEnd type="triangle" w="med" len="med"/>
            <a:tailEnd type="triangle" w="med" len="med"/>
          </a:ln>
        </p:spPr>
        <p:txBody>
          <a:bodyPr anchor="ctr"/>
          <a:lstStyle/>
          <a:p>
            <a:endParaRPr lang="en-GB"/>
          </a:p>
        </p:txBody>
      </p:sp>
      <p:sp>
        <p:nvSpPr>
          <p:cNvPr id="82954" name="Text Box 11"/>
          <p:cNvSpPr txBox="1">
            <a:spLocks noChangeArrowheads="1"/>
          </p:cNvSpPr>
          <p:nvPr/>
        </p:nvSpPr>
        <p:spPr bwMode="auto">
          <a:xfrm>
            <a:off x="2092325" y="1492250"/>
            <a:ext cx="650875" cy="182563"/>
          </a:xfrm>
          <a:prstGeom prst="rect">
            <a:avLst/>
          </a:prstGeom>
          <a:solidFill>
            <a:schemeClr val="bg1"/>
          </a:solidFill>
          <a:ln w="12700">
            <a:noFill/>
            <a:miter lim="800000"/>
            <a:headEnd/>
            <a:tailEnd/>
          </a:ln>
        </p:spPr>
        <p:txBody>
          <a:bodyPr wrap="none" lIns="0" tIns="0" rIns="0" bIns="0">
            <a:spAutoFit/>
          </a:bodyPr>
          <a:lstStyle/>
          <a:p>
            <a:r>
              <a:rPr lang="en-US"/>
              <a:t>Spectrum</a:t>
            </a:r>
          </a:p>
        </p:txBody>
      </p:sp>
      <p:sp>
        <p:nvSpPr>
          <p:cNvPr id="82955" name="Line 12"/>
          <p:cNvSpPr>
            <a:spLocks noChangeShapeType="1"/>
          </p:cNvSpPr>
          <p:nvPr/>
        </p:nvSpPr>
        <p:spPr bwMode="auto">
          <a:xfrm>
            <a:off x="3124200" y="1447800"/>
            <a:ext cx="0" cy="228600"/>
          </a:xfrm>
          <a:prstGeom prst="line">
            <a:avLst/>
          </a:prstGeom>
          <a:noFill/>
          <a:ln w="12700">
            <a:solidFill>
              <a:schemeClr val="tx1"/>
            </a:solidFill>
            <a:round/>
            <a:headEnd/>
            <a:tailEnd/>
          </a:ln>
        </p:spPr>
        <p:txBody>
          <a:bodyPr anchor="ctr"/>
          <a:lstStyle/>
          <a:p>
            <a:endParaRPr lang="en-GB"/>
          </a:p>
        </p:txBody>
      </p:sp>
      <p:sp>
        <p:nvSpPr>
          <p:cNvPr id="82956" name="Line 13"/>
          <p:cNvSpPr>
            <a:spLocks noChangeShapeType="1"/>
          </p:cNvSpPr>
          <p:nvPr/>
        </p:nvSpPr>
        <p:spPr bwMode="auto">
          <a:xfrm>
            <a:off x="6248400" y="1447800"/>
            <a:ext cx="0" cy="228600"/>
          </a:xfrm>
          <a:prstGeom prst="line">
            <a:avLst/>
          </a:prstGeom>
          <a:noFill/>
          <a:ln w="12700">
            <a:solidFill>
              <a:schemeClr val="tx1"/>
            </a:solidFill>
            <a:round/>
            <a:headEnd/>
            <a:tailEnd/>
          </a:ln>
        </p:spPr>
        <p:txBody>
          <a:bodyPr anchor="ctr"/>
          <a:lstStyle/>
          <a:p>
            <a:endParaRPr lang="en-GB"/>
          </a:p>
        </p:txBody>
      </p:sp>
      <p:sp>
        <p:nvSpPr>
          <p:cNvPr id="82957" name="Line 14"/>
          <p:cNvSpPr>
            <a:spLocks noChangeShapeType="1"/>
          </p:cNvSpPr>
          <p:nvPr/>
        </p:nvSpPr>
        <p:spPr bwMode="auto">
          <a:xfrm>
            <a:off x="3124200" y="1600200"/>
            <a:ext cx="3124200" cy="0"/>
          </a:xfrm>
          <a:prstGeom prst="line">
            <a:avLst/>
          </a:prstGeom>
          <a:noFill/>
          <a:ln w="12700">
            <a:solidFill>
              <a:schemeClr val="tx1"/>
            </a:solidFill>
            <a:round/>
            <a:headEnd type="triangle" w="med" len="med"/>
            <a:tailEnd type="triangle" w="med" len="med"/>
          </a:ln>
        </p:spPr>
        <p:txBody>
          <a:bodyPr anchor="ctr"/>
          <a:lstStyle/>
          <a:p>
            <a:endParaRPr lang="en-GB"/>
          </a:p>
        </p:txBody>
      </p:sp>
      <p:sp>
        <p:nvSpPr>
          <p:cNvPr id="82958" name="Text Box 15"/>
          <p:cNvSpPr txBox="1">
            <a:spLocks noChangeArrowheads="1"/>
          </p:cNvSpPr>
          <p:nvPr/>
        </p:nvSpPr>
        <p:spPr bwMode="auto">
          <a:xfrm>
            <a:off x="4143375" y="1492250"/>
            <a:ext cx="1419225" cy="182563"/>
          </a:xfrm>
          <a:prstGeom prst="rect">
            <a:avLst/>
          </a:prstGeom>
          <a:solidFill>
            <a:schemeClr val="bg1"/>
          </a:solidFill>
          <a:ln w="12700">
            <a:noFill/>
            <a:miter lim="800000"/>
            <a:headEnd/>
            <a:tailEnd/>
          </a:ln>
        </p:spPr>
        <p:txBody>
          <a:bodyPr wrap="none" lIns="0" tIns="0" rIns="0" bIns="0">
            <a:spAutoFit/>
          </a:bodyPr>
          <a:lstStyle/>
          <a:p>
            <a:r>
              <a:rPr lang="en-US"/>
              <a:t>Moderated Spectrum</a:t>
            </a:r>
          </a:p>
        </p:txBody>
      </p:sp>
      <p:sp>
        <p:nvSpPr>
          <p:cNvPr id="82959" name="Line 16"/>
          <p:cNvSpPr>
            <a:spLocks noChangeShapeType="1"/>
          </p:cNvSpPr>
          <p:nvPr/>
        </p:nvSpPr>
        <p:spPr bwMode="auto">
          <a:xfrm>
            <a:off x="6248400" y="1447800"/>
            <a:ext cx="0" cy="228600"/>
          </a:xfrm>
          <a:prstGeom prst="line">
            <a:avLst/>
          </a:prstGeom>
          <a:noFill/>
          <a:ln w="12700">
            <a:solidFill>
              <a:schemeClr val="tx1"/>
            </a:solidFill>
            <a:round/>
            <a:headEnd/>
            <a:tailEnd/>
          </a:ln>
        </p:spPr>
        <p:txBody>
          <a:bodyPr anchor="ctr"/>
          <a:lstStyle/>
          <a:p>
            <a:endParaRPr lang="en-GB"/>
          </a:p>
        </p:txBody>
      </p:sp>
      <p:sp>
        <p:nvSpPr>
          <p:cNvPr id="82960" name="Line 17"/>
          <p:cNvSpPr>
            <a:spLocks noChangeShapeType="1"/>
          </p:cNvSpPr>
          <p:nvPr/>
        </p:nvSpPr>
        <p:spPr bwMode="auto">
          <a:xfrm>
            <a:off x="6248400" y="1600200"/>
            <a:ext cx="990600" cy="0"/>
          </a:xfrm>
          <a:prstGeom prst="line">
            <a:avLst/>
          </a:prstGeom>
          <a:noFill/>
          <a:ln w="12700">
            <a:solidFill>
              <a:schemeClr val="tx1"/>
            </a:solidFill>
            <a:round/>
            <a:headEnd type="triangle" w="med" len="med"/>
            <a:tailEnd type="triangle" w="med" len="med"/>
          </a:ln>
        </p:spPr>
        <p:txBody>
          <a:bodyPr anchor="ctr"/>
          <a:lstStyle/>
          <a:p>
            <a:endParaRPr lang="en-GB"/>
          </a:p>
        </p:txBody>
      </p:sp>
      <p:sp>
        <p:nvSpPr>
          <p:cNvPr id="82961" name="Text Box 18"/>
          <p:cNvSpPr txBox="1">
            <a:spLocks noChangeArrowheads="1"/>
          </p:cNvSpPr>
          <p:nvPr/>
        </p:nvSpPr>
        <p:spPr bwMode="auto">
          <a:xfrm>
            <a:off x="6378575" y="1493838"/>
            <a:ext cx="650875" cy="182562"/>
          </a:xfrm>
          <a:prstGeom prst="rect">
            <a:avLst/>
          </a:prstGeom>
          <a:solidFill>
            <a:schemeClr val="bg1"/>
          </a:solidFill>
          <a:ln w="12700">
            <a:noFill/>
            <a:miter lim="800000"/>
            <a:headEnd/>
            <a:tailEnd/>
          </a:ln>
        </p:spPr>
        <p:txBody>
          <a:bodyPr wrap="none" lIns="0" tIns="0" rIns="0" bIns="0">
            <a:spAutoFit/>
          </a:bodyPr>
          <a:lstStyle/>
          <a:p>
            <a:pPr algn="ctr"/>
            <a:r>
              <a:rPr lang="en-US"/>
              <a:t>Spectrum</a:t>
            </a:r>
          </a:p>
        </p:txBody>
      </p:sp>
      <p:sp>
        <p:nvSpPr>
          <p:cNvPr id="82962" name="Line 19"/>
          <p:cNvSpPr>
            <a:spLocks noChangeShapeType="1"/>
          </p:cNvSpPr>
          <p:nvPr/>
        </p:nvSpPr>
        <p:spPr bwMode="auto">
          <a:xfrm>
            <a:off x="7239000" y="1447800"/>
            <a:ext cx="0" cy="228600"/>
          </a:xfrm>
          <a:prstGeom prst="line">
            <a:avLst/>
          </a:prstGeom>
          <a:noFill/>
          <a:ln w="12700">
            <a:solidFill>
              <a:schemeClr val="tx1"/>
            </a:solidFill>
            <a:round/>
            <a:headEnd/>
            <a:tailEnd/>
          </a:ln>
        </p:spPr>
        <p:txBody>
          <a:bodyPr anchor="ctr"/>
          <a:lstStyle/>
          <a:p>
            <a:endParaRPr lang="en-GB"/>
          </a:p>
        </p:txBody>
      </p:sp>
      <p:sp>
        <p:nvSpPr>
          <p:cNvPr id="82963" name="Text Box 20"/>
          <p:cNvSpPr txBox="1">
            <a:spLocks noChangeArrowheads="1"/>
          </p:cNvSpPr>
          <p:nvPr/>
        </p:nvSpPr>
        <p:spPr bwMode="auto">
          <a:xfrm>
            <a:off x="6629400" y="1358900"/>
            <a:ext cx="296863" cy="182563"/>
          </a:xfrm>
          <a:prstGeom prst="rect">
            <a:avLst/>
          </a:prstGeom>
          <a:noFill/>
          <a:ln w="12700">
            <a:noFill/>
            <a:miter lim="800000"/>
            <a:headEnd/>
            <a:tailEnd/>
          </a:ln>
        </p:spPr>
        <p:txBody>
          <a:bodyPr wrap="none" lIns="0" tIns="0" rIns="0" bIns="0">
            <a:spAutoFit/>
          </a:bodyPr>
          <a:lstStyle/>
          <a:p>
            <a:pPr algn="ctr"/>
            <a:r>
              <a:rPr lang="en-US"/>
              <a:t>Fast</a:t>
            </a:r>
          </a:p>
        </p:txBody>
      </p:sp>
      <p:sp>
        <p:nvSpPr>
          <p:cNvPr id="82964" name="Text Box 21"/>
          <p:cNvSpPr txBox="1">
            <a:spLocks noChangeArrowheads="1"/>
          </p:cNvSpPr>
          <p:nvPr/>
        </p:nvSpPr>
        <p:spPr bwMode="auto">
          <a:xfrm>
            <a:off x="2082800" y="1371600"/>
            <a:ext cx="557213" cy="182563"/>
          </a:xfrm>
          <a:prstGeom prst="rect">
            <a:avLst/>
          </a:prstGeom>
          <a:noFill/>
          <a:ln w="12700">
            <a:noFill/>
            <a:miter lim="800000"/>
            <a:headEnd/>
            <a:tailEnd/>
          </a:ln>
        </p:spPr>
        <p:txBody>
          <a:bodyPr wrap="none" lIns="0" tIns="0" rIns="0" bIns="0">
            <a:spAutoFit/>
          </a:bodyPr>
          <a:lstStyle/>
          <a:p>
            <a:pPr algn="ctr"/>
            <a:r>
              <a:rPr lang="en-US"/>
              <a:t>Thermal</a:t>
            </a:r>
          </a:p>
        </p:txBody>
      </p:sp>
      <p:sp>
        <p:nvSpPr>
          <p:cNvPr id="82965" name="Text Box 23"/>
          <p:cNvSpPr txBox="1">
            <a:spLocks noChangeArrowheads="1"/>
          </p:cNvSpPr>
          <p:nvPr/>
        </p:nvSpPr>
        <p:spPr bwMode="auto">
          <a:xfrm>
            <a:off x="6781800" y="5181600"/>
            <a:ext cx="609600" cy="274638"/>
          </a:xfrm>
          <a:prstGeom prst="rect">
            <a:avLst/>
          </a:prstGeom>
          <a:noFill/>
          <a:ln w="12700">
            <a:noFill/>
            <a:miter lim="800000"/>
            <a:headEnd/>
            <a:tailEnd/>
          </a:ln>
        </p:spPr>
        <p:txBody>
          <a:bodyPr>
            <a:spAutoFit/>
          </a:bodyPr>
          <a:lstStyle/>
          <a:p>
            <a:r>
              <a:rPr lang="en-US" b="1" i="1"/>
              <a:t>Start</a:t>
            </a:r>
          </a:p>
        </p:txBody>
      </p:sp>
      <p:sp>
        <p:nvSpPr>
          <p:cNvPr id="82966" name="Line 24"/>
          <p:cNvSpPr>
            <a:spLocks noChangeShapeType="1"/>
          </p:cNvSpPr>
          <p:nvPr/>
        </p:nvSpPr>
        <p:spPr bwMode="auto">
          <a:xfrm flipH="1">
            <a:off x="1600200" y="5486400"/>
            <a:ext cx="5715000" cy="0"/>
          </a:xfrm>
          <a:prstGeom prst="line">
            <a:avLst/>
          </a:prstGeom>
          <a:noFill/>
          <a:ln w="63500">
            <a:solidFill>
              <a:srgbClr val="C62931"/>
            </a:solidFill>
            <a:round/>
            <a:headEnd/>
            <a:tailEnd type="triangle" w="med" len="med"/>
          </a:ln>
        </p:spPr>
        <p:txBody>
          <a:bodyPr anchor="ctr"/>
          <a:lstStyle/>
          <a:p>
            <a:endParaRPr lang="en-GB"/>
          </a:p>
        </p:txBody>
      </p:sp>
      <p:sp>
        <p:nvSpPr>
          <p:cNvPr id="82967" name="Text Box 25"/>
          <p:cNvSpPr txBox="1">
            <a:spLocks noChangeArrowheads="1"/>
          </p:cNvSpPr>
          <p:nvPr/>
        </p:nvSpPr>
        <p:spPr bwMode="auto">
          <a:xfrm>
            <a:off x="381000" y="1371600"/>
            <a:ext cx="498475" cy="182563"/>
          </a:xfrm>
          <a:prstGeom prst="rect">
            <a:avLst/>
          </a:prstGeom>
          <a:noFill/>
          <a:ln w="12700">
            <a:noFill/>
            <a:miter lim="800000"/>
            <a:headEnd/>
            <a:tailEnd/>
          </a:ln>
        </p:spPr>
        <p:txBody>
          <a:bodyPr wrap="none" lIns="0" tIns="0" rIns="0" bIns="0">
            <a:spAutoFit/>
          </a:bodyPr>
          <a:lstStyle/>
          <a:p>
            <a:pPr algn="ctr"/>
            <a:r>
              <a:rPr lang="en-US" b="1"/>
              <a:t>Reality</a:t>
            </a:r>
          </a:p>
        </p:txBody>
      </p:sp>
      <p:sp>
        <p:nvSpPr>
          <p:cNvPr id="82968" name="Line 26"/>
          <p:cNvSpPr>
            <a:spLocks noChangeShapeType="1"/>
          </p:cNvSpPr>
          <p:nvPr/>
        </p:nvSpPr>
        <p:spPr bwMode="auto">
          <a:xfrm>
            <a:off x="914400" y="1600200"/>
            <a:ext cx="1143000" cy="609600"/>
          </a:xfrm>
          <a:prstGeom prst="line">
            <a:avLst/>
          </a:prstGeom>
          <a:noFill/>
          <a:ln w="12700">
            <a:solidFill>
              <a:schemeClr val="tx1"/>
            </a:solidFill>
            <a:round/>
            <a:headEnd/>
            <a:tailEnd type="triangle" w="med" len="med"/>
          </a:ln>
        </p:spPr>
        <p:txBody>
          <a:bodyPr anchor="ctr"/>
          <a:lstStyle/>
          <a:p>
            <a:endParaRPr lang="en-GB"/>
          </a:p>
        </p:txBody>
      </p:sp>
      <p:sp>
        <p:nvSpPr>
          <p:cNvPr id="82969" name="AutoShape 27"/>
          <p:cNvSpPr>
            <a:spLocks/>
          </p:cNvSpPr>
          <p:nvPr/>
        </p:nvSpPr>
        <p:spPr bwMode="auto">
          <a:xfrm>
            <a:off x="1447800" y="1981200"/>
            <a:ext cx="152400" cy="1066800"/>
          </a:xfrm>
          <a:prstGeom prst="leftBrace">
            <a:avLst>
              <a:gd name="adj1" fmla="val 58333"/>
              <a:gd name="adj2" fmla="val 50000"/>
            </a:avLst>
          </a:prstGeom>
          <a:noFill/>
          <a:ln w="12700">
            <a:solidFill>
              <a:schemeClr val="tx1"/>
            </a:solidFill>
            <a:round/>
            <a:headEnd/>
            <a:tailEnd/>
          </a:ln>
        </p:spPr>
        <p:txBody>
          <a:bodyPr wrap="none" anchor="ctr"/>
          <a:lstStyle/>
          <a:p>
            <a:endParaRPr lang="en-US"/>
          </a:p>
        </p:txBody>
      </p:sp>
      <p:sp>
        <p:nvSpPr>
          <p:cNvPr id="82970" name="Text Box 28"/>
          <p:cNvSpPr txBox="1">
            <a:spLocks noChangeArrowheads="1"/>
          </p:cNvSpPr>
          <p:nvPr/>
        </p:nvSpPr>
        <p:spPr bwMode="auto">
          <a:xfrm>
            <a:off x="685800" y="2057400"/>
            <a:ext cx="806450" cy="365125"/>
          </a:xfrm>
          <a:prstGeom prst="rect">
            <a:avLst/>
          </a:prstGeom>
          <a:noFill/>
          <a:ln w="12700">
            <a:noFill/>
            <a:miter lim="800000"/>
            <a:headEnd/>
            <a:tailEnd/>
          </a:ln>
        </p:spPr>
        <p:txBody>
          <a:bodyPr wrap="none" lIns="0" tIns="0" rIns="0" bIns="0">
            <a:spAutoFit/>
          </a:bodyPr>
          <a:lstStyle/>
          <a:p>
            <a:pPr algn="ctr"/>
            <a:r>
              <a:rPr lang="en-US" b="1"/>
              <a:t>Pu-240</a:t>
            </a:r>
          </a:p>
          <a:p>
            <a:pPr algn="ctr"/>
            <a:r>
              <a:rPr lang="en-US" b="1"/>
              <a:t>Production</a:t>
            </a:r>
          </a:p>
        </p:txBody>
      </p:sp>
      <p:sp>
        <p:nvSpPr>
          <p:cNvPr id="82971" name="Text Box 29"/>
          <p:cNvSpPr txBox="1">
            <a:spLocks noChangeArrowheads="1"/>
          </p:cNvSpPr>
          <p:nvPr/>
        </p:nvSpPr>
        <p:spPr bwMode="auto">
          <a:xfrm>
            <a:off x="152400" y="3719513"/>
            <a:ext cx="1371600" cy="547687"/>
          </a:xfrm>
          <a:prstGeom prst="rect">
            <a:avLst/>
          </a:prstGeom>
          <a:noFill/>
          <a:ln w="12700">
            <a:noFill/>
            <a:miter lim="800000"/>
            <a:headEnd/>
            <a:tailEnd/>
          </a:ln>
        </p:spPr>
        <p:txBody>
          <a:bodyPr lIns="0" tIns="0" rIns="0" bIns="0">
            <a:spAutoFit/>
          </a:bodyPr>
          <a:lstStyle/>
          <a:p>
            <a:r>
              <a:rPr lang="en-US" b="1"/>
              <a:t>Produces long-lived Actinides</a:t>
            </a:r>
          </a:p>
          <a:p>
            <a:pPr marL="346075" lvl="1" indent="-228600">
              <a:buFont typeface="Arial" charset="0"/>
              <a:buChar char="–"/>
            </a:pPr>
            <a:r>
              <a:rPr lang="en-US" b="1"/>
              <a:t>Yucca Mtn</a:t>
            </a:r>
          </a:p>
        </p:txBody>
      </p:sp>
      <p:sp>
        <p:nvSpPr>
          <p:cNvPr id="82972" name="Text Box 30"/>
          <p:cNvSpPr txBox="1">
            <a:spLocks noChangeArrowheads="1"/>
          </p:cNvSpPr>
          <p:nvPr/>
        </p:nvSpPr>
        <p:spPr bwMode="auto">
          <a:xfrm>
            <a:off x="152400" y="4343400"/>
            <a:ext cx="1066800" cy="730250"/>
          </a:xfrm>
          <a:prstGeom prst="rect">
            <a:avLst/>
          </a:prstGeom>
          <a:noFill/>
          <a:ln w="12700">
            <a:noFill/>
            <a:miter lim="800000"/>
            <a:headEnd/>
            <a:tailEnd/>
          </a:ln>
        </p:spPr>
        <p:txBody>
          <a:bodyPr lIns="0" tIns="0" rIns="0" bIns="0">
            <a:spAutoFit/>
          </a:bodyPr>
          <a:lstStyle/>
          <a:p>
            <a:r>
              <a:rPr lang="en-US" b="1"/>
              <a:t>Greater propensity </a:t>
            </a:r>
            <a:br>
              <a:rPr lang="en-US" b="1"/>
            </a:br>
            <a:r>
              <a:rPr lang="en-US" b="1"/>
              <a:t>to absorb neutrons</a:t>
            </a:r>
          </a:p>
        </p:txBody>
      </p:sp>
      <p:sp>
        <p:nvSpPr>
          <p:cNvPr id="82973" name="Line 31"/>
          <p:cNvSpPr>
            <a:spLocks noChangeShapeType="1"/>
          </p:cNvSpPr>
          <p:nvPr/>
        </p:nvSpPr>
        <p:spPr bwMode="auto">
          <a:xfrm flipH="1">
            <a:off x="1371600" y="3810000"/>
            <a:ext cx="533400" cy="0"/>
          </a:xfrm>
          <a:prstGeom prst="line">
            <a:avLst/>
          </a:prstGeom>
          <a:noFill/>
          <a:ln w="12700">
            <a:solidFill>
              <a:schemeClr val="tx1"/>
            </a:solidFill>
            <a:round/>
            <a:headEnd/>
            <a:tailEnd type="triangle" w="med" len="med"/>
          </a:ln>
        </p:spPr>
        <p:txBody>
          <a:bodyPr anchor="ctr"/>
          <a:lstStyle/>
          <a:p>
            <a:endParaRPr lang="en-GB"/>
          </a:p>
        </p:txBody>
      </p:sp>
      <p:sp>
        <p:nvSpPr>
          <p:cNvPr id="82974" name="Line 32"/>
          <p:cNvSpPr>
            <a:spLocks noChangeShapeType="1"/>
          </p:cNvSpPr>
          <p:nvPr/>
        </p:nvSpPr>
        <p:spPr bwMode="auto">
          <a:xfrm flipH="1">
            <a:off x="914400" y="4495800"/>
            <a:ext cx="914400" cy="0"/>
          </a:xfrm>
          <a:prstGeom prst="line">
            <a:avLst/>
          </a:prstGeom>
          <a:noFill/>
          <a:ln w="12700">
            <a:solidFill>
              <a:schemeClr val="tx1"/>
            </a:solidFill>
            <a:round/>
            <a:headEnd/>
            <a:tailEnd type="triangle" w="med" len="med"/>
          </a:ln>
        </p:spPr>
        <p:txBody>
          <a:bodyPr anchor="ctr"/>
          <a:lstStyle/>
          <a:p>
            <a:endParaRPr lang="en-GB"/>
          </a:p>
        </p:txBody>
      </p:sp>
      <p:sp>
        <p:nvSpPr>
          <p:cNvPr id="82975" name="Text Box 33"/>
          <p:cNvSpPr txBox="1">
            <a:spLocks noChangeArrowheads="1"/>
          </p:cNvSpPr>
          <p:nvPr/>
        </p:nvSpPr>
        <p:spPr bwMode="auto">
          <a:xfrm>
            <a:off x="7543800" y="1143000"/>
            <a:ext cx="1447800" cy="1825625"/>
          </a:xfrm>
          <a:prstGeom prst="rect">
            <a:avLst/>
          </a:prstGeom>
          <a:noFill/>
          <a:ln w="12700">
            <a:noFill/>
            <a:miter lim="800000"/>
            <a:headEnd/>
            <a:tailEnd/>
          </a:ln>
        </p:spPr>
        <p:txBody>
          <a:bodyPr lIns="0" tIns="0" rIns="0" bIns="0">
            <a:spAutoFit/>
          </a:bodyPr>
          <a:lstStyle/>
          <a:p>
            <a:pPr marL="117475" indent="-117475">
              <a:buFontTx/>
              <a:buChar char="•"/>
            </a:pPr>
            <a:r>
              <a:rPr lang="en-US" b="1"/>
              <a:t>Goal of fast breeder reactors</a:t>
            </a:r>
          </a:p>
          <a:p>
            <a:pPr marL="117475" indent="-117475">
              <a:buFontTx/>
              <a:buChar char="•"/>
            </a:pPr>
            <a:r>
              <a:rPr lang="en-US" b="1"/>
              <a:t>Most of Pu burned</a:t>
            </a:r>
          </a:p>
          <a:p>
            <a:pPr marL="117475" indent="-117475">
              <a:buFontTx/>
              <a:buChar char="•"/>
            </a:pPr>
            <a:r>
              <a:rPr lang="en-US" b="1"/>
              <a:t>Fast reactors keep neutrons here, but at a high price:</a:t>
            </a:r>
          </a:p>
          <a:p>
            <a:pPr marL="349250" lvl="1" indent="-117475">
              <a:buFont typeface="Arial" charset="0"/>
              <a:buChar char="–"/>
            </a:pPr>
            <a:r>
              <a:rPr lang="en-US" b="1"/>
              <a:t>Safety</a:t>
            </a:r>
          </a:p>
          <a:p>
            <a:pPr marL="349250" lvl="1" indent="-117475">
              <a:buFont typeface="Arial" charset="0"/>
              <a:buChar char="–"/>
            </a:pPr>
            <a:r>
              <a:rPr lang="en-US" b="1"/>
              <a:t>More fuel (5x)</a:t>
            </a:r>
          </a:p>
        </p:txBody>
      </p:sp>
      <p:sp>
        <p:nvSpPr>
          <p:cNvPr id="82976" name="Oval 34"/>
          <p:cNvSpPr>
            <a:spLocks noChangeArrowheads="1"/>
          </p:cNvSpPr>
          <p:nvPr/>
        </p:nvSpPr>
        <p:spPr bwMode="auto">
          <a:xfrm>
            <a:off x="7035800" y="1644650"/>
            <a:ext cx="381000" cy="381000"/>
          </a:xfrm>
          <a:prstGeom prst="ellipse">
            <a:avLst/>
          </a:prstGeom>
          <a:noFill/>
          <a:ln w="12700">
            <a:solidFill>
              <a:schemeClr val="tx1"/>
            </a:solidFill>
            <a:round/>
            <a:headEnd/>
            <a:tailEnd/>
          </a:ln>
        </p:spPr>
        <p:txBody>
          <a:bodyPr wrap="none" anchor="ctr"/>
          <a:lstStyle/>
          <a:p>
            <a:endParaRPr lang="en-US"/>
          </a:p>
        </p:txBody>
      </p:sp>
      <p:sp>
        <p:nvSpPr>
          <p:cNvPr id="82977" name="Line 35"/>
          <p:cNvSpPr>
            <a:spLocks noChangeShapeType="1"/>
          </p:cNvSpPr>
          <p:nvPr/>
        </p:nvSpPr>
        <p:spPr bwMode="auto">
          <a:xfrm flipH="1">
            <a:off x="7391400" y="1676400"/>
            <a:ext cx="152400" cy="76200"/>
          </a:xfrm>
          <a:prstGeom prst="line">
            <a:avLst/>
          </a:prstGeom>
          <a:noFill/>
          <a:ln w="12700">
            <a:solidFill>
              <a:schemeClr val="tx1"/>
            </a:solidFill>
            <a:round/>
            <a:headEnd/>
            <a:tailEnd type="triangle" w="med" len="med"/>
          </a:ln>
        </p:spPr>
        <p:txBody>
          <a:bodyPr anchor="ctr"/>
          <a:lstStyle/>
          <a:p>
            <a:endParaRPr lang="en-GB"/>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r>
              <a:rPr lang="en-US" smtClean="0"/>
              <a:t>Fission/Absorption Cross Sections</a:t>
            </a:r>
          </a:p>
        </p:txBody>
      </p:sp>
      <p:pic>
        <p:nvPicPr>
          <p:cNvPr id="91139" name="Picture 3" descr="fissionXSgraphic"/>
          <p:cNvPicPr>
            <a:picLocks noChangeAspect="1" noChangeArrowheads="1"/>
          </p:cNvPicPr>
          <p:nvPr/>
        </p:nvPicPr>
        <p:blipFill>
          <a:blip r:embed="rId2"/>
          <a:srcRect/>
          <a:stretch>
            <a:fillRect/>
          </a:stretch>
        </p:blipFill>
        <p:spPr bwMode="auto">
          <a:xfrm>
            <a:off x="76200" y="1066800"/>
            <a:ext cx="8915400" cy="5349875"/>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lstStyle/>
          <a:p>
            <a:r>
              <a:rPr lang="en-US" smtClean="0"/>
              <a:t>Neutrons are moderated through collisions</a:t>
            </a:r>
          </a:p>
        </p:txBody>
      </p:sp>
      <p:pic>
        <p:nvPicPr>
          <p:cNvPr id="90115" name="Picture 3" descr="Thermal_reactor_diagram"/>
          <p:cNvPicPr>
            <a:picLocks noChangeAspect="1" noChangeArrowheads="1"/>
          </p:cNvPicPr>
          <p:nvPr/>
        </p:nvPicPr>
        <p:blipFill>
          <a:blip r:embed="rId2"/>
          <a:srcRect/>
          <a:stretch>
            <a:fillRect/>
          </a:stretch>
        </p:blipFill>
        <p:spPr bwMode="auto">
          <a:xfrm>
            <a:off x="609600" y="990600"/>
            <a:ext cx="7772400" cy="5549900"/>
          </a:xfrm>
          <a:prstGeom prst="rect">
            <a:avLst/>
          </a:prstGeom>
          <a:noFill/>
        </p:spPr>
      </p:pic>
      <p:sp>
        <p:nvSpPr>
          <p:cNvPr id="90116" name="Line 4"/>
          <p:cNvSpPr>
            <a:spLocks noChangeShapeType="1"/>
          </p:cNvSpPr>
          <p:nvPr/>
        </p:nvSpPr>
        <p:spPr bwMode="auto">
          <a:xfrm>
            <a:off x="1981200" y="1600200"/>
            <a:ext cx="685800" cy="2133600"/>
          </a:xfrm>
          <a:prstGeom prst="line">
            <a:avLst/>
          </a:prstGeom>
          <a:noFill/>
          <a:ln w="38100">
            <a:solidFill>
              <a:srgbClr val="FFCC00"/>
            </a:solidFill>
            <a:round/>
            <a:headEnd/>
            <a:tailEnd type="stealth" w="med" len="med"/>
          </a:ln>
          <a:effectLst/>
        </p:spPr>
        <p:txBody>
          <a:bodyPr wrap="none" anchor="ctr"/>
          <a:lstStyle/>
          <a:p>
            <a:endParaRPr lang="en-GB"/>
          </a:p>
        </p:txBody>
      </p:sp>
      <p:sp>
        <p:nvSpPr>
          <p:cNvPr id="90117" name="Text Box 5"/>
          <p:cNvSpPr txBox="1">
            <a:spLocks noChangeArrowheads="1"/>
          </p:cNvSpPr>
          <p:nvPr/>
        </p:nvSpPr>
        <p:spPr bwMode="auto">
          <a:xfrm>
            <a:off x="533400" y="990600"/>
            <a:ext cx="2209800" cy="517525"/>
          </a:xfrm>
          <a:prstGeom prst="rect">
            <a:avLst/>
          </a:prstGeom>
          <a:noFill/>
          <a:ln w="38100" algn="ctr">
            <a:noFill/>
            <a:miter lim="800000"/>
            <a:headEnd/>
            <a:tailEnd/>
          </a:ln>
          <a:effectLst/>
        </p:spPr>
        <p:txBody>
          <a:bodyPr>
            <a:spAutoFit/>
          </a:bodyPr>
          <a:lstStyle/>
          <a:p>
            <a:pPr>
              <a:spcBef>
                <a:spcPct val="50000"/>
              </a:spcBef>
            </a:pPr>
            <a:r>
              <a:rPr lang="en-US" sz="1400"/>
              <a:t>Neutron born at high energy (1-2 MeV).</a:t>
            </a:r>
          </a:p>
        </p:txBody>
      </p:sp>
      <p:sp>
        <p:nvSpPr>
          <p:cNvPr id="90118" name="Text Box 6"/>
          <p:cNvSpPr txBox="1">
            <a:spLocks noChangeArrowheads="1"/>
          </p:cNvSpPr>
          <p:nvPr/>
        </p:nvSpPr>
        <p:spPr bwMode="auto">
          <a:xfrm>
            <a:off x="6629400" y="4038600"/>
            <a:ext cx="2209800" cy="517525"/>
          </a:xfrm>
          <a:prstGeom prst="rect">
            <a:avLst/>
          </a:prstGeom>
          <a:solidFill>
            <a:schemeClr val="bg1"/>
          </a:solidFill>
          <a:ln w="38100" algn="ctr">
            <a:noFill/>
            <a:miter lim="800000"/>
            <a:headEnd/>
            <a:tailEnd/>
          </a:ln>
          <a:effectLst/>
        </p:spPr>
        <p:txBody>
          <a:bodyPr>
            <a:spAutoFit/>
          </a:bodyPr>
          <a:lstStyle/>
          <a:p>
            <a:pPr>
              <a:spcBef>
                <a:spcPct val="50000"/>
              </a:spcBef>
            </a:pPr>
            <a:r>
              <a:rPr lang="en-US" sz="1400"/>
              <a:t>Neutron moderated to thermal energy (&lt;&lt;1 eV).</a:t>
            </a:r>
          </a:p>
        </p:txBody>
      </p:sp>
      <p:sp>
        <p:nvSpPr>
          <p:cNvPr id="90119" name="Line 7"/>
          <p:cNvSpPr>
            <a:spLocks noChangeShapeType="1"/>
          </p:cNvSpPr>
          <p:nvPr/>
        </p:nvSpPr>
        <p:spPr bwMode="auto">
          <a:xfrm flipH="1" flipV="1">
            <a:off x="6248400" y="3733800"/>
            <a:ext cx="381000" cy="304800"/>
          </a:xfrm>
          <a:prstGeom prst="line">
            <a:avLst/>
          </a:prstGeom>
          <a:noFill/>
          <a:ln w="38100">
            <a:solidFill>
              <a:srgbClr val="FFCC00"/>
            </a:solidFill>
            <a:round/>
            <a:headEnd/>
            <a:tailEnd type="stealth" w="med" len="med"/>
          </a:ln>
          <a:effectLst/>
        </p:spPr>
        <p:txBody>
          <a:bodyPr wrap="none" anchor="ctr"/>
          <a:lstStyle/>
          <a:p>
            <a:endParaRPr lang="en-GB"/>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US" smtClean="0"/>
              <a:t>Radiation Damage Limits Energy Release</a:t>
            </a:r>
          </a:p>
        </p:txBody>
      </p:sp>
      <p:sp>
        <p:nvSpPr>
          <p:cNvPr id="57347" name="Rectangle 3"/>
          <p:cNvSpPr>
            <a:spLocks noGrp="1" noChangeArrowheads="1"/>
          </p:cNvSpPr>
          <p:nvPr>
            <p:ph type="body" sz="half" idx="1"/>
          </p:nvPr>
        </p:nvSpPr>
        <p:spPr>
          <a:xfrm>
            <a:off x="603250" y="1201738"/>
            <a:ext cx="3511550" cy="5230812"/>
          </a:xfrm>
        </p:spPr>
        <p:txBody>
          <a:bodyPr/>
          <a:lstStyle/>
          <a:p>
            <a:pPr>
              <a:lnSpc>
                <a:spcPct val="90000"/>
              </a:lnSpc>
            </a:pPr>
            <a:r>
              <a:rPr lang="en-US" sz="1500" smtClean="0"/>
              <a:t>Does a typical nuclear reactor extract that much energy from its nuclear fuel?</a:t>
            </a:r>
          </a:p>
          <a:p>
            <a:pPr lvl="1">
              <a:lnSpc>
                <a:spcPct val="90000"/>
              </a:lnSpc>
            </a:pPr>
            <a:r>
              <a:rPr lang="en-US" sz="1400" smtClean="0"/>
              <a:t>No, the “burnup” of the fuel is limited by damage to the fuel itself.</a:t>
            </a:r>
          </a:p>
          <a:p>
            <a:pPr>
              <a:lnSpc>
                <a:spcPct val="90000"/>
              </a:lnSpc>
            </a:pPr>
            <a:endParaRPr lang="en-US" sz="1500" smtClean="0"/>
          </a:p>
          <a:p>
            <a:pPr>
              <a:lnSpc>
                <a:spcPct val="90000"/>
              </a:lnSpc>
            </a:pPr>
            <a:r>
              <a:rPr lang="en-US" sz="1500" smtClean="0"/>
              <a:t>Typically, the reactor will only be able to extract a portion of the energy from the fuel before radiation damage to the fuel itself becomes too extreme.</a:t>
            </a:r>
          </a:p>
          <a:p>
            <a:pPr>
              <a:lnSpc>
                <a:spcPct val="90000"/>
              </a:lnSpc>
            </a:pPr>
            <a:endParaRPr lang="en-US" sz="1500" smtClean="0"/>
          </a:p>
          <a:p>
            <a:pPr>
              <a:lnSpc>
                <a:spcPct val="90000"/>
              </a:lnSpc>
            </a:pPr>
            <a:r>
              <a:rPr lang="en-US" sz="1500" smtClean="0"/>
              <a:t>Radiation damage is caused by:</a:t>
            </a:r>
          </a:p>
          <a:p>
            <a:pPr lvl="1">
              <a:lnSpc>
                <a:spcPct val="90000"/>
              </a:lnSpc>
            </a:pPr>
            <a:r>
              <a:rPr lang="en-US" sz="1400" smtClean="0"/>
              <a:t>Noble gas (krypton, xenon) buildup</a:t>
            </a:r>
          </a:p>
          <a:p>
            <a:pPr lvl="1">
              <a:lnSpc>
                <a:spcPct val="90000"/>
              </a:lnSpc>
            </a:pPr>
            <a:r>
              <a:rPr lang="en-US" sz="1400" smtClean="0"/>
              <a:t>Disturbance to the fuel lattice caused by fission fragments and neutron flux</a:t>
            </a:r>
          </a:p>
          <a:p>
            <a:pPr>
              <a:lnSpc>
                <a:spcPct val="90000"/>
              </a:lnSpc>
            </a:pPr>
            <a:endParaRPr lang="en-US" sz="1500" smtClean="0"/>
          </a:p>
          <a:p>
            <a:pPr>
              <a:lnSpc>
                <a:spcPct val="90000"/>
              </a:lnSpc>
            </a:pPr>
            <a:r>
              <a:rPr lang="en-US" sz="1500" smtClean="0"/>
              <a:t>As the fuel swells and distorts, it can cause the cladding around the fuel to rupture and release fission products into the coolant.</a:t>
            </a:r>
          </a:p>
        </p:txBody>
      </p:sp>
      <p:pic>
        <p:nvPicPr>
          <p:cNvPr id="57348" name="Picture 4" descr="cracksl"/>
          <p:cNvPicPr>
            <a:picLocks noChangeAspect="1" noChangeArrowheads="1"/>
          </p:cNvPicPr>
          <p:nvPr/>
        </p:nvPicPr>
        <p:blipFill>
          <a:blip r:embed="rId2"/>
          <a:srcRect/>
          <a:stretch>
            <a:fillRect/>
          </a:stretch>
        </p:blipFill>
        <p:spPr bwMode="auto">
          <a:xfrm>
            <a:off x="4343400" y="914400"/>
            <a:ext cx="4533900" cy="3095625"/>
          </a:xfrm>
          <a:prstGeom prst="rect">
            <a:avLst/>
          </a:prstGeom>
          <a:noFill/>
        </p:spPr>
      </p:pic>
      <p:pic>
        <p:nvPicPr>
          <p:cNvPr id="57349" name="Picture 5" descr="neutron_swelling"/>
          <p:cNvPicPr>
            <a:picLocks noChangeAspect="1" noChangeArrowheads="1"/>
          </p:cNvPicPr>
          <p:nvPr/>
        </p:nvPicPr>
        <p:blipFill>
          <a:blip r:embed="rId3"/>
          <a:srcRect/>
          <a:stretch>
            <a:fillRect/>
          </a:stretch>
        </p:blipFill>
        <p:spPr bwMode="auto">
          <a:xfrm>
            <a:off x="5029200" y="4038600"/>
            <a:ext cx="3200400" cy="2603500"/>
          </a:xfrm>
          <a:prstGeom prst="rect">
            <a:avLst/>
          </a:prstGeom>
          <a:noFill/>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US" smtClean="0"/>
              <a:t>Lifetime of a Typical Uranium Fuel Element</a:t>
            </a:r>
          </a:p>
        </p:txBody>
      </p:sp>
      <p:sp>
        <p:nvSpPr>
          <p:cNvPr id="63491" name="Rectangle 3"/>
          <p:cNvSpPr>
            <a:spLocks noGrp="1" noChangeArrowheads="1"/>
          </p:cNvSpPr>
          <p:nvPr>
            <p:ph type="body" idx="1"/>
          </p:nvPr>
        </p:nvSpPr>
        <p:spPr>
          <a:xfrm>
            <a:off x="609600" y="990600"/>
            <a:ext cx="7772400" cy="1600200"/>
          </a:xfrm>
        </p:spPr>
        <p:txBody>
          <a:bodyPr/>
          <a:lstStyle/>
          <a:p>
            <a:pPr>
              <a:lnSpc>
                <a:spcPct val="90000"/>
              </a:lnSpc>
            </a:pPr>
            <a:r>
              <a:rPr lang="en-US" sz="1500" smtClean="0"/>
              <a:t>Conventional fuel elements are fabricated from uranium pellets and formed into fuel assemblies</a:t>
            </a:r>
          </a:p>
          <a:p>
            <a:pPr>
              <a:lnSpc>
                <a:spcPct val="90000"/>
              </a:lnSpc>
            </a:pPr>
            <a:r>
              <a:rPr lang="en-US" sz="1500" smtClean="0"/>
              <a:t>They are then irradiated in a nuclear reactor, where most of the U-235 content of the fuel “burns” out and releases energy.</a:t>
            </a:r>
          </a:p>
          <a:p>
            <a:pPr>
              <a:lnSpc>
                <a:spcPct val="90000"/>
              </a:lnSpc>
            </a:pPr>
            <a:r>
              <a:rPr lang="en-US" sz="1500" smtClean="0"/>
              <a:t>Finally, they are placed in a spent fuel cooling pond where decay heat from radioactive fission products is removed by circulating water.</a:t>
            </a:r>
          </a:p>
        </p:txBody>
      </p:sp>
      <p:pic>
        <p:nvPicPr>
          <p:cNvPr id="63492" name="Picture 4" descr="spent-fuel-pool"/>
          <p:cNvPicPr>
            <a:picLocks noChangeAspect="1" noChangeArrowheads="1"/>
          </p:cNvPicPr>
          <p:nvPr/>
        </p:nvPicPr>
        <p:blipFill>
          <a:blip r:embed="rId2"/>
          <a:srcRect/>
          <a:stretch>
            <a:fillRect/>
          </a:stretch>
        </p:blipFill>
        <p:spPr bwMode="auto">
          <a:xfrm>
            <a:off x="5870575" y="2667000"/>
            <a:ext cx="3273425" cy="4191000"/>
          </a:xfrm>
          <a:prstGeom prst="rect">
            <a:avLst/>
          </a:prstGeom>
          <a:noFill/>
        </p:spPr>
      </p:pic>
      <p:pic>
        <p:nvPicPr>
          <p:cNvPr id="63493" name="Picture 5" descr="eng_nuclear_plants1"/>
          <p:cNvPicPr>
            <a:picLocks noChangeAspect="1" noChangeArrowheads="1"/>
          </p:cNvPicPr>
          <p:nvPr/>
        </p:nvPicPr>
        <p:blipFill>
          <a:blip r:embed="rId3"/>
          <a:srcRect/>
          <a:stretch>
            <a:fillRect/>
          </a:stretch>
        </p:blipFill>
        <p:spPr bwMode="auto">
          <a:xfrm>
            <a:off x="3352800" y="2667000"/>
            <a:ext cx="2451100" cy="4191000"/>
          </a:xfrm>
          <a:prstGeom prst="rect">
            <a:avLst/>
          </a:prstGeom>
          <a:noFill/>
        </p:spPr>
      </p:pic>
      <p:pic>
        <p:nvPicPr>
          <p:cNvPr id="63494" name="Picture 6" descr="fuel-pellet"/>
          <p:cNvPicPr>
            <a:picLocks noChangeAspect="1" noChangeArrowheads="1"/>
          </p:cNvPicPr>
          <p:nvPr/>
        </p:nvPicPr>
        <p:blipFill>
          <a:blip r:embed="rId4"/>
          <a:srcRect/>
          <a:stretch>
            <a:fillRect/>
          </a:stretch>
        </p:blipFill>
        <p:spPr bwMode="auto">
          <a:xfrm>
            <a:off x="0" y="2590800"/>
            <a:ext cx="3124200" cy="1981200"/>
          </a:xfrm>
          <a:prstGeom prst="rect">
            <a:avLst/>
          </a:prstGeom>
          <a:noFill/>
        </p:spPr>
      </p:pic>
      <p:pic>
        <p:nvPicPr>
          <p:cNvPr id="63495" name="Picture 7" descr="fabrication"/>
          <p:cNvPicPr>
            <a:picLocks noChangeAspect="1" noChangeArrowheads="1"/>
          </p:cNvPicPr>
          <p:nvPr/>
        </p:nvPicPr>
        <p:blipFill>
          <a:blip r:embed="rId5"/>
          <a:srcRect/>
          <a:stretch>
            <a:fillRect/>
          </a:stretch>
        </p:blipFill>
        <p:spPr bwMode="auto">
          <a:xfrm>
            <a:off x="0" y="4727575"/>
            <a:ext cx="3124200" cy="2130425"/>
          </a:xfrm>
          <a:prstGeom prst="rect">
            <a:avLst/>
          </a:prstGeom>
          <a:noFill/>
        </p:spPr>
      </p:pic>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p:txBody>
          <a:bodyPr/>
          <a:lstStyle/>
          <a:p>
            <a:r>
              <a:rPr lang="en-US" smtClean="0"/>
              <a:t>Typical Pressurized-Water Reactor Containment</a:t>
            </a:r>
          </a:p>
        </p:txBody>
      </p:sp>
      <p:pic>
        <p:nvPicPr>
          <p:cNvPr id="118787" name="Picture 3" descr="UNTITLED"/>
          <p:cNvPicPr>
            <a:picLocks noChangeAspect="1" noChangeArrowheads="1"/>
          </p:cNvPicPr>
          <p:nvPr/>
        </p:nvPicPr>
        <p:blipFill>
          <a:blip r:embed="rId2"/>
          <a:srcRect/>
          <a:stretch>
            <a:fillRect/>
          </a:stretch>
        </p:blipFill>
        <p:spPr bwMode="auto">
          <a:xfrm>
            <a:off x="0" y="914400"/>
            <a:ext cx="5337175" cy="5943600"/>
          </a:xfrm>
          <a:prstGeom prst="rect">
            <a:avLst/>
          </a:prstGeom>
          <a:noFill/>
        </p:spPr>
      </p:pic>
      <p:sp>
        <p:nvSpPr>
          <p:cNvPr id="118788" name="AutoShape 4"/>
          <p:cNvSpPr>
            <a:spLocks noChangeArrowheads="1"/>
          </p:cNvSpPr>
          <p:nvPr/>
        </p:nvSpPr>
        <p:spPr bwMode="auto">
          <a:xfrm>
            <a:off x="2395538" y="4895850"/>
            <a:ext cx="414337" cy="1152525"/>
          </a:xfrm>
          <a:prstGeom prst="roundRect">
            <a:avLst>
              <a:gd name="adj" fmla="val 50000"/>
            </a:avLst>
          </a:prstGeom>
          <a:gradFill rotWithShape="1">
            <a:gsLst>
              <a:gs pos="0">
                <a:srgbClr val="FF6600"/>
              </a:gs>
              <a:gs pos="100000">
                <a:srgbClr val="FFCC00"/>
              </a:gs>
            </a:gsLst>
            <a:lin ang="5400000" scaled="1"/>
          </a:gradFill>
          <a:ln w="12700">
            <a:solidFill>
              <a:schemeClr val="tx1"/>
            </a:solidFill>
            <a:round/>
            <a:headEnd/>
            <a:tailEnd/>
          </a:ln>
          <a:effectLst/>
        </p:spPr>
        <p:txBody>
          <a:bodyPr wrap="none" anchor="ctr"/>
          <a:lstStyle/>
          <a:p>
            <a:endParaRPr lang="en-GB"/>
          </a:p>
        </p:txBody>
      </p:sp>
      <p:sp>
        <p:nvSpPr>
          <p:cNvPr id="118789" name="Rectangle 5"/>
          <p:cNvSpPr>
            <a:spLocks noChangeArrowheads="1"/>
          </p:cNvSpPr>
          <p:nvPr/>
        </p:nvSpPr>
        <p:spPr bwMode="auto">
          <a:xfrm>
            <a:off x="2495550" y="4581525"/>
            <a:ext cx="219075" cy="342900"/>
          </a:xfrm>
          <a:prstGeom prst="rect">
            <a:avLst/>
          </a:prstGeom>
          <a:solidFill>
            <a:srgbClr val="FF6600"/>
          </a:solidFill>
          <a:ln w="12700">
            <a:solidFill>
              <a:schemeClr val="tx1"/>
            </a:solidFill>
            <a:miter lim="800000"/>
            <a:headEnd/>
            <a:tailEnd/>
          </a:ln>
          <a:effectLst/>
        </p:spPr>
        <p:txBody>
          <a:bodyPr wrap="none" anchor="ctr"/>
          <a:lstStyle/>
          <a:p>
            <a:endParaRPr lang="en-GB"/>
          </a:p>
        </p:txBody>
      </p:sp>
      <p:sp>
        <p:nvSpPr>
          <p:cNvPr id="118790" name="Rectangle 6"/>
          <p:cNvSpPr>
            <a:spLocks noChangeArrowheads="1"/>
          </p:cNvSpPr>
          <p:nvPr/>
        </p:nvSpPr>
        <p:spPr bwMode="auto">
          <a:xfrm>
            <a:off x="2376488" y="5081588"/>
            <a:ext cx="452437" cy="114300"/>
          </a:xfrm>
          <a:prstGeom prst="rect">
            <a:avLst/>
          </a:prstGeom>
          <a:solidFill>
            <a:srgbClr val="FF6600"/>
          </a:solidFill>
          <a:ln w="12700">
            <a:solidFill>
              <a:schemeClr val="tx1"/>
            </a:solidFill>
            <a:miter lim="800000"/>
            <a:headEnd/>
            <a:tailEnd/>
          </a:ln>
          <a:effectLst/>
        </p:spPr>
        <p:txBody>
          <a:bodyPr wrap="none" anchor="ctr"/>
          <a:lstStyle/>
          <a:p>
            <a:endParaRPr lang="en-GB"/>
          </a:p>
        </p:txBody>
      </p:sp>
      <p:sp>
        <p:nvSpPr>
          <p:cNvPr id="118791" name="Rectangle 7"/>
          <p:cNvSpPr>
            <a:spLocks noChangeArrowheads="1"/>
          </p:cNvSpPr>
          <p:nvPr/>
        </p:nvSpPr>
        <p:spPr bwMode="auto">
          <a:xfrm>
            <a:off x="2376488" y="5110163"/>
            <a:ext cx="449262" cy="52387"/>
          </a:xfrm>
          <a:prstGeom prst="rect">
            <a:avLst/>
          </a:prstGeom>
          <a:solidFill>
            <a:srgbClr val="FF6600"/>
          </a:solidFill>
          <a:ln w="12700">
            <a:solidFill>
              <a:schemeClr val="tx1"/>
            </a:solidFill>
            <a:miter lim="800000"/>
            <a:headEnd/>
            <a:tailEnd/>
          </a:ln>
          <a:effectLst/>
        </p:spPr>
        <p:txBody>
          <a:bodyPr wrap="none" anchor="ctr"/>
          <a:lstStyle/>
          <a:p>
            <a:endParaRPr lang="en-GB"/>
          </a:p>
        </p:txBody>
      </p:sp>
      <p:sp>
        <p:nvSpPr>
          <p:cNvPr id="118792" name="AutoShape 8"/>
          <p:cNvSpPr>
            <a:spLocks noChangeArrowheads="1"/>
          </p:cNvSpPr>
          <p:nvPr/>
        </p:nvSpPr>
        <p:spPr bwMode="auto">
          <a:xfrm>
            <a:off x="3295650" y="4173538"/>
            <a:ext cx="288925" cy="1104900"/>
          </a:xfrm>
          <a:prstGeom prst="roundRect">
            <a:avLst>
              <a:gd name="adj" fmla="val 50000"/>
            </a:avLst>
          </a:prstGeom>
          <a:gradFill rotWithShape="1">
            <a:gsLst>
              <a:gs pos="0">
                <a:srgbClr val="CCECFF"/>
              </a:gs>
              <a:gs pos="100000">
                <a:srgbClr val="0066FF"/>
              </a:gs>
            </a:gsLst>
            <a:lin ang="5400000" scaled="1"/>
          </a:gradFill>
          <a:ln w="12700">
            <a:solidFill>
              <a:schemeClr val="tx1"/>
            </a:solidFill>
            <a:round/>
            <a:headEnd/>
            <a:tailEnd/>
          </a:ln>
          <a:effectLst/>
        </p:spPr>
        <p:txBody>
          <a:bodyPr wrap="none" anchor="ctr"/>
          <a:lstStyle/>
          <a:p>
            <a:endParaRPr lang="en-GB"/>
          </a:p>
        </p:txBody>
      </p:sp>
      <p:sp>
        <p:nvSpPr>
          <p:cNvPr id="118793" name="Freeform 9"/>
          <p:cNvSpPr>
            <a:spLocks/>
          </p:cNvSpPr>
          <p:nvPr/>
        </p:nvSpPr>
        <p:spPr bwMode="auto">
          <a:xfrm>
            <a:off x="3257550" y="3455988"/>
            <a:ext cx="379413" cy="839787"/>
          </a:xfrm>
          <a:custGeom>
            <a:avLst/>
            <a:gdLst/>
            <a:ahLst/>
            <a:cxnLst>
              <a:cxn ang="0">
                <a:pos x="27" y="528"/>
              </a:cxn>
              <a:cxn ang="0">
                <a:pos x="0" y="433"/>
              </a:cxn>
              <a:cxn ang="0">
                <a:pos x="0" y="49"/>
              </a:cxn>
              <a:cxn ang="0">
                <a:pos x="33" y="22"/>
              </a:cxn>
              <a:cxn ang="0">
                <a:pos x="77" y="6"/>
              </a:cxn>
              <a:cxn ang="0">
                <a:pos x="108" y="0"/>
              </a:cxn>
              <a:cxn ang="0">
                <a:pos x="146" y="0"/>
              </a:cxn>
              <a:cxn ang="0">
                <a:pos x="180" y="13"/>
              </a:cxn>
              <a:cxn ang="0">
                <a:pos x="215" y="31"/>
              </a:cxn>
              <a:cxn ang="0">
                <a:pos x="234" y="48"/>
              </a:cxn>
              <a:cxn ang="0">
                <a:pos x="239" y="58"/>
              </a:cxn>
              <a:cxn ang="0">
                <a:pos x="242" y="435"/>
              </a:cxn>
              <a:cxn ang="0">
                <a:pos x="209" y="529"/>
              </a:cxn>
            </a:cxnLst>
            <a:rect l="0" t="0" r="r" b="b"/>
            <a:pathLst>
              <a:path w="242" h="529">
                <a:moveTo>
                  <a:pt x="27" y="528"/>
                </a:moveTo>
                <a:lnTo>
                  <a:pt x="0" y="433"/>
                </a:lnTo>
                <a:lnTo>
                  <a:pt x="0" y="49"/>
                </a:lnTo>
                <a:lnTo>
                  <a:pt x="33" y="22"/>
                </a:lnTo>
                <a:lnTo>
                  <a:pt x="77" y="6"/>
                </a:lnTo>
                <a:lnTo>
                  <a:pt x="108" y="0"/>
                </a:lnTo>
                <a:lnTo>
                  <a:pt x="146" y="0"/>
                </a:lnTo>
                <a:lnTo>
                  <a:pt x="180" y="13"/>
                </a:lnTo>
                <a:lnTo>
                  <a:pt x="215" y="31"/>
                </a:lnTo>
                <a:lnTo>
                  <a:pt x="234" y="48"/>
                </a:lnTo>
                <a:lnTo>
                  <a:pt x="239" y="58"/>
                </a:lnTo>
                <a:lnTo>
                  <a:pt x="242" y="435"/>
                </a:lnTo>
                <a:lnTo>
                  <a:pt x="209" y="529"/>
                </a:lnTo>
              </a:path>
            </a:pathLst>
          </a:custGeom>
          <a:solidFill>
            <a:srgbClr val="CCECFF"/>
          </a:solidFill>
          <a:ln w="12700" cap="flat" cmpd="sng">
            <a:solidFill>
              <a:schemeClr val="tx1"/>
            </a:solidFill>
            <a:prstDash val="solid"/>
            <a:round/>
            <a:headEnd/>
            <a:tailEnd/>
          </a:ln>
          <a:effectLst/>
        </p:spPr>
        <p:txBody>
          <a:bodyPr anchor="ctr"/>
          <a:lstStyle/>
          <a:p>
            <a:endParaRPr lang="en-GB"/>
          </a:p>
        </p:txBody>
      </p:sp>
      <p:sp>
        <p:nvSpPr>
          <p:cNvPr id="118794" name="Freeform 10"/>
          <p:cNvSpPr>
            <a:spLocks/>
          </p:cNvSpPr>
          <p:nvPr/>
        </p:nvSpPr>
        <p:spPr bwMode="auto">
          <a:xfrm>
            <a:off x="1133475" y="1209675"/>
            <a:ext cx="3048000" cy="5295900"/>
          </a:xfrm>
          <a:custGeom>
            <a:avLst/>
            <a:gdLst/>
            <a:ahLst/>
            <a:cxnLst>
              <a:cxn ang="0">
                <a:pos x="726" y="3336"/>
              </a:cxn>
              <a:cxn ang="0">
                <a:pos x="726" y="2862"/>
              </a:cxn>
              <a:cxn ang="0">
                <a:pos x="0" y="2862"/>
              </a:cxn>
              <a:cxn ang="0">
                <a:pos x="0" y="924"/>
              </a:cxn>
              <a:cxn ang="0">
                <a:pos x="18" y="726"/>
              </a:cxn>
              <a:cxn ang="0">
                <a:pos x="102" y="522"/>
              </a:cxn>
              <a:cxn ang="0">
                <a:pos x="210" y="354"/>
              </a:cxn>
              <a:cxn ang="0">
                <a:pos x="318" y="240"/>
              </a:cxn>
              <a:cxn ang="0">
                <a:pos x="462" y="132"/>
              </a:cxn>
              <a:cxn ang="0">
                <a:pos x="606" y="54"/>
              </a:cxn>
              <a:cxn ang="0">
                <a:pos x="810" y="0"/>
              </a:cxn>
              <a:cxn ang="0">
                <a:pos x="966" y="0"/>
              </a:cxn>
              <a:cxn ang="0">
                <a:pos x="1152" y="12"/>
              </a:cxn>
              <a:cxn ang="0">
                <a:pos x="1362" y="78"/>
              </a:cxn>
              <a:cxn ang="0">
                <a:pos x="1572" y="210"/>
              </a:cxn>
              <a:cxn ang="0">
                <a:pos x="1704" y="354"/>
              </a:cxn>
              <a:cxn ang="0">
                <a:pos x="1830" y="552"/>
              </a:cxn>
              <a:cxn ang="0">
                <a:pos x="1902" y="786"/>
              </a:cxn>
              <a:cxn ang="0">
                <a:pos x="1920" y="888"/>
              </a:cxn>
              <a:cxn ang="0">
                <a:pos x="1920" y="2856"/>
              </a:cxn>
              <a:cxn ang="0">
                <a:pos x="1116" y="2856"/>
              </a:cxn>
              <a:cxn ang="0">
                <a:pos x="1116" y="3336"/>
              </a:cxn>
              <a:cxn ang="0">
                <a:pos x="726" y="3336"/>
              </a:cxn>
            </a:cxnLst>
            <a:rect l="0" t="0" r="r" b="b"/>
            <a:pathLst>
              <a:path w="1920" h="3336">
                <a:moveTo>
                  <a:pt x="726" y="3336"/>
                </a:moveTo>
                <a:lnTo>
                  <a:pt x="726" y="2862"/>
                </a:lnTo>
                <a:lnTo>
                  <a:pt x="0" y="2862"/>
                </a:lnTo>
                <a:lnTo>
                  <a:pt x="0" y="924"/>
                </a:lnTo>
                <a:lnTo>
                  <a:pt x="18" y="726"/>
                </a:lnTo>
                <a:lnTo>
                  <a:pt x="102" y="522"/>
                </a:lnTo>
                <a:lnTo>
                  <a:pt x="210" y="354"/>
                </a:lnTo>
                <a:lnTo>
                  <a:pt x="318" y="240"/>
                </a:lnTo>
                <a:lnTo>
                  <a:pt x="462" y="132"/>
                </a:lnTo>
                <a:lnTo>
                  <a:pt x="606" y="54"/>
                </a:lnTo>
                <a:lnTo>
                  <a:pt x="810" y="0"/>
                </a:lnTo>
                <a:lnTo>
                  <a:pt x="966" y="0"/>
                </a:lnTo>
                <a:lnTo>
                  <a:pt x="1152" y="12"/>
                </a:lnTo>
                <a:lnTo>
                  <a:pt x="1362" y="78"/>
                </a:lnTo>
                <a:lnTo>
                  <a:pt x="1572" y="210"/>
                </a:lnTo>
                <a:lnTo>
                  <a:pt x="1704" y="354"/>
                </a:lnTo>
                <a:lnTo>
                  <a:pt x="1830" y="552"/>
                </a:lnTo>
                <a:lnTo>
                  <a:pt x="1902" y="786"/>
                </a:lnTo>
                <a:lnTo>
                  <a:pt x="1920" y="888"/>
                </a:lnTo>
                <a:lnTo>
                  <a:pt x="1920" y="2856"/>
                </a:lnTo>
                <a:lnTo>
                  <a:pt x="1116" y="2856"/>
                </a:lnTo>
                <a:lnTo>
                  <a:pt x="1116" y="3336"/>
                </a:lnTo>
                <a:lnTo>
                  <a:pt x="726" y="3336"/>
                </a:lnTo>
                <a:close/>
              </a:path>
            </a:pathLst>
          </a:custGeom>
          <a:solidFill>
            <a:srgbClr val="0099FF">
              <a:alpha val="10001"/>
            </a:srgbClr>
          </a:solidFill>
          <a:ln w="38100" cap="flat" cmpd="sng">
            <a:solidFill>
              <a:schemeClr val="tx1"/>
            </a:solidFill>
            <a:prstDash val="solid"/>
            <a:round/>
            <a:headEnd/>
            <a:tailEnd/>
          </a:ln>
          <a:effectLst/>
        </p:spPr>
        <p:txBody>
          <a:bodyPr anchor="ctr"/>
          <a:lstStyle/>
          <a:p>
            <a:endParaRPr lang="en-GB"/>
          </a:p>
        </p:txBody>
      </p:sp>
      <p:sp>
        <p:nvSpPr>
          <p:cNvPr id="118795" name="Rectangle 11"/>
          <p:cNvSpPr>
            <a:spLocks noGrp="1" noChangeArrowheads="1"/>
          </p:cNvSpPr>
          <p:nvPr>
            <p:ph type="body" idx="1"/>
          </p:nvPr>
        </p:nvSpPr>
        <p:spPr>
          <a:xfrm>
            <a:off x="5105400" y="1201738"/>
            <a:ext cx="3810000" cy="5230812"/>
          </a:xfrm>
        </p:spPr>
        <p:txBody>
          <a:bodyPr/>
          <a:lstStyle/>
          <a:p>
            <a:pPr>
              <a:lnSpc>
                <a:spcPct val="90000"/>
              </a:lnSpc>
            </a:pPr>
            <a:r>
              <a:rPr lang="en-US" sz="1500" smtClean="0"/>
              <a:t>This structure is steel-lined reinforced concrete, designed to withstand the overpressure expected if all the primary coolant were released in an accident.</a:t>
            </a:r>
          </a:p>
          <a:p>
            <a:pPr>
              <a:lnSpc>
                <a:spcPct val="90000"/>
              </a:lnSpc>
            </a:pPr>
            <a:endParaRPr lang="en-US" sz="1500" smtClean="0"/>
          </a:p>
          <a:p>
            <a:pPr>
              <a:lnSpc>
                <a:spcPct val="90000"/>
              </a:lnSpc>
            </a:pPr>
            <a:r>
              <a:rPr lang="en-US" sz="1500" smtClean="0"/>
              <a:t>Sprays and cooling systems (such as the ice condenser) are available for washing released radioactivity out of the containment atmosphere and for cooling the internal atmosphere, thereby keeping the pressure below the containment design pressure.</a:t>
            </a:r>
          </a:p>
          <a:p>
            <a:pPr>
              <a:lnSpc>
                <a:spcPct val="90000"/>
              </a:lnSpc>
            </a:pPr>
            <a:endParaRPr lang="en-US" sz="1500" smtClean="0"/>
          </a:p>
          <a:p>
            <a:pPr>
              <a:lnSpc>
                <a:spcPct val="90000"/>
              </a:lnSpc>
            </a:pPr>
            <a:r>
              <a:rPr lang="en-US" sz="1500" smtClean="0"/>
              <a:t>The basic purpose of the containment system, including its spray and cooling functions, is to minimize the amount of released radioactivity that escapes to the external environment.</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p:txBody>
          <a:bodyPr/>
          <a:lstStyle/>
          <a:p>
            <a:r>
              <a:rPr lang="en-US" smtClean="0"/>
              <a:t>Radiotoxicity of fission products over time</a:t>
            </a:r>
          </a:p>
        </p:txBody>
      </p:sp>
      <p:sp>
        <p:nvSpPr>
          <p:cNvPr id="119811" name="Text Box 3"/>
          <p:cNvSpPr txBox="1">
            <a:spLocks noChangeArrowheads="1"/>
          </p:cNvSpPr>
          <p:nvPr/>
        </p:nvSpPr>
        <p:spPr bwMode="auto">
          <a:xfrm>
            <a:off x="990600" y="5943600"/>
            <a:ext cx="3048000" cy="457200"/>
          </a:xfrm>
          <a:prstGeom prst="rect">
            <a:avLst/>
          </a:prstGeom>
          <a:noFill/>
          <a:ln w="12700">
            <a:noFill/>
            <a:miter lim="800000"/>
            <a:headEnd/>
            <a:tailEnd/>
          </a:ln>
          <a:effectLst/>
        </p:spPr>
        <p:txBody>
          <a:bodyPr>
            <a:spAutoFit/>
          </a:bodyPr>
          <a:lstStyle/>
          <a:p>
            <a:pPr algn="ctr">
              <a:spcBef>
                <a:spcPct val="50000"/>
              </a:spcBef>
            </a:pPr>
            <a:r>
              <a:rPr lang="en-US" b="1"/>
              <a:t>Ingestion toxicity of the fission products from a uranium-fueled LWR.</a:t>
            </a:r>
          </a:p>
        </p:txBody>
      </p:sp>
      <p:sp>
        <p:nvSpPr>
          <p:cNvPr id="119812" name="Text Box 4"/>
          <p:cNvSpPr txBox="1">
            <a:spLocks noChangeArrowheads="1"/>
          </p:cNvSpPr>
          <p:nvPr/>
        </p:nvSpPr>
        <p:spPr bwMode="auto">
          <a:xfrm>
            <a:off x="5410200" y="5943600"/>
            <a:ext cx="3048000" cy="457200"/>
          </a:xfrm>
          <a:prstGeom prst="rect">
            <a:avLst/>
          </a:prstGeom>
          <a:noFill/>
          <a:ln w="12700">
            <a:noFill/>
            <a:miter lim="800000"/>
            <a:headEnd/>
            <a:tailEnd/>
          </a:ln>
          <a:effectLst/>
        </p:spPr>
        <p:txBody>
          <a:bodyPr>
            <a:spAutoFit/>
          </a:bodyPr>
          <a:lstStyle/>
          <a:p>
            <a:pPr algn="ctr">
              <a:spcBef>
                <a:spcPct val="50000"/>
              </a:spcBef>
            </a:pPr>
            <a:r>
              <a:rPr lang="en-US" b="1"/>
              <a:t>Inhalation toxicity of the fission products from a uranium-fueled LWR.</a:t>
            </a:r>
          </a:p>
        </p:txBody>
      </p:sp>
      <p:pic>
        <p:nvPicPr>
          <p:cNvPr id="119813" name="Picture 5" descr="FPInhalationToxicity"/>
          <p:cNvPicPr>
            <a:picLocks noChangeAspect="1" noChangeArrowheads="1"/>
          </p:cNvPicPr>
          <p:nvPr/>
        </p:nvPicPr>
        <p:blipFill>
          <a:blip r:embed="rId2"/>
          <a:srcRect l="3928" t="1472" r="16203" b="8711"/>
          <a:stretch>
            <a:fillRect/>
          </a:stretch>
        </p:blipFill>
        <p:spPr bwMode="auto">
          <a:xfrm>
            <a:off x="4495800" y="1295400"/>
            <a:ext cx="4572000" cy="4572000"/>
          </a:xfrm>
          <a:prstGeom prst="rect">
            <a:avLst/>
          </a:prstGeom>
          <a:noFill/>
        </p:spPr>
      </p:pic>
      <p:pic>
        <p:nvPicPr>
          <p:cNvPr id="119814" name="Picture 6" descr="FPIngestionToxicity"/>
          <p:cNvPicPr>
            <a:picLocks noChangeAspect="1" noChangeArrowheads="1"/>
          </p:cNvPicPr>
          <p:nvPr/>
        </p:nvPicPr>
        <p:blipFill>
          <a:blip r:embed="rId3"/>
          <a:srcRect l="2783" r="12347" b="9435"/>
          <a:stretch>
            <a:fillRect/>
          </a:stretch>
        </p:blipFill>
        <p:spPr bwMode="auto">
          <a:xfrm>
            <a:off x="76200" y="1295400"/>
            <a:ext cx="4422775" cy="4495800"/>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idx="4294967295"/>
          </p:nvPr>
        </p:nvSpPr>
        <p:spPr/>
        <p:txBody>
          <a:bodyPr/>
          <a:lstStyle/>
          <a:p>
            <a:r>
              <a:rPr lang="en-US" smtClean="0"/>
              <a:t>Can Nuclear Reactions be Sustained in Natural Thorium?</a:t>
            </a:r>
          </a:p>
        </p:txBody>
      </p:sp>
      <p:pic>
        <p:nvPicPr>
          <p:cNvPr id="83971" name="Picture 3" descr="Pu239alpha"/>
          <p:cNvPicPr>
            <a:picLocks noChangeAspect="1" noChangeArrowheads="1"/>
          </p:cNvPicPr>
          <p:nvPr/>
        </p:nvPicPr>
        <p:blipFill>
          <a:blip r:embed="rId2"/>
          <a:srcRect/>
          <a:stretch>
            <a:fillRect/>
          </a:stretch>
        </p:blipFill>
        <p:spPr bwMode="auto">
          <a:xfrm>
            <a:off x="1219200" y="990600"/>
            <a:ext cx="6686550" cy="4381500"/>
          </a:xfrm>
          <a:prstGeom prst="rect">
            <a:avLst/>
          </a:prstGeom>
          <a:noFill/>
          <a:ln w="9525">
            <a:noFill/>
            <a:miter lim="800000"/>
            <a:headEnd/>
            <a:tailEnd/>
          </a:ln>
        </p:spPr>
      </p:pic>
      <p:sp>
        <p:nvSpPr>
          <p:cNvPr id="83972" name="Text Box 4"/>
          <p:cNvSpPr txBox="1">
            <a:spLocks noChangeArrowheads="1"/>
          </p:cNvSpPr>
          <p:nvPr/>
        </p:nvSpPr>
        <p:spPr bwMode="auto">
          <a:xfrm>
            <a:off x="685800" y="5715000"/>
            <a:ext cx="7696200" cy="641350"/>
          </a:xfrm>
          <a:prstGeom prst="rect">
            <a:avLst/>
          </a:prstGeom>
          <a:noFill/>
          <a:ln w="38100" algn="ctr">
            <a:noFill/>
            <a:miter lim="800000"/>
            <a:headEnd/>
            <a:tailEnd/>
          </a:ln>
        </p:spPr>
        <p:txBody>
          <a:bodyPr>
            <a:spAutoFit/>
          </a:bodyPr>
          <a:lstStyle/>
          <a:p>
            <a:pPr>
              <a:spcBef>
                <a:spcPct val="50000"/>
              </a:spcBef>
            </a:pPr>
            <a:r>
              <a:rPr lang="en-US" sz="1800"/>
              <a:t>Yes!  Enough neutrons to sustain reaction produced at thermal fission.  Does not need fast neutron reactors—needs neutronic efficiency.</a:t>
            </a:r>
          </a:p>
        </p:txBody>
      </p:sp>
      <p:pic>
        <p:nvPicPr>
          <p:cNvPr id="83973" name="Picture 5" descr="U233alpha"/>
          <p:cNvPicPr>
            <a:picLocks noChangeAspect="1" noChangeArrowheads="1"/>
          </p:cNvPicPr>
          <p:nvPr/>
        </p:nvPicPr>
        <p:blipFill>
          <a:blip r:embed="rId3"/>
          <a:srcRect/>
          <a:stretch>
            <a:fillRect/>
          </a:stretch>
        </p:blipFill>
        <p:spPr bwMode="auto">
          <a:xfrm>
            <a:off x="1219200" y="990600"/>
            <a:ext cx="6686550" cy="4638675"/>
          </a:xfrm>
          <a:prstGeom prst="rect">
            <a:avLst/>
          </a:prstGeom>
          <a:noFill/>
          <a:ln w="9525">
            <a:noFill/>
            <a:miter lim="800000"/>
            <a:headEnd/>
            <a:tailEnd/>
          </a:ln>
        </p:spPr>
      </p:pic>
      <p:sp>
        <p:nvSpPr>
          <p:cNvPr id="83974" name="Rectangle 6"/>
          <p:cNvSpPr>
            <a:spLocks noChangeArrowheads="1"/>
          </p:cNvSpPr>
          <p:nvPr/>
        </p:nvSpPr>
        <p:spPr bwMode="auto">
          <a:xfrm>
            <a:off x="1981200" y="1676400"/>
            <a:ext cx="1828800" cy="3124200"/>
          </a:xfrm>
          <a:prstGeom prst="rect">
            <a:avLst/>
          </a:prstGeom>
          <a:solidFill>
            <a:srgbClr val="99CCFF">
              <a:alpha val="30196"/>
            </a:srgbClr>
          </a:solidFill>
          <a:ln w="38100" algn="ctr">
            <a:noFill/>
            <a:miter lim="800000"/>
            <a:headEnd/>
            <a:tailEnd/>
          </a:ln>
        </p:spPr>
        <p:txBody>
          <a:bodyPr wrap="none" anchor="ctr"/>
          <a:lstStyle/>
          <a:p>
            <a:endParaRPr lang="en-US"/>
          </a:p>
        </p:txBody>
      </p:sp>
      <p:sp>
        <p:nvSpPr>
          <p:cNvPr id="83975" name="Rectangle 7"/>
          <p:cNvSpPr>
            <a:spLocks noChangeArrowheads="1"/>
          </p:cNvSpPr>
          <p:nvPr/>
        </p:nvSpPr>
        <p:spPr bwMode="auto">
          <a:xfrm>
            <a:off x="6553200" y="1676400"/>
            <a:ext cx="914400" cy="3124200"/>
          </a:xfrm>
          <a:prstGeom prst="rect">
            <a:avLst/>
          </a:prstGeom>
          <a:solidFill>
            <a:srgbClr val="FF99CC">
              <a:alpha val="30196"/>
            </a:srgbClr>
          </a:solidFill>
          <a:ln w="38100" algn="ctr">
            <a:noFill/>
            <a:miter lim="800000"/>
            <a:headEnd/>
            <a:tailEnd/>
          </a:ln>
        </p:spPr>
        <p:txBody>
          <a:bodyPr wrap="none" anchor="ctr"/>
          <a:lstStyle/>
          <a:p>
            <a:endParaRPr lang="en-US"/>
          </a:p>
        </p:txBody>
      </p:sp>
      <p:sp>
        <p:nvSpPr>
          <p:cNvPr id="83976" name="Line 9"/>
          <p:cNvSpPr>
            <a:spLocks noChangeShapeType="1"/>
          </p:cNvSpPr>
          <p:nvPr/>
        </p:nvSpPr>
        <p:spPr bwMode="auto">
          <a:xfrm>
            <a:off x="1981200" y="1447800"/>
            <a:ext cx="0" cy="228600"/>
          </a:xfrm>
          <a:prstGeom prst="line">
            <a:avLst/>
          </a:prstGeom>
          <a:noFill/>
          <a:ln w="12700">
            <a:solidFill>
              <a:schemeClr val="tx1"/>
            </a:solidFill>
            <a:round/>
            <a:headEnd/>
            <a:tailEnd/>
          </a:ln>
        </p:spPr>
        <p:txBody>
          <a:bodyPr anchor="ctr"/>
          <a:lstStyle/>
          <a:p>
            <a:endParaRPr lang="en-GB"/>
          </a:p>
        </p:txBody>
      </p:sp>
      <p:sp>
        <p:nvSpPr>
          <p:cNvPr id="83977" name="Line 10"/>
          <p:cNvSpPr>
            <a:spLocks noChangeShapeType="1"/>
          </p:cNvSpPr>
          <p:nvPr/>
        </p:nvSpPr>
        <p:spPr bwMode="auto">
          <a:xfrm>
            <a:off x="3810000" y="1447800"/>
            <a:ext cx="0" cy="228600"/>
          </a:xfrm>
          <a:prstGeom prst="line">
            <a:avLst/>
          </a:prstGeom>
          <a:noFill/>
          <a:ln w="12700">
            <a:solidFill>
              <a:schemeClr val="tx1"/>
            </a:solidFill>
            <a:round/>
            <a:headEnd/>
            <a:tailEnd/>
          </a:ln>
        </p:spPr>
        <p:txBody>
          <a:bodyPr anchor="ctr"/>
          <a:lstStyle/>
          <a:p>
            <a:endParaRPr lang="en-GB"/>
          </a:p>
        </p:txBody>
      </p:sp>
      <p:sp>
        <p:nvSpPr>
          <p:cNvPr id="83978" name="Line 11"/>
          <p:cNvSpPr>
            <a:spLocks noChangeShapeType="1"/>
          </p:cNvSpPr>
          <p:nvPr/>
        </p:nvSpPr>
        <p:spPr bwMode="auto">
          <a:xfrm>
            <a:off x="1981200" y="1600200"/>
            <a:ext cx="1828800" cy="0"/>
          </a:xfrm>
          <a:prstGeom prst="line">
            <a:avLst/>
          </a:prstGeom>
          <a:noFill/>
          <a:ln w="12700">
            <a:solidFill>
              <a:schemeClr val="tx1"/>
            </a:solidFill>
            <a:round/>
            <a:headEnd type="triangle" w="med" len="med"/>
            <a:tailEnd type="triangle" w="med" len="med"/>
          </a:ln>
        </p:spPr>
        <p:txBody>
          <a:bodyPr anchor="ctr"/>
          <a:lstStyle/>
          <a:p>
            <a:endParaRPr lang="en-GB"/>
          </a:p>
        </p:txBody>
      </p:sp>
      <p:sp>
        <p:nvSpPr>
          <p:cNvPr id="83979" name="Text Box 12"/>
          <p:cNvSpPr txBox="1">
            <a:spLocks noChangeArrowheads="1"/>
          </p:cNvSpPr>
          <p:nvPr/>
        </p:nvSpPr>
        <p:spPr bwMode="auto">
          <a:xfrm>
            <a:off x="2247900" y="1492250"/>
            <a:ext cx="1250950" cy="182563"/>
          </a:xfrm>
          <a:prstGeom prst="rect">
            <a:avLst/>
          </a:prstGeom>
          <a:solidFill>
            <a:schemeClr val="bg1"/>
          </a:solidFill>
          <a:ln w="12700">
            <a:noFill/>
            <a:miter lim="800000"/>
            <a:headEnd/>
            <a:tailEnd/>
          </a:ln>
        </p:spPr>
        <p:txBody>
          <a:bodyPr wrap="none" lIns="0" tIns="0" rIns="0" bIns="0">
            <a:spAutoFit/>
          </a:bodyPr>
          <a:lstStyle/>
          <a:p>
            <a:r>
              <a:rPr lang="en-US"/>
              <a:t>Thermal Spectrum</a:t>
            </a:r>
          </a:p>
        </p:txBody>
      </p:sp>
      <p:sp>
        <p:nvSpPr>
          <p:cNvPr id="83980" name="Line 13"/>
          <p:cNvSpPr>
            <a:spLocks noChangeShapeType="1"/>
          </p:cNvSpPr>
          <p:nvPr/>
        </p:nvSpPr>
        <p:spPr bwMode="auto">
          <a:xfrm>
            <a:off x="3810000" y="1447800"/>
            <a:ext cx="0" cy="228600"/>
          </a:xfrm>
          <a:prstGeom prst="line">
            <a:avLst/>
          </a:prstGeom>
          <a:noFill/>
          <a:ln w="12700">
            <a:solidFill>
              <a:schemeClr val="tx1"/>
            </a:solidFill>
            <a:round/>
            <a:headEnd/>
            <a:tailEnd/>
          </a:ln>
        </p:spPr>
        <p:txBody>
          <a:bodyPr anchor="ctr"/>
          <a:lstStyle/>
          <a:p>
            <a:endParaRPr lang="en-GB"/>
          </a:p>
        </p:txBody>
      </p:sp>
      <p:sp>
        <p:nvSpPr>
          <p:cNvPr id="83981" name="Line 14"/>
          <p:cNvSpPr>
            <a:spLocks noChangeShapeType="1"/>
          </p:cNvSpPr>
          <p:nvPr/>
        </p:nvSpPr>
        <p:spPr bwMode="auto">
          <a:xfrm>
            <a:off x="6553200" y="1447800"/>
            <a:ext cx="0" cy="228600"/>
          </a:xfrm>
          <a:prstGeom prst="line">
            <a:avLst/>
          </a:prstGeom>
          <a:noFill/>
          <a:ln w="12700">
            <a:solidFill>
              <a:schemeClr val="tx1"/>
            </a:solidFill>
            <a:round/>
            <a:headEnd/>
            <a:tailEnd/>
          </a:ln>
        </p:spPr>
        <p:txBody>
          <a:bodyPr anchor="ctr"/>
          <a:lstStyle/>
          <a:p>
            <a:endParaRPr lang="en-GB"/>
          </a:p>
        </p:txBody>
      </p:sp>
      <p:sp>
        <p:nvSpPr>
          <p:cNvPr id="83982" name="Line 15"/>
          <p:cNvSpPr>
            <a:spLocks noChangeShapeType="1"/>
          </p:cNvSpPr>
          <p:nvPr/>
        </p:nvSpPr>
        <p:spPr bwMode="auto">
          <a:xfrm>
            <a:off x="3810000" y="1600200"/>
            <a:ext cx="2743200" cy="0"/>
          </a:xfrm>
          <a:prstGeom prst="line">
            <a:avLst/>
          </a:prstGeom>
          <a:noFill/>
          <a:ln w="12700">
            <a:solidFill>
              <a:schemeClr val="tx1"/>
            </a:solidFill>
            <a:round/>
            <a:headEnd type="triangle" w="med" len="med"/>
            <a:tailEnd type="triangle" w="med" len="med"/>
          </a:ln>
        </p:spPr>
        <p:txBody>
          <a:bodyPr anchor="ctr"/>
          <a:lstStyle/>
          <a:p>
            <a:endParaRPr lang="en-GB"/>
          </a:p>
        </p:txBody>
      </p:sp>
      <p:sp>
        <p:nvSpPr>
          <p:cNvPr id="83983" name="Text Box 16"/>
          <p:cNvSpPr txBox="1">
            <a:spLocks noChangeArrowheads="1"/>
          </p:cNvSpPr>
          <p:nvPr/>
        </p:nvSpPr>
        <p:spPr bwMode="auto">
          <a:xfrm>
            <a:off x="4448175" y="1492250"/>
            <a:ext cx="1419225" cy="182563"/>
          </a:xfrm>
          <a:prstGeom prst="rect">
            <a:avLst/>
          </a:prstGeom>
          <a:solidFill>
            <a:schemeClr val="bg1"/>
          </a:solidFill>
          <a:ln w="12700">
            <a:noFill/>
            <a:miter lim="800000"/>
            <a:headEnd/>
            <a:tailEnd/>
          </a:ln>
        </p:spPr>
        <p:txBody>
          <a:bodyPr wrap="none" lIns="0" tIns="0" rIns="0" bIns="0">
            <a:spAutoFit/>
          </a:bodyPr>
          <a:lstStyle/>
          <a:p>
            <a:r>
              <a:rPr lang="en-US"/>
              <a:t>Moderated Spectrum</a:t>
            </a:r>
          </a:p>
        </p:txBody>
      </p:sp>
      <p:sp>
        <p:nvSpPr>
          <p:cNvPr id="83984" name="Line 17"/>
          <p:cNvSpPr>
            <a:spLocks noChangeShapeType="1"/>
          </p:cNvSpPr>
          <p:nvPr/>
        </p:nvSpPr>
        <p:spPr bwMode="auto">
          <a:xfrm>
            <a:off x="6553200" y="1447800"/>
            <a:ext cx="0" cy="228600"/>
          </a:xfrm>
          <a:prstGeom prst="line">
            <a:avLst/>
          </a:prstGeom>
          <a:noFill/>
          <a:ln w="12700">
            <a:solidFill>
              <a:schemeClr val="tx1"/>
            </a:solidFill>
            <a:round/>
            <a:headEnd/>
            <a:tailEnd/>
          </a:ln>
        </p:spPr>
        <p:txBody>
          <a:bodyPr anchor="ctr"/>
          <a:lstStyle/>
          <a:p>
            <a:endParaRPr lang="en-GB"/>
          </a:p>
        </p:txBody>
      </p:sp>
      <p:sp>
        <p:nvSpPr>
          <p:cNvPr id="83985" name="Line 19"/>
          <p:cNvSpPr>
            <a:spLocks noChangeShapeType="1"/>
          </p:cNvSpPr>
          <p:nvPr/>
        </p:nvSpPr>
        <p:spPr bwMode="auto">
          <a:xfrm>
            <a:off x="6553200" y="1600200"/>
            <a:ext cx="914400" cy="0"/>
          </a:xfrm>
          <a:prstGeom prst="line">
            <a:avLst/>
          </a:prstGeom>
          <a:noFill/>
          <a:ln w="12700">
            <a:solidFill>
              <a:schemeClr val="tx1"/>
            </a:solidFill>
            <a:round/>
            <a:headEnd type="triangle" w="med" len="med"/>
            <a:tailEnd type="triangle" w="med" len="med"/>
          </a:ln>
        </p:spPr>
        <p:txBody>
          <a:bodyPr anchor="ctr"/>
          <a:lstStyle/>
          <a:p>
            <a:endParaRPr lang="en-GB"/>
          </a:p>
        </p:txBody>
      </p:sp>
      <p:sp>
        <p:nvSpPr>
          <p:cNvPr id="83986" name="Text Box 20"/>
          <p:cNvSpPr txBox="1">
            <a:spLocks noChangeArrowheads="1"/>
          </p:cNvSpPr>
          <p:nvPr/>
        </p:nvSpPr>
        <p:spPr bwMode="auto">
          <a:xfrm>
            <a:off x="6683375" y="1493838"/>
            <a:ext cx="650875" cy="182562"/>
          </a:xfrm>
          <a:prstGeom prst="rect">
            <a:avLst/>
          </a:prstGeom>
          <a:solidFill>
            <a:schemeClr val="bg1"/>
          </a:solidFill>
          <a:ln w="12700">
            <a:noFill/>
            <a:miter lim="800000"/>
            <a:headEnd/>
            <a:tailEnd/>
          </a:ln>
        </p:spPr>
        <p:txBody>
          <a:bodyPr wrap="none" lIns="0" tIns="0" rIns="0" bIns="0">
            <a:spAutoFit/>
          </a:bodyPr>
          <a:lstStyle/>
          <a:p>
            <a:pPr algn="ctr"/>
            <a:r>
              <a:rPr lang="en-US"/>
              <a:t>Spectrum</a:t>
            </a:r>
          </a:p>
        </p:txBody>
      </p:sp>
      <p:sp>
        <p:nvSpPr>
          <p:cNvPr id="83987" name="Line 21"/>
          <p:cNvSpPr>
            <a:spLocks noChangeShapeType="1"/>
          </p:cNvSpPr>
          <p:nvPr/>
        </p:nvSpPr>
        <p:spPr bwMode="auto">
          <a:xfrm>
            <a:off x="7467600" y="1447800"/>
            <a:ext cx="0" cy="228600"/>
          </a:xfrm>
          <a:prstGeom prst="line">
            <a:avLst/>
          </a:prstGeom>
          <a:noFill/>
          <a:ln w="12700">
            <a:solidFill>
              <a:schemeClr val="tx1"/>
            </a:solidFill>
            <a:round/>
            <a:headEnd/>
            <a:tailEnd/>
          </a:ln>
        </p:spPr>
        <p:txBody>
          <a:bodyPr anchor="ctr"/>
          <a:lstStyle/>
          <a:p>
            <a:endParaRPr lang="en-GB"/>
          </a:p>
        </p:txBody>
      </p:sp>
      <p:sp>
        <p:nvSpPr>
          <p:cNvPr id="83988" name="Text Box 22"/>
          <p:cNvSpPr txBox="1">
            <a:spLocks noChangeArrowheads="1"/>
          </p:cNvSpPr>
          <p:nvPr/>
        </p:nvSpPr>
        <p:spPr bwMode="auto">
          <a:xfrm>
            <a:off x="6934200" y="1358900"/>
            <a:ext cx="296863" cy="182563"/>
          </a:xfrm>
          <a:prstGeom prst="rect">
            <a:avLst/>
          </a:prstGeom>
          <a:noFill/>
          <a:ln w="12700">
            <a:noFill/>
            <a:miter lim="800000"/>
            <a:headEnd/>
            <a:tailEnd/>
          </a:ln>
        </p:spPr>
        <p:txBody>
          <a:bodyPr wrap="none" lIns="0" tIns="0" rIns="0" bIns="0">
            <a:spAutoFit/>
          </a:bodyPr>
          <a:lstStyle/>
          <a:p>
            <a:pPr algn="ctr"/>
            <a:r>
              <a:rPr lang="en-US"/>
              <a:t>Fast</a:t>
            </a:r>
          </a:p>
        </p:txBody>
      </p:sp>
      <p:sp>
        <p:nvSpPr>
          <p:cNvPr id="83989" name="AutoShape 23"/>
          <p:cNvSpPr>
            <a:spLocks/>
          </p:cNvSpPr>
          <p:nvPr/>
        </p:nvSpPr>
        <p:spPr bwMode="auto">
          <a:xfrm>
            <a:off x="7543800" y="2286000"/>
            <a:ext cx="152400" cy="381000"/>
          </a:xfrm>
          <a:prstGeom prst="rightBrace">
            <a:avLst>
              <a:gd name="adj1" fmla="val 20833"/>
              <a:gd name="adj2" fmla="val 50000"/>
            </a:avLst>
          </a:prstGeom>
          <a:noFill/>
          <a:ln w="12700">
            <a:solidFill>
              <a:schemeClr val="tx1"/>
            </a:solidFill>
            <a:round/>
            <a:headEnd/>
            <a:tailEnd/>
          </a:ln>
        </p:spPr>
        <p:txBody>
          <a:bodyPr wrap="none" anchor="ctr"/>
          <a:lstStyle/>
          <a:p>
            <a:endParaRPr lang="en-US"/>
          </a:p>
        </p:txBody>
      </p:sp>
      <p:sp>
        <p:nvSpPr>
          <p:cNvPr id="83990" name="Text Box 24"/>
          <p:cNvSpPr txBox="1">
            <a:spLocks noChangeArrowheads="1"/>
          </p:cNvSpPr>
          <p:nvPr/>
        </p:nvSpPr>
        <p:spPr bwMode="auto">
          <a:xfrm>
            <a:off x="7696200" y="2209800"/>
            <a:ext cx="1295400" cy="457200"/>
          </a:xfrm>
          <a:prstGeom prst="rect">
            <a:avLst/>
          </a:prstGeom>
          <a:noFill/>
          <a:ln w="12700">
            <a:noFill/>
            <a:miter lim="800000"/>
            <a:headEnd/>
            <a:tailEnd/>
          </a:ln>
        </p:spPr>
        <p:txBody>
          <a:bodyPr>
            <a:spAutoFit/>
          </a:bodyPr>
          <a:lstStyle/>
          <a:p>
            <a:r>
              <a:rPr lang="en-US" b="1" i="1"/>
              <a:t>No Advantage for Thorium</a:t>
            </a:r>
          </a:p>
        </p:txBody>
      </p:sp>
      <p:sp>
        <p:nvSpPr>
          <p:cNvPr id="83991" name="AutoShape 25"/>
          <p:cNvSpPr>
            <a:spLocks/>
          </p:cNvSpPr>
          <p:nvPr/>
        </p:nvSpPr>
        <p:spPr bwMode="auto">
          <a:xfrm>
            <a:off x="1752600" y="2438400"/>
            <a:ext cx="152400" cy="381000"/>
          </a:xfrm>
          <a:prstGeom prst="leftBrace">
            <a:avLst>
              <a:gd name="adj1" fmla="val 20833"/>
              <a:gd name="adj2" fmla="val 50000"/>
            </a:avLst>
          </a:prstGeom>
          <a:noFill/>
          <a:ln w="12700">
            <a:solidFill>
              <a:schemeClr val="tx1"/>
            </a:solidFill>
            <a:round/>
            <a:headEnd/>
            <a:tailEnd/>
          </a:ln>
        </p:spPr>
        <p:txBody>
          <a:bodyPr wrap="none" anchor="ctr"/>
          <a:lstStyle/>
          <a:p>
            <a:endParaRPr lang="en-US"/>
          </a:p>
        </p:txBody>
      </p:sp>
      <p:sp>
        <p:nvSpPr>
          <p:cNvPr id="83992" name="Text Box 26"/>
          <p:cNvSpPr txBox="1">
            <a:spLocks noChangeArrowheads="1"/>
          </p:cNvSpPr>
          <p:nvPr/>
        </p:nvSpPr>
        <p:spPr bwMode="auto">
          <a:xfrm>
            <a:off x="1371600" y="2209800"/>
            <a:ext cx="596900" cy="274638"/>
          </a:xfrm>
          <a:prstGeom prst="rect">
            <a:avLst/>
          </a:prstGeom>
          <a:noFill/>
          <a:ln w="12700">
            <a:noFill/>
            <a:miter lim="800000"/>
            <a:headEnd/>
            <a:tailEnd/>
          </a:ln>
        </p:spPr>
        <p:txBody>
          <a:bodyPr wrap="none">
            <a:spAutoFit/>
          </a:bodyPr>
          <a:lstStyle/>
          <a:p>
            <a:r>
              <a:rPr lang="en-US" b="1"/>
              <a:t>U-234</a:t>
            </a:r>
          </a:p>
        </p:txBody>
      </p:sp>
      <p:sp>
        <p:nvSpPr>
          <p:cNvPr id="83993" name="Text Box 27"/>
          <p:cNvSpPr txBox="1">
            <a:spLocks noChangeArrowheads="1"/>
          </p:cNvSpPr>
          <p:nvPr/>
        </p:nvSpPr>
        <p:spPr bwMode="auto">
          <a:xfrm>
            <a:off x="76200" y="3962400"/>
            <a:ext cx="1920875" cy="1187450"/>
          </a:xfrm>
          <a:prstGeom prst="rect">
            <a:avLst/>
          </a:prstGeom>
          <a:noFill/>
          <a:ln w="12700">
            <a:noFill/>
            <a:miter lim="800000"/>
            <a:headEnd/>
            <a:tailEnd/>
          </a:ln>
        </p:spPr>
        <p:txBody>
          <a:bodyPr>
            <a:spAutoFit/>
          </a:bodyPr>
          <a:lstStyle/>
          <a:p>
            <a:r>
              <a:rPr lang="en-US"/>
              <a:t>U-232 contaminates </a:t>
            </a:r>
            <a:br>
              <a:rPr lang="en-US"/>
            </a:br>
            <a:r>
              <a:rPr lang="en-US"/>
              <a:t>U-233 and cannot be removed</a:t>
            </a:r>
          </a:p>
          <a:p>
            <a:pPr marL="346075" lvl="1" indent="-228600">
              <a:buFont typeface="Arial" charset="0"/>
              <a:buChar char="–"/>
            </a:pPr>
            <a:r>
              <a:rPr lang="en-US"/>
              <a:t>Prevents U-233 being used as weapon</a:t>
            </a:r>
          </a:p>
        </p:txBody>
      </p:sp>
      <p:sp>
        <p:nvSpPr>
          <p:cNvPr id="83994" name="Line 28"/>
          <p:cNvSpPr>
            <a:spLocks noChangeShapeType="1"/>
          </p:cNvSpPr>
          <p:nvPr/>
        </p:nvSpPr>
        <p:spPr bwMode="auto">
          <a:xfrm>
            <a:off x="1524000" y="4114800"/>
            <a:ext cx="1295400" cy="0"/>
          </a:xfrm>
          <a:prstGeom prst="line">
            <a:avLst/>
          </a:prstGeom>
          <a:noFill/>
          <a:ln w="12700">
            <a:solidFill>
              <a:schemeClr val="tx1"/>
            </a:solidFill>
            <a:round/>
            <a:headEnd/>
            <a:tailEnd type="triangle" w="med" len="med"/>
          </a:ln>
        </p:spPr>
        <p:txBody>
          <a:bodyPr anchor="ctr"/>
          <a:lstStyle/>
          <a:p>
            <a:endParaRPr lang="en-GB"/>
          </a:p>
        </p:txBody>
      </p:sp>
      <p:sp>
        <p:nvSpPr>
          <p:cNvPr id="83995" name="Line 29"/>
          <p:cNvSpPr>
            <a:spLocks noChangeShapeType="1"/>
          </p:cNvSpPr>
          <p:nvPr/>
        </p:nvSpPr>
        <p:spPr bwMode="auto">
          <a:xfrm flipH="1">
            <a:off x="1981200" y="5638800"/>
            <a:ext cx="5486400" cy="0"/>
          </a:xfrm>
          <a:prstGeom prst="line">
            <a:avLst/>
          </a:prstGeom>
          <a:noFill/>
          <a:ln w="63500">
            <a:solidFill>
              <a:srgbClr val="C62931"/>
            </a:solidFill>
            <a:round/>
            <a:headEnd/>
            <a:tailEnd type="triangle" w="med" len="med"/>
          </a:ln>
        </p:spPr>
        <p:txBody>
          <a:bodyPr anchor="ctr"/>
          <a:lstStyle/>
          <a:p>
            <a:endParaRPr lang="en-GB"/>
          </a:p>
        </p:txBody>
      </p:sp>
      <p:sp>
        <p:nvSpPr>
          <p:cNvPr id="83996" name="Text Box 30"/>
          <p:cNvSpPr txBox="1">
            <a:spLocks noChangeArrowheads="1"/>
          </p:cNvSpPr>
          <p:nvPr/>
        </p:nvSpPr>
        <p:spPr bwMode="auto">
          <a:xfrm>
            <a:off x="7010400" y="5364163"/>
            <a:ext cx="609600" cy="274637"/>
          </a:xfrm>
          <a:prstGeom prst="rect">
            <a:avLst/>
          </a:prstGeom>
          <a:noFill/>
          <a:ln w="12700">
            <a:noFill/>
            <a:miter lim="800000"/>
            <a:headEnd/>
            <a:tailEnd/>
          </a:ln>
        </p:spPr>
        <p:txBody>
          <a:bodyPr>
            <a:spAutoFit/>
          </a:bodyPr>
          <a:lstStyle/>
          <a:p>
            <a:r>
              <a:rPr lang="en-US" b="1" i="1"/>
              <a:t>Start</a:t>
            </a:r>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AutoShape 2"/>
          <p:cNvSpPr>
            <a:spLocks noChangeArrowheads="1"/>
          </p:cNvSpPr>
          <p:nvPr/>
        </p:nvSpPr>
        <p:spPr bwMode="auto">
          <a:xfrm rot="-25506152">
            <a:off x="6934200" y="2819400"/>
            <a:ext cx="1143000" cy="1905000"/>
          </a:xfrm>
          <a:prstGeom prst="lightningBolt">
            <a:avLst/>
          </a:prstGeom>
          <a:solidFill>
            <a:srgbClr val="FFFF00"/>
          </a:solidFill>
          <a:ln w="9525">
            <a:noFill/>
            <a:miter lim="800000"/>
            <a:headEnd/>
            <a:tailEnd/>
          </a:ln>
          <a:effectLst/>
        </p:spPr>
        <p:txBody>
          <a:bodyPr wrap="none" anchor="ctr"/>
          <a:lstStyle/>
          <a:p>
            <a:endParaRPr lang="en-GB"/>
          </a:p>
        </p:txBody>
      </p:sp>
      <p:grpSp>
        <p:nvGrpSpPr>
          <p:cNvPr id="54275" name="Group 3"/>
          <p:cNvGrpSpPr>
            <a:grpSpLocks/>
          </p:cNvGrpSpPr>
          <p:nvPr/>
        </p:nvGrpSpPr>
        <p:grpSpPr bwMode="auto">
          <a:xfrm>
            <a:off x="3962400" y="4724400"/>
            <a:ext cx="1193800" cy="1219200"/>
            <a:chOff x="1824" y="1296"/>
            <a:chExt cx="752" cy="768"/>
          </a:xfrm>
        </p:grpSpPr>
        <p:sp>
          <p:nvSpPr>
            <p:cNvPr id="54276" name="Oval 4"/>
            <p:cNvSpPr>
              <a:spLocks noChangeArrowheads="1"/>
            </p:cNvSpPr>
            <p:nvPr/>
          </p:nvSpPr>
          <p:spPr bwMode="auto">
            <a:xfrm>
              <a:off x="2032" y="147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277" name="Oval 5"/>
            <p:cNvSpPr>
              <a:spLocks noChangeArrowheads="1"/>
            </p:cNvSpPr>
            <p:nvPr/>
          </p:nvSpPr>
          <p:spPr bwMode="auto">
            <a:xfrm>
              <a:off x="2080" y="129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278" name="Oval 6"/>
            <p:cNvSpPr>
              <a:spLocks noChangeArrowheads="1"/>
            </p:cNvSpPr>
            <p:nvPr/>
          </p:nvSpPr>
          <p:spPr bwMode="auto">
            <a:xfrm>
              <a:off x="2288" y="131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279" name="Oval 7"/>
            <p:cNvSpPr>
              <a:spLocks noChangeArrowheads="1"/>
            </p:cNvSpPr>
            <p:nvPr/>
          </p:nvSpPr>
          <p:spPr bwMode="auto">
            <a:xfrm>
              <a:off x="2192" y="129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280" name="Oval 8"/>
            <p:cNvSpPr>
              <a:spLocks noChangeArrowheads="1"/>
            </p:cNvSpPr>
            <p:nvPr/>
          </p:nvSpPr>
          <p:spPr bwMode="auto">
            <a:xfrm>
              <a:off x="1904" y="140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281" name="Oval 9"/>
            <p:cNvSpPr>
              <a:spLocks noChangeArrowheads="1"/>
            </p:cNvSpPr>
            <p:nvPr/>
          </p:nvSpPr>
          <p:spPr bwMode="auto">
            <a:xfrm>
              <a:off x="1824" y="161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282" name="Oval 10"/>
            <p:cNvSpPr>
              <a:spLocks noChangeArrowheads="1"/>
            </p:cNvSpPr>
            <p:nvPr/>
          </p:nvSpPr>
          <p:spPr bwMode="auto">
            <a:xfrm>
              <a:off x="1840" y="150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283" name="Oval 11"/>
            <p:cNvSpPr>
              <a:spLocks noChangeArrowheads="1"/>
            </p:cNvSpPr>
            <p:nvPr/>
          </p:nvSpPr>
          <p:spPr bwMode="auto">
            <a:xfrm>
              <a:off x="1984" y="1328"/>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284" name="Oval 12"/>
            <p:cNvSpPr>
              <a:spLocks noChangeArrowheads="1"/>
            </p:cNvSpPr>
            <p:nvPr/>
          </p:nvSpPr>
          <p:spPr bwMode="auto">
            <a:xfrm>
              <a:off x="2432" y="177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285" name="Oval 13"/>
            <p:cNvSpPr>
              <a:spLocks noChangeArrowheads="1"/>
            </p:cNvSpPr>
            <p:nvPr/>
          </p:nvSpPr>
          <p:spPr bwMode="auto">
            <a:xfrm>
              <a:off x="2288" y="192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286" name="Oval 14"/>
            <p:cNvSpPr>
              <a:spLocks noChangeArrowheads="1"/>
            </p:cNvSpPr>
            <p:nvPr/>
          </p:nvSpPr>
          <p:spPr bwMode="auto">
            <a:xfrm>
              <a:off x="2464" y="166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287" name="Oval 15"/>
            <p:cNvSpPr>
              <a:spLocks noChangeArrowheads="1"/>
            </p:cNvSpPr>
            <p:nvPr/>
          </p:nvSpPr>
          <p:spPr bwMode="auto">
            <a:xfrm>
              <a:off x="2464" y="156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288" name="Oval 16"/>
            <p:cNvSpPr>
              <a:spLocks noChangeArrowheads="1"/>
            </p:cNvSpPr>
            <p:nvPr/>
          </p:nvSpPr>
          <p:spPr bwMode="auto">
            <a:xfrm>
              <a:off x="2368" y="137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289" name="Oval 17"/>
            <p:cNvSpPr>
              <a:spLocks noChangeArrowheads="1"/>
            </p:cNvSpPr>
            <p:nvPr/>
          </p:nvSpPr>
          <p:spPr bwMode="auto">
            <a:xfrm>
              <a:off x="2432" y="145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290" name="Oval 18"/>
            <p:cNvSpPr>
              <a:spLocks noChangeArrowheads="1"/>
            </p:cNvSpPr>
            <p:nvPr/>
          </p:nvSpPr>
          <p:spPr bwMode="auto">
            <a:xfrm>
              <a:off x="2368" y="185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291" name="Oval 19"/>
            <p:cNvSpPr>
              <a:spLocks noChangeArrowheads="1"/>
            </p:cNvSpPr>
            <p:nvPr/>
          </p:nvSpPr>
          <p:spPr bwMode="auto">
            <a:xfrm>
              <a:off x="1936" y="152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292" name="Oval 20"/>
            <p:cNvSpPr>
              <a:spLocks noChangeArrowheads="1"/>
            </p:cNvSpPr>
            <p:nvPr/>
          </p:nvSpPr>
          <p:spPr bwMode="auto">
            <a:xfrm>
              <a:off x="2320" y="137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293" name="Oval 21"/>
            <p:cNvSpPr>
              <a:spLocks noChangeArrowheads="1"/>
            </p:cNvSpPr>
            <p:nvPr/>
          </p:nvSpPr>
          <p:spPr bwMode="auto">
            <a:xfrm>
              <a:off x="2448" y="161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294" name="Oval 22"/>
            <p:cNvSpPr>
              <a:spLocks noChangeArrowheads="1"/>
            </p:cNvSpPr>
            <p:nvPr/>
          </p:nvSpPr>
          <p:spPr bwMode="auto">
            <a:xfrm>
              <a:off x="2400" y="144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295" name="Oval 23"/>
            <p:cNvSpPr>
              <a:spLocks noChangeArrowheads="1"/>
            </p:cNvSpPr>
            <p:nvPr/>
          </p:nvSpPr>
          <p:spPr bwMode="auto">
            <a:xfrm>
              <a:off x="1840" y="1728"/>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296" name="Oval 24"/>
            <p:cNvSpPr>
              <a:spLocks noChangeArrowheads="1"/>
            </p:cNvSpPr>
            <p:nvPr/>
          </p:nvSpPr>
          <p:spPr bwMode="auto">
            <a:xfrm>
              <a:off x="1888" y="1824"/>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297" name="Oval 25"/>
            <p:cNvSpPr>
              <a:spLocks noChangeArrowheads="1"/>
            </p:cNvSpPr>
            <p:nvPr/>
          </p:nvSpPr>
          <p:spPr bwMode="auto">
            <a:xfrm>
              <a:off x="2064" y="195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298" name="Oval 26"/>
            <p:cNvSpPr>
              <a:spLocks noChangeArrowheads="1"/>
            </p:cNvSpPr>
            <p:nvPr/>
          </p:nvSpPr>
          <p:spPr bwMode="auto">
            <a:xfrm>
              <a:off x="2176" y="195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299" name="Oval 27"/>
            <p:cNvSpPr>
              <a:spLocks noChangeArrowheads="1"/>
            </p:cNvSpPr>
            <p:nvPr/>
          </p:nvSpPr>
          <p:spPr bwMode="auto">
            <a:xfrm>
              <a:off x="1968" y="190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00" name="Oval 28"/>
            <p:cNvSpPr>
              <a:spLocks noChangeArrowheads="1"/>
            </p:cNvSpPr>
            <p:nvPr/>
          </p:nvSpPr>
          <p:spPr bwMode="auto">
            <a:xfrm>
              <a:off x="2224" y="132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01" name="Oval 29"/>
            <p:cNvSpPr>
              <a:spLocks noChangeArrowheads="1"/>
            </p:cNvSpPr>
            <p:nvPr/>
          </p:nvSpPr>
          <p:spPr bwMode="auto">
            <a:xfrm>
              <a:off x="2432" y="152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02" name="Oval 30"/>
            <p:cNvSpPr>
              <a:spLocks noChangeArrowheads="1"/>
            </p:cNvSpPr>
            <p:nvPr/>
          </p:nvSpPr>
          <p:spPr bwMode="auto">
            <a:xfrm>
              <a:off x="2112" y="131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03" name="Oval 31"/>
            <p:cNvSpPr>
              <a:spLocks noChangeArrowheads="1"/>
            </p:cNvSpPr>
            <p:nvPr/>
          </p:nvSpPr>
          <p:spPr bwMode="auto">
            <a:xfrm>
              <a:off x="2032" y="1344"/>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04" name="Oval 32"/>
            <p:cNvSpPr>
              <a:spLocks noChangeArrowheads="1"/>
            </p:cNvSpPr>
            <p:nvPr/>
          </p:nvSpPr>
          <p:spPr bwMode="auto">
            <a:xfrm>
              <a:off x="1888" y="147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05" name="Oval 33"/>
            <p:cNvSpPr>
              <a:spLocks noChangeArrowheads="1"/>
            </p:cNvSpPr>
            <p:nvPr/>
          </p:nvSpPr>
          <p:spPr bwMode="auto">
            <a:xfrm>
              <a:off x="1856" y="1568"/>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06" name="Oval 34"/>
            <p:cNvSpPr>
              <a:spLocks noChangeArrowheads="1"/>
            </p:cNvSpPr>
            <p:nvPr/>
          </p:nvSpPr>
          <p:spPr bwMode="auto">
            <a:xfrm>
              <a:off x="1952" y="139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07" name="Oval 35"/>
            <p:cNvSpPr>
              <a:spLocks noChangeArrowheads="1"/>
            </p:cNvSpPr>
            <p:nvPr/>
          </p:nvSpPr>
          <p:spPr bwMode="auto">
            <a:xfrm>
              <a:off x="2016" y="185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08" name="Oval 36"/>
            <p:cNvSpPr>
              <a:spLocks noChangeArrowheads="1"/>
            </p:cNvSpPr>
            <p:nvPr/>
          </p:nvSpPr>
          <p:spPr bwMode="auto">
            <a:xfrm>
              <a:off x="1936" y="177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09" name="Oval 37"/>
            <p:cNvSpPr>
              <a:spLocks noChangeArrowheads="1"/>
            </p:cNvSpPr>
            <p:nvPr/>
          </p:nvSpPr>
          <p:spPr bwMode="auto">
            <a:xfrm>
              <a:off x="2112" y="190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10" name="Oval 38"/>
            <p:cNvSpPr>
              <a:spLocks noChangeArrowheads="1"/>
            </p:cNvSpPr>
            <p:nvPr/>
          </p:nvSpPr>
          <p:spPr bwMode="auto">
            <a:xfrm>
              <a:off x="2208" y="1904"/>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11" name="Oval 39"/>
            <p:cNvSpPr>
              <a:spLocks noChangeArrowheads="1"/>
            </p:cNvSpPr>
            <p:nvPr/>
          </p:nvSpPr>
          <p:spPr bwMode="auto">
            <a:xfrm>
              <a:off x="2384" y="180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12" name="Oval 40"/>
            <p:cNvSpPr>
              <a:spLocks noChangeArrowheads="1"/>
            </p:cNvSpPr>
            <p:nvPr/>
          </p:nvSpPr>
          <p:spPr bwMode="auto">
            <a:xfrm>
              <a:off x="2432" y="171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13" name="Oval 41"/>
            <p:cNvSpPr>
              <a:spLocks noChangeArrowheads="1"/>
            </p:cNvSpPr>
            <p:nvPr/>
          </p:nvSpPr>
          <p:spPr bwMode="auto">
            <a:xfrm>
              <a:off x="2304" y="187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14" name="Oval 42"/>
            <p:cNvSpPr>
              <a:spLocks noChangeArrowheads="1"/>
            </p:cNvSpPr>
            <p:nvPr/>
          </p:nvSpPr>
          <p:spPr bwMode="auto">
            <a:xfrm>
              <a:off x="2288" y="179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15" name="Oval 43"/>
            <p:cNvSpPr>
              <a:spLocks noChangeArrowheads="1"/>
            </p:cNvSpPr>
            <p:nvPr/>
          </p:nvSpPr>
          <p:spPr bwMode="auto">
            <a:xfrm>
              <a:off x="2352" y="171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16" name="Oval 44"/>
            <p:cNvSpPr>
              <a:spLocks noChangeArrowheads="1"/>
            </p:cNvSpPr>
            <p:nvPr/>
          </p:nvSpPr>
          <p:spPr bwMode="auto">
            <a:xfrm>
              <a:off x="1872" y="168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17" name="Oval 45"/>
            <p:cNvSpPr>
              <a:spLocks noChangeArrowheads="1"/>
            </p:cNvSpPr>
            <p:nvPr/>
          </p:nvSpPr>
          <p:spPr bwMode="auto">
            <a:xfrm>
              <a:off x="2352" y="153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18" name="Oval 46"/>
            <p:cNvSpPr>
              <a:spLocks noChangeArrowheads="1"/>
            </p:cNvSpPr>
            <p:nvPr/>
          </p:nvSpPr>
          <p:spPr bwMode="auto">
            <a:xfrm>
              <a:off x="2368" y="161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19" name="Oval 47"/>
            <p:cNvSpPr>
              <a:spLocks noChangeArrowheads="1"/>
            </p:cNvSpPr>
            <p:nvPr/>
          </p:nvSpPr>
          <p:spPr bwMode="auto">
            <a:xfrm>
              <a:off x="2320" y="145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20" name="Oval 48"/>
            <p:cNvSpPr>
              <a:spLocks noChangeArrowheads="1"/>
            </p:cNvSpPr>
            <p:nvPr/>
          </p:nvSpPr>
          <p:spPr bwMode="auto">
            <a:xfrm>
              <a:off x="2240" y="140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21" name="Oval 49"/>
            <p:cNvSpPr>
              <a:spLocks noChangeArrowheads="1"/>
            </p:cNvSpPr>
            <p:nvPr/>
          </p:nvSpPr>
          <p:spPr bwMode="auto">
            <a:xfrm>
              <a:off x="2048" y="140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22" name="Oval 50"/>
            <p:cNvSpPr>
              <a:spLocks noChangeArrowheads="1"/>
            </p:cNvSpPr>
            <p:nvPr/>
          </p:nvSpPr>
          <p:spPr bwMode="auto">
            <a:xfrm>
              <a:off x="1952" y="147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23" name="Oval 51"/>
            <p:cNvSpPr>
              <a:spLocks noChangeArrowheads="1"/>
            </p:cNvSpPr>
            <p:nvPr/>
          </p:nvSpPr>
          <p:spPr bwMode="auto">
            <a:xfrm>
              <a:off x="2144" y="137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24" name="Oval 52"/>
            <p:cNvSpPr>
              <a:spLocks noChangeArrowheads="1"/>
            </p:cNvSpPr>
            <p:nvPr/>
          </p:nvSpPr>
          <p:spPr bwMode="auto">
            <a:xfrm>
              <a:off x="2208" y="182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25" name="Oval 53"/>
            <p:cNvSpPr>
              <a:spLocks noChangeArrowheads="1"/>
            </p:cNvSpPr>
            <p:nvPr/>
          </p:nvSpPr>
          <p:spPr bwMode="auto">
            <a:xfrm>
              <a:off x="2112" y="1824"/>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26" name="Oval 54"/>
            <p:cNvSpPr>
              <a:spLocks noChangeArrowheads="1"/>
            </p:cNvSpPr>
            <p:nvPr/>
          </p:nvSpPr>
          <p:spPr bwMode="auto">
            <a:xfrm>
              <a:off x="1968" y="169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27" name="Oval 55"/>
            <p:cNvSpPr>
              <a:spLocks noChangeArrowheads="1"/>
            </p:cNvSpPr>
            <p:nvPr/>
          </p:nvSpPr>
          <p:spPr bwMode="auto">
            <a:xfrm>
              <a:off x="2032" y="177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28" name="Oval 56"/>
            <p:cNvSpPr>
              <a:spLocks noChangeArrowheads="1"/>
            </p:cNvSpPr>
            <p:nvPr/>
          </p:nvSpPr>
          <p:spPr bwMode="auto">
            <a:xfrm>
              <a:off x="1936" y="160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29" name="Oval 57"/>
            <p:cNvSpPr>
              <a:spLocks noChangeArrowheads="1"/>
            </p:cNvSpPr>
            <p:nvPr/>
          </p:nvSpPr>
          <p:spPr bwMode="auto">
            <a:xfrm>
              <a:off x="2208" y="145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30" name="Oval 58"/>
            <p:cNvSpPr>
              <a:spLocks noChangeArrowheads="1"/>
            </p:cNvSpPr>
            <p:nvPr/>
          </p:nvSpPr>
          <p:spPr bwMode="auto">
            <a:xfrm>
              <a:off x="2112" y="145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31" name="Oval 59"/>
            <p:cNvSpPr>
              <a:spLocks noChangeArrowheads="1"/>
            </p:cNvSpPr>
            <p:nvPr/>
          </p:nvSpPr>
          <p:spPr bwMode="auto">
            <a:xfrm>
              <a:off x="2256" y="152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32" name="Oval 60"/>
            <p:cNvSpPr>
              <a:spLocks noChangeArrowheads="1"/>
            </p:cNvSpPr>
            <p:nvPr/>
          </p:nvSpPr>
          <p:spPr bwMode="auto">
            <a:xfrm>
              <a:off x="2288" y="160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33" name="Oval 61"/>
            <p:cNvSpPr>
              <a:spLocks noChangeArrowheads="1"/>
            </p:cNvSpPr>
            <p:nvPr/>
          </p:nvSpPr>
          <p:spPr bwMode="auto">
            <a:xfrm>
              <a:off x="2224" y="174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34" name="Oval 62"/>
            <p:cNvSpPr>
              <a:spLocks noChangeArrowheads="1"/>
            </p:cNvSpPr>
            <p:nvPr/>
          </p:nvSpPr>
          <p:spPr bwMode="auto">
            <a:xfrm>
              <a:off x="2272" y="168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35" name="Oval 63"/>
            <p:cNvSpPr>
              <a:spLocks noChangeArrowheads="1"/>
            </p:cNvSpPr>
            <p:nvPr/>
          </p:nvSpPr>
          <p:spPr bwMode="auto">
            <a:xfrm>
              <a:off x="2144" y="176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36" name="Oval 64"/>
            <p:cNvSpPr>
              <a:spLocks noChangeArrowheads="1"/>
            </p:cNvSpPr>
            <p:nvPr/>
          </p:nvSpPr>
          <p:spPr bwMode="auto">
            <a:xfrm>
              <a:off x="2064" y="171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37" name="Oval 65"/>
            <p:cNvSpPr>
              <a:spLocks noChangeArrowheads="1"/>
            </p:cNvSpPr>
            <p:nvPr/>
          </p:nvSpPr>
          <p:spPr bwMode="auto">
            <a:xfrm>
              <a:off x="2032" y="161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38" name="Oval 66"/>
            <p:cNvSpPr>
              <a:spLocks noChangeArrowheads="1"/>
            </p:cNvSpPr>
            <p:nvPr/>
          </p:nvSpPr>
          <p:spPr bwMode="auto">
            <a:xfrm>
              <a:off x="2016" y="155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39" name="Oval 67"/>
            <p:cNvSpPr>
              <a:spLocks noChangeArrowheads="1"/>
            </p:cNvSpPr>
            <p:nvPr/>
          </p:nvSpPr>
          <p:spPr bwMode="auto">
            <a:xfrm>
              <a:off x="2160" y="150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40" name="Oval 68"/>
            <p:cNvSpPr>
              <a:spLocks noChangeArrowheads="1"/>
            </p:cNvSpPr>
            <p:nvPr/>
          </p:nvSpPr>
          <p:spPr bwMode="auto">
            <a:xfrm>
              <a:off x="2112" y="161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41" name="Oval 69"/>
            <p:cNvSpPr>
              <a:spLocks noChangeArrowheads="1"/>
            </p:cNvSpPr>
            <p:nvPr/>
          </p:nvSpPr>
          <p:spPr bwMode="auto">
            <a:xfrm>
              <a:off x="2080" y="152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42" name="Oval 70"/>
            <p:cNvSpPr>
              <a:spLocks noChangeArrowheads="1"/>
            </p:cNvSpPr>
            <p:nvPr/>
          </p:nvSpPr>
          <p:spPr bwMode="auto">
            <a:xfrm>
              <a:off x="2144" y="156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43" name="Oval 71"/>
            <p:cNvSpPr>
              <a:spLocks noChangeArrowheads="1"/>
            </p:cNvSpPr>
            <p:nvPr/>
          </p:nvSpPr>
          <p:spPr bwMode="auto">
            <a:xfrm>
              <a:off x="2160" y="168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44" name="Oval 72"/>
            <p:cNvSpPr>
              <a:spLocks noChangeArrowheads="1"/>
            </p:cNvSpPr>
            <p:nvPr/>
          </p:nvSpPr>
          <p:spPr bwMode="auto">
            <a:xfrm>
              <a:off x="2208" y="1584"/>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grpSp>
      <p:sp>
        <p:nvSpPr>
          <p:cNvPr id="54345" name="Rectangle 73"/>
          <p:cNvSpPr>
            <a:spLocks noGrp="1" noChangeArrowheads="1"/>
          </p:cNvSpPr>
          <p:nvPr>
            <p:ph type="title"/>
          </p:nvPr>
        </p:nvSpPr>
        <p:spPr/>
        <p:txBody>
          <a:bodyPr/>
          <a:lstStyle/>
          <a:p>
            <a:r>
              <a:rPr lang="en-US" smtClean="0"/>
              <a:t>Thorium-Uranium Breeding Cycle</a:t>
            </a:r>
          </a:p>
        </p:txBody>
      </p:sp>
      <p:grpSp>
        <p:nvGrpSpPr>
          <p:cNvPr id="54346" name="Group 74"/>
          <p:cNvGrpSpPr>
            <a:grpSpLocks/>
          </p:cNvGrpSpPr>
          <p:nvPr/>
        </p:nvGrpSpPr>
        <p:grpSpPr bwMode="auto">
          <a:xfrm>
            <a:off x="2209800" y="3200400"/>
            <a:ext cx="1193800" cy="1219200"/>
            <a:chOff x="1824" y="1296"/>
            <a:chExt cx="752" cy="768"/>
          </a:xfrm>
        </p:grpSpPr>
        <p:sp>
          <p:nvSpPr>
            <p:cNvPr id="54347" name="Oval 75"/>
            <p:cNvSpPr>
              <a:spLocks noChangeArrowheads="1"/>
            </p:cNvSpPr>
            <p:nvPr/>
          </p:nvSpPr>
          <p:spPr bwMode="auto">
            <a:xfrm>
              <a:off x="2032" y="147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48" name="Oval 76"/>
            <p:cNvSpPr>
              <a:spLocks noChangeArrowheads="1"/>
            </p:cNvSpPr>
            <p:nvPr/>
          </p:nvSpPr>
          <p:spPr bwMode="auto">
            <a:xfrm>
              <a:off x="2080" y="129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49" name="Oval 77"/>
            <p:cNvSpPr>
              <a:spLocks noChangeArrowheads="1"/>
            </p:cNvSpPr>
            <p:nvPr/>
          </p:nvSpPr>
          <p:spPr bwMode="auto">
            <a:xfrm>
              <a:off x="2288" y="131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50" name="Oval 78"/>
            <p:cNvSpPr>
              <a:spLocks noChangeArrowheads="1"/>
            </p:cNvSpPr>
            <p:nvPr/>
          </p:nvSpPr>
          <p:spPr bwMode="auto">
            <a:xfrm>
              <a:off x="2192" y="129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51" name="Oval 79"/>
            <p:cNvSpPr>
              <a:spLocks noChangeArrowheads="1"/>
            </p:cNvSpPr>
            <p:nvPr/>
          </p:nvSpPr>
          <p:spPr bwMode="auto">
            <a:xfrm>
              <a:off x="1904" y="140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52" name="Oval 80"/>
            <p:cNvSpPr>
              <a:spLocks noChangeArrowheads="1"/>
            </p:cNvSpPr>
            <p:nvPr/>
          </p:nvSpPr>
          <p:spPr bwMode="auto">
            <a:xfrm>
              <a:off x="1824" y="161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53" name="Oval 81"/>
            <p:cNvSpPr>
              <a:spLocks noChangeArrowheads="1"/>
            </p:cNvSpPr>
            <p:nvPr/>
          </p:nvSpPr>
          <p:spPr bwMode="auto">
            <a:xfrm>
              <a:off x="1840" y="150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54" name="Oval 82"/>
            <p:cNvSpPr>
              <a:spLocks noChangeArrowheads="1"/>
            </p:cNvSpPr>
            <p:nvPr/>
          </p:nvSpPr>
          <p:spPr bwMode="auto">
            <a:xfrm>
              <a:off x="1984" y="1328"/>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55" name="Oval 83"/>
            <p:cNvSpPr>
              <a:spLocks noChangeArrowheads="1"/>
            </p:cNvSpPr>
            <p:nvPr/>
          </p:nvSpPr>
          <p:spPr bwMode="auto">
            <a:xfrm>
              <a:off x="2432" y="177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56" name="Oval 84"/>
            <p:cNvSpPr>
              <a:spLocks noChangeArrowheads="1"/>
            </p:cNvSpPr>
            <p:nvPr/>
          </p:nvSpPr>
          <p:spPr bwMode="auto">
            <a:xfrm>
              <a:off x="2288" y="192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57" name="Oval 85"/>
            <p:cNvSpPr>
              <a:spLocks noChangeArrowheads="1"/>
            </p:cNvSpPr>
            <p:nvPr/>
          </p:nvSpPr>
          <p:spPr bwMode="auto">
            <a:xfrm>
              <a:off x="2464" y="166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58" name="Oval 86"/>
            <p:cNvSpPr>
              <a:spLocks noChangeArrowheads="1"/>
            </p:cNvSpPr>
            <p:nvPr/>
          </p:nvSpPr>
          <p:spPr bwMode="auto">
            <a:xfrm>
              <a:off x="2464" y="156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59" name="Oval 87"/>
            <p:cNvSpPr>
              <a:spLocks noChangeArrowheads="1"/>
            </p:cNvSpPr>
            <p:nvPr/>
          </p:nvSpPr>
          <p:spPr bwMode="auto">
            <a:xfrm>
              <a:off x="2368" y="137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60" name="Oval 88"/>
            <p:cNvSpPr>
              <a:spLocks noChangeArrowheads="1"/>
            </p:cNvSpPr>
            <p:nvPr/>
          </p:nvSpPr>
          <p:spPr bwMode="auto">
            <a:xfrm>
              <a:off x="2432" y="145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61" name="Oval 89"/>
            <p:cNvSpPr>
              <a:spLocks noChangeArrowheads="1"/>
            </p:cNvSpPr>
            <p:nvPr/>
          </p:nvSpPr>
          <p:spPr bwMode="auto">
            <a:xfrm>
              <a:off x="2368" y="185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62" name="Oval 90"/>
            <p:cNvSpPr>
              <a:spLocks noChangeArrowheads="1"/>
            </p:cNvSpPr>
            <p:nvPr/>
          </p:nvSpPr>
          <p:spPr bwMode="auto">
            <a:xfrm>
              <a:off x="1936" y="152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63" name="Oval 91"/>
            <p:cNvSpPr>
              <a:spLocks noChangeArrowheads="1"/>
            </p:cNvSpPr>
            <p:nvPr/>
          </p:nvSpPr>
          <p:spPr bwMode="auto">
            <a:xfrm>
              <a:off x="2320" y="137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64" name="Oval 92"/>
            <p:cNvSpPr>
              <a:spLocks noChangeArrowheads="1"/>
            </p:cNvSpPr>
            <p:nvPr/>
          </p:nvSpPr>
          <p:spPr bwMode="auto">
            <a:xfrm>
              <a:off x="2448" y="161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65" name="Oval 93"/>
            <p:cNvSpPr>
              <a:spLocks noChangeArrowheads="1"/>
            </p:cNvSpPr>
            <p:nvPr/>
          </p:nvSpPr>
          <p:spPr bwMode="auto">
            <a:xfrm>
              <a:off x="2400" y="144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66" name="Oval 94"/>
            <p:cNvSpPr>
              <a:spLocks noChangeArrowheads="1"/>
            </p:cNvSpPr>
            <p:nvPr/>
          </p:nvSpPr>
          <p:spPr bwMode="auto">
            <a:xfrm>
              <a:off x="1840" y="1728"/>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67" name="Oval 95"/>
            <p:cNvSpPr>
              <a:spLocks noChangeArrowheads="1"/>
            </p:cNvSpPr>
            <p:nvPr/>
          </p:nvSpPr>
          <p:spPr bwMode="auto">
            <a:xfrm>
              <a:off x="1888" y="1824"/>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68" name="Oval 96"/>
            <p:cNvSpPr>
              <a:spLocks noChangeArrowheads="1"/>
            </p:cNvSpPr>
            <p:nvPr/>
          </p:nvSpPr>
          <p:spPr bwMode="auto">
            <a:xfrm>
              <a:off x="2064" y="195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69" name="Oval 97"/>
            <p:cNvSpPr>
              <a:spLocks noChangeArrowheads="1"/>
            </p:cNvSpPr>
            <p:nvPr/>
          </p:nvSpPr>
          <p:spPr bwMode="auto">
            <a:xfrm>
              <a:off x="2176" y="195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70" name="Oval 98"/>
            <p:cNvSpPr>
              <a:spLocks noChangeArrowheads="1"/>
            </p:cNvSpPr>
            <p:nvPr/>
          </p:nvSpPr>
          <p:spPr bwMode="auto">
            <a:xfrm>
              <a:off x="1968" y="190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71" name="Oval 99"/>
            <p:cNvSpPr>
              <a:spLocks noChangeArrowheads="1"/>
            </p:cNvSpPr>
            <p:nvPr/>
          </p:nvSpPr>
          <p:spPr bwMode="auto">
            <a:xfrm>
              <a:off x="2224" y="132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72" name="Oval 100"/>
            <p:cNvSpPr>
              <a:spLocks noChangeArrowheads="1"/>
            </p:cNvSpPr>
            <p:nvPr/>
          </p:nvSpPr>
          <p:spPr bwMode="auto">
            <a:xfrm>
              <a:off x="2432" y="152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73" name="Oval 101"/>
            <p:cNvSpPr>
              <a:spLocks noChangeArrowheads="1"/>
            </p:cNvSpPr>
            <p:nvPr/>
          </p:nvSpPr>
          <p:spPr bwMode="auto">
            <a:xfrm>
              <a:off x="2112" y="131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74" name="Oval 102"/>
            <p:cNvSpPr>
              <a:spLocks noChangeArrowheads="1"/>
            </p:cNvSpPr>
            <p:nvPr/>
          </p:nvSpPr>
          <p:spPr bwMode="auto">
            <a:xfrm>
              <a:off x="2032" y="1344"/>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75" name="Oval 103"/>
            <p:cNvSpPr>
              <a:spLocks noChangeArrowheads="1"/>
            </p:cNvSpPr>
            <p:nvPr/>
          </p:nvSpPr>
          <p:spPr bwMode="auto">
            <a:xfrm>
              <a:off x="1888" y="147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76" name="Oval 104"/>
            <p:cNvSpPr>
              <a:spLocks noChangeArrowheads="1"/>
            </p:cNvSpPr>
            <p:nvPr/>
          </p:nvSpPr>
          <p:spPr bwMode="auto">
            <a:xfrm>
              <a:off x="1856" y="1568"/>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77" name="Oval 105"/>
            <p:cNvSpPr>
              <a:spLocks noChangeArrowheads="1"/>
            </p:cNvSpPr>
            <p:nvPr/>
          </p:nvSpPr>
          <p:spPr bwMode="auto">
            <a:xfrm>
              <a:off x="1952" y="139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78" name="Oval 106"/>
            <p:cNvSpPr>
              <a:spLocks noChangeArrowheads="1"/>
            </p:cNvSpPr>
            <p:nvPr/>
          </p:nvSpPr>
          <p:spPr bwMode="auto">
            <a:xfrm>
              <a:off x="2016" y="185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79" name="Oval 107"/>
            <p:cNvSpPr>
              <a:spLocks noChangeArrowheads="1"/>
            </p:cNvSpPr>
            <p:nvPr/>
          </p:nvSpPr>
          <p:spPr bwMode="auto">
            <a:xfrm>
              <a:off x="1936" y="177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80" name="Oval 108"/>
            <p:cNvSpPr>
              <a:spLocks noChangeArrowheads="1"/>
            </p:cNvSpPr>
            <p:nvPr/>
          </p:nvSpPr>
          <p:spPr bwMode="auto">
            <a:xfrm>
              <a:off x="2112" y="190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81" name="Oval 109"/>
            <p:cNvSpPr>
              <a:spLocks noChangeArrowheads="1"/>
            </p:cNvSpPr>
            <p:nvPr/>
          </p:nvSpPr>
          <p:spPr bwMode="auto">
            <a:xfrm>
              <a:off x="2208" y="1904"/>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82" name="Oval 110"/>
            <p:cNvSpPr>
              <a:spLocks noChangeArrowheads="1"/>
            </p:cNvSpPr>
            <p:nvPr/>
          </p:nvSpPr>
          <p:spPr bwMode="auto">
            <a:xfrm>
              <a:off x="2384" y="180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83" name="Oval 111"/>
            <p:cNvSpPr>
              <a:spLocks noChangeArrowheads="1"/>
            </p:cNvSpPr>
            <p:nvPr/>
          </p:nvSpPr>
          <p:spPr bwMode="auto">
            <a:xfrm>
              <a:off x="2432" y="171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84" name="Oval 112"/>
            <p:cNvSpPr>
              <a:spLocks noChangeArrowheads="1"/>
            </p:cNvSpPr>
            <p:nvPr/>
          </p:nvSpPr>
          <p:spPr bwMode="auto">
            <a:xfrm>
              <a:off x="2304" y="187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85" name="Oval 113"/>
            <p:cNvSpPr>
              <a:spLocks noChangeArrowheads="1"/>
            </p:cNvSpPr>
            <p:nvPr/>
          </p:nvSpPr>
          <p:spPr bwMode="auto">
            <a:xfrm>
              <a:off x="2288" y="179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86" name="Oval 114"/>
            <p:cNvSpPr>
              <a:spLocks noChangeArrowheads="1"/>
            </p:cNvSpPr>
            <p:nvPr/>
          </p:nvSpPr>
          <p:spPr bwMode="auto">
            <a:xfrm>
              <a:off x="2352" y="171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87" name="Oval 115"/>
            <p:cNvSpPr>
              <a:spLocks noChangeArrowheads="1"/>
            </p:cNvSpPr>
            <p:nvPr/>
          </p:nvSpPr>
          <p:spPr bwMode="auto">
            <a:xfrm>
              <a:off x="1872" y="168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88" name="Oval 116"/>
            <p:cNvSpPr>
              <a:spLocks noChangeArrowheads="1"/>
            </p:cNvSpPr>
            <p:nvPr/>
          </p:nvSpPr>
          <p:spPr bwMode="auto">
            <a:xfrm>
              <a:off x="2352" y="153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89" name="Oval 117"/>
            <p:cNvSpPr>
              <a:spLocks noChangeArrowheads="1"/>
            </p:cNvSpPr>
            <p:nvPr/>
          </p:nvSpPr>
          <p:spPr bwMode="auto">
            <a:xfrm>
              <a:off x="2368" y="161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90" name="Oval 118"/>
            <p:cNvSpPr>
              <a:spLocks noChangeArrowheads="1"/>
            </p:cNvSpPr>
            <p:nvPr/>
          </p:nvSpPr>
          <p:spPr bwMode="auto">
            <a:xfrm>
              <a:off x="2320" y="145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91" name="Oval 119"/>
            <p:cNvSpPr>
              <a:spLocks noChangeArrowheads="1"/>
            </p:cNvSpPr>
            <p:nvPr/>
          </p:nvSpPr>
          <p:spPr bwMode="auto">
            <a:xfrm>
              <a:off x="2240" y="140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92" name="Oval 120"/>
            <p:cNvSpPr>
              <a:spLocks noChangeArrowheads="1"/>
            </p:cNvSpPr>
            <p:nvPr/>
          </p:nvSpPr>
          <p:spPr bwMode="auto">
            <a:xfrm>
              <a:off x="2048" y="140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93" name="Oval 121"/>
            <p:cNvSpPr>
              <a:spLocks noChangeArrowheads="1"/>
            </p:cNvSpPr>
            <p:nvPr/>
          </p:nvSpPr>
          <p:spPr bwMode="auto">
            <a:xfrm>
              <a:off x="1952" y="147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94" name="Oval 122"/>
            <p:cNvSpPr>
              <a:spLocks noChangeArrowheads="1"/>
            </p:cNvSpPr>
            <p:nvPr/>
          </p:nvSpPr>
          <p:spPr bwMode="auto">
            <a:xfrm>
              <a:off x="2144" y="137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95" name="Oval 123"/>
            <p:cNvSpPr>
              <a:spLocks noChangeArrowheads="1"/>
            </p:cNvSpPr>
            <p:nvPr/>
          </p:nvSpPr>
          <p:spPr bwMode="auto">
            <a:xfrm>
              <a:off x="2208" y="182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96" name="Oval 124"/>
            <p:cNvSpPr>
              <a:spLocks noChangeArrowheads="1"/>
            </p:cNvSpPr>
            <p:nvPr/>
          </p:nvSpPr>
          <p:spPr bwMode="auto">
            <a:xfrm>
              <a:off x="2112" y="1824"/>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97" name="Oval 125"/>
            <p:cNvSpPr>
              <a:spLocks noChangeArrowheads="1"/>
            </p:cNvSpPr>
            <p:nvPr/>
          </p:nvSpPr>
          <p:spPr bwMode="auto">
            <a:xfrm>
              <a:off x="1968" y="169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398" name="Oval 126"/>
            <p:cNvSpPr>
              <a:spLocks noChangeArrowheads="1"/>
            </p:cNvSpPr>
            <p:nvPr/>
          </p:nvSpPr>
          <p:spPr bwMode="auto">
            <a:xfrm>
              <a:off x="2032" y="177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399" name="Oval 127"/>
            <p:cNvSpPr>
              <a:spLocks noChangeArrowheads="1"/>
            </p:cNvSpPr>
            <p:nvPr/>
          </p:nvSpPr>
          <p:spPr bwMode="auto">
            <a:xfrm>
              <a:off x="1936" y="160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00" name="Oval 128"/>
            <p:cNvSpPr>
              <a:spLocks noChangeArrowheads="1"/>
            </p:cNvSpPr>
            <p:nvPr/>
          </p:nvSpPr>
          <p:spPr bwMode="auto">
            <a:xfrm>
              <a:off x="2208" y="145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01" name="Oval 129"/>
            <p:cNvSpPr>
              <a:spLocks noChangeArrowheads="1"/>
            </p:cNvSpPr>
            <p:nvPr/>
          </p:nvSpPr>
          <p:spPr bwMode="auto">
            <a:xfrm>
              <a:off x="2112" y="145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02" name="Oval 130"/>
            <p:cNvSpPr>
              <a:spLocks noChangeArrowheads="1"/>
            </p:cNvSpPr>
            <p:nvPr/>
          </p:nvSpPr>
          <p:spPr bwMode="auto">
            <a:xfrm>
              <a:off x="2256" y="152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03" name="Oval 131"/>
            <p:cNvSpPr>
              <a:spLocks noChangeArrowheads="1"/>
            </p:cNvSpPr>
            <p:nvPr/>
          </p:nvSpPr>
          <p:spPr bwMode="auto">
            <a:xfrm>
              <a:off x="2288" y="160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04" name="Oval 132"/>
            <p:cNvSpPr>
              <a:spLocks noChangeArrowheads="1"/>
            </p:cNvSpPr>
            <p:nvPr/>
          </p:nvSpPr>
          <p:spPr bwMode="auto">
            <a:xfrm>
              <a:off x="2224" y="174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05" name="Oval 133"/>
            <p:cNvSpPr>
              <a:spLocks noChangeArrowheads="1"/>
            </p:cNvSpPr>
            <p:nvPr/>
          </p:nvSpPr>
          <p:spPr bwMode="auto">
            <a:xfrm>
              <a:off x="2272" y="168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06" name="Oval 134"/>
            <p:cNvSpPr>
              <a:spLocks noChangeArrowheads="1"/>
            </p:cNvSpPr>
            <p:nvPr/>
          </p:nvSpPr>
          <p:spPr bwMode="auto">
            <a:xfrm>
              <a:off x="2144" y="176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07" name="Oval 135"/>
            <p:cNvSpPr>
              <a:spLocks noChangeArrowheads="1"/>
            </p:cNvSpPr>
            <p:nvPr/>
          </p:nvSpPr>
          <p:spPr bwMode="auto">
            <a:xfrm>
              <a:off x="2064" y="171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08" name="Oval 136"/>
            <p:cNvSpPr>
              <a:spLocks noChangeArrowheads="1"/>
            </p:cNvSpPr>
            <p:nvPr/>
          </p:nvSpPr>
          <p:spPr bwMode="auto">
            <a:xfrm>
              <a:off x="2032" y="161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09" name="Oval 137"/>
            <p:cNvSpPr>
              <a:spLocks noChangeArrowheads="1"/>
            </p:cNvSpPr>
            <p:nvPr/>
          </p:nvSpPr>
          <p:spPr bwMode="auto">
            <a:xfrm>
              <a:off x="2016" y="155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10" name="Oval 138"/>
            <p:cNvSpPr>
              <a:spLocks noChangeArrowheads="1"/>
            </p:cNvSpPr>
            <p:nvPr/>
          </p:nvSpPr>
          <p:spPr bwMode="auto">
            <a:xfrm>
              <a:off x="2160" y="150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11" name="Oval 139"/>
            <p:cNvSpPr>
              <a:spLocks noChangeArrowheads="1"/>
            </p:cNvSpPr>
            <p:nvPr/>
          </p:nvSpPr>
          <p:spPr bwMode="auto">
            <a:xfrm>
              <a:off x="2112" y="161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12" name="Oval 140"/>
            <p:cNvSpPr>
              <a:spLocks noChangeArrowheads="1"/>
            </p:cNvSpPr>
            <p:nvPr/>
          </p:nvSpPr>
          <p:spPr bwMode="auto">
            <a:xfrm>
              <a:off x="2080" y="152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13" name="Oval 141"/>
            <p:cNvSpPr>
              <a:spLocks noChangeArrowheads="1"/>
            </p:cNvSpPr>
            <p:nvPr/>
          </p:nvSpPr>
          <p:spPr bwMode="auto">
            <a:xfrm>
              <a:off x="2144" y="156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14" name="Oval 142"/>
            <p:cNvSpPr>
              <a:spLocks noChangeArrowheads="1"/>
            </p:cNvSpPr>
            <p:nvPr/>
          </p:nvSpPr>
          <p:spPr bwMode="auto">
            <a:xfrm>
              <a:off x="2160" y="168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15" name="Oval 143"/>
            <p:cNvSpPr>
              <a:spLocks noChangeArrowheads="1"/>
            </p:cNvSpPr>
            <p:nvPr/>
          </p:nvSpPr>
          <p:spPr bwMode="auto">
            <a:xfrm>
              <a:off x="2208" y="1584"/>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grpSp>
      <p:grpSp>
        <p:nvGrpSpPr>
          <p:cNvPr id="54416" name="Group 144"/>
          <p:cNvGrpSpPr>
            <a:grpSpLocks/>
          </p:cNvGrpSpPr>
          <p:nvPr/>
        </p:nvGrpSpPr>
        <p:grpSpPr bwMode="auto">
          <a:xfrm>
            <a:off x="3886200" y="1524000"/>
            <a:ext cx="1193800" cy="1219200"/>
            <a:chOff x="1824" y="1296"/>
            <a:chExt cx="752" cy="768"/>
          </a:xfrm>
        </p:grpSpPr>
        <p:sp>
          <p:nvSpPr>
            <p:cNvPr id="54417" name="Oval 145"/>
            <p:cNvSpPr>
              <a:spLocks noChangeArrowheads="1"/>
            </p:cNvSpPr>
            <p:nvPr/>
          </p:nvSpPr>
          <p:spPr bwMode="auto">
            <a:xfrm>
              <a:off x="2032" y="147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18" name="Oval 146"/>
            <p:cNvSpPr>
              <a:spLocks noChangeArrowheads="1"/>
            </p:cNvSpPr>
            <p:nvPr/>
          </p:nvSpPr>
          <p:spPr bwMode="auto">
            <a:xfrm>
              <a:off x="2080" y="129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19" name="Oval 147"/>
            <p:cNvSpPr>
              <a:spLocks noChangeArrowheads="1"/>
            </p:cNvSpPr>
            <p:nvPr/>
          </p:nvSpPr>
          <p:spPr bwMode="auto">
            <a:xfrm>
              <a:off x="2288" y="131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20" name="Oval 148"/>
            <p:cNvSpPr>
              <a:spLocks noChangeArrowheads="1"/>
            </p:cNvSpPr>
            <p:nvPr/>
          </p:nvSpPr>
          <p:spPr bwMode="auto">
            <a:xfrm>
              <a:off x="2192" y="129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21" name="Oval 149"/>
            <p:cNvSpPr>
              <a:spLocks noChangeArrowheads="1"/>
            </p:cNvSpPr>
            <p:nvPr/>
          </p:nvSpPr>
          <p:spPr bwMode="auto">
            <a:xfrm>
              <a:off x="1904" y="140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22" name="Oval 150"/>
            <p:cNvSpPr>
              <a:spLocks noChangeArrowheads="1"/>
            </p:cNvSpPr>
            <p:nvPr/>
          </p:nvSpPr>
          <p:spPr bwMode="auto">
            <a:xfrm>
              <a:off x="1824" y="161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23" name="Oval 151"/>
            <p:cNvSpPr>
              <a:spLocks noChangeArrowheads="1"/>
            </p:cNvSpPr>
            <p:nvPr/>
          </p:nvSpPr>
          <p:spPr bwMode="auto">
            <a:xfrm>
              <a:off x="1840" y="150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24" name="Oval 152"/>
            <p:cNvSpPr>
              <a:spLocks noChangeArrowheads="1"/>
            </p:cNvSpPr>
            <p:nvPr/>
          </p:nvSpPr>
          <p:spPr bwMode="auto">
            <a:xfrm>
              <a:off x="1984" y="1328"/>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25" name="Oval 153"/>
            <p:cNvSpPr>
              <a:spLocks noChangeArrowheads="1"/>
            </p:cNvSpPr>
            <p:nvPr/>
          </p:nvSpPr>
          <p:spPr bwMode="auto">
            <a:xfrm>
              <a:off x="2432" y="177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26" name="Oval 154"/>
            <p:cNvSpPr>
              <a:spLocks noChangeArrowheads="1"/>
            </p:cNvSpPr>
            <p:nvPr/>
          </p:nvSpPr>
          <p:spPr bwMode="auto">
            <a:xfrm>
              <a:off x="2288" y="192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27" name="Oval 155"/>
            <p:cNvSpPr>
              <a:spLocks noChangeArrowheads="1"/>
            </p:cNvSpPr>
            <p:nvPr/>
          </p:nvSpPr>
          <p:spPr bwMode="auto">
            <a:xfrm>
              <a:off x="2464" y="166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28" name="Oval 156"/>
            <p:cNvSpPr>
              <a:spLocks noChangeArrowheads="1"/>
            </p:cNvSpPr>
            <p:nvPr/>
          </p:nvSpPr>
          <p:spPr bwMode="auto">
            <a:xfrm>
              <a:off x="2464" y="156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29" name="Oval 157"/>
            <p:cNvSpPr>
              <a:spLocks noChangeArrowheads="1"/>
            </p:cNvSpPr>
            <p:nvPr/>
          </p:nvSpPr>
          <p:spPr bwMode="auto">
            <a:xfrm>
              <a:off x="2368" y="137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30" name="Oval 158"/>
            <p:cNvSpPr>
              <a:spLocks noChangeArrowheads="1"/>
            </p:cNvSpPr>
            <p:nvPr/>
          </p:nvSpPr>
          <p:spPr bwMode="auto">
            <a:xfrm>
              <a:off x="2432" y="145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31" name="Oval 159"/>
            <p:cNvSpPr>
              <a:spLocks noChangeArrowheads="1"/>
            </p:cNvSpPr>
            <p:nvPr/>
          </p:nvSpPr>
          <p:spPr bwMode="auto">
            <a:xfrm>
              <a:off x="2368" y="185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32" name="Oval 160"/>
            <p:cNvSpPr>
              <a:spLocks noChangeArrowheads="1"/>
            </p:cNvSpPr>
            <p:nvPr/>
          </p:nvSpPr>
          <p:spPr bwMode="auto">
            <a:xfrm>
              <a:off x="1936" y="152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33" name="Oval 161"/>
            <p:cNvSpPr>
              <a:spLocks noChangeArrowheads="1"/>
            </p:cNvSpPr>
            <p:nvPr/>
          </p:nvSpPr>
          <p:spPr bwMode="auto">
            <a:xfrm>
              <a:off x="2320" y="137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34" name="Oval 162"/>
            <p:cNvSpPr>
              <a:spLocks noChangeArrowheads="1"/>
            </p:cNvSpPr>
            <p:nvPr/>
          </p:nvSpPr>
          <p:spPr bwMode="auto">
            <a:xfrm>
              <a:off x="2448" y="161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35" name="Oval 163"/>
            <p:cNvSpPr>
              <a:spLocks noChangeArrowheads="1"/>
            </p:cNvSpPr>
            <p:nvPr/>
          </p:nvSpPr>
          <p:spPr bwMode="auto">
            <a:xfrm>
              <a:off x="2400" y="144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36" name="Oval 164"/>
            <p:cNvSpPr>
              <a:spLocks noChangeArrowheads="1"/>
            </p:cNvSpPr>
            <p:nvPr/>
          </p:nvSpPr>
          <p:spPr bwMode="auto">
            <a:xfrm>
              <a:off x="1840" y="1728"/>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37" name="Oval 165"/>
            <p:cNvSpPr>
              <a:spLocks noChangeArrowheads="1"/>
            </p:cNvSpPr>
            <p:nvPr/>
          </p:nvSpPr>
          <p:spPr bwMode="auto">
            <a:xfrm>
              <a:off x="1888" y="1824"/>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38" name="Oval 166"/>
            <p:cNvSpPr>
              <a:spLocks noChangeArrowheads="1"/>
            </p:cNvSpPr>
            <p:nvPr/>
          </p:nvSpPr>
          <p:spPr bwMode="auto">
            <a:xfrm>
              <a:off x="2064" y="195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39" name="Oval 167"/>
            <p:cNvSpPr>
              <a:spLocks noChangeArrowheads="1"/>
            </p:cNvSpPr>
            <p:nvPr/>
          </p:nvSpPr>
          <p:spPr bwMode="auto">
            <a:xfrm>
              <a:off x="2176" y="195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40" name="Oval 168"/>
            <p:cNvSpPr>
              <a:spLocks noChangeArrowheads="1"/>
            </p:cNvSpPr>
            <p:nvPr/>
          </p:nvSpPr>
          <p:spPr bwMode="auto">
            <a:xfrm>
              <a:off x="1968" y="190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41" name="Oval 169"/>
            <p:cNvSpPr>
              <a:spLocks noChangeArrowheads="1"/>
            </p:cNvSpPr>
            <p:nvPr/>
          </p:nvSpPr>
          <p:spPr bwMode="auto">
            <a:xfrm>
              <a:off x="2224" y="132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42" name="Oval 170"/>
            <p:cNvSpPr>
              <a:spLocks noChangeArrowheads="1"/>
            </p:cNvSpPr>
            <p:nvPr/>
          </p:nvSpPr>
          <p:spPr bwMode="auto">
            <a:xfrm>
              <a:off x="2432" y="152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43" name="Oval 171"/>
            <p:cNvSpPr>
              <a:spLocks noChangeArrowheads="1"/>
            </p:cNvSpPr>
            <p:nvPr/>
          </p:nvSpPr>
          <p:spPr bwMode="auto">
            <a:xfrm>
              <a:off x="2112" y="131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44" name="Oval 172"/>
            <p:cNvSpPr>
              <a:spLocks noChangeArrowheads="1"/>
            </p:cNvSpPr>
            <p:nvPr/>
          </p:nvSpPr>
          <p:spPr bwMode="auto">
            <a:xfrm>
              <a:off x="2032" y="1344"/>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45" name="Oval 173"/>
            <p:cNvSpPr>
              <a:spLocks noChangeArrowheads="1"/>
            </p:cNvSpPr>
            <p:nvPr/>
          </p:nvSpPr>
          <p:spPr bwMode="auto">
            <a:xfrm>
              <a:off x="1888" y="147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46" name="Oval 174"/>
            <p:cNvSpPr>
              <a:spLocks noChangeArrowheads="1"/>
            </p:cNvSpPr>
            <p:nvPr/>
          </p:nvSpPr>
          <p:spPr bwMode="auto">
            <a:xfrm>
              <a:off x="1856" y="1568"/>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47" name="Oval 175"/>
            <p:cNvSpPr>
              <a:spLocks noChangeArrowheads="1"/>
            </p:cNvSpPr>
            <p:nvPr/>
          </p:nvSpPr>
          <p:spPr bwMode="auto">
            <a:xfrm>
              <a:off x="1952" y="139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48" name="Oval 176"/>
            <p:cNvSpPr>
              <a:spLocks noChangeArrowheads="1"/>
            </p:cNvSpPr>
            <p:nvPr/>
          </p:nvSpPr>
          <p:spPr bwMode="auto">
            <a:xfrm>
              <a:off x="2016" y="185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49" name="Oval 177"/>
            <p:cNvSpPr>
              <a:spLocks noChangeArrowheads="1"/>
            </p:cNvSpPr>
            <p:nvPr/>
          </p:nvSpPr>
          <p:spPr bwMode="auto">
            <a:xfrm>
              <a:off x="1936" y="177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50" name="Oval 178"/>
            <p:cNvSpPr>
              <a:spLocks noChangeArrowheads="1"/>
            </p:cNvSpPr>
            <p:nvPr/>
          </p:nvSpPr>
          <p:spPr bwMode="auto">
            <a:xfrm>
              <a:off x="2112" y="190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51" name="Oval 179"/>
            <p:cNvSpPr>
              <a:spLocks noChangeArrowheads="1"/>
            </p:cNvSpPr>
            <p:nvPr/>
          </p:nvSpPr>
          <p:spPr bwMode="auto">
            <a:xfrm>
              <a:off x="2208" y="1904"/>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52" name="Oval 180"/>
            <p:cNvSpPr>
              <a:spLocks noChangeArrowheads="1"/>
            </p:cNvSpPr>
            <p:nvPr/>
          </p:nvSpPr>
          <p:spPr bwMode="auto">
            <a:xfrm>
              <a:off x="2384" y="180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53" name="Oval 181"/>
            <p:cNvSpPr>
              <a:spLocks noChangeArrowheads="1"/>
            </p:cNvSpPr>
            <p:nvPr/>
          </p:nvSpPr>
          <p:spPr bwMode="auto">
            <a:xfrm>
              <a:off x="2432" y="171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54" name="Oval 182"/>
            <p:cNvSpPr>
              <a:spLocks noChangeArrowheads="1"/>
            </p:cNvSpPr>
            <p:nvPr/>
          </p:nvSpPr>
          <p:spPr bwMode="auto">
            <a:xfrm>
              <a:off x="2304" y="187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55" name="Oval 183"/>
            <p:cNvSpPr>
              <a:spLocks noChangeArrowheads="1"/>
            </p:cNvSpPr>
            <p:nvPr/>
          </p:nvSpPr>
          <p:spPr bwMode="auto">
            <a:xfrm>
              <a:off x="2288" y="179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56" name="Oval 184"/>
            <p:cNvSpPr>
              <a:spLocks noChangeArrowheads="1"/>
            </p:cNvSpPr>
            <p:nvPr/>
          </p:nvSpPr>
          <p:spPr bwMode="auto">
            <a:xfrm>
              <a:off x="2352" y="171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57" name="Oval 185"/>
            <p:cNvSpPr>
              <a:spLocks noChangeArrowheads="1"/>
            </p:cNvSpPr>
            <p:nvPr/>
          </p:nvSpPr>
          <p:spPr bwMode="auto">
            <a:xfrm>
              <a:off x="1872" y="168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58" name="Oval 186"/>
            <p:cNvSpPr>
              <a:spLocks noChangeArrowheads="1"/>
            </p:cNvSpPr>
            <p:nvPr/>
          </p:nvSpPr>
          <p:spPr bwMode="auto">
            <a:xfrm>
              <a:off x="2352" y="153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59" name="Oval 187"/>
            <p:cNvSpPr>
              <a:spLocks noChangeArrowheads="1"/>
            </p:cNvSpPr>
            <p:nvPr/>
          </p:nvSpPr>
          <p:spPr bwMode="auto">
            <a:xfrm>
              <a:off x="2368" y="161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60" name="Oval 188"/>
            <p:cNvSpPr>
              <a:spLocks noChangeArrowheads="1"/>
            </p:cNvSpPr>
            <p:nvPr/>
          </p:nvSpPr>
          <p:spPr bwMode="auto">
            <a:xfrm>
              <a:off x="2320" y="145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61" name="Oval 189"/>
            <p:cNvSpPr>
              <a:spLocks noChangeArrowheads="1"/>
            </p:cNvSpPr>
            <p:nvPr/>
          </p:nvSpPr>
          <p:spPr bwMode="auto">
            <a:xfrm>
              <a:off x="2240" y="140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62" name="Oval 190"/>
            <p:cNvSpPr>
              <a:spLocks noChangeArrowheads="1"/>
            </p:cNvSpPr>
            <p:nvPr/>
          </p:nvSpPr>
          <p:spPr bwMode="auto">
            <a:xfrm>
              <a:off x="2048" y="140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63" name="Oval 191"/>
            <p:cNvSpPr>
              <a:spLocks noChangeArrowheads="1"/>
            </p:cNvSpPr>
            <p:nvPr/>
          </p:nvSpPr>
          <p:spPr bwMode="auto">
            <a:xfrm>
              <a:off x="1952" y="147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64" name="Oval 192"/>
            <p:cNvSpPr>
              <a:spLocks noChangeArrowheads="1"/>
            </p:cNvSpPr>
            <p:nvPr/>
          </p:nvSpPr>
          <p:spPr bwMode="auto">
            <a:xfrm>
              <a:off x="2144" y="137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65" name="Oval 193"/>
            <p:cNvSpPr>
              <a:spLocks noChangeArrowheads="1"/>
            </p:cNvSpPr>
            <p:nvPr/>
          </p:nvSpPr>
          <p:spPr bwMode="auto">
            <a:xfrm>
              <a:off x="2208" y="182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66" name="Oval 194"/>
            <p:cNvSpPr>
              <a:spLocks noChangeArrowheads="1"/>
            </p:cNvSpPr>
            <p:nvPr/>
          </p:nvSpPr>
          <p:spPr bwMode="auto">
            <a:xfrm>
              <a:off x="2112" y="1824"/>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67" name="Oval 195"/>
            <p:cNvSpPr>
              <a:spLocks noChangeArrowheads="1"/>
            </p:cNvSpPr>
            <p:nvPr/>
          </p:nvSpPr>
          <p:spPr bwMode="auto">
            <a:xfrm>
              <a:off x="1968" y="169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68" name="Oval 196"/>
            <p:cNvSpPr>
              <a:spLocks noChangeArrowheads="1"/>
            </p:cNvSpPr>
            <p:nvPr/>
          </p:nvSpPr>
          <p:spPr bwMode="auto">
            <a:xfrm>
              <a:off x="2032" y="177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69" name="Oval 197"/>
            <p:cNvSpPr>
              <a:spLocks noChangeArrowheads="1"/>
            </p:cNvSpPr>
            <p:nvPr/>
          </p:nvSpPr>
          <p:spPr bwMode="auto">
            <a:xfrm>
              <a:off x="1936" y="160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70" name="Oval 198"/>
            <p:cNvSpPr>
              <a:spLocks noChangeArrowheads="1"/>
            </p:cNvSpPr>
            <p:nvPr/>
          </p:nvSpPr>
          <p:spPr bwMode="auto">
            <a:xfrm>
              <a:off x="2208" y="145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71" name="Oval 199"/>
            <p:cNvSpPr>
              <a:spLocks noChangeArrowheads="1"/>
            </p:cNvSpPr>
            <p:nvPr/>
          </p:nvSpPr>
          <p:spPr bwMode="auto">
            <a:xfrm>
              <a:off x="2112" y="145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72" name="Oval 200"/>
            <p:cNvSpPr>
              <a:spLocks noChangeArrowheads="1"/>
            </p:cNvSpPr>
            <p:nvPr/>
          </p:nvSpPr>
          <p:spPr bwMode="auto">
            <a:xfrm>
              <a:off x="2256" y="152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73" name="Oval 201"/>
            <p:cNvSpPr>
              <a:spLocks noChangeArrowheads="1"/>
            </p:cNvSpPr>
            <p:nvPr/>
          </p:nvSpPr>
          <p:spPr bwMode="auto">
            <a:xfrm>
              <a:off x="2288" y="160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74" name="Oval 202"/>
            <p:cNvSpPr>
              <a:spLocks noChangeArrowheads="1"/>
            </p:cNvSpPr>
            <p:nvPr/>
          </p:nvSpPr>
          <p:spPr bwMode="auto">
            <a:xfrm>
              <a:off x="2224" y="174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75" name="Oval 203"/>
            <p:cNvSpPr>
              <a:spLocks noChangeArrowheads="1"/>
            </p:cNvSpPr>
            <p:nvPr/>
          </p:nvSpPr>
          <p:spPr bwMode="auto">
            <a:xfrm>
              <a:off x="2272" y="168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76" name="Oval 204"/>
            <p:cNvSpPr>
              <a:spLocks noChangeArrowheads="1"/>
            </p:cNvSpPr>
            <p:nvPr/>
          </p:nvSpPr>
          <p:spPr bwMode="auto">
            <a:xfrm>
              <a:off x="2144" y="176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77" name="Oval 205"/>
            <p:cNvSpPr>
              <a:spLocks noChangeArrowheads="1"/>
            </p:cNvSpPr>
            <p:nvPr/>
          </p:nvSpPr>
          <p:spPr bwMode="auto">
            <a:xfrm>
              <a:off x="2064" y="171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78" name="Oval 206"/>
            <p:cNvSpPr>
              <a:spLocks noChangeArrowheads="1"/>
            </p:cNvSpPr>
            <p:nvPr/>
          </p:nvSpPr>
          <p:spPr bwMode="auto">
            <a:xfrm>
              <a:off x="2032" y="161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79" name="Oval 207"/>
            <p:cNvSpPr>
              <a:spLocks noChangeArrowheads="1"/>
            </p:cNvSpPr>
            <p:nvPr/>
          </p:nvSpPr>
          <p:spPr bwMode="auto">
            <a:xfrm>
              <a:off x="2016" y="155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80" name="Oval 208"/>
            <p:cNvSpPr>
              <a:spLocks noChangeArrowheads="1"/>
            </p:cNvSpPr>
            <p:nvPr/>
          </p:nvSpPr>
          <p:spPr bwMode="auto">
            <a:xfrm>
              <a:off x="2160" y="150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81" name="Oval 209"/>
            <p:cNvSpPr>
              <a:spLocks noChangeArrowheads="1"/>
            </p:cNvSpPr>
            <p:nvPr/>
          </p:nvSpPr>
          <p:spPr bwMode="auto">
            <a:xfrm>
              <a:off x="2112" y="161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82" name="Oval 210"/>
            <p:cNvSpPr>
              <a:spLocks noChangeArrowheads="1"/>
            </p:cNvSpPr>
            <p:nvPr/>
          </p:nvSpPr>
          <p:spPr bwMode="auto">
            <a:xfrm>
              <a:off x="2080" y="152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83" name="Oval 211"/>
            <p:cNvSpPr>
              <a:spLocks noChangeArrowheads="1"/>
            </p:cNvSpPr>
            <p:nvPr/>
          </p:nvSpPr>
          <p:spPr bwMode="auto">
            <a:xfrm>
              <a:off x="2144" y="156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84" name="Oval 212"/>
            <p:cNvSpPr>
              <a:spLocks noChangeArrowheads="1"/>
            </p:cNvSpPr>
            <p:nvPr/>
          </p:nvSpPr>
          <p:spPr bwMode="auto">
            <a:xfrm>
              <a:off x="2160" y="168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85" name="Oval 213"/>
            <p:cNvSpPr>
              <a:spLocks noChangeArrowheads="1"/>
            </p:cNvSpPr>
            <p:nvPr/>
          </p:nvSpPr>
          <p:spPr bwMode="auto">
            <a:xfrm>
              <a:off x="2208" y="1584"/>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grpSp>
      <p:grpSp>
        <p:nvGrpSpPr>
          <p:cNvPr id="54486" name="Group 214"/>
          <p:cNvGrpSpPr>
            <a:grpSpLocks/>
          </p:cNvGrpSpPr>
          <p:nvPr/>
        </p:nvGrpSpPr>
        <p:grpSpPr bwMode="auto">
          <a:xfrm>
            <a:off x="5638800" y="3124200"/>
            <a:ext cx="1193800" cy="1219200"/>
            <a:chOff x="1824" y="1296"/>
            <a:chExt cx="752" cy="768"/>
          </a:xfrm>
        </p:grpSpPr>
        <p:sp>
          <p:nvSpPr>
            <p:cNvPr id="54487" name="Oval 215"/>
            <p:cNvSpPr>
              <a:spLocks noChangeArrowheads="1"/>
            </p:cNvSpPr>
            <p:nvPr/>
          </p:nvSpPr>
          <p:spPr bwMode="auto">
            <a:xfrm>
              <a:off x="2032" y="147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88" name="Oval 216"/>
            <p:cNvSpPr>
              <a:spLocks noChangeArrowheads="1"/>
            </p:cNvSpPr>
            <p:nvPr/>
          </p:nvSpPr>
          <p:spPr bwMode="auto">
            <a:xfrm>
              <a:off x="2080" y="129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89" name="Oval 217"/>
            <p:cNvSpPr>
              <a:spLocks noChangeArrowheads="1"/>
            </p:cNvSpPr>
            <p:nvPr/>
          </p:nvSpPr>
          <p:spPr bwMode="auto">
            <a:xfrm>
              <a:off x="2288" y="131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90" name="Oval 218"/>
            <p:cNvSpPr>
              <a:spLocks noChangeArrowheads="1"/>
            </p:cNvSpPr>
            <p:nvPr/>
          </p:nvSpPr>
          <p:spPr bwMode="auto">
            <a:xfrm>
              <a:off x="2192" y="129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91" name="Oval 219"/>
            <p:cNvSpPr>
              <a:spLocks noChangeArrowheads="1"/>
            </p:cNvSpPr>
            <p:nvPr/>
          </p:nvSpPr>
          <p:spPr bwMode="auto">
            <a:xfrm>
              <a:off x="1904" y="140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92" name="Oval 220"/>
            <p:cNvSpPr>
              <a:spLocks noChangeArrowheads="1"/>
            </p:cNvSpPr>
            <p:nvPr/>
          </p:nvSpPr>
          <p:spPr bwMode="auto">
            <a:xfrm>
              <a:off x="1824" y="161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93" name="Oval 221"/>
            <p:cNvSpPr>
              <a:spLocks noChangeArrowheads="1"/>
            </p:cNvSpPr>
            <p:nvPr/>
          </p:nvSpPr>
          <p:spPr bwMode="auto">
            <a:xfrm>
              <a:off x="1840" y="150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94" name="Oval 222"/>
            <p:cNvSpPr>
              <a:spLocks noChangeArrowheads="1"/>
            </p:cNvSpPr>
            <p:nvPr/>
          </p:nvSpPr>
          <p:spPr bwMode="auto">
            <a:xfrm>
              <a:off x="1984" y="1328"/>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95" name="Oval 223"/>
            <p:cNvSpPr>
              <a:spLocks noChangeArrowheads="1"/>
            </p:cNvSpPr>
            <p:nvPr/>
          </p:nvSpPr>
          <p:spPr bwMode="auto">
            <a:xfrm>
              <a:off x="2432" y="177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96" name="Oval 224"/>
            <p:cNvSpPr>
              <a:spLocks noChangeArrowheads="1"/>
            </p:cNvSpPr>
            <p:nvPr/>
          </p:nvSpPr>
          <p:spPr bwMode="auto">
            <a:xfrm>
              <a:off x="2288" y="192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97" name="Oval 225"/>
            <p:cNvSpPr>
              <a:spLocks noChangeArrowheads="1"/>
            </p:cNvSpPr>
            <p:nvPr/>
          </p:nvSpPr>
          <p:spPr bwMode="auto">
            <a:xfrm>
              <a:off x="2464" y="166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498" name="Oval 226"/>
            <p:cNvSpPr>
              <a:spLocks noChangeArrowheads="1"/>
            </p:cNvSpPr>
            <p:nvPr/>
          </p:nvSpPr>
          <p:spPr bwMode="auto">
            <a:xfrm>
              <a:off x="2464" y="156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499" name="Oval 227"/>
            <p:cNvSpPr>
              <a:spLocks noChangeArrowheads="1"/>
            </p:cNvSpPr>
            <p:nvPr/>
          </p:nvSpPr>
          <p:spPr bwMode="auto">
            <a:xfrm>
              <a:off x="2368" y="137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00" name="Oval 228"/>
            <p:cNvSpPr>
              <a:spLocks noChangeArrowheads="1"/>
            </p:cNvSpPr>
            <p:nvPr/>
          </p:nvSpPr>
          <p:spPr bwMode="auto">
            <a:xfrm>
              <a:off x="2432" y="145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01" name="Oval 229"/>
            <p:cNvSpPr>
              <a:spLocks noChangeArrowheads="1"/>
            </p:cNvSpPr>
            <p:nvPr/>
          </p:nvSpPr>
          <p:spPr bwMode="auto">
            <a:xfrm>
              <a:off x="2368" y="185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02" name="Oval 230"/>
            <p:cNvSpPr>
              <a:spLocks noChangeArrowheads="1"/>
            </p:cNvSpPr>
            <p:nvPr/>
          </p:nvSpPr>
          <p:spPr bwMode="auto">
            <a:xfrm>
              <a:off x="1936" y="152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03" name="Oval 231"/>
            <p:cNvSpPr>
              <a:spLocks noChangeArrowheads="1"/>
            </p:cNvSpPr>
            <p:nvPr/>
          </p:nvSpPr>
          <p:spPr bwMode="auto">
            <a:xfrm>
              <a:off x="2320" y="137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04" name="Oval 232"/>
            <p:cNvSpPr>
              <a:spLocks noChangeArrowheads="1"/>
            </p:cNvSpPr>
            <p:nvPr/>
          </p:nvSpPr>
          <p:spPr bwMode="auto">
            <a:xfrm>
              <a:off x="2448" y="161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05" name="Oval 233"/>
            <p:cNvSpPr>
              <a:spLocks noChangeArrowheads="1"/>
            </p:cNvSpPr>
            <p:nvPr/>
          </p:nvSpPr>
          <p:spPr bwMode="auto">
            <a:xfrm>
              <a:off x="2400" y="144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06" name="Oval 234"/>
            <p:cNvSpPr>
              <a:spLocks noChangeArrowheads="1"/>
            </p:cNvSpPr>
            <p:nvPr/>
          </p:nvSpPr>
          <p:spPr bwMode="auto">
            <a:xfrm>
              <a:off x="1840" y="1728"/>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07" name="Oval 235"/>
            <p:cNvSpPr>
              <a:spLocks noChangeArrowheads="1"/>
            </p:cNvSpPr>
            <p:nvPr/>
          </p:nvSpPr>
          <p:spPr bwMode="auto">
            <a:xfrm>
              <a:off x="1888" y="1824"/>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08" name="Oval 236"/>
            <p:cNvSpPr>
              <a:spLocks noChangeArrowheads="1"/>
            </p:cNvSpPr>
            <p:nvPr/>
          </p:nvSpPr>
          <p:spPr bwMode="auto">
            <a:xfrm>
              <a:off x="2064" y="195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09" name="Oval 237"/>
            <p:cNvSpPr>
              <a:spLocks noChangeArrowheads="1"/>
            </p:cNvSpPr>
            <p:nvPr/>
          </p:nvSpPr>
          <p:spPr bwMode="auto">
            <a:xfrm>
              <a:off x="2176" y="195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10" name="Oval 238"/>
            <p:cNvSpPr>
              <a:spLocks noChangeArrowheads="1"/>
            </p:cNvSpPr>
            <p:nvPr/>
          </p:nvSpPr>
          <p:spPr bwMode="auto">
            <a:xfrm>
              <a:off x="1968" y="190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11" name="Oval 239"/>
            <p:cNvSpPr>
              <a:spLocks noChangeArrowheads="1"/>
            </p:cNvSpPr>
            <p:nvPr/>
          </p:nvSpPr>
          <p:spPr bwMode="auto">
            <a:xfrm>
              <a:off x="2224" y="132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12" name="Oval 240"/>
            <p:cNvSpPr>
              <a:spLocks noChangeArrowheads="1"/>
            </p:cNvSpPr>
            <p:nvPr/>
          </p:nvSpPr>
          <p:spPr bwMode="auto">
            <a:xfrm>
              <a:off x="2432" y="152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13" name="Oval 241"/>
            <p:cNvSpPr>
              <a:spLocks noChangeArrowheads="1"/>
            </p:cNvSpPr>
            <p:nvPr/>
          </p:nvSpPr>
          <p:spPr bwMode="auto">
            <a:xfrm>
              <a:off x="2112" y="131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14" name="Oval 242"/>
            <p:cNvSpPr>
              <a:spLocks noChangeArrowheads="1"/>
            </p:cNvSpPr>
            <p:nvPr/>
          </p:nvSpPr>
          <p:spPr bwMode="auto">
            <a:xfrm>
              <a:off x="2032" y="1344"/>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15" name="Oval 243"/>
            <p:cNvSpPr>
              <a:spLocks noChangeArrowheads="1"/>
            </p:cNvSpPr>
            <p:nvPr/>
          </p:nvSpPr>
          <p:spPr bwMode="auto">
            <a:xfrm>
              <a:off x="1888" y="147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16" name="Oval 244"/>
            <p:cNvSpPr>
              <a:spLocks noChangeArrowheads="1"/>
            </p:cNvSpPr>
            <p:nvPr/>
          </p:nvSpPr>
          <p:spPr bwMode="auto">
            <a:xfrm>
              <a:off x="1856" y="1568"/>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17" name="Oval 245"/>
            <p:cNvSpPr>
              <a:spLocks noChangeArrowheads="1"/>
            </p:cNvSpPr>
            <p:nvPr/>
          </p:nvSpPr>
          <p:spPr bwMode="auto">
            <a:xfrm>
              <a:off x="1952" y="139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18" name="Oval 246"/>
            <p:cNvSpPr>
              <a:spLocks noChangeArrowheads="1"/>
            </p:cNvSpPr>
            <p:nvPr/>
          </p:nvSpPr>
          <p:spPr bwMode="auto">
            <a:xfrm>
              <a:off x="2016" y="185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19" name="Oval 247"/>
            <p:cNvSpPr>
              <a:spLocks noChangeArrowheads="1"/>
            </p:cNvSpPr>
            <p:nvPr/>
          </p:nvSpPr>
          <p:spPr bwMode="auto">
            <a:xfrm>
              <a:off x="1936" y="177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20" name="Oval 248"/>
            <p:cNvSpPr>
              <a:spLocks noChangeArrowheads="1"/>
            </p:cNvSpPr>
            <p:nvPr/>
          </p:nvSpPr>
          <p:spPr bwMode="auto">
            <a:xfrm>
              <a:off x="2112" y="190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21" name="Oval 249"/>
            <p:cNvSpPr>
              <a:spLocks noChangeArrowheads="1"/>
            </p:cNvSpPr>
            <p:nvPr/>
          </p:nvSpPr>
          <p:spPr bwMode="auto">
            <a:xfrm>
              <a:off x="2208" y="1904"/>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22" name="Oval 250"/>
            <p:cNvSpPr>
              <a:spLocks noChangeArrowheads="1"/>
            </p:cNvSpPr>
            <p:nvPr/>
          </p:nvSpPr>
          <p:spPr bwMode="auto">
            <a:xfrm>
              <a:off x="2384" y="180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23" name="Oval 251"/>
            <p:cNvSpPr>
              <a:spLocks noChangeArrowheads="1"/>
            </p:cNvSpPr>
            <p:nvPr/>
          </p:nvSpPr>
          <p:spPr bwMode="auto">
            <a:xfrm>
              <a:off x="2432" y="171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24" name="Oval 252"/>
            <p:cNvSpPr>
              <a:spLocks noChangeArrowheads="1"/>
            </p:cNvSpPr>
            <p:nvPr/>
          </p:nvSpPr>
          <p:spPr bwMode="auto">
            <a:xfrm>
              <a:off x="2304" y="187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25" name="Oval 253"/>
            <p:cNvSpPr>
              <a:spLocks noChangeArrowheads="1"/>
            </p:cNvSpPr>
            <p:nvPr/>
          </p:nvSpPr>
          <p:spPr bwMode="auto">
            <a:xfrm>
              <a:off x="2288" y="179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26" name="Oval 254"/>
            <p:cNvSpPr>
              <a:spLocks noChangeArrowheads="1"/>
            </p:cNvSpPr>
            <p:nvPr/>
          </p:nvSpPr>
          <p:spPr bwMode="auto">
            <a:xfrm>
              <a:off x="2352" y="171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27" name="Oval 255"/>
            <p:cNvSpPr>
              <a:spLocks noChangeArrowheads="1"/>
            </p:cNvSpPr>
            <p:nvPr/>
          </p:nvSpPr>
          <p:spPr bwMode="auto">
            <a:xfrm>
              <a:off x="1872" y="168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28" name="Oval 256"/>
            <p:cNvSpPr>
              <a:spLocks noChangeArrowheads="1"/>
            </p:cNvSpPr>
            <p:nvPr/>
          </p:nvSpPr>
          <p:spPr bwMode="auto">
            <a:xfrm>
              <a:off x="2352" y="153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29" name="Oval 257"/>
            <p:cNvSpPr>
              <a:spLocks noChangeArrowheads="1"/>
            </p:cNvSpPr>
            <p:nvPr/>
          </p:nvSpPr>
          <p:spPr bwMode="auto">
            <a:xfrm>
              <a:off x="2368" y="161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30" name="Oval 258"/>
            <p:cNvSpPr>
              <a:spLocks noChangeArrowheads="1"/>
            </p:cNvSpPr>
            <p:nvPr/>
          </p:nvSpPr>
          <p:spPr bwMode="auto">
            <a:xfrm>
              <a:off x="2320" y="145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31" name="Oval 259"/>
            <p:cNvSpPr>
              <a:spLocks noChangeArrowheads="1"/>
            </p:cNvSpPr>
            <p:nvPr/>
          </p:nvSpPr>
          <p:spPr bwMode="auto">
            <a:xfrm>
              <a:off x="2240" y="140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32" name="Oval 260"/>
            <p:cNvSpPr>
              <a:spLocks noChangeArrowheads="1"/>
            </p:cNvSpPr>
            <p:nvPr/>
          </p:nvSpPr>
          <p:spPr bwMode="auto">
            <a:xfrm>
              <a:off x="2048" y="140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33" name="Oval 261"/>
            <p:cNvSpPr>
              <a:spLocks noChangeArrowheads="1"/>
            </p:cNvSpPr>
            <p:nvPr/>
          </p:nvSpPr>
          <p:spPr bwMode="auto">
            <a:xfrm>
              <a:off x="1952" y="147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34" name="Oval 262"/>
            <p:cNvSpPr>
              <a:spLocks noChangeArrowheads="1"/>
            </p:cNvSpPr>
            <p:nvPr/>
          </p:nvSpPr>
          <p:spPr bwMode="auto">
            <a:xfrm>
              <a:off x="2144" y="137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35" name="Oval 263"/>
            <p:cNvSpPr>
              <a:spLocks noChangeArrowheads="1"/>
            </p:cNvSpPr>
            <p:nvPr/>
          </p:nvSpPr>
          <p:spPr bwMode="auto">
            <a:xfrm>
              <a:off x="2208" y="182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36" name="Oval 264"/>
            <p:cNvSpPr>
              <a:spLocks noChangeArrowheads="1"/>
            </p:cNvSpPr>
            <p:nvPr/>
          </p:nvSpPr>
          <p:spPr bwMode="auto">
            <a:xfrm>
              <a:off x="2112" y="1824"/>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37" name="Oval 265"/>
            <p:cNvSpPr>
              <a:spLocks noChangeArrowheads="1"/>
            </p:cNvSpPr>
            <p:nvPr/>
          </p:nvSpPr>
          <p:spPr bwMode="auto">
            <a:xfrm>
              <a:off x="1968" y="169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38" name="Oval 266"/>
            <p:cNvSpPr>
              <a:spLocks noChangeArrowheads="1"/>
            </p:cNvSpPr>
            <p:nvPr/>
          </p:nvSpPr>
          <p:spPr bwMode="auto">
            <a:xfrm>
              <a:off x="2032" y="177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39" name="Oval 267"/>
            <p:cNvSpPr>
              <a:spLocks noChangeArrowheads="1"/>
            </p:cNvSpPr>
            <p:nvPr/>
          </p:nvSpPr>
          <p:spPr bwMode="auto">
            <a:xfrm>
              <a:off x="1936" y="160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40" name="Oval 268"/>
            <p:cNvSpPr>
              <a:spLocks noChangeArrowheads="1"/>
            </p:cNvSpPr>
            <p:nvPr/>
          </p:nvSpPr>
          <p:spPr bwMode="auto">
            <a:xfrm>
              <a:off x="2208" y="145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41" name="Oval 269"/>
            <p:cNvSpPr>
              <a:spLocks noChangeArrowheads="1"/>
            </p:cNvSpPr>
            <p:nvPr/>
          </p:nvSpPr>
          <p:spPr bwMode="auto">
            <a:xfrm>
              <a:off x="2112" y="145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42" name="Oval 270"/>
            <p:cNvSpPr>
              <a:spLocks noChangeArrowheads="1"/>
            </p:cNvSpPr>
            <p:nvPr/>
          </p:nvSpPr>
          <p:spPr bwMode="auto">
            <a:xfrm>
              <a:off x="2256" y="152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43" name="Oval 271"/>
            <p:cNvSpPr>
              <a:spLocks noChangeArrowheads="1"/>
            </p:cNvSpPr>
            <p:nvPr/>
          </p:nvSpPr>
          <p:spPr bwMode="auto">
            <a:xfrm>
              <a:off x="2288" y="160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44" name="Oval 272"/>
            <p:cNvSpPr>
              <a:spLocks noChangeArrowheads="1"/>
            </p:cNvSpPr>
            <p:nvPr/>
          </p:nvSpPr>
          <p:spPr bwMode="auto">
            <a:xfrm>
              <a:off x="2224" y="174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45" name="Oval 273"/>
            <p:cNvSpPr>
              <a:spLocks noChangeArrowheads="1"/>
            </p:cNvSpPr>
            <p:nvPr/>
          </p:nvSpPr>
          <p:spPr bwMode="auto">
            <a:xfrm>
              <a:off x="2272" y="168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46" name="Oval 274"/>
            <p:cNvSpPr>
              <a:spLocks noChangeArrowheads="1"/>
            </p:cNvSpPr>
            <p:nvPr/>
          </p:nvSpPr>
          <p:spPr bwMode="auto">
            <a:xfrm>
              <a:off x="2144" y="176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47" name="Oval 275"/>
            <p:cNvSpPr>
              <a:spLocks noChangeArrowheads="1"/>
            </p:cNvSpPr>
            <p:nvPr/>
          </p:nvSpPr>
          <p:spPr bwMode="auto">
            <a:xfrm>
              <a:off x="2064" y="1712"/>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48" name="Oval 276"/>
            <p:cNvSpPr>
              <a:spLocks noChangeArrowheads="1"/>
            </p:cNvSpPr>
            <p:nvPr/>
          </p:nvSpPr>
          <p:spPr bwMode="auto">
            <a:xfrm>
              <a:off x="2032" y="1616"/>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49" name="Oval 277"/>
            <p:cNvSpPr>
              <a:spLocks noChangeArrowheads="1"/>
            </p:cNvSpPr>
            <p:nvPr/>
          </p:nvSpPr>
          <p:spPr bwMode="auto">
            <a:xfrm>
              <a:off x="2016" y="1552"/>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50" name="Oval 278"/>
            <p:cNvSpPr>
              <a:spLocks noChangeArrowheads="1"/>
            </p:cNvSpPr>
            <p:nvPr/>
          </p:nvSpPr>
          <p:spPr bwMode="auto">
            <a:xfrm>
              <a:off x="2160" y="1504"/>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51" name="Oval 279"/>
            <p:cNvSpPr>
              <a:spLocks noChangeArrowheads="1"/>
            </p:cNvSpPr>
            <p:nvPr/>
          </p:nvSpPr>
          <p:spPr bwMode="auto">
            <a:xfrm>
              <a:off x="2112" y="1616"/>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52" name="Oval 280"/>
            <p:cNvSpPr>
              <a:spLocks noChangeArrowheads="1"/>
            </p:cNvSpPr>
            <p:nvPr/>
          </p:nvSpPr>
          <p:spPr bwMode="auto">
            <a:xfrm>
              <a:off x="2080" y="1520"/>
              <a:ext cx="112" cy="112"/>
            </a:xfrm>
            <a:prstGeom prst="ellipse">
              <a:avLst/>
            </a:prstGeom>
            <a:gradFill rotWithShape="0">
              <a:gsLst>
                <a:gs pos="0">
                  <a:schemeClr val="bg1"/>
                </a:gs>
                <a:gs pos="100000">
                  <a:srgbClr val="FF0000"/>
                </a:gs>
              </a:gsLst>
              <a:path path="shape">
                <a:fillToRect l="50000" t="50000" r="50000" b="50000"/>
              </a:path>
            </a:gradFill>
            <a:ln w="9525">
              <a:noFill/>
              <a:round/>
              <a:headEnd/>
              <a:tailEnd/>
            </a:ln>
            <a:effectLst/>
          </p:spPr>
          <p:txBody>
            <a:bodyPr wrap="none" anchor="ctr"/>
            <a:lstStyle/>
            <a:p>
              <a:endParaRPr lang="en-GB"/>
            </a:p>
          </p:txBody>
        </p:sp>
        <p:sp>
          <p:nvSpPr>
            <p:cNvPr id="54553" name="Oval 281"/>
            <p:cNvSpPr>
              <a:spLocks noChangeArrowheads="1"/>
            </p:cNvSpPr>
            <p:nvPr/>
          </p:nvSpPr>
          <p:spPr bwMode="auto">
            <a:xfrm>
              <a:off x="2144" y="1568"/>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54" name="Oval 282"/>
            <p:cNvSpPr>
              <a:spLocks noChangeArrowheads="1"/>
            </p:cNvSpPr>
            <p:nvPr/>
          </p:nvSpPr>
          <p:spPr bwMode="auto">
            <a:xfrm>
              <a:off x="2160" y="1680"/>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55" name="Oval 283"/>
            <p:cNvSpPr>
              <a:spLocks noChangeArrowheads="1"/>
            </p:cNvSpPr>
            <p:nvPr/>
          </p:nvSpPr>
          <p:spPr bwMode="auto">
            <a:xfrm>
              <a:off x="2208" y="1584"/>
              <a:ext cx="112" cy="112"/>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grpSp>
      <p:sp>
        <p:nvSpPr>
          <p:cNvPr id="54556" name="Oval 284"/>
          <p:cNvSpPr>
            <a:spLocks noChangeArrowheads="1"/>
          </p:cNvSpPr>
          <p:nvPr/>
        </p:nvSpPr>
        <p:spPr bwMode="auto">
          <a:xfrm>
            <a:off x="5105400" y="4876800"/>
            <a:ext cx="177800" cy="177800"/>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57" name="Text Box 285"/>
          <p:cNvSpPr txBox="1">
            <a:spLocks noChangeArrowheads="1"/>
          </p:cNvSpPr>
          <p:nvPr/>
        </p:nvSpPr>
        <p:spPr bwMode="auto">
          <a:xfrm>
            <a:off x="6324600" y="4419600"/>
            <a:ext cx="2667000" cy="2006600"/>
          </a:xfrm>
          <a:prstGeom prst="rect">
            <a:avLst/>
          </a:prstGeom>
          <a:noFill/>
          <a:ln w="9525">
            <a:noFill/>
            <a:miter lim="800000"/>
            <a:headEnd/>
            <a:tailEnd/>
          </a:ln>
          <a:effectLst/>
        </p:spPr>
        <p:txBody>
          <a:bodyPr>
            <a:spAutoFit/>
          </a:bodyPr>
          <a:lstStyle/>
          <a:p>
            <a:pPr eaLnBrk="1" hangingPunct="1"/>
            <a:r>
              <a:rPr lang="en-US" sz="1400"/>
              <a:t>Uranium-233 is fissile and will fission when struck by a neutron, releasing energy and 2 to 3 neutrons.  One neutron is needed to sustain the chain-reaction, one neutron is needed for breeding, and any remainder can be used to breed additional fuel.</a:t>
            </a:r>
          </a:p>
        </p:txBody>
      </p:sp>
      <p:sp>
        <p:nvSpPr>
          <p:cNvPr id="54558" name="Text Box 286"/>
          <p:cNvSpPr txBox="1">
            <a:spLocks noChangeArrowheads="1"/>
          </p:cNvSpPr>
          <p:nvPr/>
        </p:nvSpPr>
        <p:spPr bwMode="auto">
          <a:xfrm>
            <a:off x="1066800" y="4953000"/>
            <a:ext cx="2209800" cy="730250"/>
          </a:xfrm>
          <a:prstGeom prst="rect">
            <a:avLst/>
          </a:prstGeom>
          <a:noFill/>
          <a:ln w="9525">
            <a:noFill/>
            <a:miter lim="800000"/>
            <a:headEnd/>
            <a:tailEnd/>
          </a:ln>
          <a:effectLst/>
        </p:spPr>
        <p:txBody>
          <a:bodyPr>
            <a:spAutoFit/>
          </a:bodyPr>
          <a:lstStyle/>
          <a:p>
            <a:pPr algn="r" eaLnBrk="1" hangingPunct="1"/>
            <a:r>
              <a:rPr lang="en-US" sz="1400"/>
              <a:t>Thorium-232 absorbs a neutron from fission and becomes thorium-233.</a:t>
            </a:r>
          </a:p>
        </p:txBody>
      </p:sp>
      <p:sp>
        <p:nvSpPr>
          <p:cNvPr id="54559" name="AutoShape 287"/>
          <p:cNvSpPr>
            <a:spLocks noChangeArrowheads="1"/>
          </p:cNvSpPr>
          <p:nvPr/>
        </p:nvSpPr>
        <p:spPr bwMode="auto">
          <a:xfrm>
            <a:off x="2743200" y="2286000"/>
            <a:ext cx="2133600" cy="2133600"/>
          </a:xfrm>
          <a:custGeom>
            <a:avLst/>
            <a:gdLst>
              <a:gd name="G0" fmla="+- -7337026 0 0"/>
              <a:gd name="G1" fmla="+- -10692084 0 0"/>
              <a:gd name="G2" fmla="+- -7337026 0 -10692084"/>
              <a:gd name="G3" fmla="+- 10800 0 0"/>
              <a:gd name="G4" fmla="+- 0 0 -7337026"/>
              <a:gd name="T0" fmla="*/ 360 256 1"/>
              <a:gd name="T1" fmla="*/ 0 256 1"/>
              <a:gd name="G5" fmla="+- G2 T0 T1"/>
              <a:gd name="G6" fmla="?: G2 G2 G5"/>
              <a:gd name="G7" fmla="+- 0 0 G6"/>
              <a:gd name="G8" fmla="+- 7315 0 0"/>
              <a:gd name="G9" fmla="+- 0 0 -10692084"/>
              <a:gd name="G10" fmla="+- 7315 0 2700"/>
              <a:gd name="G11" fmla="cos G10 -7337026"/>
              <a:gd name="G12" fmla="sin G10 -7337026"/>
              <a:gd name="G13" fmla="cos 13500 -7337026"/>
              <a:gd name="G14" fmla="sin 13500 -7337026"/>
              <a:gd name="G15" fmla="+- G11 10800 0"/>
              <a:gd name="G16" fmla="+- G12 10800 0"/>
              <a:gd name="G17" fmla="+- G13 10800 0"/>
              <a:gd name="G18" fmla="+- G14 10800 0"/>
              <a:gd name="G19" fmla="*/ 7315 1 2"/>
              <a:gd name="G20" fmla="+- G19 5400 0"/>
              <a:gd name="G21" fmla="cos G20 -7337026"/>
              <a:gd name="G22" fmla="sin G20 -7337026"/>
              <a:gd name="G23" fmla="+- G21 10800 0"/>
              <a:gd name="G24" fmla="+- G12 G23 G22"/>
              <a:gd name="G25" fmla="+- G22 G23 G11"/>
              <a:gd name="G26" fmla="cos 10800 -7337026"/>
              <a:gd name="G27" fmla="sin 10800 -7337026"/>
              <a:gd name="G28" fmla="cos 7315 -7337026"/>
              <a:gd name="G29" fmla="sin 7315 -7337026"/>
              <a:gd name="G30" fmla="+- G26 10800 0"/>
              <a:gd name="G31" fmla="+- G27 10800 0"/>
              <a:gd name="G32" fmla="+- G28 10800 0"/>
              <a:gd name="G33" fmla="+- G29 10800 0"/>
              <a:gd name="G34" fmla="+- G19 5400 0"/>
              <a:gd name="G35" fmla="cos G34 -10692084"/>
              <a:gd name="G36" fmla="sin G34 -10692084"/>
              <a:gd name="G37" fmla="+/ -10692084 -7337026 2"/>
              <a:gd name="T2" fmla="*/ 180 256 1"/>
              <a:gd name="T3" fmla="*/ 0 256 1"/>
              <a:gd name="G38" fmla="+- G37 T2 T3"/>
              <a:gd name="G39" fmla="?: G2 G37 G38"/>
              <a:gd name="G40" fmla="cos 10800 G39"/>
              <a:gd name="G41" fmla="sin 10800 G39"/>
              <a:gd name="G42" fmla="cos 7315 G39"/>
              <a:gd name="G43" fmla="sin 7315 G39"/>
              <a:gd name="G44" fmla="+- G40 10800 0"/>
              <a:gd name="G45" fmla="+- G41 10800 0"/>
              <a:gd name="G46" fmla="+- G42 10800 0"/>
              <a:gd name="G47" fmla="+- G43 10800 0"/>
              <a:gd name="G48" fmla="+- G35 10800 0"/>
              <a:gd name="G49" fmla="+- G36 10800 0"/>
              <a:gd name="T4" fmla="*/ 2830 w 21600"/>
              <a:gd name="T5" fmla="*/ 3510 h 21600"/>
              <a:gd name="T6" fmla="*/ 2130 w 21600"/>
              <a:gd name="T7" fmla="*/ 8174 h 21600"/>
              <a:gd name="T8" fmla="*/ 5402 w 21600"/>
              <a:gd name="T9" fmla="*/ 5862 h 21600"/>
              <a:gd name="T10" fmla="*/ 5752 w 21600"/>
              <a:gd name="T11" fmla="*/ -1722 h 21600"/>
              <a:gd name="T12" fmla="*/ 11534 w 21600"/>
              <a:gd name="T13" fmla="*/ 737 h 21600"/>
              <a:gd name="T14" fmla="*/ 9074 w 21600"/>
              <a:gd name="T15" fmla="*/ 6519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8065" y="4015"/>
                </a:moveTo>
                <a:cubicBezTo>
                  <a:pt x="6010" y="4843"/>
                  <a:pt x="4441" y="6558"/>
                  <a:pt x="3799" y="8679"/>
                </a:cubicBezTo>
                <a:lnTo>
                  <a:pt x="463" y="7669"/>
                </a:lnTo>
                <a:cubicBezTo>
                  <a:pt x="1412" y="4538"/>
                  <a:pt x="3728" y="2006"/>
                  <a:pt x="6762" y="783"/>
                </a:cubicBezTo>
                <a:lnTo>
                  <a:pt x="5752" y="-1722"/>
                </a:lnTo>
                <a:lnTo>
                  <a:pt x="11534" y="737"/>
                </a:lnTo>
                <a:lnTo>
                  <a:pt x="9074" y="6519"/>
                </a:lnTo>
                <a:lnTo>
                  <a:pt x="8065" y="4015"/>
                </a:lnTo>
                <a:close/>
              </a:path>
            </a:pathLst>
          </a:custGeom>
          <a:noFill/>
          <a:ln w="25400">
            <a:solidFill>
              <a:srgbClr val="00FF00"/>
            </a:solidFill>
            <a:miter lim="800000"/>
            <a:headEnd/>
            <a:tailEnd/>
          </a:ln>
          <a:effectLst/>
        </p:spPr>
        <p:txBody>
          <a:bodyPr wrap="none" anchor="ctr"/>
          <a:lstStyle/>
          <a:p>
            <a:endParaRPr lang="en-GB"/>
          </a:p>
        </p:txBody>
      </p:sp>
      <p:sp>
        <p:nvSpPr>
          <p:cNvPr id="54560" name="AutoShape 288"/>
          <p:cNvSpPr>
            <a:spLocks noChangeArrowheads="1"/>
          </p:cNvSpPr>
          <p:nvPr/>
        </p:nvSpPr>
        <p:spPr bwMode="auto">
          <a:xfrm rot="5400000">
            <a:off x="3810000" y="2057400"/>
            <a:ext cx="2133600" cy="2133600"/>
          </a:xfrm>
          <a:custGeom>
            <a:avLst/>
            <a:gdLst>
              <a:gd name="G0" fmla="+- -7337026 0 0"/>
              <a:gd name="G1" fmla="+- -10692084 0 0"/>
              <a:gd name="G2" fmla="+- -7337026 0 -10692084"/>
              <a:gd name="G3" fmla="+- 10800 0 0"/>
              <a:gd name="G4" fmla="+- 0 0 -7337026"/>
              <a:gd name="T0" fmla="*/ 360 256 1"/>
              <a:gd name="T1" fmla="*/ 0 256 1"/>
              <a:gd name="G5" fmla="+- G2 T0 T1"/>
              <a:gd name="G6" fmla="?: G2 G2 G5"/>
              <a:gd name="G7" fmla="+- 0 0 G6"/>
              <a:gd name="G8" fmla="+- 7315 0 0"/>
              <a:gd name="G9" fmla="+- 0 0 -10692084"/>
              <a:gd name="G10" fmla="+- 7315 0 2700"/>
              <a:gd name="G11" fmla="cos G10 -7337026"/>
              <a:gd name="G12" fmla="sin G10 -7337026"/>
              <a:gd name="G13" fmla="cos 13500 -7337026"/>
              <a:gd name="G14" fmla="sin 13500 -7337026"/>
              <a:gd name="G15" fmla="+- G11 10800 0"/>
              <a:gd name="G16" fmla="+- G12 10800 0"/>
              <a:gd name="G17" fmla="+- G13 10800 0"/>
              <a:gd name="G18" fmla="+- G14 10800 0"/>
              <a:gd name="G19" fmla="*/ 7315 1 2"/>
              <a:gd name="G20" fmla="+- G19 5400 0"/>
              <a:gd name="G21" fmla="cos G20 -7337026"/>
              <a:gd name="G22" fmla="sin G20 -7337026"/>
              <a:gd name="G23" fmla="+- G21 10800 0"/>
              <a:gd name="G24" fmla="+- G12 G23 G22"/>
              <a:gd name="G25" fmla="+- G22 G23 G11"/>
              <a:gd name="G26" fmla="cos 10800 -7337026"/>
              <a:gd name="G27" fmla="sin 10800 -7337026"/>
              <a:gd name="G28" fmla="cos 7315 -7337026"/>
              <a:gd name="G29" fmla="sin 7315 -7337026"/>
              <a:gd name="G30" fmla="+- G26 10800 0"/>
              <a:gd name="G31" fmla="+- G27 10800 0"/>
              <a:gd name="G32" fmla="+- G28 10800 0"/>
              <a:gd name="G33" fmla="+- G29 10800 0"/>
              <a:gd name="G34" fmla="+- G19 5400 0"/>
              <a:gd name="G35" fmla="cos G34 -10692084"/>
              <a:gd name="G36" fmla="sin G34 -10692084"/>
              <a:gd name="G37" fmla="+/ -10692084 -7337026 2"/>
              <a:gd name="T2" fmla="*/ 180 256 1"/>
              <a:gd name="T3" fmla="*/ 0 256 1"/>
              <a:gd name="G38" fmla="+- G37 T2 T3"/>
              <a:gd name="G39" fmla="?: G2 G37 G38"/>
              <a:gd name="G40" fmla="cos 10800 G39"/>
              <a:gd name="G41" fmla="sin 10800 G39"/>
              <a:gd name="G42" fmla="cos 7315 G39"/>
              <a:gd name="G43" fmla="sin 7315 G39"/>
              <a:gd name="G44" fmla="+- G40 10800 0"/>
              <a:gd name="G45" fmla="+- G41 10800 0"/>
              <a:gd name="G46" fmla="+- G42 10800 0"/>
              <a:gd name="G47" fmla="+- G43 10800 0"/>
              <a:gd name="G48" fmla="+- G35 10800 0"/>
              <a:gd name="G49" fmla="+- G36 10800 0"/>
              <a:gd name="T4" fmla="*/ 2830 w 21600"/>
              <a:gd name="T5" fmla="*/ 3510 h 21600"/>
              <a:gd name="T6" fmla="*/ 2130 w 21600"/>
              <a:gd name="T7" fmla="*/ 8174 h 21600"/>
              <a:gd name="T8" fmla="*/ 5402 w 21600"/>
              <a:gd name="T9" fmla="*/ 5862 h 21600"/>
              <a:gd name="T10" fmla="*/ 5752 w 21600"/>
              <a:gd name="T11" fmla="*/ -1722 h 21600"/>
              <a:gd name="T12" fmla="*/ 11534 w 21600"/>
              <a:gd name="T13" fmla="*/ 737 h 21600"/>
              <a:gd name="T14" fmla="*/ 9074 w 21600"/>
              <a:gd name="T15" fmla="*/ 6519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8065" y="4015"/>
                </a:moveTo>
                <a:cubicBezTo>
                  <a:pt x="6010" y="4843"/>
                  <a:pt x="4441" y="6558"/>
                  <a:pt x="3799" y="8679"/>
                </a:cubicBezTo>
                <a:lnTo>
                  <a:pt x="463" y="7669"/>
                </a:lnTo>
                <a:cubicBezTo>
                  <a:pt x="1412" y="4538"/>
                  <a:pt x="3728" y="2006"/>
                  <a:pt x="6762" y="783"/>
                </a:cubicBezTo>
                <a:lnTo>
                  <a:pt x="5752" y="-1722"/>
                </a:lnTo>
                <a:lnTo>
                  <a:pt x="11534" y="737"/>
                </a:lnTo>
                <a:lnTo>
                  <a:pt x="9074" y="6519"/>
                </a:lnTo>
                <a:lnTo>
                  <a:pt x="8065" y="4015"/>
                </a:lnTo>
                <a:close/>
              </a:path>
            </a:pathLst>
          </a:custGeom>
          <a:noFill/>
          <a:ln w="25400">
            <a:solidFill>
              <a:srgbClr val="00FF00"/>
            </a:solidFill>
            <a:miter lim="800000"/>
            <a:headEnd/>
            <a:tailEnd/>
          </a:ln>
          <a:effectLst/>
        </p:spPr>
        <p:txBody>
          <a:bodyPr wrap="none" anchor="ctr"/>
          <a:lstStyle/>
          <a:p>
            <a:endParaRPr lang="en-GB"/>
          </a:p>
        </p:txBody>
      </p:sp>
      <p:sp>
        <p:nvSpPr>
          <p:cNvPr id="54561" name="AutoShape 289"/>
          <p:cNvSpPr>
            <a:spLocks noChangeArrowheads="1"/>
          </p:cNvSpPr>
          <p:nvPr/>
        </p:nvSpPr>
        <p:spPr bwMode="auto">
          <a:xfrm rot="16200000">
            <a:off x="3124200" y="3352800"/>
            <a:ext cx="2133600" cy="2133600"/>
          </a:xfrm>
          <a:custGeom>
            <a:avLst/>
            <a:gdLst>
              <a:gd name="G0" fmla="+- -7337026 0 0"/>
              <a:gd name="G1" fmla="+- -10692084 0 0"/>
              <a:gd name="G2" fmla="+- -7337026 0 -10692084"/>
              <a:gd name="G3" fmla="+- 10800 0 0"/>
              <a:gd name="G4" fmla="+- 0 0 -7337026"/>
              <a:gd name="T0" fmla="*/ 360 256 1"/>
              <a:gd name="T1" fmla="*/ 0 256 1"/>
              <a:gd name="G5" fmla="+- G2 T0 T1"/>
              <a:gd name="G6" fmla="?: G2 G2 G5"/>
              <a:gd name="G7" fmla="+- 0 0 G6"/>
              <a:gd name="G8" fmla="+- 7315 0 0"/>
              <a:gd name="G9" fmla="+- 0 0 -10692084"/>
              <a:gd name="G10" fmla="+- 7315 0 2700"/>
              <a:gd name="G11" fmla="cos G10 -7337026"/>
              <a:gd name="G12" fmla="sin G10 -7337026"/>
              <a:gd name="G13" fmla="cos 13500 -7337026"/>
              <a:gd name="G14" fmla="sin 13500 -7337026"/>
              <a:gd name="G15" fmla="+- G11 10800 0"/>
              <a:gd name="G16" fmla="+- G12 10800 0"/>
              <a:gd name="G17" fmla="+- G13 10800 0"/>
              <a:gd name="G18" fmla="+- G14 10800 0"/>
              <a:gd name="G19" fmla="*/ 7315 1 2"/>
              <a:gd name="G20" fmla="+- G19 5400 0"/>
              <a:gd name="G21" fmla="cos G20 -7337026"/>
              <a:gd name="G22" fmla="sin G20 -7337026"/>
              <a:gd name="G23" fmla="+- G21 10800 0"/>
              <a:gd name="G24" fmla="+- G12 G23 G22"/>
              <a:gd name="G25" fmla="+- G22 G23 G11"/>
              <a:gd name="G26" fmla="cos 10800 -7337026"/>
              <a:gd name="G27" fmla="sin 10800 -7337026"/>
              <a:gd name="G28" fmla="cos 7315 -7337026"/>
              <a:gd name="G29" fmla="sin 7315 -7337026"/>
              <a:gd name="G30" fmla="+- G26 10800 0"/>
              <a:gd name="G31" fmla="+- G27 10800 0"/>
              <a:gd name="G32" fmla="+- G28 10800 0"/>
              <a:gd name="G33" fmla="+- G29 10800 0"/>
              <a:gd name="G34" fmla="+- G19 5400 0"/>
              <a:gd name="G35" fmla="cos G34 -10692084"/>
              <a:gd name="G36" fmla="sin G34 -10692084"/>
              <a:gd name="G37" fmla="+/ -10692084 -7337026 2"/>
              <a:gd name="T2" fmla="*/ 180 256 1"/>
              <a:gd name="T3" fmla="*/ 0 256 1"/>
              <a:gd name="G38" fmla="+- G37 T2 T3"/>
              <a:gd name="G39" fmla="?: G2 G37 G38"/>
              <a:gd name="G40" fmla="cos 10800 G39"/>
              <a:gd name="G41" fmla="sin 10800 G39"/>
              <a:gd name="G42" fmla="cos 7315 G39"/>
              <a:gd name="G43" fmla="sin 7315 G39"/>
              <a:gd name="G44" fmla="+- G40 10800 0"/>
              <a:gd name="G45" fmla="+- G41 10800 0"/>
              <a:gd name="G46" fmla="+- G42 10800 0"/>
              <a:gd name="G47" fmla="+- G43 10800 0"/>
              <a:gd name="G48" fmla="+- G35 10800 0"/>
              <a:gd name="G49" fmla="+- G36 10800 0"/>
              <a:gd name="T4" fmla="*/ 2830 w 21600"/>
              <a:gd name="T5" fmla="*/ 3510 h 21600"/>
              <a:gd name="T6" fmla="*/ 2130 w 21600"/>
              <a:gd name="T7" fmla="*/ 8174 h 21600"/>
              <a:gd name="T8" fmla="*/ 5402 w 21600"/>
              <a:gd name="T9" fmla="*/ 5862 h 21600"/>
              <a:gd name="T10" fmla="*/ 5752 w 21600"/>
              <a:gd name="T11" fmla="*/ -1722 h 21600"/>
              <a:gd name="T12" fmla="*/ 11534 w 21600"/>
              <a:gd name="T13" fmla="*/ 737 h 21600"/>
              <a:gd name="T14" fmla="*/ 9074 w 21600"/>
              <a:gd name="T15" fmla="*/ 6519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8065" y="4015"/>
                </a:moveTo>
                <a:cubicBezTo>
                  <a:pt x="6010" y="4843"/>
                  <a:pt x="4441" y="6558"/>
                  <a:pt x="3799" y="8679"/>
                </a:cubicBezTo>
                <a:lnTo>
                  <a:pt x="463" y="7669"/>
                </a:lnTo>
                <a:cubicBezTo>
                  <a:pt x="1412" y="4538"/>
                  <a:pt x="3728" y="2006"/>
                  <a:pt x="6762" y="783"/>
                </a:cubicBezTo>
                <a:lnTo>
                  <a:pt x="5752" y="-1722"/>
                </a:lnTo>
                <a:lnTo>
                  <a:pt x="11534" y="737"/>
                </a:lnTo>
                <a:lnTo>
                  <a:pt x="9074" y="6519"/>
                </a:lnTo>
                <a:lnTo>
                  <a:pt x="8065" y="4015"/>
                </a:lnTo>
                <a:close/>
              </a:path>
            </a:pathLst>
          </a:custGeom>
          <a:noFill/>
          <a:ln w="25400">
            <a:solidFill>
              <a:srgbClr val="00FF00"/>
            </a:solidFill>
            <a:miter lim="800000"/>
            <a:headEnd/>
            <a:tailEnd/>
          </a:ln>
          <a:effectLst/>
        </p:spPr>
        <p:txBody>
          <a:bodyPr wrap="none" anchor="ctr"/>
          <a:lstStyle/>
          <a:p>
            <a:endParaRPr lang="en-GB"/>
          </a:p>
        </p:txBody>
      </p:sp>
      <p:sp>
        <p:nvSpPr>
          <p:cNvPr id="54562" name="Text Box 290"/>
          <p:cNvSpPr txBox="1">
            <a:spLocks noChangeArrowheads="1"/>
          </p:cNvSpPr>
          <p:nvPr/>
        </p:nvSpPr>
        <p:spPr bwMode="auto">
          <a:xfrm>
            <a:off x="4191000" y="5943600"/>
            <a:ext cx="762000" cy="304800"/>
          </a:xfrm>
          <a:prstGeom prst="rect">
            <a:avLst/>
          </a:prstGeom>
          <a:noFill/>
          <a:ln w="9525">
            <a:noFill/>
            <a:miter lim="800000"/>
            <a:headEnd/>
            <a:tailEnd/>
          </a:ln>
          <a:effectLst/>
        </p:spPr>
        <p:txBody>
          <a:bodyPr>
            <a:spAutoFit/>
          </a:bodyPr>
          <a:lstStyle/>
          <a:p>
            <a:pPr algn="ctr" eaLnBrk="1" hangingPunct="1"/>
            <a:r>
              <a:rPr lang="en-US" sz="1400"/>
              <a:t>Th-232</a:t>
            </a:r>
          </a:p>
        </p:txBody>
      </p:sp>
      <p:sp>
        <p:nvSpPr>
          <p:cNvPr id="54563" name="Text Box 291"/>
          <p:cNvSpPr txBox="1">
            <a:spLocks noChangeArrowheads="1"/>
          </p:cNvSpPr>
          <p:nvPr/>
        </p:nvSpPr>
        <p:spPr bwMode="auto">
          <a:xfrm>
            <a:off x="1447800" y="3581400"/>
            <a:ext cx="762000" cy="304800"/>
          </a:xfrm>
          <a:prstGeom prst="rect">
            <a:avLst/>
          </a:prstGeom>
          <a:noFill/>
          <a:ln w="9525">
            <a:noFill/>
            <a:miter lim="800000"/>
            <a:headEnd/>
            <a:tailEnd/>
          </a:ln>
          <a:effectLst/>
        </p:spPr>
        <p:txBody>
          <a:bodyPr>
            <a:spAutoFit/>
          </a:bodyPr>
          <a:lstStyle/>
          <a:p>
            <a:pPr algn="ctr" eaLnBrk="1" hangingPunct="1"/>
            <a:r>
              <a:rPr lang="en-US" sz="1400"/>
              <a:t>Th-233</a:t>
            </a:r>
          </a:p>
        </p:txBody>
      </p:sp>
      <p:sp>
        <p:nvSpPr>
          <p:cNvPr id="54564" name="Text Box 292"/>
          <p:cNvSpPr txBox="1">
            <a:spLocks noChangeArrowheads="1"/>
          </p:cNvSpPr>
          <p:nvPr/>
        </p:nvSpPr>
        <p:spPr bwMode="auto">
          <a:xfrm>
            <a:off x="4114800" y="2743200"/>
            <a:ext cx="762000" cy="304800"/>
          </a:xfrm>
          <a:prstGeom prst="rect">
            <a:avLst/>
          </a:prstGeom>
          <a:noFill/>
          <a:ln w="9525">
            <a:noFill/>
            <a:miter lim="800000"/>
            <a:headEnd/>
            <a:tailEnd/>
          </a:ln>
          <a:effectLst/>
        </p:spPr>
        <p:txBody>
          <a:bodyPr>
            <a:spAutoFit/>
          </a:bodyPr>
          <a:lstStyle/>
          <a:p>
            <a:pPr algn="ctr" eaLnBrk="1" hangingPunct="1"/>
            <a:r>
              <a:rPr lang="en-US" sz="1400"/>
              <a:t>Pa-233</a:t>
            </a:r>
          </a:p>
        </p:txBody>
      </p:sp>
      <p:sp>
        <p:nvSpPr>
          <p:cNvPr id="54565" name="Text Box 293"/>
          <p:cNvSpPr txBox="1">
            <a:spLocks noChangeArrowheads="1"/>
          </p:cNvSpPr>
          <p:nvPr/>
        </p:nvSpPr>
        <p:spPr bwMode="auto">
          <a:xfrm>
            <a:off x="4876800" y="3581400"/>
            <a:ext cx="762000" cy="304800"/>
          </a:xfrm>
          <a:prstGeom prst="rect">
            <a:avLst/>
          </a:prstGeom>
          <a:noFill/>
          <a:ln w="9525">
            <a:noFill/>
            <a:miter lim="800000"/>
            <a:headEnd/>
            <a:tailEnd/>
          </a:ln>
          <a:effectLst/>
        </p:spPr>
        <p:txBody>
          <a:bodyPr>
            <a:spAutoFit/>
          </a:bodyPr>
          <a:lstStyle/>
          <a:p>
            <a:pPr algn="ctr" eaLnBrk="1" hangingPunct="1"/>
            <a:r>
              <a:rPr lang="en-US" sz="1400"/>
              <a:t>U-233</a:t>
            </a:r>
          </a:p>
        </p:txBody>
      </p:sp>
      <p:sp>
        <p:nvSpPr>
          <p:cNvPr id="54566" name="Text Box 294"/>
          <p:cNvSpPr txBox="1">
            <a:spLocks noChangeArrowheads="1"/>
          </p:cNvSpPr>
          <p:nvPr/>
        </p:nvSpPr>
        <p:spPr bwMode="auto">
          <a:xfrm>
            <a:off x="914400" y="1447800"/>
            <a:ext cx="2057400" cy="1155700"/>
          </a:xfrm>
          <a:prstGeom prst="rect">
            <a:avLst/>
          </a:prstGeom>
          <a:noFill/>
          <a:ln w="9525">
            <a:noFill/>
            <a:miter lim="800000"/>
            <a:headEnd/>
            <a:tailEnd/>
          </a:ln>
          <a:effectLst/>
        </p:spPr>
        <p:txBody>
          <a:bodyPr>
            <a:spAutoFit/>
          </a:bodyPr>
          <a:lstStyle/>
          <a:p>
            <a:pPr algn="r" eaLnBrk="1" hangingPunct="1"/>
            <a:r>
              <a:rPr lang="en-US" sz="1400"/>
              <a:t>Thorium-233 decays quickly (half-life of 22.3 min) to protactinium-233 by emitting a beta particle (an electron).</a:t>
            </a:r>
          </a:p>
        </p:txBody>
      </p:sp>
      <p:sp>
        <p:nvSpPr>
          <p:cNvPr id="54567" name="Text Box 295"/>
          <p:cNvSpPr txBox="1">
            <a:spLocks noChangeArrowheads="1"/>
          </p:cNvSpPr>
          <p:nvPr/>
        </p:nvSpPr>
        <p:spPr bwMode="auto">
          <a:xfrm>
            <a:off x="5257800" y="1066800"/>
            <a:ext cx="3505200" cy="730250"/>
          </a:xfrm>
          <a:prstGeom prst="rect">
            <a:avLst/>
          </a:prstGeom>
          <a:noFill/>
          <a:ln w="9525">
            <a:noFill/>
            <a:miter lim="800000"/>
            <a:headEnd/>
            <a:tailEnd/>
          </a:ln>
          <a:effectLst/>
        </p:spPr>
        <p:txBody>
          <a:bodyPr>
            <a:spAutoFit/>
          </a:bodyPr>
          <a:lstStyle/>
          <a:p>
            <a:pPr eaLnBrk="1" hangingPunct="1"/>
            <a:r>
              <a:rPr lang="en-US" sz="1400"/>
              <a:t>Protactinium-233 decays more slowly (half-life of 27 days) to uranium-233 by emitting a beta particle (an electron).  </a:t>
            </a:r>
          </a:p>
        </p:txBody>
      </p:sp>
      <p:sp>
        <p:nvSpPr>
          <p:cNvPr id="54568" name="Oval 296"/>
          <p:cNvSpPr>
            <a:spLocks noChangeArrowheads="1"/>
          </p:cNvSpPr>
          <p:nvPr/>
        </p:nvSpPr>
        <p:spPr bwMode="auto">
          <a:xfrm>
            <a:off x="8001000" y="2971800"/>
            <a:ext cx="177800" cy="177800"/>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69" name="Line 297"/>
          <p:cNvSpPr>
            <a:spLocks noChangeShapeType="1"/>
          </p:cNvSpPr>
          <p:nvPr/>
        </p:nvSpPr>
        <p:spPr bwMode="auto">
          <a:xfrm flipH="1">
            <a:off x="6781800" y="3124200"/>
            <a:ext cx="1143000" cy="228600"/>
          </a:xfrm>
          <a:prstGeom prst="line">
            <a:avLst/>
          </a:prstGeom>
          <a:noFill/>
          <a:ln w="38100">
            <a:solidFill>
              <a:srgbClr val="3366FF"/>
            </a:solidFill>
            <a:round/>
            <a:headEnd/>
            <a:tailEnd type="triangle" w="med" len="med"/>
          </a:ln>
          <a:effectLst/>
        </p:spPr>
        <p:txBody>
          <a:bodyPr anchor="ctr"/>
          <a:lstStyle/>
          <a:p>
            <a:endParaRPr lang="en-GB"/>
          </a:p>
        </p:txBody>
      </p:sp>
      <p:sp>
        <p:nvSpPr>
          <p:cNvPr id="54570" name="Line 298"/>
          <p:cNvSpPr>
            <a:spLocks noChangeShapeType="1"/>
          </p:cNvSpPr>
          <p:nvPr/>
        </p:nvSpPr>
        <p:spPr bwMode="auto">
          <a:xfrm flipH="1">
            <a:off x="5257800" y="4267200"/>
            <a:ext cx="609600" cy="609600"/>
          </a:xfrm>
          <a:prstGeom prst="line">
            <a:avLst/>
          </a:prstGeom>
          <a:noFill/>
          <a:ln w="38100">
            <a:solidFill>
              <a:srgbClr val="3366FF"/>
            </a:solidFill>
            <a:round/>
            <a:headEnd/>
            <a:tailEnd type="triangle" w="med" len="med"/>
          </a:ln>
          <a:effectLst/>
        </p:spPr>
        <p:txBody>
          <a:bodyPr anchor="ctr"/>
          <a:lstStyle/>
          <a:p>
            <a:endParaRPr lang="en-GB"/>
          </a:p>
        </p:txBody>
      </p:sp>
      <p:sp>
        <p:nvSpPr>
          <p:cNvPr id="54571" name="Oval 299"/>
          <p:cNvSpPr>
            <a:spLocks noChangeArrowheads="1"/>
          </p:cNvSpPr>
          <p:nvPr/>
        </p:nvSpPr>
        <p:spPr bwMode="auto">
          <a:xfrm>
            <a:off x="5943600" y="5257800"/>
            <a:ext cx="177800" cy="177800"/>
          </a:xfrm>
          <a:prstGeom prst="ellipse">
            <a:avLst/>
          </a:prstGeom>
          <a:gradFill rotWithShape="0">
            <a:gsLst>
              <a:gs pos="0">
                <a:schemeClr val="bg1"/>
              </a:gs>
              <a:gs pos="100000">
                <a:schemeClr val="accent2"/>
              </a:gs>
            </a:gsLst>
            <a:path path="shape">
              <a:fillToRect l="50000" t="50000" r="50000" b="50000"/>
            </a:path>
          </a:gradFill>
          <a:ln w="9525">
            <a:noFill/>
            <a:round/>
            <a:headEnd/>
            <a:tailEnd/>
          </a:ln>
          <a:effectLst/>
        </p:spPr>
        <p:txBody>
          <a:bodyPr wrap="none" anchor="ctr"/>
          <a:lstStyle/>
          <a:p>
            <a:endParaRPr lang="en-GB"/>
          </a:p>
        </p:txBody>
      </p:sp>
      <p:sp>
        <p:nvSpPr>
          <p:cNvPr id="54572" name="Line 300"/>
          <p:cNvSpPr>
            <a:spLocks noChangeShapeType="1"/>
          </p:cNvSpPr>
          <p:nvPr/>
        </p:nvSpPr>
        <p:spPr bwMode="auto">
          <a:xfrm flipH="1">
            <a:off x="6019800" y="4419600"/>
            <a:ext cx="152400" cy="838200"/>
          </a:xfrm>
          <a:prstGeom prst="line">
            <a:avLst/>
          </a:prstGeom>
          <a:noFill/>
          <a:ln w="38100">
            <a:solidFill>
              <a:srgbClr val="3366FF"/>
            </a:solidFill>
            <a:round/>
            <a:headEnd/>
            <a:tailEnd type="triangle" w="med" len="med"/>
          </a:ln>
          <a:effectLst/>
        </p:spPr>
        <p:txBody>
          <a:bodyPr anchor="ctr"/>
          <a:lstStyle/>
          <a:p>
            <a:endParaRPr lang="en-GB"/>
          </a:p>
        </p:txBody>
      </p:sp>
      <p:sp>
        <p:nvSpPr>
          <p:cNvPr id="54573" name="Text Box 301"/>
          <p:cNvSpPr txBox="1">
            <a:spLocks noChangeArrowheads="1"/>
          </p:cNvSpPr>
          <p:nvPr/>
        </p:nvSpPr>
        <p:spPr bwMode="auto">
          <a:xfrm>
            <a:off x="6096000" y="1752600"/>
            <a:ext cx="2819400" cy="1155700"/>
          </a:xfrm>
          <a:prstGeom prst="rect">
            <a:avLst/>
          </a:prstGeom>
          <a:noFill/>
          <a:ln w="9525">
            <a:noFill/>
            <a:miter lim="800000"/>
            <a:headEnd/>
            <a:tailEnd/>
          </a:ln>
          <a:effectLst/>
        </p:spPr>
        <p:txBody>
          <a:bodyPr>
            <a:spAutoFit/>
          </a:bodyPr>
          <a:lstStyle/>
          <a:p>
            <a:pPr eaLnBrk="1" hangingPunct="1"/>
            <a:r>
              <a:rPr lang="en-US" sz="1400"/>
              <a:t>It is important that Pa-233 NOT absorb a neutron before it decays to U-233—it should be isolated from any neutrons until it decays.</a:t>
            </a:r>
          </a:p>
        </p:txBody>
      </p:sp>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US" smtClean="0"/>
              <a:t>1944: A tale of two isotopes…</a:t>
            </a:r>
          </a:p>
        </p:txBody>
      </p:sp>
      <p:pic>
        <p:nvPicPr>
          <p:cNvPr id="60419" name="Picture 3" descr="fermi"/>
          <p:cNvPicPr>
            <a:picLocks noChangeAspect="1" noChangeArrowheads="1"/>
          </p:cNvPicPr>
          <p:nvPr/>
        </p:nvPicPr>
        <p:blipFill>
          <a:blip r:embed="rId2"/>
          <a:srcRect/>
          <a:stretch>
            <a:fillRect/>
          </a:stretch>
        </p:blipFill>
        <p:spPr bwMode="auto">
          <a:xfrm>
            <a:off x="228600" y="990600"/>
            <a:ext cx="1757363" cy="2743200"/>
          </a:xfrm>
          <a:prstGeom prst="rect">
            <a:avLst/>
          </a:prstGeom>
          <a:noFill/>
        </p:spPr>
      </p:pic>
      <p:pic>
        <p:nvPicPr>
          <p:cNvPr id="60420" name="Picture 4" descr="image"/>
          <p:cNvPicPr>
            <a:picLocks noChangeAspect="1" noChangeArrowheads="1"/>
          </p:cNvPicPr>
          <p:nvPr/>
        </p:nvPicPr>
        <p:blipFill>
          <a:blip r:embed="rId3"/>
          <a:srcRect l="11017" r="4514"/>
          <a:stretch>
            <a:fillRect/>
          </a:stretch>
        </p:blipFill>
        <p:spPr bwMode="auto">
          <a:xfrm>
            <a:off x="7086600" y="3962400"/>
            <a:ext cx="1752600" cy="2667000"/>
          </a:xfrm>
          <a:prstGeom prst="rect">
            <a:avLst/>
          </a:prstGeom>
          <a:noFill/>
        </p:spPr>
      </p:pic>
      <p:sp>
        <p:nvSpPr>
          <p:cNvPr id="60421" name="Text Box 5"/>
          <p:cNvSpPr txBox="1">
            <a:spLocks noChangeArrowheads="1"/>
          </p:cNvSpPr>
          <p:nvPr/>
        </p:nvSpPr>
        <p:spPr bwMode="auto">
          <a:xfrm>
            <a:off x="2286000" y="914400"/>
            <a:ext cx="6248400" cy="822325"/>
          </a:xfrm>
          <a:prstGeom prst="rect">
            <a:avLst/>
          </a:prstGeom>
          <a:noFill/>
          <a:ln w="12700" algn="ctr">
            <a:noFill/>
            <a:miter lim="800000"/>
            <a:headEnd/>
            <a:tailEnd/>
          </a:ln>
          <a:effectLst/>
        </p:spPr>
        <p:txBody>
          <a:bodyPr>
            <a:spAutoFit/>
          </a:bodyPr>
          <a:lstStyle/>
          <a:p>
            <a:pPr>
              <a:spcBef>
                <a:spcPct val="50000"/>
              </a:spcBef>
            </a:pPr>
            <a:r>
              <a:rPr lang="en-US" sz="2400">
                <a:latin typeface="Times" pitchFamily="18" charset="0"/>
              </a:rPr>
              <a:t>“But Eugene, how will you reprocess the thorium fuel effectively?”</a:t>
            </a:r>
          </a:p>
        </p:txBody>
      </p:sp>
      <p:sp>
        <p:nvSpPr>
          <p:cNvPr id="60422" name="Text Box 6"/>
          <p:cNvSpPr txBox="1">
            <a:spLocks noChangeArrowheads="1"/>
          </p:cNvSpPr>
          <p:nvPr/>
        </p:nvSpPr>
        <p:spPr bwMode="auto">
          <a:xfrm>
            <a:off x="457200" y="5867400"/>
            <a:ext cx="6324600" cy="457200"/>
          </a:xfrm>
          <a:prstGeom prst="rect">
            <a:avLst/>
          </a:prstGeom>
          <a:noFill/>
          <a:ln w="12700" algn="ctr">
            <a:noFill/>
            <a:miter lim="800000"/>
            <a:headEnd/>
            <a:tailEnd/>
          </a:ln>
          <a:effectLst/>
        </p:spPr>
        <p:txBody>
          <a:bodyPr>
            <a:spAutoFit/>
          </a:bodyPr>
          <a:lstStyle/>
          <a:p>
            <a:pPr algn="ctr">
              <a:spcBef>
                <a:spcPct val="50000"/>
              </a:spcBef>
            </a:pPr>
            <a:r>
              <a:rPr lang="en-US" sz="2400">
                <a:latin typeface="Times" pitchFamily="18" charset="0"/>
              </a:rPr>
              <a:t>“We’ll build a fluid-fueled reactor, that’s how…”</a:t>
            </a:r>
          </a:p>
        </p:txBody>
      </p:sp>
      <p:pic>
        <p:nvPicPr>
          <p:cNvPr id="60423" name="Picture 7" descr="th232_fuelcycle2"/>
          <p:cNvPicPr>
            <a:picLocks noChangeAspect="1" noChangeArrowheads="1"/>
          </p:cNvPicPr>
          <p:nvPr/>
        </p:nvPicPr>
        <p:blipFill>
          <a:blip r:embed="rId4"/>
          <a:srcRect/>
          <a:stretch>
            <a:fillRect/>
          </a:stretch>
        </p:blipFill>
        <p:spPr bwMode="auto">
          <a:xfrm>
            <a:off x="2438400" y="2362200"/>
            <a:ext cx="3810000" cy="3333750"/>
          </a:xfrm>
          <a:prstGeom prst="rect">
            <a:avLst/>
          </a:prstGeom>
          <a:noFill/>
        </p:spPr>
      </p:pic>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354" name="Picture 2" descr="HRE-2"/>
          <p:cNvPicPr>
            <a:picLocks noChangeAspect="1" noChangeArrowheads="1"/>
          </p:cNvPicPr>
          <p:nvPr/>
        </p:nvPicPr>
        <p:blipFill>
          <a:blip r:embed="rId2"/>
          <a:srcRect l="24042" t="16725" r="22382" b="44817"/>
          <a:stretch>
            <a:fillRect/>
          </a:stretch>
        </p:blipFill>
        <p:spPr bwMode="auto">
          <a:xfrm>
            <a:off x="6553200" y="914400"/>
            <a:ext cx="1795463" cy="1828800"/>
          </a:xfrm>
          <a:prstGeom prst="rect">
            <a:avLst/>
          </a:prstGeom>
          <a:noFill/>
        </p:spPr>
      </p:pic>
      <p:sp>
        <p:nvSpPr>
          <p:cNvPr id="100355" name="Rectangle 3"/>
          <p:cNvSpPr>
            <a:spLocks noGrp="1" noChangeArrowheads="1"/>
          </p:cNvSpPr>
          <p:nvPr>
            <p:ph type="title"/>
          </p:nvPr>
        </p:nvSpPr>
        <p:spPr/>
        <p:txBody>
          <a:bodyPr/>
          <a:lstStyle/>
          <a:p>
            <a:r>
              <a:rPr lang="en-US" sz="2000" smtClean="0"/>
              <a:t>ORNL Fluid-Fueled Thorium Reactor Progress (1947-1960)</a:t>
            </a:r>
          </a:p>
        </p:txBody>
      </p:sp>
      <p:sp>
        <p:nvSpPr>
          <p:cNvPr id="100356" name="Text Box 4"/>
          <p:cNvSpPr txBox="1">
            <a:spLocks noChangeArrowheads="1"/>
          </p:cNvSpPr>
          <p:nvPr/>
        </p:nvSpPr>
        <p:spPr bwMode="auto">
          <a:xfrm>
            <a:off x="304800" y="2362200"/>
            <a:ext cx="2133600" cy="730250"/>
          </a:xfrm>
          <a:prstGeom prst="rect">
            <a:avLst/>
          </a:prstGeom>
          <a:noFill/>
          <a:ln w="9525">
            <a:noFill/>
            <a:miter lim="800000"/>
            <a:headEnd/>
            <a:tailEnd/>
          </a:ln>
          <a:effectLst/>
        </p:spPr>
        <p:txBody>
          <a:bodyPr>
            <a:spAutoFit/>
          </a:bodyPr>
          <a:lstStyle/>
          <a:p>
            <a:pPr algn="ctr">
              <a:spcBef>
                <a:spcPct val="50000"/>
              </a:spcBef>
            </a:pPr>
            <a:r>
              <a:rPr lang="en-US" sz="1400" b="1"/>
              <a:t>1947 – Eugene Wigner proposes a fluid-fueled thorium reactor</a:t>
            </a:r>
          </a:p>
        </p:txBody>
      </p:sp>
      <p:sp>
        <p:nvSpPr>
          <p:cNvPr id="100357" name="Text Box 5"/>
          <p:cNvSpPr txBox="1">
            <a:spLocks noChangeArrowheads="1"/>
          </p:cNvSpPr>
          <p:nvPr/>
        </p:nvSpPr>
        <p:spPr bwMode="auto">
          <a:xfrm>
            <a:off x="2590800" y="2362200"/>
            <a:ext cx="1905000" cy="730250"/>
          </a:xfrm>
          <a:prstGeom prst="rect">
            <a:avLst/>
          </a:prstGeom>
          <a:noFill/>
          <a:ln w="9525">
            <a:noFill/>
            <a:miter lim="800000"/>
            <a:headEnd/>
            <a:tailEnd/>
          </a:ln>
          <a:effectLst/>
        </p:spPr>
        <p:txBody>
          <a:bodyPr>
            <a:spAutoFit/>
          </a:bodyPr>
          <a:lstStyle/>
          <a:p>
            <a:pPr algn="ctr">
              <a:spcBef>
                <a:spcPct val="50000"/>
              </a:spcBef>
            </a:pPr>
            <a:r>
              <a:rPr lang="en-US" sz="1400" b="1"/>
              <a:t>1950 – Alvin Weinberg becomes ORNL director</a:t>
            </a:r>
          </a:p>
        </p:txBody>
      </p:sp>
      <p:sp>
        <p:nvSpPr>
          <p:cNvPr id="100358" name="Text Box 6"/>
          <p:cNvSpPr txBox="1">
            <a:spLocks noChangeArrowheads="1"/>
          </p:cNvSpPr>
          <p:nvPr/>
        </p:nvSpPr>
        <p:spPr bwMode="auto">
          <a:xfrm>
            <a:off x="4572000" y="2514600"/>
            <a:ext cx="3657600" cy="730250"/>
          </a:xfrm>
          <a:prstGeom prst="rect">
            <a:avLst/>
          </a:prstGeom>
          <a:noFill/>
          <a:ln w="9525">
            <a:noFill/>
            <a:miter lim="800000"/>
            <a:headEnd/>
            <a:tailEnd/>
          </a:ln>
          <a:effectLst/>
        </p:spPr>
        <p:txBody>
          <a:bodyPr>
            <a:spAutoFit/>
          </a:bodyPr>
          <a:lstStyle/>
          <a:p>
            <a:pPr algn="ctr">
              <a:spcBef>
                <a:spcPct val="50000"/>
              </a:spcBef>
            </a:pPr>
            <a:r>
              <a:rPr lang="en-US" sz="1400" b="1"/>
              <a:t>1952 – Homogeneous Reactor Experiment (HRE-1) built and operated successfully (100 kWe, 550K)</a:t>
            </a:r>
          </a:p>
        </p:txBody>
      </p:sp>
      <p:sp>
        <p:nvSpPr>
          <p:cNvPr id="100359" name="Text Box 7"/>
          <p:cNvSpPr txBox="1">
            <a:spLocks noChangeArrowheads="1"/>
          </p:cNvSpPr>
          <p:nvPr/>
        </p:nvSpPr>
        <p:spPr bwMode="auto">
          <a:xfrm>
            <a:off x="533400" y="5867400"/>
            <a:ext cx="3352800" cy="730250"/>
          </a:xfrm>
          <a:prstGeom prst="rect">
            <a:avLst/>
          </a:prstGeom>
          <a:noFill/>
          <a:ln w="9525">
            <a:noFill/>
            <a:miter lim="800000"/>
            <a:headEnd/>
            <a:tailEnd/>
          </a:ln>
          <a:effectLst/>
        </p:spPr>
        <p:txBody>
          <a:bodyPr>
            <a:spAutoFit/>
          </a:bodyPr>
          <a:lstStyle/>
          <a:p>
            <a:pPr algn="ctr">
              <a:spcBef>
                <a:spcPct val="50000"/>
              </a:spcBef>
            </a:pPr>
            <a:r>
              <a:rPr lang="en-US" sz="1400" b="1"/>
              <a:t>1958 – Homogeneous Reactor Experiment-2 proposed with 5 MW of power</a:t>
            </a:r>
          </a:p>
        </p:txBody>
      </p:sp>
      <p:sp>
        <p:nvSpPr>
          <p:cNvPr id="100360" name="Text Box 8"/>
          <p:cNvSpPr txBox="1">
            <a:spLocks noChangeArrowheads="1"/>
          </p:cNvSpPr>
          <p:nvPr/>
        </p:nvSpPr>
        <p:spPr bwMode="auto">
          <a:xfrm>
            <a:off x="5638800" y="3733800"/>
            <a:ext cx="3048000" cy="2751138"/>
          </a:xfrm>
          <a:prstGeom prst="rect">
            <a:avLst/>
          </a:prstGeom>
          <a:noFill/>
          <a:ln w="9525">
            <a:noFill/>
            <a:miter lim="800000"/>
            <a:headEnd/>
            <a:tailEnd/>
          </a:ln>
          <a:effectLst/>
        </p:spPr>
        <p:txBody>
          <a:bodyPr>
            <a:spAutoFit/>
          </a:bodyPr>
          <a:lstStyle/>
          <a:p>
            <a:pPr>
              <a:spcBef>
                <a:spcPct val="50000"/>
              </a:spcBef>
            </a:pPr>
            <a:r>
              <a:rPr lang="en-US" sz="1400" b="1"/>
              <a:t>1959 – AEC convenes “Fluid Fuels Task Force” to choose between aqueous homogeneous reactor, liquid fluoride, and liquid-metal-fueled reactor.  Fluoride reactor is chosen and AHR is cancelled.</a:t>
            </a:r>
          </a:p>
          <a:p>
            <a:pPr>
              <a:spcBef>
                <a:spcPct val="50000"/>
              </a:spcBef>
            </a:pPr>
            <a:r>
              <a:rPr lang="en-US" sz="1400" b="1"/>
              <a:t>Weinberg attempts to keep both aqueous and fluoride reactor efforts going in parallel but ultimately decides to pursue fluoride reactor.</a:t>
            </a:r>
          </a:p>
        </p:txBody>
      </p:sp>
      <p:sp>
        <p:nvSpPr>
          <p:cNvPr id="100361" name="AutoShape 9"/>
          <p:cNvSpPr>
            <a:spLocks noChangeArrowheads="1"/>
          </p:cNvSpPr>
          <p:nvPr/>
        </p:nvSpPr>
        <p:spPr bwMode="auto">
          <a:xfrm>
            <a:off x="2286000" y="1600200"/>
            <a:ext cx="228600" cy="457200"/>
          </a:xfrm>
          <a:prstGeom prst="rightArrow">
            <a:avLst>
              <a:gd name="adj1" fmla="val 50000"/>
              <a:gd name="adj2" fmla="val 48750"/>
            </a:avLst>
          </a:prstGeom>
          <a:solidFill>
            <a:schemeClr val="bg1"/>
          </a:solidFill>
          <a:ln w="50800">
            <a:solidFill>
              <a:srgbClr val="0066FF"/>
            </a:solidFill>
            <a:miter lim="800000"/>
            <a:headEnd/>
            <a:tailEnd/>
          </a:ln>
        </p:spPr>
        <p:txBody>
          <a:bodyPr wrap="none" anchor="ctr"/>
          <a:lstStyle/>
          <a:p>
            <a:endParaRPr lang="en-US"/>
          </a:p>
        </p:txBody>
      </p:sp>
      <p:sp>
        <p:nvSpPr>
          <p:cNvPr id="100362" name="AutoShape 9"/>
          <p:cNvSpPr>
            <a:spLocks noChangeArrowheads="1"/>
          </p:cNvSpPr>
          <p:nvPr/>
        </p:nvSpPr>
        <p:spPr bwMode="auto">
          <a:xfrm>
            <a:off x="4267200" y="1600200"/>
            <a:ext cx="228600" cy="457200"/>
          </a:xfrm>
          <a:prstGeom prst="rightArrow">
            <a:avLst>
              <a:gd name="adj1" fmla="val 50000"/>
              <a:gd name="adj2" fmla="val 48750"/>
            </a:avLst>
          </a:prstGeom>
          <a:solidFill>
            <a:schemeClr val="bg1"/>
          </a:solidFill>
          <a:ln w="50800">
            <a:solidFill>
              <a:srgbClr val="0066FF"/>
            </a:solidFill>
            <a:miter lim="800000"/>
            <a:headEnd/>
            <a:tailEnd/>
          </a:ln>
        </p:spPr>
        <p:txBody>
          <a:bodyPr wrap="none" anchor="ctr"/>
          <a:lstStyle/>
          <a:p>
            <a:endParaRPr lang="en-US"/>
          </a:p>
        </p:txBody>
      </p:sp>
      <p:sp>
        <p:nvSpPr>
          <p:cNvPr id="100363" name="AutoShape 9"/>
          <p:cNvSpPr>
            <a:spLocks noChangeArrowheads="1"/>
          </p:cNvSpPr>
          <p:nvPr/>
        </p:nvSpPr>
        <p:spPr bwMode="auto">
          <a:xfrm>
            <a:off x="5257800" y="4724400"/>
            <a:ext cx="228600" cy="457200"/>
          </a:xfrm>
          <a:prstGeom prst="rightArrow">
            <a:avLst>
              <a:gd name="adj1" fmla="val 50000"/>
              <a:gd name="adj2" fmla="val 48750"/>
            </a:avLst>
          </a:prstGeom>
          <a:solidFill>
            <a:schemeClr val="bg1"/>
          </a:solidFill>
          <a:ln w="50800">
            <a:solidFill>
              <a:srgbClr val="0066FF"/>
            </a:solidFill>
            <a:miter lim="800000"/>
            <a:headEnd/>
            <a:tailEnd/>
          </a:ln>
        </p:spPr>
        <p:txBody>
          <a:bodyPr wrap="none" anchor="ctr"/>
          <a:lstStyle/>
          <a:p>
            <a:endParaRPr lang="en-US"/>
          </a:p>
        </p:txBody>
      </p:sp>
      <p:sp>
        <p:nvSpPr>
          <p:cNvPr id="100364" name="Line 12"/>
          <p:cNvSpPr>
            <a:spLocks noChangeShapeType="1"/>
          </p:cNvSpPr>
          <p:nvPr/>
        </p:nvSpPr>
        <p:spPr bwMode="auto">
          <a:xfrm>
            <a:off x="914400" y="3429000"/>
            <a:ext cx="7162800" cy="0"/>
          </a:xfrm>
          <a:prstGeom prst="line">
            <a:avLst/>
          </a:prstGeom>
          <a:noFill/>
          <a:ln w="25400">
            <a:solidFill>
              <a:srgbClr val="0066FF"/>
            </a:solidFill>
            <a:prstDash val="sysDot"/>
            <a:round/>
            <a:headEnd/>
            <a:tailEnd/>
          </a:ln>
          <a:effectLst/>
        </p:spPr>
        <p:txBody>
          <a:bodyPr anchor="ctr"/>
          <a:lstStyle/>
          <a:p>
            <a:endParaRPr lang="en-GB"/>
          </a:p>
        </p:txBody>
      </p:sp>
      <p:sp>
        <p:nvSpPr>
          <p:cNvPr id="100365" name="Arc 13"/>
          <p:cNvSpPr>
            <a:spLocks/>
          </p:cNvSpPr>
          <p:nvPr/>
        </p:nvSpPr>
        <p:spPr bwMode="auto">
          <a:xfrm>
            <a:off x="8077200" y="2141538"/>
            <a:ext cx="844550" cy="1290637"/>
          </a:xfrm>
          <a:custGeom>
            <a:avLst/>
            <a:gdLst>
              <a:gd name="G0" fmla="+- 169 0 0"/>
              <a:gd name="G1" fmla="+- 21408 0 0"/>
              <a:gd name="G2" fmla="+- 21600 0 0"/>
              <a:gd name="T0" fmla="*/ 3043 w 21769"/>
              <a:gd name="T1" fmla="*/ 0 h 43008"/>
              <a:gd name="T2" fmla="*/ 0 w 21769"/>
              <a:gd name="T3" fmla="*/ 43007 h 43008"/>
              <a:gd name="T4" fmla="*/ 169 w 21769"/>
              <a:gd name="T5" fmla="*/ 21408 h 43008"/>
            </a:gdLst>
            <a:ahLst/>
            <a:cxnLst>
              <a:cxn ang="0">
                <a:pos x="T0" y="T1"/>
              </a:cxn>
              <a:cxn ang="0">
                <a:pos x="T2" y="T3"/>
              </a:cxn>
              <a:cxn ang="0">
                <a:pos x="T4" y="T5"/>
              </a:cxn>
            </a:cxnLst>
            <a:rect l="0" t="0" r="r" b="b"/>
            <a:pathLst>
              <a:path w="21769" h="43008" fill="none" extrusionOk="0">
                <a:moveTo>
                  <a:pt x="3042" y="0"/>
                </a:moveTo>
                <a:cubicBezTo>
                  <a:pt x="13765" y="1439"/>
                  <a:pt x="21769" y="10589"/>
                  <a:pt x="21769" y="21408"/>
                </a:cubicBezTo>
                <a:cubicBezTo>
                  <a:pt x="21769" y="33337"/>
                  <a:pt x="12098" y="43008"/>
                  <a:pt x="169" y="43008"/>
                </a:cubicBezTo>
                <a:cubicBezTo>
                  <a:pt x="112" y="43008"/>
                  <a:pt x="56" y="43007"/>
                  <a:pt x="-1" y="43007"/>
                </a:cubicBezTo>
              </a:path>
              <a:path w="21769" h="43008" stroke="0" extrusionOk="0">
                <a:moveTo>
                  <a:pt x="3042" y="0"/>
                </a:moveTo>
                <a:cubicBezTo>
                  <a:pt x="13765" y="1439"/>
                  <a:pt x="21769" y="10589"/>
                  <a:pt x="21769" y="21408"/>
                </a:cubicBezTo>
                <a:cubicBezTo>
                  <a:pt x="21769" y="33337"/>
                  <a:pt x="12098" y="43008"/>
                  <a:pt x="169" y="43008"/>
                </a:cubicBezTo>
                <a:cubicBezTo>
                  <a:pt x="112" y="43008"/>
                  <a:pt x="56" y="43007"/>
                  <a:pt x="-1" y="43007"/>
                </a:cubicBezTo>
                <a:lnTo>
                  <a:pt x="169" y="21408"/>
                </a:lnTo>
                <a:close/>
              </a:path>
            </a:pathLst>
          </a:custGeom>
          <a:noFill/>
          <a:ln w="25400">
            <a:solidFill>
              <a:srgbClr val="0066FF"/>
            </a:solidFill>
            <a:prstDash val="sysDot"/>
            <a:round/>
            <a:headEnd/>
            <a:tailEnd/>
          </a:ln>
          <a:effectLst/>
        </p:spPr>
        <p:txBody>
          <a:bodyPr wrap="none" anchor="ctr"/>
          <a:lstStyle/>
          <a:p>
            <a:endParaRPr lang="en-GB"/>
          </a:p>
        </p:txBody>
      </p:sp>
      <p:sp>
        <p:nvSpPr>
          <p:cNvPr id="100366" name="Arc 14"/>
          <p:cNvSpPr>
            <a:spLocks/>
          </p:cNvSpPr>
          <p:nvPr/>
        </p:nvSpPr>
        <p:spPr bwMode="auto">
          <a:xfrm flipH="1">
            <a:off x="150813" y="3429000"/>
            <a:ext cx="838200" cy="1112838"/>
          </a:xfrm>
          <a:custGeom>
            <a:avLst/>
            <a:gdLst>
              <a:gd name="G0" fmla="+- 0 0 0"/>
              <a:gd name="G1" fmla="+- 21600 0 0"/>
              <a:gd name="G2" fmla="+- 21600 0 0"/>
              <a:gd name="T0" fmla="*/ 0 w 21600"/>
              <a:gd name="T1" fmla="*/ 0 h 37066"/>
              <a:gd name="T2" fmla="*/ 15079 w 21600"/>
              <a:gd name="T3" fmla="*/ 37066 h 37066"/>
              <a:gd name="T4" fmla="*/ 0 w 21600"/>
              <a:gd name="T5" fmla="*/ 21600 h 37066"/>
            </a:gdLst>
            <a:ahLst/>
            <a:cxnLst>
              <a:cxn ang="0">
                <a:pos x="T0" y="T1"/>
              </a:cxn>
              <a:cxn ang="0">
                <a:pos x="T2" y="T3"/>
              </a:cxn>
              <a:cxn ang="0">
                <a:pos x="T4" y="T5"/>
              </a:cxn>
            </a:cxnLst>
            <a:rect l="0" t="0" r="r" b="b"/>
            <a:pathLst>
              <a:path w="21600" h="37066" fill="none" extrusionOk="0">
                <a:moveTo>
                  <a:pt x="-1" y="0"/>
                </a:moveTo>
                <a:cubicBezTo>
                  <a:pt x="11929" y="0"/>
                  <a:pt x="21600" y="9670"/>
                  <a:pt x="21600" y="21600"/>
                </a:cubicBezTo>
                <a:cubicBezTo>
                  <a:pt x="21600" y="27423"/>
                  <a:pt x="19248" y="33000"/>
                  <a:pt x="15078" y="37065"/>
                </a:cubicBezTo>
              </a:path>
              <a:path w="21600" h="37066" stroke="0" extrusionOk="0">
                <a:moveTo>
                  <a:pt x="-1" y="0"/>
                </a:moveTo>
                <a:cubicBezTo>
                  <a:pt x="11929" y="0"/>
                  <a:pt x="21600" y="9670"/>
                  <a:pt x="21600" y="21600"/>
                </a:cubicBezTo>
                <a:cubicBezTo>
                  <a:pt x="21600" y="27423"/>
                  <a:pt x="19248" y="33000"/>
                  <a:pt x="15078" y="37065"/>
                </a:cubicBezTo>
                <a:lnTo>
                  <a:pt x="0" y="21600"/>
                </a:lnTo>
                <a:close/>
              </a:path>
            </a:pathLst>
          </a:custGeom>
          <a:noFill/>
          <a:ln w="25400">
            <a:solidFill>
              <a:srgbClr val="0066FF"/>
            </a:solidFill>
            <a:prstDash val="sysDot"/>
            <a:round/>
            <a:headEnd/>
            <a:tailEnd type="stealth" w="lg" len="lg"/>
          </a:ln>
          <a:effectLst/>
        </p:spPr>
        <p:txBody>
          <a:bodyPr wrap="none" anchor="ctr"/>
          <a:lstStyle/>
          <a:p>
            <a:endParaRPr lang="en-GB"/>
          </a:p>
        </p:txBody>
      </p:sp>
      <p:pic>
        <p:nvPicPr>
          <p:cNvPr id="100367" name="Picture 15" descr="HREimages_Pic3"/>
          <p:cNvPicPr>
            <a:picLocks noChangeAspect="1" noChangeArrowheads="1"/>
          </p:cNvPicPr>
          <p:nvPr/>
        </p:nvPicPr>
        <p:blipFill>
          <a:blip r:embed="rId3"/>
          <a:srcRect t="8447"/>
          <a:stretch>
            <a:fillRect/>
          </a:stretch>
        </p:blipFill>
        <p:spPr bwMode="auto">
          <a:xfrm>
            <a:off x="457200" y="3962400"/>
            <a:ext cx="2667000" cy="1584325"/>
          </a:xfrm>
          <a:prstGeom prst="rect">
            <a:avLst/>
          </a:prstGeom>
          <a:noFill/>
          <a:ln w="9525">
            <a:noFill/>
            <a:miter lim="800000"/>
            <a:headEnd/>
            <a:tailEnd/>
          </a:ln>
        </p:spPr>
      </p:pic>
      <p:pic>
        <p:nvPicPr>
          <p:cNvPr id="100368" name="Picture 16"/>
          <p:cNvPicPr>
            <a:picLocks noChangeAspect="1" noChangeArrowheads="1"/>
          </p:cNvPicPr>
          <p:nvPr/>
        </p:nvPicPr>
        <p:blipFill>
          <a:blip r:embed="rId4" cstate="print"/>
          <a:srcRect b="24959"/>
          <a:stretch>
            <a:fillRect/>
          </a:stretch>
        </p:blipFill>
        <p:spPr bwMode="auto">
          <a:xfrm>
            <a:off x="3276600" y="3733800"/>
            <a:ext cx="1828800" cy="1793875"/>
          </a:xfrm>
          <a:prstGeom prst="rect">
            <a:avLst/>
          </a:prstGeom>
          <a:noFill/>
          <a:ln w="12700" algn="ctr">
            <a:noFill/>
            <a:miter lim="800000"/>
            <a:headEnd/>
            <a:tailEnd/>
          </a:ln>
          <a:effectLst/>
        </p:spPr>
      </p:pic>
      <p:pic>
        <p:nvPicPr>
          <p:cNvPr id="100369" name="Picture 17" descr="HREimages_Pic1"/>
          <p:cNvPicPr>
            <a:picLocks noChangeAspect="1" noChangeArrowheads="1"/>
          </p:cNvPicPr>
          <p:nvPr/>
        </p:nvPicPr>
        <p:blipFill>
          <a:blip r:embed="rId5" cstate="print"/>
          <a:srcRect b="7368"/>
          <a:stretch>
            <a:fillRect/>
          </a:stretch>
        </p:blipFill>
        <p:spPr bwMode="auto">
          <a:xfrm>
            <a:off x="4572000" y="1017588"/>
            <a:ext cx="1981200" cy="1443037"/>
          </a:xfrm>
          <a:prstGeom prst="rect">
            <a:avLst/>
          </a:prstGeom>
          <a:noFill/>
          <a:ln w="9525">
            <a:noFill/>
            <a:miter lim="800000"/>
            <a:headEnd/>
            <a:tailEnd/>
          </a:ln>
        </p:spPr>
      </p:pic>
      <p:pic>
        <p:nvPicPr>
          <p:cNvPr id="100370" name="Picture 18" descr="image"/>
          <p:cNvPicPr>
            <a:picLocks noChangeAspect="1" noChangeArrowheads="1"/>
          </p:cNvPicPr>
          <p:nvPr/>
        </p:nvPicPr>
        <p:blipFill>
          <a:blip r:embed="rId6"/>
          <a:srcRect l="18362" t="2856" r="8186" b="20000"/>
          <a:stretch>
            <a:fillRect/>
          </a:stretch>
        </p:blipFill>
        <p:spPr bwMode="auto">
          <a:xfrm>
            <a:off x="609600" y="1066800"/>
            <a:ext cx="958850" cy="1295400"/>
          </a:xfrm>
          <a:prstGeom prst="rect">
            <a:avLst/>
          </a:prstGeom>
          <a:noFill/>
        </p:spPr>
      </p:pic>
      <p:pic>
        <p:nvPicPr>
          <p:cNvPr id="100371" name="Picture 19" descr="alvinWeinberg"/>
          <p:cNvPicPr>
            <a:picLocks noChangeAspect="1" noChangeArrowheads="1"/>
          </p:cNvPicPr>
          <p:nvPr/>
        </p:nvPicPr>
        <p:blipFill>
          <a:blip r:embed="rId7"/>
          <a:srcRect l="25018" r="21370" b="50655"/>
          <a:stretch>
            <a:fillRect/>
          </a:stretch>
        </p:blipFill>
        <p:spPr bwMode="auto">
          <a:xfrm>
            <a:off x="2971800" y="990600"/>
            <a:ext cx="1082675" cy="1371600"/>
          </a:xfrm>
          <a:prstGeom prst="rect">
            <a:avLst/>
          </a:prstGeo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US" smtClean="0"/>
              <a:t>Aircraft Nuclear Program</a:t>
            </a:r>
          </a:p>
        </p:txBody>
      </p:sp>
      <p:sp>
        <p:nvSpPr>
          <p:cNvPr id="66563" name="Rectangle 3"/>
          <p:cNvSpPr>
            <a:spLocks noGrp="1" noChangeArrowheads="1"/>
          </p:cNvSpPr>
          <p:nvPr>
            <p:ph type="body" idx="1"/>
          </p:nvPr>
        </p:nvSpPr>
        <p:spPr>
          <a:xfrm>
            <a:off x="4648200" y="1143000"/>
            <a:ext cx="4495800" cy="5257800"/>
          </a:xfrm>
          <a:noFill/>
          <a:ln/>
        </p:spPr>
        <p:txBody>
          <a:bodyPr lIns="91440" tIns="45720" rIns="91440" bIns="45720"/>
          <a:lstStyle/>
          <a:p>
            <a:pPr>
              <a:lnSpc>
                <a:spcPct val="90000"/>
              </a:lnSpc>
              <a:buFont typeface="Symbol" pitchFamily="18" charset="2"/>
              <a:buNone/>
            </a:pPr>
            <a:r>
              <a:rPr lang="en-US" smtClean="0"/>
              <a:t>Between 1946 and 1961,</a:t>
            </a:r>
            <a:r>
              <a:rPr lang="en-US" b="0" smtClean="0"/>
              <a:t> the USAF sought to develop a long-range bomber based on nuclear power.</a:t>
            </a:r>
          </a:p>
          <a:p>
            <a:pPr>
              <a:lnSpc>
                <a:spcPct val="90000"/>
              </a:lnSpc>
              <a:buFont typeface="Symbol" pitchFamily="18" charset="2"/>
              <a:buNone/>
            </a:pPr>
            <a:endParaRPr lang="en-US" b="0" smtClean="0"/>
          </a:p>
          <a:p>
            <a:pPr>
              <a:lnSpc>
                <a:spcPct val="90000"/>
              </a:lnSpc>
              <a:buFont typeface="Symbol" pitchFamily="18" charset="2"/>
              <a:buNone/>
            </a:pPr>
            <a:r>
              <a:rPr lang="en-US" smtClean="0"/>
              <a:t>The Aircraft Nuclear Program</a:t>
            </a:r>
            <a:r>
              <a:rPr lang="en-US" b="0" smtClean="0"/>
              <a:t> had unique requirements, some very similar to a space reactor.</a:t>
            </a:r>
          </a:p>
          <a:p>
            <a:pPr>
              <a:lnSpc>
                <a:spcPct val="90000"/>
              </a:lnSpc>
              <a:buFont typeface="Symbol" pitchFamily="18" charset="2"/>
              <a:buNone/>
            </a:pPr>
            <a:endParaRPr lang="en-US" b="0" smtClean="0"/>
          </a:p>
          <a:p>
            <a:pPr>
              <a:lnSpc>
                <a:spcPct val="90000"/>
              </a:lnSpc>
            </a:pPr>
            <a:r>
              <a:rPr lang="en-US" sz="1700" b="0" smtClean="0"/>
              <a:t>High temperature operation (&gt;1500</a:t>
            </a:r>
            <a:r>
              <a:rPr lang="en-US" sz="1700" b="0" smtClean="0">
                <a:cs typeface="Arial" charset="0"/>
              </a:rPr>
              <a:t>°</a:t>
            </a:r>
            <a:r>
              <a:rPr lang="en-US" sz="1700" b="0" smtClean="0"/>
              <a:t> F)</a:t>
            </a:r>
          </a:p>
          <a:p>
            <a:pPr lvl="1">
              <a:lnSpc>
                <a:spcPct val="90000"/>
              </a:lnSpc>
            </a:pPr>
            <a:r>
              <a:rPr lang="en-US" sz="1600" b="1" smtClean="0"/>
              <a:t>Critical for turbojet efficiency</a:t>
            </a:r>
          </a:p>
          <a:p>
            <a:pPr lvl="1">
              <a:lnSpc>
                <a:spcPct val="90000"/>
              </a:lnSpc>
            </a:pPr>
            <a:r>
              <a:rPr lang="en-US" sz="1600" b="1" smtClean="0"/>
              <a:t>3X higher than sub reactors</a:t>
            </a:r>
          </a:p>
          <a:p>
            <a:pPr>
              <a:lnSpc>
                <a:spcPct val="90000"/>
              </a:lnSpc>
            </a:pPr>
            <a:endParaRPr lang="en-US" sz="1700" b="0" smtClean="0"/>
          </a:p>
          <a:p>
            <a:pPr>
              <a:lnSpc>
                <a:spcPct val="90000"/>
              </a:lnSpc>
            </a:pPr>
            <a:r>
              <a:rPr lang="en-US" sz="1700" b="0" smtClean="0"/>
              <a:t>Lightweight design</a:t>
            </a:r>
          </a:p>
          <a:p>
            <a:pPr lvl="1">
              <a:lnSpc>
                <a:spcPct val="90000"/>
              </a:lnSpc>
            </a:pPr>
            <a:r>
              <a:rPr lang="en-US" sz="1600" b="1" smtClean="0"/>
              <a:t>Compact core for minimal shielding</a:t>
            </a:r>
          </a:p>
          <a:p>
            <a:pPr lvl="1">
              <a:lnSpc>
                <a:spcPct val="90000"/>
              </a:lnSpc>
            </a:pPr>
            <a:r>
              <a:rPr lang="en-US" sz="1600" b="1" smtClean="0"/>
              <a:t>Low-pressure operation</a:t>
            </a:r>
          </a:p>
          <a:p>
            <a:pPr>
              <a:lnSpc>
                <a:spcPct val="90000"/>
              </a:lnSpc>
            </a:pPr>
            <a:endParaRPr lang="en-US" sz="1700" b="0" smtClean="0"/>
          </a:p>
          <a:p>
            <a:pPr>
              <a:lnSpc>
                <a:spcPct val="90000"/>
              </a:lnSpc>
            </a:pPr>
            <a:r>
              <a:rPr lang="en-US" sz="1700" b="0" smtClean="0"/>
              <a:t>Ease of operability</a:t>
            </a:r>
          </a:p>
          <a:p>
            <a:pPr lvl="1">
              <a:lnSpc>
                <a:spcPct val="90000"/>
              </a:lnSpc>
            </a:pPr>
            <a:r>
              <a:rPr lang="en-US" sz="1600" b="1" smtClean="0"/>
              <a:t>Inherent safety and control</a:t>
            </a:r>
          </a:p>
          <a:p>
            <a:pPr lvl="1">
              <a:lnSpc>
                <a:spcPct val="90000"/>
              </a:lnSpc>
            </a:pPr>
            <a:r>
              <a:rPr lang="en-US" sz="1600" b="1" smtClean="0"/>
              <a:t>Easily removeable</a:t>
            </a:r>
          </a:p>
        </p:txBody>
      </p:sp>
      <p:pic>
        <p:nvPicPr>
          <p:cNvPr id="66564" name="Picture 4"/>
          <p:cNvPicPr>
            <a:picLocks noChangeAspect="1" noChangeArrowheads="1"/>
          </p:cNvPicPr>
          <p:nvPr/>
        </p:nvPicPr>
        <p:blipFill>
          <a:blip r:embed="rId2"/>
          <a:srcRect/>
          <a:stretch>
            <a:fillRect/>
          </a:stretch>
        </p:blipFill>
        <p:spPr bwMode="auto">
          <a:xfrm>
            <a:off x="228600" y="1143000"/>
            <a:ext cx="4267200" cy="2651125"/>
          </a:xfrm>
          <a:prstGeom prst="rect">
            <a:avLst/>
          </a:prstGeom>
          <a:noFill/>
          <a:ln w="9525">
            <a:noFill/>
            <a:miter lim="800000"/>
            <a:headEnd/>
            <a:tailEnd/>
          </a:ln>
          <a:effectLst>
            <a:outerShdw dist="35921" dir="2700000" algn="ctr" rotWithShape="0">
              <a:srgbClr val="808080"/>
            </a:outerShdw>
          </a:effectLst>
        </p:spPr>
      </p:pic>
      <p:pic>
        <p:nvPicPr>
          <p:cNvPr id="66565" name="Picture 5" descr="ANP_sketch"/>
          <p:cNvPicPr>
            <a:picLocks noChangeAspect="1" noChangeArrowheads="1"/>
          </p:cNvPicPr>
          <p:nvPr/>
        </p:nvPicPr>
        <p:blipFill>
          <a:blip r:embed="rId3"/>
          <a:srcRect/>
          <a:stretch>
            <a:fillRect/>
          </a:stretch>
        </p:blipFill>
        <p:spPr bwMode="auto">
          <a:xfrm>
            <a:off x="228600" y="3962400"/>
            <a:ext cx="4267200" cy="2581275"/>
          </a:xfrm>
          <a:prstGeom prst="rect">
            <a:avLst/>
          </a:prstGeom>
          <a:noFill/>
        </p:spPr>
      </p:pic>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idx="4294967295"/>
          </p:nvPr>
        </p:nvSpPr>
        <p:spPr/>
        <p:txBody>
          <a:bodyPr/>
          <a:lstStyle/>
          <a:p>
            <a:r>
              <a:rPr lang="en-US" smtClean="0"/>
              <a:t>Ionically-bonded fluids are impervious to radiation</a:t>
            </a:r>
          </a:p>
        </p:txBody>
      </p:sp>
      <p:pic>
        <p:nvPicPr>
          <p:cNvPr id="76803" name="Picture 3" descr="molten_salt"/>
          <p:cNvPicPr>
            <a:picLocks noChangeAspect="1" noChangeArrowheads="1"/>
          </p:cNvPicPr>
          <p:nvPr/>
        </p:nvPicPr>
        <p:blipFill>
          <a:blip r:embed="rId2"/>
          <a:srcRect/>
          <a:stretch>
            <a:fillRect/>
          </a:stretch>
        </p:blipFill>
        <p:spPr bwMode="auto">
          <a:xfrm>
            <a:off x="5181600" y="949325"/>
            <a:ext cx="3200400" cy="2593975"/>
          </a:xfrm>
          <a:prstGeom prst="rect">
            <a:avLst/>
          </a:prstGeom>
          <a:noFill/>
          <a:ln w="9525">
            <a:noFill/>
            <a:miter lim="800000"/>
            <a:headEnd/>
            <a:tailEnd/>
          </a:ln>
        </p:spPr>
      </p:pic>
      <p:pic>
        <p:nvPicPr>
          <p:cNvPr id="76804" name="Picture 4" descr="saltmelt1"/>
          <p:cNvPicPr>
            <a:picLocks noChangeAspect="1" noChangeArrowheads="1"/>
          </p:cNvPicPr>
          <p:nvPr/>
        </p:nvPicPr>
        <p:blipFill>
          <a:blip r:embed="rId3"/>
          <a:srcRect/>
          <a:stretch>
            <a:fillRect/>
          </a:stretch>
        </p:blipFill>
        <p:spPr bwMode="auto">
          <a:xfrm>
            <a:off x="5133975" y="3548063"/>
            <a:ext cx="4010025" cy="3309937"/>
          </a:xfrm>
          <a:prstGeom prst="rect">
            <a:avLst/>
          </a:prstGeom>
          <a:noFill/>
          <a:ln w="9525">
            <a:noFill/>
            <a:miter lim="800000"/>
            <a:headEnd/>
            <a:tailEnd/>
          </a:ln>
        </p:spPr>
      </p:pic>
      <p:sp>
        <p:nvSpPr>
          <p:cNvPr id="76805" name="Rectangle 5"/>
          <p:cNvSpPr>
            <a:spLocks noGrp="1" noChangeArrowheads="1"/>
          </p:cNvSpPr>
          <p:nvPr>
            <p:ph type="body" idx="4294967295"/>
          </p:nvPr>
        </p:nvSpPr>
        <p:spPr>
          <a:xfrm>
            <a:off x="603250" y="1201738"/>
            <a:ext cx="4481513" cy="5230812"/>
          </a:xfrm>
        </p:spPr>
        <p:txBody>
          <a:bodyPr/>
          <a:lstStyle/>
          <a:p>
            <a:r>
              <a:rPr lang="en-US" smtClean="0"/>
              <a:t>The basic problem in nuclear fuel is that it is covalently bonded and in a solid form.</a:t>
            </a:r>
          </a:p>
          <a:p>
            <a:endParaRPr lang="en-US" smtClean="0"/>
          </a:p>
          <a:p>
            <a:r>
              <a:rPr lang="en-US" smtClean="0"/>
              <a:t>If the fuel were a fluid salt, its ionic bonds would be impervious to radiation damage and the fluid form would allow easy extraction of fission product gases, thus permitting unlimited burnup.</a:t>
            </a:r>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US" smtClean="0"/>
              <a:t>The Aircraft Reactor Experiment (ARE)</a:t>
            </a:r>
          </a:p>
        </p:txBody>
      </p:sp>
      <p:sp>
        <p:nvSpPr>
          <p:cNvPr id="64515" name="Rectangle 3"/>
          <p:cNvSpPr>
            <a:spLocks noGrp="1" noChangeArrowheads="1"/>
          </p:cNvSpPr>
          <p:nvPr>
            <p:ph type="body" idx="1"/>
          </p:nvPr>
        </p:nvSpPr>
        <p:spPr>
          <a:xfrm>
            <a:off x="4343400" y="914400"/>
            <a:ext cx="4800600" cy="5715000"/>
          </a:xfrm>
          <a:noFill/>
          <a:ln/>
        </p:spPr>
        <p:txBody>
          <a:bodyPr lIns="91440" tIns="45720" rIns="91440" bIns="45720"/>
          <a:lstStyle/>
          <a:p>
            <a:pPr>
              <a:lnSpc>
                <a:spcPct val="80000"/>
              </a:lnSpc>
              <a:buFont typeface="Symbol" pitchFamily="18" charset="2"/>
              <a:buNone/>
            </a:pPr>
            <a:r>
              <a:rPr lang="en-US" smtClean="0"/>
              <a:t>In order to test the liquid-fluoride reactor concept, </a:t>
            </a:r>
            <a:r>
              <a:rPr lang="en-US" b="0" smtClean="0"/>
              <a:t>a solid-core, sodium-cooled reactor was hastily converted into a proof-of-concept liquid-fluoride reactor.</a:t>
            </a:r>
          </a:p>
          <a:p>
            <a:pPr>
              <a:lnSpc>
                <a:spcPct val="80000"/>
              </a:lnSpc>
              <a:buFont typeface="Symbol" pitchFamily="18" charset="2"/>
              <a:buNone/>
            </a:pPr>
            <a:endParaRPr lang="en-US" b="0" smtClean="0"/>
          </a:p>
          <a:p>
            <a:pPr>
              <a:lnSpc>
                <a:spcPct val="80000"/>
              </a:lnSpc>
              <a:buFont typeface="Symbol" pitchFamily="18" charset="2"/>
              <a:buNone/>
            </a:pPr>
            <a:r>
              <a:rPr lang="en-US" smtClean="0"/>
              <a:t>The Aircraft Reactor Experiment </a:t>
            </a:r>
            <a:r>
              <a:rPr lang="en-US" b="0" smtClean="0"/>
              <a:t>ran for 100 hours at the highest temperatures ever achieved by a nuclear reactor (1150 K).</a:t>
            </a:r>
          </a:p>
          <a:p>
            <a:pPr>
              <a:lnSpc>
                <a:spcPct val="80000"/>
              </a:lnSpc>
              <a:buFont typeface="Symbol" pitchFamily="18" charset="2"/>
              <a:buNone/>
            </a:pPr>
            <a:endParaRPr lang="en-US" b="0" smtClean="0"/>
          </a:p>
          <a:p>
            <a:pPr>
              <a:lnSpc>
                <a:spcPct val="80000"/>
              </a:lnSpc>
            </a:pPr>
            <a:r>
              <a:rPr lang="en-US" sz="1700" b="0" smtClean="0"/>
              <a:t>Operated from 11/03/54 to 11/12/54</a:t>
            </a:r>
          </a:p>
          <a:p>
            <a:pPr>
              <a:lnSpc>
                <a:spcPct val="80000"/>
              </a:lnSpc>
            </a:pPr>
            <a:r>
              <a:rPr lang="en-US" sz="1700" b="0" smtClean="0"/>
              <a:t>Liquid-fluoride salt circulated through beryllium reflector in Inconel tubes</a:t>
            </a:r>
          </a:p>
          <a:p>
            <a:pPr>
              <a:lnSpc>
                <a:spcPct val="80000"/>
              </a:lnSpc>
            </a:pPr>
            <a:r>
              <a:rPr lang="en-US" sz="1700" b="0" baseline="30000" smtClean="0"/>
              <a:t>235</a:t>
            </a:r>
            <a:r>
              <a:rPr lang="en-US" sz="1700" b="0" smtClean="0"/>
              <a:t>UF</a:t>
            </a:r>
            <a:r>
              <a:rPr lang="en-US" sz="1700" b="0" baseline="-25000" smtClean="0"/>
              <a:t>4</a:t>
            </a:r>
            <a:r>
              <a:rPr lang="en-US" sz="1700" b="0" smtClean="0"/>
              <a:t> dissolved in NaF-ZrF</a:t>
            </a:r>
            <a:r>
              <a:rPr lang="en-US" sz="1700" b="0" baseline="-25000" smtClean="0"/>
              <a:t>4</a:t>
            </a:r>
          </a:p>
          <a:p>
            <a:pPr>
              <a:lnSpc>
                <a:spcPct val="80000"/>
              </a:lnSpc>
            </a:pPr>
            <a:r>
              <a:rPr lang="en-US" sz="1700" b="0" smtClean="0"/>
              <a:t>Produced 2.5 MW of thermal power</a:t>
            </a:r>
          </a:p>
          <a:p>
            <a:pPr>
              <a:lnSpc>
                <a:spcPct val="80000"/>
              </a:lnSpc>
            </a:pPr>
            <a:r>
              <a:rPr lang="en-US" sz="1700" b="0" smtClean="0"/>
              <a:t>Gaseous fission products were removed naturally through pumping action</a:t>
            </a:r>
          </a:p>
          <a:p>
            <a:pPr>
              <a:lnSpc>
                <a:spcPct val="80000"/>
              </a:lnSpc>
            </a:pPr>
            <a:r>
              <a:rPr lang="en-US" sz="1700" b="0" smtClean="0"/>
              <a:t>Very stable operation due to high negative reactivity coefficient</a:t>
            </a:r>
          </a:p>
          <a:p>
            <a:pPr>
              <a:lnSpc>
                <a:spcPct val="80000"/>
              </a:lnSpc>
            </a:pPr>
            <a:r>
              <a:rPr lang="en-US" sz="1700" b="0" smtClean="0"/>
              <a:t>Demonstrated load-following operation without control rods</a:t>
            </a:r>
          </a:p>
        </p:txBody>
      </p:sp>
      <p:pic>
        <p:nvPicPr>
          <p:cNvPr id="64516" name="Picture 4" descr="ARE1"/>
          <p:cNvPicPr>
            <a:picLocks noChangeAspect="1" noChangeArrowheads="1"/>
          </p:cNvPicPr>
          <p:nvPr/>
        </p:nvPicPr>
        <p:blipFill>
          <a:blip r:embed="rId2"/>
          <a:srcRect l="16924" r="21539" b="5128"/>
          <a:stretch>
            <a:fillRect/>
          </a:stretch>
        </p:blipFill>
        <p:spPr bwMode="auto">
          <a:xfrm>
            <a:off x="228600" y="914400"/>
            <a:ext cx="3892550" cy="5943600"/>
          </a:xfrm>
          <a:prstGeom prst="rect">
            <a:avLst/>
          </a:prstGeom>
          <a:noFill/>
        </p:spPr>
      </p:pic>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descr="p80"/>
          <p:cNvPicPr>
            <a:picLocks noChangeAspect="1" noChangeArrowheads="1"/>
          </p:cNvPicPr>
          <p:nvPr/>
        </p:nvPicPr>
        <p:blipFill>
          <a:blip r:embed="rId2"/>
          <a:srcRect l="6721" t="1068" r="13191" b="15607"/>
          <a:stretch>
            <a:fillRect/>
          </a:stretch>
        </p:blipFill>
        <p:spPr bwMode="auto">
          <a:xfrm>
            <a:off x="0" y="914400"/>
            <a:ext cx="4648200" cy="5943600"/>
          </a:xfrm>
          <a:prstGeom prst="rect">
            <a:avLst/>
          </a:prstGeom>
          <a:noFill/>
        </p:spPr>
      </p:pic>
      <p:pic>
        <p:nvPicPr>
          <p:cNvPr id="67587" name="Picture 3" descr="weinbergSepia"/>
          <p:cNvPicPr>
            <a:picLocks noChangeAspect="1" noChangeArrowheads="1"/>
          </p:cNvPicPr>
          <p:nvPr/>
        </p:nvPicPr>
        <p:blipFill>
          <a:blip r:embed="rId3"/>
          <a:srcRect/>
          <a:stretch>
            <a:fillRect/>
          </a:stretch>
        </p:blipFill>
        <p:spPr bwMode="auto">
          <a:xfrm>
            <a:off x="4724400" y="914400"/>
            <a:ext cx="2011363" cy="2514600"/>
          </a:xfrm>
          <a:prstGeom prst="rect">
            <a:avLst/>
          </a:prstGeom>
          <a:noFill/>
        </p:spPr>
      </p:pic>
      <p:sp>
        <p:nvSpPr>
          <p:cNvPr id="67588" name="Text Box 4"/>
          <p:cNvSpPr txBox="1">
            <a:spLocks noChangeArrowheads="1"/>
          </p:cNvSpPr>
          <p:nvPr/>
        </p:nvSpPr>
        <p:spPr bwMode="auto">
          <a:xfrm>
            <a:off x="4724400" y="3505200"/>
            <a:ext cx="4343400" cy="3148013"/>
          </a:xfrm>
          <a:prstGeom prst="rect">
            <a:avLst/>
          </a:prstGeom>
          <a:noFill/>
          <a:ln w="12700">
            <a:noFill/>
            <a:miter lim="800000"/>
            <a:headEnd/>
            <a:tailEnd/>
          </a:ln>
          <a:effectLst/>
        </p:spPr>
        <p:txBody>
          <a:bodyPr>
            <a:spAutoFit/>
          </a:bodyPr>
          <a:lstStyle/>
          <a:p>
            <a:pPr>
              <a:spcBef>
                <a:spcPct val="50000"/>
              </a:spcBef>
            </a:pPr>
            <a:r>
              <a:rPr lang="en-US" sz="1600" b="1">
                <a:solidFill>
                  <a:srgbClr val="CC0000"/>
                </a:solidFill>
              </a:rPr>
              <a:t>It wasn’t that I had suddenly become converted to a belief in nuclear airplanes.</a:t>
            </a:r>
            <a:r>
              <a:rPr lang="en-US" sz="1600" b="1"/>
              <a:t>  It was rather that this was the only avenue open to ORNL for continuing in reactor development.</a:t>
            </a:r>
          </a:p>
          <a:p>
            <a:pPr>
              <a:spcBef>
                <a:spcPct val="50000"/>
              </a:spcBef>
            </a:pPr>
            <a:r>
              <a:rPr lang="en-US" sz="1600" b="1"/>
              <a:t>That the purpose was unattainable, if not foolish, was not so important:</a:t>
            </a:r>
          </a:p>
          <a:p>
            <a:pPr>
              <a:spcBef>
                <a:spcPct val="50000"/>
              </a:spcBef>
            </a:pPr>
            <a:r>
              <a:rPr lang="en-US" sz="1600" b="1">
                <a:solidFill>
                  <a:srgbClr val="0066FF"/>
                </a:solidFill>
              </a:rPr>
              <a:t>A high-temperature reactor could be useful for other purposes even if it never propelled an airplane…</a:t>
            </a:r>
          </a:p>
          <a:p>
            <a:pPr>
              <a:spcBef>
                <a:spcPct val="50000"/>
              </a:spcBef>
            </a:pPr>
            <a:r>
              <a:rPr lang="en-US" sz="1600" b="1"/>
              <a:t>		—Alvin Weinberg</a:t>
            </a:r>
          </a:p>
        </p:txBody>
      </p:sp>
      <p:pic>
        <p:nvPicPr>
          <p:cNvPr id="67589" name="Picture 5" descr="ANP53 shielding config"/>
          <p:cNvPicPr>
            <a:picLocks noChangeAspect="1" noChangeArrowheads="1"/>
          </p:cNvPicPr>
          <p:nvPr/>
        </p:nvPicPr>
        <p:blipFill>
          <a:blip r:embed="rId4"/>
          <a:srcRect l="55428" t="5385" r="4619" b="15633"/>
          <a:stretch>
            <a:fillRect/>
          </a:stretch>
        </p:blipFill>
        <p:spPr bwMode="auto">
          <a:xfrm>
            <a:off x="6858000" y="1143000"/>
            <a:ext cx="2097088" cy="2133600"/>
          </a:xfrm>
          <a:prstGeom prst="rect">
            <a:avLst/>
          </a:prstGeom>
          <a:noFill/>
        </p:spPr>
      </p:pic>
      <p:sp>
        <p:nvSpPr>
          <p:cNvPr id="67590" name="Rectangle 6"/>
          <p:cNvSpPr>
            <a:spLocks noGrp="1" noChangeArrowheads="1"/>
          </p:cNvSpPr>
          <p:nvPr>
            <p:ph type="title"/>
          </p:nvPr>
        </p:nvSpPr>
        <p:spPr/>
        <p:txBody>
          <a:bodyPr/>
          <a:lstStyle/>
          <a:p>
            <a:r>
              <a:rPr lang="en-US" sz="2000" smtClean="0"/>
              <a:t>Aircraft Nuclear Program allowed ORNL to develop reactors</a:t>
            </a:r>
          </a:p>
        </p:txBody>
      </p:sp>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US" sz="2000" smtClean="0"/>
              <a:t>ORNL Aircraft Nuclear Reactor Progress (1949-1960)</a:t>
            </a:r>
          </a:p>
        </p:txBody>
      </p:sp>
      <p:pic>
        <p:nvPicPr>
          <p:cNvPr id="101379" name="Picture 3" descr="ANR_turbojets"/>
          <p:cNvPicPr>
            <a:picLocks noChangeAspect="1" noChangeArrowheads="1"/>
          </p:cNvPicPr>
          <p:nvPr/>
        </p:nvPicPr>
        <p:blipFill>
          <a:blip r:embed="rId2"/>
          <a:srcRect l="1724" t="3067" b="7669"/>
          <a:stretch>
            <a:fillRect/>
          </a:stretch>
        </p:blipFill>
        <p:spPr bwMode="auto">
          <a:xfrm>
            <a:off x="5257800" y="3657600"/>
            <a:ext cx="3352800" cy="2130425"/>
          </a:xfrm>
          <a:prstGeom prst="rect">
            <a:avLst/>
          </a:prstGeom>
          <a:noFill/>
        </p:spPr>
      </p:pic>
      <p:pic>
        <p:nvPicPr>
          <p:cNvPr id="101380" name="Picture 4" descr="Convair_B-36_X-6"/>
          <p:cNvPicPr>
            <a:picLocks noChangeAspect="1" noChangeArrowheads="1"/>
          </p:cNvPicPr>
          <p:nvPr/>
        </p:nvPicPr>
        <p:blipFill>
          <a:blip r:embed="rId3"/>
          <a:srcRect/>
          <a:stretch>
            <a:fillRect/>
          </a:stretch>
        </p:blipFill>
        <p:spPr bwMode="auto">
          <a:xfrm>
            <a:off x="381000" y="1219200"/>
            <a:ext cx="1928813" cy="1069975"/>
          </a:xfrm>
          <a:prstGeom prst="rect">
            <a:avLst/>
          </a:prstGeom>
          <a:noFill/>
        </p:spPr>
      </p:pic>
      <p:pic>
        <p:nvPicPr>
          <p:cNvPr id="101381" name="Picture 5" descr="ANP52 concept"/>
          <p:cNvPicPr>
            <a:picLocks noChangeAspect="1" noChangeArrowheads="1"/>
          </p:cNvPicPr>
          <p:nvPr/>
        </p:nvPicPr>
        <p:blipFill>
          <a:blip r:embed="rId4"/>
          <a:srcRect/>
          <a:stretch>
            <a:fillRect/>
          </a:stretch>
        </p:blipFill>
        <p:spPr bwMode="auto">
          <a:xfrm>
            <a:off x="5029200" y="990600"/>
            <a:ext cx="1155700" cy="1600200"/>
          </a:xfrm>
          <a:prstGeom prst="rect">
            <a:avLst/>
          </a:prstGeom>
          <a:noFill/>
        </p:spPr>
      </p:pic>
      <p:pic>
        <p:nvPicPr>
          <p:cNvPr id="101382" name="Picture 6" descr="ARE1"/>
          <p:cNvPicPr>
            <a:picLocks noChangeAspect="1" noChangeArrowheads="1"/>
          </p:cNvPicPr>
          <p:nvPr/>
        </p:nvPicPr>
        <p:blipFill>
          <a:blip r:embed="rId5"/>
          <a:srcRect/>
          <a:stretch>
            <a:fillRect/>
          </a:stretch>
        </p:blipFill>
        <p:spPr bwMode="auto">
          <a:xfrm>
            <a:off x="533400" y="3810000"/>
            <a:ext cx="1981200" cy="1963738"/>
          </a:xfrm>
          <a:prstGeom prst="rect">
            <a:avLst/>
          </a:prstGeom>
          <a:noFill/>
        </p:spPr>
      </p:pic>
      <p:pic>
        <p:nvPicPr>
          <p:cNvPr id="101383" name="Picture 7" descr="Fireball vertical section"/>
          <p:cNvPicPr>
            <a:picLocks noChangeAspect="1" noChangeArrowheads="1"/>
          </p:cNvPicPr>
          <p:nvPr/>
        </p:nvPicPr>
        <p:blipFill>
          <a:blip r:embed="rId6" cstate="print"/>
          <a:srcRect/>
          <a:stretch>
            <a:fillRect/>
          </a:stretch>
        </p:blipFill>
        <p:spPr bwMode="auto">
          <a:xfrm>
            <a:off x="3048000" y="3657600"/>
            <a:ext cx="1695450" cy="2133600"/>
          </a:xfrm>
          <a:prstGeom prst="rect">
            <a:avLst/>
          </a:prstGeom>
          <a:noFill/>
        </p:spPr>
      </p:pic>
      <p:sp>
        <p:nvSpPr>
          <p:cNvPr id="101384" name="Text Box 8"/>
          <p:cNvSpPr txBox="1">
            <a:spLocks noChangeArrowheads="1"/>
          </p:cNvSpPr>
          <p:nvPr/>
        </p:nvSpPr>
        <p:spPr bwMode="auto">
          <a:xfrm>
            <a:off x="304800" y="2362200"/>
            <a:ext cx="2133600" cy="517525"/>
          </a:xfrm>
          <a:prstGeom prst="rect">
            <a:avLst/>
          </a:prstGeom>
          <a:noFill/>
          <a:ln w="9525">
            <a:noFill/>
            <a:miter lim="800000"/>
            <a:headEnd/>
            <a:tailEnd/>
          </a:ln>
          <a:effectLst/>
        </p:spPr>
        <p:txBody>
          <a:bodyPr>
            <a:spAutoFit/>
          </a:bodyPr>
          <a:lstStyle/>
          <a:p>
            <a:pPr algn="ctr">
              <a:spcBef>
                <a:spcPct val="50000"/>
              </a:spcBef>
            </a:pPr>
            <a:r>
              <a:rPr lang="en-US" sz="1400" b="1"/>
              <a:t>1949 – Nuclear Aircraft Concept formulated</a:t>
            </a:r>
          </a:p>
        </p:txBody>
      </p:sp>
      <p:pic>
        <p:nvPicPr>
          <p:cNvPr id="101385" name="Picture 3" descr="molten_salt"/>
          <p:cNvPicPr>
            <a:picLocks noChangeAspect="1" noChangeArrowheads="1"/>
          </p:cNvPicPr>
          <p:nvPr/>
        </p:nvPicPr>
        <p:blipFill>
          <a:blip r:embed="rId7"/>
          <a:srcRect/>
          <a:stretch>
            <a:fillRect/>
          </a:stretch>
        </p:blipFill>
        <p:spPr bwMode="auto">
          <a:xfrm>
            <a:off x="2743200" y="990600"/>
            <a:ext cx="1676400" cy="1358900"/>
          </a:xfrm>
          <a:prstGeom prst="rect">
            <a:avLst/>
          </a:prstGeom>
          <a:noFill/>
          <a:ln w="9525">
            <a:noFill/>
            <a:miter lim="800000"/>
            <a:headEnd/>
            <a:tailEnd/>
          </a:ln>
        </p:spPr>
      </p:pic>
      <p:sp>
        <p:nvSpPr>
          <p:cNvPr id="101386" name="Text Box 10"/>
          <p:cNvSpPr txBox="1">
            <a:spLocks noChangeArrowheads="1"/>
          </p:cNvSpPr>
          <p:nvPr/>
        </p:nvSpPr>
        <p:spPr bwMode="auto">
          <a:xfrm>
            <a:off x="2667000" y="2438400"/>
            <a:ext cx="1905000" cy="730250"/>
          </a:xfrm>
          <a:prstGeom prst="rect">
            <a:avLst/>
          </a:prstGeom>
          <a:noFill/>
          <a:ln w="9525">
            <a:noFill/>
            <a:miter lim="800000"/>
            <a:headEnd/>
            <a:tailEnd/>
          </a:ln>
          <a:effectLst/>
        </p:spPr>
        <p:txBody>
          <a:bodyPr>
            <a:spAutoFit/>
          </a:bodyPr>
          <a:lstStyle/>
          <a:p>
            <a:pPr algn="ctr">
              <a:spcBef>
                <a:spcPct val="50000"/>
              </a:spcBef>
            </a:pPr>
            <a:r>
              <a:rPr lang="en-US" sz="1400" b="1"/>
              <a:t>1951 – R.C. Briant proposed Liquid-Fluoride Reactor</a:t>
            </a:r>
          </a:p>
        </p:txBody>
      </p:sp>
      <p:sp>
        <p:nvSpPr>
          <p:cNvPr id="101387" name="Text Box 11"/>
          <p:cNvSpPr txBox="1">
            <a:spLocks noChangeArrowheads="1"/>
          </p:cNvSpPr>
          <p:nvPr/>
        </p:nvSpPr>
        <p:spPr bwMode="auto">
          <a:xfrm>
            <a:off x="4953000" y="2667000"/>
            <a:ext cx="2895600" cy="517525"/>
          </a:xfrm>
          <a:prstGeom prst="rect">
            <a:avLst/>
          </a:prstGeom>
          <a:noFill/>
          <a:ln w="9525">
            <a:noFill/>
            <a:miter lim="800000"/>
            <a:headEnd/>
            <a:tailEnd/>
          </a:ln>
          <a:effectLst/>
        </p:spPr>
        <p:txBody>
          <a:bodyPr>
            <a:spAutoFit/>
          </a:bodyPr>
          <a:lstStyle/>
          <a:p>
            <a:pPr algn="ctr">
              <a:spcBef>
                <a:spcPct val="50000"/>
              </a:spcBef>
            </a:pPr>
            <a:r>
              <a:rPr lang="en-US" sz="1400" b="1"/>
              <a:t>1952, 1953 – Early designs for aircraft fluoride reactor</a:t>
            </a:r>
          </a:p>
        </p:txBody>
      </p:sp>
      <p:pic>
        <p:nvPicPr>
          <p:cNvPr id="101388" name="Picture 12" descr="ANP53 concept"/>
          <p:cNvPicPr>
            <a:picLocks noChangeAspect="1" noChangeArrowheads="1"/>
          </p:cNvPicPr>
          <p:nvPr/>
        </p:nvPicPr>
        <p:blipFill>
          <a:blip r:embed="rId8" cstate="print"/>
          <a:srcRect/>
          <a:stretch>
            <a:fillRect/>
          </a:stretch>
        </p:blipFill>
        <p:spPr bwMode="auto">
          <a:xfrm>
            <a:off x="6553200" y="990600"/>
            <a:ext cx="1257300" cy="1524000"/>
          </a:xfrm>
          <a:prstGeom prst="rect">
            <a:avLst/>
          </a:prstGeom>
          <a:noFill/>
        </p:spPr>
      </p:pic>
      <p:sp>
        <p:nvSpPr>
          <p:cNvPr id="101389" name="Text Box 13"/>
          <p:cNvSpPr txBox="1">
            <a:spLocks noChangeArrowheads="1"/>
          </p:cNvSpPr>
          <p:nvPr/>
        </p:nvSpPr>
        <p:spPr bwMode="auto">
          <a:xfrm>
            <a:off x="152400" y="5791200"/>
            <a:ext cx="2667000" cy="942975"/>
          </a:xfrm>
          <a:prstGeom prst="rect">
            <a:avLst/>
          </a:prstGeom>
          <a:noFill/>
          <a:ln w="9525">
            <a:noFill/>
            <a:miter lim="800000"/>
            <a:headEnd/>
            <a:tailEnd/>
          </a:ln>
          <a:effectLst/>
        </p:spPr>
        <p:txBody>
          <a:bodyPr>
            <a:spAutoFit/>
          </a:bodyPr>
          <a:lstStyle/>
          <a:p>
            <a:pPr algn="ctr">
              <a:spcBef>
                <a:spcPct val="50000"/>
              </a:spcBef>
            </a:pPr>
            <a:r>
              <a:rPr lang="en-US" sz="1400" b="1"/>
              <a:t>1954 – Aircraft Reactor Experiment (ARE) built and operated successfully       (2500 kWt, 1150K)</a:t>
            </a:r>
          </a:p>
        </p:txBody>
      </p:sp>
      <p:sp>
        <p:nvSpPr>
          <p:cNvPr id="101390" name="Text Box 14"/>
          <p:cNvSpPr txBox="1">
            <a:spLocks noChangeArrowheads="1"/>
          </p:cNvSpPr>
          <p:nvPr/>
        </p:nvSpPr>
        <p:spPr bwMode="auto">
          <a:xfrm>
            <a:off x="2971800" y="5867400"/>
            <a:ext cx="3352800" cy="730250"/>
          </a:xfrm>
          <a:prstGeom prst="rect">
            <a:avLst/>
          </a:prstGeom>
          <a:noFill/>
          <a:ln w="9525">
            <a:noFill/>
            <a:miter lim="800000"/>
            <a:headEnd/>
            <a:tailEnd/>
          </a:ln>
          <a:effectLst/>
        </p:spPr>
        <p:txBody>
          <a:bodyPr>
            <a:spAutoFit/>
          </a:bodyPr>
          <a:lstStyle/>
          <a:p>
            <a:pPr algn="ctr">
              <a:spcBef>
                <a:spcPct val="50000"/>
              </a:spcBef>
            </a:pPr>
            <a:r>
              <a:rPr lang="en-US" sz="1400" b="1"/>
              <a:t>1955 – 60 MWt Aircraft Reactor Test (ART, “Fireball”) proposed for aircraft reactor</a:t>
            </a:r>
          </a:p>
        </p:txBody>
      </p:sp>
      <p:sp>
        <p:nvSpPr>
          <p:cNvPr id="101391" name="Text Box 15"/>
          <p:cNvSpPr txBox="1">
            <a:spLocks noChangeArrowheads="1"/>
          </p:cNvSpPr>
          <p:nvPr/>
        </p:nvSpPr>
        <p:spPr bwMode="auto">
          <a:xfrm>
            <a:off x="6781800" y="5867400"/>
            <a:ext cx="2209800" cy="730250"/>
          </a:xfrm>
          <a:prstGeom prst="rect">
            <a:avLst/>
          </a:prstGeom>
          <a:noFill/>
          <a:ln w="9525">
            <a:noFill/>
            <a:miter lim="800000"/>
            <a:headEnd/>
            <a:tailEnd/>
          </a:ln>
          <a:effectLst/>
        </p:spPr>
        <p:txBody>
          <a:bodyPr>
            <a:spAutoFit/>
          </a:bodyPr>
          <a:lstStyle/>
          <a:p>
            <a:pPr algn="ctr">
              <a:spcBef>
                <a:spcPct val="50000"/>
              </a:spcBef>
            </a:pPr>
            <a:r>
              <a:rPr lang="en-US" sz="1400" b="1"/>
              <a:t>1960 – Nuclear Aircraft Program cancelled in favor of ICBMs</a:t>
            </a:r>
          </a:p>
        </p:txBody>
      </p:sp>
      <p:sp>
        <p:nvSpPr>
          <p:cNvPr id="101392" name="AutoShape 9"/>
          <p:cNvSpPr>
            <a:spLocks noChangeArrowheads="1"/>
          </p:cNvSpPr>
          <p:nvPr/>
        </p:nvSpPr>
        <p:spPr bwMode="auto">
          <a:xfrm>
            <a:off x="2438400" y="1600200"/>
            <a:ext cx="228600" cy="457200"/>
          </a:xfrm>
          <a:prstGeom prst="rightArrow">
            <a:avLst>
              <a:gd name="adj1" fmla="val 50000"/>
              <a:gd name="adj2" fmla="val 48750"/>
            </a:avLst>
          </a:prstGeom>
          <a:solidFill>
            <a:schemeClr val="bg1"/>
          </a:solidFill>
          <a:ln w="50800">
            <a:solidFill>
              <a:srgbClr val="0066FF"/>
            </a:solidFill>
            <a:miter lim="800000"/>
            <a:headEnd/>
            <a:tailEnd/>
          </a:ln>
        </p:spPr>
        <p:txBody>
          <a:bodyPr wrap="none" anchor="ctr"/>
          <a:lstStyle/>
          <a:p>
            <a:endParaRPr lang="en-US"/>
          </a:p>
        </p:txBody>
      </p:sp>
      <p:sp>
        <p:nvSpPr>
          <p:cNvPr id="101393" name="AutoShape 9"/>
          <p:cNvSpPr>
            <a:spLocks noChangeArrowheads="1"/>
          </p:cNvSpPr>
          <p:nvPr/>
        </p:nvSpPr>
        <p:spPr bwMode="auto">
          <a:xfrm>
            <a:off x="4495800" y="1600200"/>
            <a:ext cx="228600" cy="457200"/>
          </a:xfrm>
          <a:prstGeom prst="rightArrow">
            <a:avLst>
              <a:gd name="adj1" fmla="val 50000"/>
              <a:gd name="adj2" fmla="val 48750"/>
            </a:avLst>
          </a:prstGeom>
          <a:solidFill>
            <a:schemeClr val="bg1"/>
          </a:solidFill>
          <a:ln w="50800">
            <a:solidFill>
              <a:srgbClr val="0066FF"/>
            </a:solidFill>
            <a:miter lim="800000"/>
            <a:headEnd/>
            <a:tailEnd/>
          </a:ln>
        </p:spPr>
        <p:txBody>
          <a:bodyPr wrap="none" anchor="ctr"/>
          <a:lstStyle/>
          <a:p>
            <a:endParaRPr lang="en-US"/>
          </a:p>
        </p:txBody>
      </p:sp>
      <p:sp>
        <p:nvSpPr>
          <p:cNvPr id="101394" name="AutoShape 9"/>
          <p:cNvSpPr>
            <a:spLocks noChangeArrowheads="1"/>
          </p:cNvSpPr>
          <p:nvPr/>
        </p:nvSpPr>
        <p:spPr bwMode="auto">
          <a:xfrm>
            <a:off x="2667000" y="4724400"/>
            <a:ext cx="228600" cy="457200"/>
          </a:xfrm>
          <a:prstGeom prst="rightArrow">
            <a:avLst>
              <a:gd name="adj1" fmla="val 50000"/>
              <a:gd name="adj2" fmla="val 48750"/>
            </a:avLst>
          </a:prstGeom>
          <a:solidFill>
            <a:schemeClr val="bg1"/>
          </a:solidFill>
          <a:ln w="50800">
            <a:solidFill>
              <a:srgbClr val="0066FF"/>
            </a:solidFill>
            <a:miter lim="800000"/>
            <a:headEnd/>
            <a:tailEnd/>
          </a:ln>
        </p:spPr>
        <p:txBody>
          <a:bodyPr wrap="none" anchor="ctr"/>
          <a:lstStyle/>
          <a:p>
            <a:endParaRPr lang="en-US"/>
          </a:p>
        </p:txBody>
      </p:sp>
      <p:sp>
        <p:nvSpPr>
          <p:cNvPr id="101395" name="AutoShape 9"/>
          <p:cNvSpPr>
            <a:spLocks noChangeArrowheads="1"/>
          </p:cNvSpPr>
          <p:nvPr/>
        </p:nvSpPr>
        <p:spPr bwMode="auto">
          <a:xfrm>
            <a:off x="4953000" y="4724400"/>
            <a:ext cx="228600" cy="457200"/>
          </a:xfrm>
          <a:prstGeom prst="rightArrow">
            <a:avLst>
              <a:gd name="adj1" fmla="val 50000"/>
              <a:gd name="adj2" fmla="val 48750"/>
            </a:avLst>
          </a:prstGeom>
          <a:solidFill>
            <a:schemeClr val="bg1"/>
          </a:solidFill>
          <a:ln w="50800">
            <a:solidFill>
              <a:srgbClr val="0066FF"/>
            </a:solidFill>
            <a:miter lim="800000"/>
            <a:headEnd/>
            <a:tailEnd/>
          </a:ln>
        </p:spPr>
        <p:txBody>
          <a:bodyPr wrap="none" anchor="ctr"/>
          <a:lstStyle/>
          <a:p>
            <a:endParaRPr lang="en-US"/>
          </a:p>
        </p:txBody>
      </p:sp>
      <p:sp>
        <p:nvSpPr>
          <p:cNvPr id="101396" name="Line 20"/>
          <p:cNvSpPr>
            <a:spLocks noChangeShapeType="1"/>
          </p:cNvSpPr>
          <p:nvPr/>
        </p:nvSpPr>
        <p:spPr bwMode="auto">
          <a:xfrm>
            <a:off x="914400" y="3429000"/>
            <a:ext cx="6858000" cy="0"/>
          </a:xfrm>
          <a:prstGeom prst="line">
            <a:avLst/>
          </a:prstGeom>
          <a:noFill/>
          <a:ln w="25400">
            <a:solidFill>
              <a:srgbClr val="0066FF"/>
            </a:solidFill>
            <a:prstDash val="sysDot"/>
            <a:round/>
            <a:headEnd/>
            <a:tailEnd/>
          </a:ln>
          <a:effectLst/>
        </p:spPr>
        <p:txBody>
          <a:bodyPr anchor="ctr"/>
          <a:lstStyle/>
          <a:p>
            <a:endParaRPr lang="en-GB"/>
          </a:p>
        </p:txBody>
      </p:sp>
      <p:sp>
        <p:nvSpPr>
          <p:cNvPr id="101397" name="Arc 21"/>
          <p:cNvSpPr>
            <a:spLocks/>
          </p:cNvSpPr>
          <p:nvPr/>
        </p:nvSpPr>
        <p:spPr bwMode="auto">
          <a:xfrm>
            <a:off x="7766050" y="2141538"/>
            <a:ext cx="844550" cy="1290637"/>
          </a:xfrm>
          <a:custGeom>
            <a:avLst/>
            <a:gdLst>
              <a:gd name="G0" fmla="+- 169 0 0"/>
              <a:gd name="G1" fmla="+- 21408 0 0"/>
              <a:gd name="G2" fmla="+- 21600 0 0"/>
              <a:gd name="T0" fmla="*/ 3043 w 21769"/>
              <a:gd name="T1" fmla="*/ 0 h 43008"/>
              <a:gd name="T2" fmla="*/ 0 w 21769"/>
              <a:gd name="T3" fmla="*/ 43007 h 43008"/>
              <a:gd name="T4" fmla="*/ 169 w 21769"/>
              <a:gd name="T5" fmla="*/ 21408 h 43008"/>
            </a:gdLst>
            <a:ahLst/>
            <a:cxnLst>
              <a:cxn ang="0">
                <a:pos x="T0" y="T1"/>
              </a:cxn>
              <a:cxn ang="0">
                <a:pos x="T2" y="T3"/>
              </a:cxn>
              <a:cxn ang="0">
                <a:pos x="T4" y="T5"/>
              </a:cxn>
            </a:cxnLst>
            <a:rect l="0" t="0" r="r" b="b"/>
            <a:pathLst>
              <a:path w="21769" h="43008" fill="none" extrusionOk="0">
                <a:moveTo>
                  <a:pt x="3042" y="0"/>
                </a:moveTo>
                <a:cubicBezTo>
                  <a:pt x="13765" y="1439"/>
                  <a:pt x="21769" y="10589"/>
                  <a:pt x="21769" y="21408"/>
                </a:cubicBezTo>
                <a:cubicBezTo>
                  <a:pt x="21769" y="33337"/>
                  <a:pt x="12098" y="43008"/>
                  <a:pt x="169" y="43008"/>
                </a:cubicBezTo>
                <a:cubicBezTo>
                  <a:pt x="112" y="43008"/>
                  <a:pt x="56" y="43007"/>
                  <a:pt x="-1" y="43007"/>
                </a:cubicBezTo>
              </a:path>
              <a:path w="21769" h="43008" stroke="0" extrusionOk="0">
                <a:moveTo>
                  <a:pt x="3042" y="0"/>
                </a:moveTo>
                <a:cubicBezTo>
                  <a:pt x="13765" y="1439"/>
                  <a:pt x="21769" y="10589"/>
                  <a:pt x="21769" y="21408"/>
                </a:cubicBezTo>
                <a:cubicBezTo>
                  <a:pt x="21769" y="33337"/>
                  <a:pt x="12098" y="43008"/>
                  <a:pt x="169" y="43008"/>
                </a:cubicBezTo>
                <a:cubicBezTo>
                  <a:pt x="112" y="43008"/>
                  <a:pt x="56" y="43007"/>
                  <a:pt x="-1" y="43007"/>
                </a:cubicBezTo>
                <a:lnTo>
                  <a:pt x="169" y="21408"/>
                </a:lnTo>
                <a:close/>
              </a:path>
            </a:pathLst>
          </a:custGeom>
          <a:noFill/>
          <a:ln w="25400">
            <a:solidFill>
              <a:srgbClr val="0066FF"/>
            </a:solidFill>
            <a:prstDash val="sysDot"/>
            <a:round/>
            <a:headEnd/>
            <a:tailEnd/>
          </a:ln>
          <a:effectLst/>
        </p:spPr>
        <p:txBody>
          <a:bodyPr wrap="none" anchor="ctr"/>
          <a:lstStyle/>
          <a:p>
            <a:endParaRPr lang="en-GB"/>
          </a:p>
        </p:txBody>
      </p:sp>
      <p:sp>
        <p:nvSpPr>
          <p:cNvPr id="101398" name="Arc 22"/>
          <p:cNvSpPr>
            <a:spLocks/>
          </p:cNvSpPr>
          <p:nvPr/>
        </p:nvSpPr>
        <p:spPr bwMode="auto">
          <a:xfrm flipH="1">
            <a:off x="150813" y="3429000"/>
            <a:ext cx="838200" cy="1112838"/>
          </a:xfrm>
          <a:custGeom>
            <a:avLst/>
            <a:gdLst>
              <a:gd name="G0" fmla="+- 0 0 0"/>
              <a:gd name="G1" fmla="+- 21600 0 0"/>
              <a:gd name="G2" fmla="+- 21600 0 0"/>
              <a:gd name="T0" fmla="*/ 0 w 21600"/>
              <a:gd name="T1" fmla="*/ 0 h 37066"/>
              <a:gd name="T2" fmla="*/ 15079 w 21600"/>
              <a:gd name="T3" fmla="*/ 37066 h 37066"/>
              <a:gd name="T4" fmla="*/ 0 w 21600"/>
              <a:gd name="T5" fmla="*/ 21600 h 37066"/>
            </a:gdLst>
            <a:ahLst/>
            <a:cxnLst>
              <a:cxn ang="0">
                <a:pos x="T0" y="T1"/>
              </a:cxn>
              <a:cxn ang="0">
                <a:pos x="T2" y="T3"/>
              </a:cxn>
              <a:cxn ang="0">
                <a:pos x="T4" y="T5"/>
              </a:cxn>
            </a:cxnLst>
            <a:rect l="0" t="0" r="r" b="b"/>
            <a:pathLst>
              <a:path w="21600" h="37066" fill="none" extrusionOk="0">
                <a:moveTo>
                  <a:pt x="-1" y="0"/>
                </a:moveTo>
                <a:cubicBezTo>
                  <a:pt x="11929" y="0"/>
                  <a:pt x="21600" y="9670"/>
                  <a:pt x="21600" y="21600"/>
                </a:cubicBezTo>
                <a:cubicBezTo>
                  <a:pt x="21600" y="27423"/>
                  <a:pt x="19248" y="33000"/>
                  <a:pt x="15078" y="37065"/>
                </a:cubicBezTo>
              </a:path>
              <a:path w="21600" h="37066" stroke="0" extrusionOk="0">
                <a:moveTo>
                  <a:pt x="-1" y="0"/>
                </a:moveTo>
                <a:cubicBezTo>
                  <a:pt x="11929" y="0"/>
                  <a:pt x="21600" y="9670"/>
                  <a:pt x="21600" y="21600"/>
                </a:cubicBezTo>
                <a:cubicBezTo>
                  <a:pt x="21600" y="27423"/>
                  <a:pt x="19248" y="33000"/>
                  <a:pt x="15078" y="37065"/>
                </a:cubicBezTo>
                <a:lnTo>
                  <a:pt x="0" y="21600"/>
                </a:lnTo>
                <a:close/>
              </a:path>
            </a:pathLst>
          </a:custGeom>
          <a:noFill/>
          <a:ln w="25400">
            <a:solidFill>
              <a:srgbClr val="0066FF"/>
            </a:solidFill>
            <a:prstDash val="sysDot"/>
            <a:round/>
            <a:headEnd/>
            <a:tailEnd type="stealth" w="lg" len="lg"/>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2" name="Picture 2" descr="LMFR"/>
          <p:cNvPicPr>
            <a:picLocks noChangeAspect="1" noChangeArrowheads="1"/>
          </p:cNvPicPr>
          <p:nvPr/>
        </p:nvPicPr>
        <p:blipFill>
          <a:blip r:embed="rId2"/>
          <a:srcRect l="13452" t="8713" r="8243" b="43849"/>
          <a:stretch>
            <a:fillRect/>
          </a:stretch>
        </p:blipFill>
        <p:spPr bwMode="auto">
          <a:xfrm>
            <a:off x="5334000" y="3582988"/>
            <a:ext cx="3810000" cy="3275012"/>
          </a:xfrm>
          <a:prstGeom prst="rect">
            <a:avLst/>
          </a:prstGeom>
          <a:noFill/>
        </p:spPr>
      </p:pic>
      <p:sp>
        <p:nvSpPr>
          <p:cNvPr id="102403" name="Rectangle 3"/>
          <p:cNvSpPr>
            <a:spLocks noGrp="1" noChangeArrowheads="1"/>
          </p:cNvSpPr>
          <p:nvPr>
            <p:ph type="title"/>
          </p:nvPr>
        </p:nvSpPr>
        <p:spPr/>
        <p:txBody>
          <a:bodyPr/>
          <a:lstStyle/>
          <a:p>
            <a:r>
              <a:rPr lang="en-US" smtClean="0"/>
              <a:t>Fluid-Fueled Reactors for Thorium Energy</a:t>
            </a:r>
          </a:p>
        </p:txBody>
      </p:sp>
      <p:sp>
        <p:nvSpPr>
          <p:cNvPr id="102404" name="Rectangle 4"/>
          <p:cNvSpPr>
            <a:spLocks noGrp="1" noChangeArrowheads="1"/>
          </p:cNvSpPr>
          <p:nvPr>
            <p:ph type="body" sz="half" idx="2"/>
          </p:nvPr>
        </p:nvSpPr>
        <p:spPr>
          <a:xfrm>
            <a:off x="3197225" y="1600200"/>
            <a:ext cx="3224213" cy="1060450"/>
          </a:xfrm>
        </p:spPr>
        <p:txBody>
          <a:bodyPr/>
          <a:lstStyle/>
          <a:p>
            <a:r>
              <a:rPr lang="en-US" sz="1100" smtClean="0"/>
              <a:t>Uranium tetrafluoride dissolved in lithium fluoride/beryllium fluoride.</a:t>
            </a:r>
          </a:p>
          <a:p>
            <a:r>
              <a:rPr lang="en-US" sz="1100" smtClean="0"/>
              <a:t>Thorium dissolved as a tetrafluoride.</a:t>
            </a:r>
          </a:p>
          <a:p>
            <a:r>
              <a:rPr lang="en-US" sz="1100" smtClean="0"/>
              <a:t>Two built and operated.</a:t>
            </a:r>
          </a:p>
        </p:txBody>
      </p:sp>
      <p:pic>
        <p:nvPicPr>
          <p:cNvPr id="102405" name="Picture 5" descr="HRE-2"/>
          <p:cNvPicPr>
            <a:picLocks noChangeAspect="1" noChangeArrowheads="1"/>
          </p:cNvPicPr>
          <p:nvPr/>
        </p:nvPicPr>
        <p:blipFill>
          <a:blip r:embed="rId3"/>
          <a:srcRect l="24042" t="8713" r="22382" b="44817"/>
          <a:stretch>
            <a:fillRect/>
          </a:stretch>
        </p:blipFill>
        <p:spPr bwMode="auto">
          <a:xfrm>
            <a:off x="76200" y="2971800"/>
            <a:ext cx="3033713" cy="3733800"/>
          </a:xfrm>
          <a:prstGeom prst="rect">
            <a:avLst/>
          </a:prstGeom>
          <a:noFill/>
        </p:spPr>
      </p:pic>
      <p:pic>
        <p:nvPicPr>
          <p:cNvPr id="102406" name="Picture 6" descr="MSRE diagram"/>
          <p:cNvPicPr>
            <a:picLocks noChangeAspect="1" noChangeArrowheads="1"/>
          </p:cNvPicPr>
          <p:nvPr/>
        </p:nvPicPr>
        <p:blipFill>
          <a:blip r:embed="rId4"/>
          <a:srcRect/>
          <a:stretch>
            <a:fillRect/>
          </a:stretch>
        </p:blipFill>
        <p:spPr bwMode="auto">
          <a:xfrm>
            <a:off x="3048000" y="2514600"/>
            <a:ext cx="3251200" cy="3854450"/>
          </a:xfrm>
          <a:prstGeom prst="rect">
            <a:avLst/>
          </a:prstGeom>
          <a:noFill/>
        </p:spPr>
      </p:pic>
      <p:sp>
        <p:nvSpPr>
          <p:cNvPr id="102407" name="Text Box 7"/>
          <p:cNvSpPr txBox="1">
            <a:spLocks noChangeArrowheads="1"/>
          </p:cNvSpPr>
          <p:nvPr/>
        </p:nvSpPr>
        <p:spPr bwMode="auto">
          <a:xfrm>
            <a:off x="152400" y="1371600"/>
            <a:ext cx="2743200" cy="641350"/>
          </a:xfrm>
          <a:prstGeom prst="rect">
            <a:avLst/>
          </a:prstGeom>
          <a:noFill/>
          <a:ln w="38100" algn="ctr">
            <a:noFill/>
            <a:miter lim="800000"/>
            <a:headEnd/>
            <a:tailEnd/>
          </a:ln>
          <a:effectLst/>
        </p:spPr>
        <p:txBody>
          <a:bodyPr>
            <a:spAutoFit/>
          </a:bodyPr>
          <a:lstStyle/>
          <a:p>
            <a:pPr algn="ctr">
              <a:spcBef>
                <a:spcPct val="50000"/>
              </a:spcBef>
            </a:pPr>
            <a:r>
              <a:rPr lang="en-US" sz="1800" b="1">
                <a:solidFill>
                  <a:srgbClr val="3366FF"/>
                </a:solidFill>
              </a:rPr>
              <a:t>Aqueous Homogenous Reactor (ORNL)</a:t>
            </a:r>
          </a:p>
        </p:txBody>
      </p:sp>
      <p:sp>
        <p:nvSpPr>
          <p:cNvPr id="102408" name="Text Box 8"/>
          <p:cNvSpPr txBox="1">
            <a:spLocks noChangeArrowheads="1"/>
          </p:cNvSpPr>
          <p:nvPr/>
        </p:nvSpPr>
        <p:spPr bwMode="auto">
          <a:xfrm>
            <a:off x="3124200" y="914400"/>
            <a:ext cx="2895600" cy="641350"/>
          </a:xfrm>
          <a:prstGeom prst="rect">
            <a:avLst/>
          </a:prstGeom>
          <a:noFill/>
          <a:ln w="38100" algn="ctr">
            <a:noFill/>
            <a:miter lim="800000"/>
            <a:headEnd/>
            <a:tailEnd/>
          </a:ln>
          <a:effectLst/>
        </p:spPr>
        <p:txBody>
          <a:bodyPr>
            <a:spAutoFit/>
          </a:bodyPr>
          <a:lstStyle/>
          <a:p>
            <a:pPr algn="ctr">
              <a:spcBef>
                <a:spcPct val="50000"/>
              </a:spcBef>
            </a:pPr>
            <a:r>
              <a:rPr lang="en-US" sz="1800" b="1">
                <a:solidFill>
                  <a:srgbClr val="3366FF"/>
                </a:solidFill>
              </a:rPr>
              <a:t>Liquid-Fluoride Reactor (ORNL)</a:t>
            </a:r>
          </a:p>
        </p:txBody>
      </p:sp>
      <p:sp>
        <p:nvSpPr>
          <p:cNvPr id="102409" name="Text Box 9"/>
          <p:cNvSpPr txBox="1">
            <a:spLocks noChangeArrowheads="1"/>
          </p:cNvSpPr>
          <p:nvPr/>
        </p:nvSpPr>
        <p:spPr bwMode="auto">
          <a:xfrm>
            <a:off x="6248400" y="1524000"/>
            <a:ext cx="2667000" cy="641350"/>
          </a:xfrm>
          <a:prstGeom prst="rect">
            <a:avLst/>
          </a:prstGeom>
          <a:noFill/>
          <a:ln w="38100" algn="ctr">
            <a:noFill/>
            <a:miter lim="800000"/>
            <a:headEnd/>
            <a:tailEnd/>
          </a:ln>
          <a:effectLst/>
        </p:spPr>
        <p:txBody>
          <a:bodyPr>
            <a:spAutoFit/>
          </a:bodyPr>
          <a:lstStyle/>
          <a:p>
            <a:pPr algn="ctr">
              <a:spcBef>
                <a:spcPct val="50000"/>
              </a:spcBef>
            </a:pPr>
            <a:r>
              <a:rPr lang="en-US" sz="1800" b="1">
                <a:solidFill>
                  <a:srgbClr val="3366FF"/>
                </a:solidFill>
              </a:rPr>
              <a:t>Liquid-Metal Fuel Reactor (BNL)</a:t>
            </a:r>
          </a:p>
        </p:txBody>
      </p:sp>
      <p:sp>
        <p:nvSpPr>
          <p:cNvPr id="102410" name="Rectangle 10"/>
          <p:cNvSpPr>
            <a:spLocks noGrp="1" noChangeArrowheads="1"/>
          </p:cNvSpPr>
          <p:nvPr>
            <p:ph type="body" sz="half" idx="1"/>
          </p:nvPr>
        </p:nvSpPr>
        <p:spPr>
          <a:xfrm>
            <a:off x="304800" y="2057400"/>
            <a:ext cx="2971800" cy="990600"/>
          </a:xfrm>
        </p:spPr>
        <p:txBody>
          <a:bodyPr/>
          <a:lstStyle/>
          <a:p>
            <a:r>
              <a:rPr lang="en-US" sz="1100" smtClean="0"/>
              <a:t>Uranyl sulfate dissolved in pressurized heavy water.</a:t>
            </a:r>
          </a:p>
          <a:p>
            <a:r>
              <a:rPr lang="en-US" sz="1100" smtClean="0"/>
              <a:t>Thorium oxide in a slurry.</a:t>
            </a:r>
          </a:p>
          <a:p>
            <a:r>
              <a:rPr lang="en-US" sz="1100" smtClean="0"/>
              <a:t>Two built and operated.</a:t>
            </a:r>
          </a:p>
        </p:txBody>
      </p:sp>
      <p:sp>
        <p:nvSpPr>
          <p:cNvPr id="102411" name="Rectangle 11"/>
          <p:cNvSpPr>
            <a:spLocks noChangeArrowheads="1"/>
          </p:cNvSpPr>
          <p:nvPr/>
        </p:nvSpPr>
        <p:spPr bwMode="auto">
          <a:xfrm>
            <a:off x="6248400" y="2209800"/>
            <a:ext cx="2743200" cy="990600"/>
          </a:xfrm>
          <a:prstGeom prst="rect">
            <a:avLst/>
          </a:prstGeom>
          <a:noFill/>
          <a:ln w="9525">
            <a:noFill/>
            <a:miter lim="800000"/>
            <a:headEnd/>
            <a:tailEnd/>
          </a:ln>
          <a:effectLst/>
        </p:spPr>
        <p:txBody>
          <a:bodyPr/>
          <a:lstStyle/>
          <a:p>
            <a:pPr marL="228600" indent="-228600" defTabSz="923925">
              <a:spcBef>
                <a:spcPct val="20000"/>
              </a:spcBef>
              <a:buClr>
                <a:srgbClr val="C62931"/>
              </a:buClr>
              <a:buFont typeface="Symbol" pitchFamily="18" charset="2"/>
              <a:buChar char="¨"/>
            </a:pPr>
            <a:r>
              <a:rPr lang="en-US" sz="1100" b="1"/>
              <a:t>Uranium metal dissolved in bismuth metal.</a:t>
            </a:r>
          </a:p>
          <a:p>
            <a:pPr marL="228600" indent="-228600" defTabSz="923925">
              <a:spcBef>
                <a:spcPct val="20000"/>
              </a:spcBef>
              <a:buClr>
                <a:srgbClr val="C62931"/>
              </a:buClr>
              <a:buFont typeface="Symbol" pitchFamily="18" charset="2"/>
              <a:buChar char="¨"/>
            </a:pPr>
            <a:r>
              <a:rPr lang="en-US" sz="1100" b="1"/>
              <a:t>Thorium oxide in a slurry.</a:t>
            </a:r>
          </a:p>
          <a:p>
            <a:pPr marL="228600" indent="-228600" defTabSz="923925">
              <a:spcBef>
                <a:spcPct val="20000"/>
              </a:spcBef>
              <a:buClr>
                <a:srgbClr val="C62931"/>
              </a:buClr>
              <a:buFont typeface="Symbol" pitchFamily="18" charset="2"/>
              <a:buChar char="¨"/>
            </a:pPr>
            <a:r>
              <a:rPr lang="en-US" sz="1100" b="1"/>
              <a:t>Conceptual—none built and operated.</a:t>
            </a: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US" smtClean="0"/>
              <a:t>Molten Salt Reactor Experiment (1965-1969)</a:t>
            </a:r>
          </a:p>
        </p:txBody>
      </p:sp>
      <p:pic>
        <p:nvPicPr>
          <p:cNvPr id="65539" name="Picture 3" descr="MSRE_configuration"/>
          <p:cNvPicPr>
            <a:picLocks noChangeAspect="1" noChangeArrowheads="1"/>
          </p:cNvPicPr>
          <p:nvPr/>
        </p:nvPicPr>
        <p:blipFill>
          <a:blip r:embed="rId2"/>
          <a:srcRect/>
          <a:stretch>
            <a:fillRect/>
          </a:stretch>
        </p:blipFill>
        <p:spPr bwMode="auto">
          <a:xfrm>
            <a:off x="133350" y="1200150"/>
            <a:ext cx="4168775" cy="4984750"/>
          </a:xfrm>
          <a:prstGeom prst="rect">
            <a:avLst/>
          </a:prstGeom>
          <a:noFill/>
        </p:spPr>
      </p:pic>
      <p:pic>
        <p:nvPicPr>
          <p:cNvPr id="65540" name="Picture 4"/>
          <p:cNvPicPr>
            <a:picLocks noChangeAspect="1" noChangeArrowheads="1"/>
          </p:cNvPicPr>
          <p:nvPr/>
        </p:nvPicPr>
        <p:blipFill>
          <a:blip r:embed="rId3"/>
          <a:srcRect/>
          <a:stretch>
            <a:fillRect/>
          </a:stretch>
        </p:blipFill>
        <p:spPr bwMode="auto">
          <a:xfrm>
            <a:off x="4495800" y="914400"/>
            <a:ext cx="4284663" cy="5791200"/>
          </a:xfrm>
          <a:prstGeom prst="rect">
            <a:avLst/>
          </a:prstGeom>
          <a:noFill/>
        </p:spPr>
      </p:pic>
    </p:spTree>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WASH-1097-fig5-3-3"/>
          <p:cNvPicPr>
            <a:picLocks noChangeAspect="1" noChangeArrowheads="1"/>
          </p:cNvPicPr>
          <p:nvPr/>
        </p:nvPicPr>
        <p:blipFill>
          <a:blip r:embed="rId2"/>
          <a:srcRect l="3748" t="4962" r="8197" b="13647"/>
          <a:stretch>
            <a:fillRect/>
          </a:stretch>
        </p:blipFill>
        <p:spPr bwMode="auto">
          <a:xfrm>
            <a:off x="304800" y="914400"/>
            <a:ext cx="8382000" cy="5849938"/>
          </a:xfrm>
          <a:prstGeom prst="rect">
            <a:avLst/>
          </a:prstGeom>
          <a:noFill/>
        </p:spPr>
      </p:pic>
      <p:sp>
        <p:nvSpPr>
          <p:cNvPr id="50179" name="Rectangle 3"/>
          <p:cNvSpPr>
            <a:spLocks noGrp="1" noChangeArrowheads="1"/>
          </p:cNvSpPr>
          <p:nvPr>
            <p:ph type="title"/>
          </p:nvPr>
        </p:nvSpPr>
        <p:spPr/>
        <p:txBody>
          <a:bodyPr/>
          <a:lstStyle/>
          <a:p>
            <a:r>
              <a:rPr lang="en-US" smtClean="0"/>
              <a:t>LFTR is totally passively safe in case of accident</a:t>
            </a:r>
          </a:p>
        </p:txBody>
      </p:sp>
      <p:sp>
        <p:nvSpPr>
          <p:cNvPr id="50180" name="Rectangle 4"/>
          <p:cNvSpPr>
            <a:spLocks noGrp="1" noChangeArrowheads="1"/>
          </p:cNvSpPr>
          <p:nvPr>
            <p:ph type="body" sz="half" idx="1"/>
          </p:nvPr>
        </p:nvSpPr>
        <p:spPr>
          <a:xfrm>
            <a:off x="603250" y="5029200"/>
            <a:ext cx="3359150" cy="1600200"/>
          </a:xfrm>
          <a:solidFill>
            <a:schemeClr val="bg1"/>
          </a:solidFill>
        </p:spPr>
        <p:txBody>
          <a:bodyPr/>
          <a:lstStyle/>
          <a:p>
            <a:r>
              <a:rPr lang="en-US" sz="1500" smtClean="0"/>
              <a:t>In the event of TOTAL loss of power, the freeze plug melts and the core salt drains into a passively cooled configuration where nuclear fission is impossible.</a:t>
            </a:r>
          </a:p>
        </p:txBody>
      </p:sp>
      <p:sp>
        <p:nvSpPr>
          <p:cNvPr id="50181" name="Rectangle 5"/>
          <p:cNvSpPr>
            <a:spLocks noGrp="1" noChangeArrowheads="1"/>
          </p:cNvSpPr>
          <p:nvPr>
            <p:ph type="body" sz="half" idx="2"/>
          </p:nvPr>
        </p:nvSpPr>
        <p:spPr>
          <a:xfrm>
            <a:off x="5638800" y="1201738"/>
            <a:ext cx="2984500" cy="2151062"/>
          </a:xfrm>
          <a:solidFill>
            <a:schemeClr val="bg1"/>
          </a:solidFill>
        </p:spPr>
        <p:txBody>
          <a:bodyPr/>
          <a:lstStyle/>
          <a:p>
            <a:r>
              <a:rPr lang="en-US" sz="1500" smtClean="0"/>
              <a:t>The reactor is equipped with a “freeze plug”—an open line where a frozen plug of salt is blocking the flow.</a:t>
            </a:r>
          </a:p>
          <a:p>
            <a:r>
              <a:rPr lang="en-US" sz="1500" smtClean="0"/>
              <a:t>The plug is kept frozen by an external cooling fan.</a:t>
            </a:r>
          </a:p>
        </p:txBody>
      </p:sp>
      <p:sp>
        <p:nvSpPr>
          <p:cNvPr id="50182" name="Line 6"/>
          <p:cNvSpPr>
            <a:spLocks noChangeShapeType="1"/>
          </p:cNvSpPr>
          <p:nvPr/>
        </p:nvSpPr>
        <p:spPr bwMode="auto">
          <a:xfrm flipH="1">
            <a:off x="4267200" y="3657600"/>
            <a:ext cx="1447800" cy="381000"/>
          </a:xfrm>
          <a:prstGeom prst="line">
            <a:avLst/>
          </a:prstGeom>
          <a:noFill/>
          <a:ln w="50800">
            <a:solidFill>
              <a:srgbClr val="0000FF"/>
            </a:solidFill>
            <a:round/>
            <a:headEnd/>
            <a:tailEnd type="triangle" w="med" len="med"/>
          </a:ln>
          <a:effectLst/>
        </p:spPr>
        <p:txBody>
          <a:bodyPr anchor="ctr"/>
          <a:lstStyle/>
          <a:p>
            <a:endParaRPr lang="en-GB"/>
          </a:p>
        </p:txBody>
      </p:sp>
      <p:sp>
        <p:nvSpPr>
          <p:cNvPr id="50183" name="Text Box 7"/>
          <p:cNvSpPr txBox="1">
            <a:spLocks noChangeArrowheads="1"/>
          </p:cNvSpPr>
          <p:nvPr/>
        </p:nvSpPr>
        <p:spPr bwMode="auto">
          <a:xfrm>
            <a:off x="5715000" y="3505200"/>
            <a:ext cx="1219200" cy="304800"/>
          </a:xfrm>
          <a:prstGeom prst="rect">
            <a:avLst/>
          </a:prstGeom>
          <a:solidFill>
            <a:schemeClr val="bg1"/>
          </a:solidFill>
          <a:ln w="12700">
            <a:noFill/>
            <a:miter lim="800000"/>
            <a:headEnd/>
            <a:tailEnd/>
          </a:ln>
          <a:effectLst/>
        </p:spPr>
        <p:txBody>
          <a:bodyPr>
            <a:spAutoFit/>
          </a:bodyPr>
          <a:lstStyle/>
          <a:p>
            <a:pPr>
              <a:spcBef>
                <a:spcPct val="50000"/>
              </a:spcBef>
            </a:pPr>
            <a:r>
              <a:rPr lang="en-US" sz="1400" b="1">
                <a:solidFill>
                  <a:srgbClr val="0066FF"/>
                </a:solidFill>
              </a:rPr>
              <a:t>Freeze Plug</a:t>
            </a:r>
          </a:p>
        </p:txBody>
      </p:sp>
      <p:sp>
        <p:nvSpPr>
          <p:cNvPr id="50184" name="Line 8"/>
          <p:cNvSpPr>
            <a:spLocks noChangeShapeType="1"/>
          </p:cNvSpPr>
          <p:nvPr/>
        </p:nvSpPr>
        <p:spPr bwMode="auto">
          <a:xfrm>
            <a:off x="3962400" y="5867400"/>
            <a:ext cx="1752600" cy="0"/>
          </a:xfrm>
          <a:prstGeom prst="line">
            <a:avLst/>
          </a:prstGeom>
          <a:noFill/>
          <a:ln w="50800">
            <a:solidFill>
              <a:srgbClr val="00FF00"/>
            </a:solidFill>
            <a:round/>
            <a:headEnd/>
            <a:tailEnd type="triangle" w="med" len="med"/>
          </a:ln>
          <a:effectLst/>
        </p:spPr>
        <p:txBody>
          <a:bodyPr anchor="ctr"/>
          <a:lstStyle/>
          <a:p>
            <a:endParaRPr lang="en-GB"/>
          </a:p>
        </p:txBody>
      </p:sp>
      <p:sp>
        <p:nvSpPr>
          <p:cNvPr id="50185" name="Text Box 9"/>
          <p:cNvSpPr txBox="1">
            <a:spLocks noChangeArrowheads="1"/>
          </p:cNvSpPr>
          <p:nvPr/>
        </p:nvSpPr>
        <p:spPr bwMode="auto">
          <a:xfrm>
            <a:off x="3886200" y="5943600"/>
            <a:ext cx="1219200" cy="304800"/>
          </a:xfrm>
          <a:prstGeom prst="rect">
            <a:avLst/>
          </a:prstGeom>
          <a:solidFill>
            <a:schemeClr val="bg1"/>
          </a:solidFill>
          <a:ln w="12700">
            <a:noFill/>
            <a:miter lim="800000"/>
            <a:headEnd/>
            <a:tailEnd/>
          </a:ln>
          <a:effectLst/>
        </p:spPr>
        <p:txBody>
          <a:bodyPr>
            <a:spAutoFit/>
          </a:bodyPr>
          <a:lstStyle/>
          <a:p>
            <a:pPr>
              <a:spcBef>
                <a:spcPct val="50000"/>
              </a:spcBef>
            </a:pPr>
            <a:r>
              <a:rPr lang="en-US" sz="1400" b="1"/>
              <a:t>Drain Tank</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descr="02-GA50807-02b"/>
          <p:cNvPicPr>
            <a:picLocks noChangeAspect="1" noChangeArrowheads="1"/>
          </p:cNvPicPr>
          <p:nvPr/>
        </p:nvPicPr>
        <p:blipFill>
          <a:blip r:embed="rId2"/>
          <a:srcRect/>
          <a:stretch>
            <a:fillRect/>
          </a:stretch>
        </p:blipFill>
        <p:spPr bwMode="auto">
          <a:xfrm>
            <a:off x="533400" y="914400"/>
            <a:ext cx="7924800" cy="5680075"/>
          </a:xfrm>
          <a:prstGeom prst="rect">
            <a:avLst/>
          </a:prstGeom>
          <a:noFill/>
        </p:spPr>
      </p:pic>
      <p:sp>
        <p:nvSpPr>
          <p:cNvPr id="75779" name="Rectangle 3"/>
          <p:cNvSpPr>
            <a:spLocks noGrp="1" noChangeArrowheads="1"/>
          </p:cNvSpPr>
          <p:nvPr>
            <p:ph type="title"/>
          </p:nvPr>
        </p:nvSpPr>
        <p:spPr/>
        <p:txBody>
          <a:bodyPr/>
          <a:lstStyle/>
          <a:p>
            <a:r>
              <a:rPr lang="en-US" smtClean="0"/>
              <a:t>A “Modern” Fluoride Reactor</a:t>
            </a:r>
          </a:p>
        </p:txBody>
      </p:sp>
      <p:sp>
        <p:nvSpPr>
          <p:cNvPr id="75780" name="Rectangle 4"/>
          <p:cNvSpPr>
            <a:spLocks noChangeArrowheads="1"/>
          </p:cNvSpPr>
          <p:nvPr/>
        </p:nvSpPr>
        <p:spPr bwMode="auto">
          <a:xfrm>
            <a:off x="304800" y="914400"/>
            <a:ext cx="1905000" cy="838200"/>
          </a:xfrm>
          <a:prstGeom prst="rect">
            <a:avLst/>
          </a:prstGeom>
          <a:solidFill>
            <a:schemeClr val="bg1"/>
          </a:solidFill>
          <a:ln w="12700">
            <a:noFill/>
            <a:miter lim="800000"/>
            <a:headEnd/>
            <a:tailEn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idx="4294967295"/>
          </p:nvPr>
        </p:nvSpPr>
        <p:spPr/>
        <p:txBody>
          <a:bodyPr/>
          <a:lstStyle/>
          <a:p>
            <a:r>
              <a:rPr lang="en-US" sz="2000" smtClean="0"/>
              <a:t>LFTR produces far less mining waste than LWR</a:t>
            </a:r>
            <a:br>
              <a:rPr lang="en-US" sz="2000" smtClean="0"/>
            </a:br>
            <a:r>
              <a:rPr lang="en-US" sz="2000" smtClean="0"/>
              <a:t> </a:t>
            </a:r>
            <a:r>
              <a:rPr lang="en-US" sz="1600" smtClean="0">
                <a:solidFill>
                  <a:srgbClr val="C62931"/>
                </a:solidFill>
              </a:rPr>
              <a:t>( ~4000:1 ratio)</a:t>
            </a:r>
          </a:p>
        </p:txBody>
      </p:sp>
      <p:sp>
        <p:nvSpPr>
          <p:cNvPr id="9219" name="Text Box 4"/>
          <p:cNvSpPr txBox="1">
            <a:spLocks noChangeArrowheads="1"/>
          </p:cNvSpPr>
          <p:nvPr/>
        </p:nvSpPr>
        <p:spPr bwMode="auto">
          <a:xfrm>
            <a:off x="152400" y="2667000"/>
            <a:ext cx="1752600" cy="639763"/>
          </a:xfrm>
          <a:prstGeom prst="rect">
            <a:avLst/>
          </a:prstGeom>
          <a:noFill/>
          <a:ln w="12700">
            <a:noFill/>
            <a:miter lim="800000"/>
            <a:headEnd/>
            <a:tailEnd/>
          </a:ln>
        </p:spPr>
        <p:txBody>
          <a:bodyPr>
            <a:spAutoFit/>
          </a:bodyPr>
          <a:lstStyle/>
          <a:p>
            <a:pPr algn="ctr">
              <a:spcBef>
                <a:spcPct val="50000"/>
              </a:spcBef>
            </a:pPr>
            <a:r>
              <a:rPr lang="en-US" b="1"/>
              <a:t>Mining 800,000 MT of ore containing 0.2% uranium (260 MT U)</a:t>
            </a:r>
            <a:endParaRPr lang="en-US" b="1" baseline="-25000"/>
          </a:p>
        </p:txBody>
      </p:sp>
      <p:sp>
        <p:nvSpPr>
          <p:cNvPr id="9220" name="Text Box 5"/>
          <p:cNvSpPr txBox="1">
            <a:spLocks noChangeArrowheads="1"/>
          </p:cNvSpPr>
          <p:nvPr/>
        </p:nvSpPr>
        <p:spPr bwMode="auto">
          <a:xfrm>
            <a:off x="0" y="6629400"/>
            <a:ext cx="8763000" cy="228600"/>
          </a:xfrm>
          <a:prstGeom prst="rect">
            <a:avLst/>
          </a:prstGeom>
          <a:noFill/>
          <a:ln w="12700">
            <a:noFill/>
            <a:miter lim="800000"/>
            <a:headEnd/>
            <a:tailEnd/>
          </a:ln>
        </p:spPr>
        <p:txBody>
          <a:bodyPr>
            <a:spAutoFit/>
          </a:bodyPr>
          <a:lstStyle/>
          <a:p>
            <a:pPr>
              <a:spcBef>
                <a:spcPct val="50000"/>
              </a:spcBef>
            </a:pPr>
            <a:r>
              <a:rPr lang="en-US" sz="900" b="1"/>
              <a:t>Uranium fuel cycle calculations done using WISE nuclear fuel material calculator: http://www.wise-uranium.org/nfcm.html</a:t>
            </a:r>
          </a:p>
        </p:txBody>
      </p:sp>
      <p:pic>
        <p:nvPicPr>
          <p:cNvPr id="9221" name="Picture 6" descr="ranger-pit1"/>
          <p:cNvPicPr>
            <a:picLocks noChangeAspect="1" noChangeArrowheads="1"/>
          </p:cNvPicPr>
          <p:nvPr/>
        </p:nvPicPr>
        <p:blipFill>
          <a:blip r:embed="rId2"/>
          <a:srcRect/>
          <a:stretch>
            <a:fillRect/>
          </a:stretch>
        </p:blipFill>
        <p:spPr bwMode="auto">
          <a:xfrm>
            <a:off x="152400" y="1295400"/>
            <a:ext cx="1828800" cy="1192213"/>
          </a:xfrm>
          <a:prstGeom prst="rect">
            <a:avLst/>
          </a:prstGeom>
          <a:noFill/>
          <a:ln w="9525">
            <a:noFill/>
            <a:miter lim="800000"/>
            <a:headEnd/>
            <a:tailEnd/>
          </a:ln>
        </p:spPr>
      </p:pic>
      <p:pic>
        <p:nvPicPr>
          <p:cNvPr id="9222" name="Picture 7" descr="truck"/>
          <p:cNvPicPr>
            <a:picLocks noChangeAspect="1" noChangeArrowheads="1"/>
          </p:cNvPicPr>
          <p:nvPr/>
        </p:nvPicPr>
        <p:blipFill>
          <a:blip r:embed="rId3"/>
          <a:srcRect/>
          <a:stretch>
            <a:fillRect/>
          </a:stretch>
        </p:blipFill>
        <p:spPr bwMode="auto">
          <a:xfrm>
            <a:off x="2057400" y="1295400"/>
            <a:ext cx="1311275" cy="1981200"/>
          </a:xfrm>
          <a:prstGeom prst="rect">
            <a:avLst/>
          </a:prstGeom>
          <a:noFill/>
          <a:ln w="9525">
            <a:noFill/>
            <a:miter lim="800000"/>
            <a:headEnd/>
            <a:tailEnd/>
          </a:ln>
        </p:spPr>
      </p:pic>
      <p:sp>
        <p:nvSpPr>
          <p:cNvPr id="9223" name="Text Box 8"/>
          <p:cNvSpPr txBox="1">
            <a:spLocks noChangeArrowheads="1"/>
          </p:cNvSpPr>
          <p:nvPr/>
        </p:nvSpPr>
        <p:spPr bwMode="auto">
          <a:xfrm>
            <a:off x="228600" y="3352800"/>
            <a:ext cx="2895600" cy="274638"/>
          </a:xfrm>
          <a:prstGeom prst="rect">
            <a:avLst/>
          </a:prstGeom>
          <a:noFill/>
          <a:ln w="12700">
            <a:noFill/>
            <a:miter lim="800000"/>
            <a:headEnd/>
            <a:tailEnd/>
          </a:ln>
        </p:spPr>
        <p:txBody>
          <a:bodyPr>
            <a:spAutoFit/>
          </a:bodyPr>
          <a:lstStyle/>
          <a:p>
            <a:pPr>
              <a:spcBef>
                <a:spcPct val="50000"/>
              </a:spcBef>
            </a:pPr>
            <a:r>
              <a:rPr lang="en-US">
                <a:solidFill>
                  <a:srgbClr val="FF0000"/>
                </a:solidFill>
              </a:rPr>
              <a:t>Generates ~600,000 MT of waste rock</a:t>
            </a:r>
            <a:endParaRPr lang="en-US" baseline="-25000">
              <a:solidFill>
                <a:srgbClr val="FF0000"/>
              </a:solidFill>
            </a:endParaRPr>
          </a:p>
        </p:txBody>
      </p:sp>
      <p:sp>
        <p:nvSpPr>
          <p:cNvPr id="9224" name="AutoShape 9"/>
          <p:cNvSpPr>
            <a:spLocks noChangeArrowheads="1"/>
          </p:cNvSpPr>
          <p:nvPr/>
        </p:nvSpPr>
        <p:spPr bwMode="auto">
          <a:xfrm>
            <a:off x="3505200" y="1981200"/>
            <a:ext cx="533400" cy="762000"/>
          </a:xfrm>
          <a:prstGeom prst="rightArrow">
            <a:avLst>
              <a:gd name="adj1" fmla="val 50000"/>
              <a:gd name="adj2" fmla="val 48750"/>
            </a:avLst>
          </a:prstGeom>
          <a:solidFill>
            <a:schemeClr val="bg1"/>
          </a:solidFill>
          <a:ln w="50800">
            <a:solidFill>
              <a:srgbClr val="FF9900"/>
            </a:solidFill>
            <a:miter lim="800000"/>
            <a:headEnd/>
            <a:tailEnd/>
          </a:ln>
        </p:spPr>
        <p:txBody>
          <a:bodyPr wrap="none" anchor="ctr"/>
          <a:lstStyle/>
          <a:p>
            <a:endParaRPr lang="en-US"/>
          </a:p>
        </p:txBody>
      </p:sp>
      <p:sp>
        <p:nvSpPr>
          <p:cNvPr id="9225" name="Text Box 10"/>
          <p:cNvSpPr txBox="1">
            <a:spLocks noChangeArrowheads="1"/>
          </p:cNvSpPr>
          <p:nvPr/>
        </p:nvSpPr>
        <p:spPr bwMode="auto">
          <a:xfrm>
            <a:off x="7010400" y="2590800"/>
            <a:ext cx="1905000" cy="457200"/>
          </a:xfrm>
          <a:prstGeom prst="rect">
            <a:avLst/>
          </a:prstGeom>
          <a:noFill/>
          <a:ln w="12700">
            <a:noFill/>
            <a:miter lim="800000"/>
            <a:headEnd/>
            <a:tailEnd/>
          </a:ln>
        </p:spPr>
        <p:txBody>
          <a:bodyPr>
            <a:spAutoFit/>
          </a:bodyPr>
          <a:lstStyle/>
          <a:p>
            <a:pPr algn="ctr">
              <a:spcBef>
                <a:spcPct val="50000"/>
              </a:spcBef>
            </a:pPr>
            <a:r>
              <a:rPr lang="en-US" b="1"/>
              <a:t>Conversion to natural UF</a:t>
            </a:r>
            <a:r>
              <a:rPr lang="en-US" b="1" baseline="-25000"/>
              <a:t>6</a:t>
            </a:r>
            <a:r>
              <a:rPr lang="en-US" b="1"/>
              <a:t> (247 MT U)</a:t>
            </a:r>
            <a:endParaRPr lang="en-US" b="1" baseline="-25000"/>
          </a:p>
        </p:txBody>
      </p:sp>
      <p:sp>
        <p:nvSpPr>
          <p:cNvPr id="9226" name="Text Box 11"/>
          <p:cNvSpPr txBox="1">
            <a:spLocks noChangeArrowheads="1"/>
          </p:cNvSpPr>
          <p:nvPr/>
        </p:nvSpPr>
        <p:spPr bwMode="auto">
          <a:xfrm>
            <a:off x="7010400" y="3048000"/>
            <a:ext cx="2057400" cy="639763"/>
          </a:xfrm>
          <a:prstGeom prst="rect">
            <a:avLst/>
          </a:prstGeom>
          <a:noFill/>
          <a:ln w="12700">
            <a:noFill/>
            <a:miter lim="800000"/>
            <a:headEnd/>
            <a:tailEnd/>
          </a:ln>
        </p:spPr>
        <p:txBody>
          <a:bodyPr>
            <a:spAutoFit/>
          </a:bodyPr>
          <a:lstStyle/>
          <a:p>
            <a:pPr>
              <a:spcBef>
                <a:spcPct val="50000"/>
              </a:spcBef>
            </a:pPr>
            <a:r>
              <a:rPr lang="en-US">
                <a:solidFill>
                  <a:srgbClr val="FF0000"/>
                </a:solidFill>
              </a:rPr>
              <a:t>Generates 170 MT of solid waste and 1600 m</a:t>
            </a:r>
            <a:r>
              <a:rPr lang="en-US" baseline="30000">
                <a:solidFill>
                  <a:srgbClr val="FF0000"/>
                </a:solidFill>
              </a:rPr>
              <a:t>3</a:t>
            </a:r>
            <a:r>
              <a:rPr lang="en-US">
                <a:solidFill>
                  <a:srgbClr val="FF0000"/>
                </a:solidFill>
              </a:rPr>
              <a:t> of liquid waste</a:t>
            </a:r>
            <a:endParaRPr lang="en-US" baseline="-25000">
              <a:solidFill>
                <a:srgbClr val="FF0000"/>
              </a:solidFill>
            </a:endParaRPr>
          </a:p>
        </p:txBody>
      </p:sp>
      <p:pic>
        <p:nvPicPr>
          <p:cNvPr id="9227" name="Picture 12" descr="uf6"/>
          <p:cNvPicPr>
            <a:picLocks noChangeAspect="1" noChangeArrowheads="1"/>
          </p:cNvPicPr>
          <p:nvPr/>
        </p:nvPicPr>
        <p:blipFill>
          <a:blip r:embed="rId4"/>
          <a:srcRect/>
          <a:stretch>
            <a:fillRect/>
          </a:stretch>
        </p:blipFill>
        <p:spPr bwMode="auto">
          <a:xfrm>
            <a:off x="7010400" y="1295400"/>
            <a:ext cx="1905000" cy="1223963"/>
          </a:xfrm>
          <a:prstGeom prst="rect">
            <a:avLst/>
          </a:prstGeom>
          <a:noFill/>
          <a:ln w="9525">
            <a:noFill/>
            <a:miter lim="800000"/>
            <a:headEnd/>
            <a:tailEnd/>
          </a:ln>
        </p:spPr>
      </p:pic>
      <p:sp>
        <p:nvSpPr>
          <p:cNvPr id="9228" name="Text Box 13"/>
          <p:cNvSpPr txBox="1">
            <a:spLocks noChangeArrowheads="1"/>
          </p:cNvSpPr>
          <p:nvPr/>
        </p:nvSpPr>
        <p:spPr bwMode="auto">
          <a:xfrm>
            <a:off x="4191000" y="2667000"/>
            <a:ext cx="2057400" cy="639763"/>
          </a:xfrm>
          <a:prstGeom prst="rect">
            <a:avLst/>
          </a:prstGeom>
          <a:noFill/>
          <a:ln w="12700">
            <a:noFill/>
            <a:miter lim="800000"/>
            <a:headEnd/>
            <a:tailEnd/>
          </a:ln>
        </p:spPr>
        <p:txBody>
          <a:bodyPr>
            <a:spAutoFit/>
          </a:bodyPr>
          <a:lstStyle/>
          <a:p>
            <a:pPr algn="ctr">
              <a:spcBef>
                <a:spcPct val="50000"/>
              </a:spcBef>
            </a:pPr>
            <a:r>
              <a:rPr lang="en-US" b="1"/>
              <a:t>Milling and processing to yellowcake—natural U</a:t>
            </a:r>
            <a:r>
              <a:rPr lang="en-US" b="1" baseline="-25000"/>
              <a:t>3</a:t>
            </a:r>
            <a:r>
              <a:rPr lang="en-US" b="1"/>
              <a:t>O</a:t>
            </a:r>
            <a:r>
              <a:rPr lang="en-US" b="1" baseline="-25000"/>
              <a:t>8 </a:t>
            </a:r>
            <a:r>
              <a:rPr lang="en-US" b="1"/>
              <a:t>(248 MT U)</a:t>
            </a:r>
            <a:endParaRPr lang="en-US" b="1" baseline="-25000"/>
          </a:p>
        </p:txBody>
      </p:sp>
      <p:sp>
        <p:nvSpPr>
          <p:cNvPr id="9229" name="Text Box 14"/>
          <p:cNvSpPr txBox="1">
            <a:spLocks noChangeArrowheads="1"/>
          </p:cNvSpPr>
          <p:nvPr/>
        </p:nvSpPr>
        <p:spPr bwMode="auto">
          <a:xfrm>
            <a:off x="3962400" y="3352800"/>
            <a:ext cx="2743200" cy="274638"/>
          </a:xfrm>
          <a:prstGeom prst="rect">
            <a:avLst/>
          </a:prstGeom>
          <a:noFill/>
          <a:ln w="12700">
            <a:noFill/>
            <a:miter lim="800000"/>
            <a:headEnd/>
            <a:tailEnd/>
          </a:ln>
        </p:spPr>
        <p:txBody>
          <a:bodyPr>
            <a:spAutoFit/>
          </a:bodyPr>
          <a:lstStyle/>
          <a:p>
            <a:pPr>
              <a:spcBef>
                <a:spcPct val="50000"/>
              </a:spcBef>
            </a:pPr>
            <a:r>
              <a:rPr lang="en-US">
                <a:solidFill>
                  <a:srgbClr val="FF0000"/>
                </a:solidFill>
              </a:rPr>
              <a:t>Generates 130,000 MT of mill tailings </a:t>
            </a:r>
            <a:endParaRPr lang="en-US" baseline="-25000">
              <a:solidFill>
                <a:srgbClr val="FF0000"/>
              </a:solidFill>
            </a:endParaRPr>
          </a:p>
        </p:txBody>
      </p:sp>
      <p:pic>
        <p:nvPicPr>
          <p:cNvPr id="9230" name="Picture 15" descr="yellowcake"/>
          <p:cNvPicPr>
            <a:picLocks noChangeAspect="1" noChangeArrowheads="1"/>
          </p:cNvPicPr>
          <p:nvPr/>
        </p:nvPicPr>
        <p:blipFill>
          <a:blip r:embed="rId5"/>
          <a:srcRect t="18958" r="24786"/>
          <a:stretch>
            <a:fillRect/>
          </a:stretch>
        </p:blipFill>
        <p:spPr bwMode="auto">
          <a:xfrm>
            <a:off x="4191000" y="1295400"/>
            <a:ext cx="2057400" cy="1331913"/>
          </a:xfrm>
          <a:prstGeom prst="rect">
            <a:avLst/>
          </a:prstGeom>
          <a:noFill/>
          <a:ln w="9525">
            <a:noFill/>
            <a:miter lim="800000"/>
            <a:headEnd/>
            <a:tailEnd/>
          </a:ln>
        </p:spPr>
      </p:pic>
      <p:sp>
        <p:nvSpPr>
          <p:cNvPr id="9231" name="AutoShape 16"/>
          <p:cNvSpPr>
            <a:spLocks noChangeArrowheads="1"/>
          </p:cNvSpPr>
          <p:nvPr/>
        </p:nvSpPr>
        <p:spPr bwMode="auto">
          <a:xfrm>
            <a:off x="6400800" y="1905000"/>
            <a:ext cx="533400" cy="762000"/>
          </a:xfrm>
          <a:prstGeom prst="rightArrow">
            <a:avLst>
              <a:gd name="adj1" fmla="val 50000"/>
              <a:gd name="adj2" fmla="val 48750"/>
            </a:avLst>
          </a:prstGeom>
          <a:solidFill>
            <a:schemeClr val="bg1"/>
          </a:solidFill>
          <a:ln w="50800">
            <a:solidFill>
              <a:srgbClr val="FF9900"/>
            </a:solidFill>
            <a:miter lim="800000"/>
            <a:headEnd/>
            <a:tailEnd/>
          </a:ln>
        </p:spPr>
        <p:txBody>
          <a:bodyPr wrap="none" anchor="ctr"/>
          <a:lstStyle/>
          <a:p>
            <a:endParaRPr lang="en-US"/>
          </a:p>
        </p:txBody>
      </p:sp>
      <p:sp>
        <p:nvSpPr>
          <p:cNvPr id="9232" name="Text Box 17"/>
          <p:cNvSpPr txBox="1">
            <a:spLocks noChangeArrowheads="1"/>
          </p:cNvSpPr>
          <p:nvPr/>
        </p:nvSpPr>
        <p:spPr bwMode="auto">
          <a:xfrm>
            <a:off x="152400" y="5638800"/>
            <a:ext cx="1752600" cy="639763"/>
          </a:xfrm>
          <a:prstGeom prst="rect">
            <a:avLst/>
          </a:prstGeom>
          <a:noFill/>
          <a:ln w="12700">
            <a:noFill/>
            <a:miter lim="800000"/>
            <a:headEnd/>
            <a:tailEnd/>
          </a:ln>
        </p:spPr>
        <p:txBody>
          <a:bodyPr>
            <a:spAutoFit/>
          </a:bodyPr>
          <a:lstStyle/>
          <a:p>
            <a:pPr algn="ctr">
              <a:spcBef>
                <a:spcPct val="50000"/>
              </a:spcBef>
            </a:pPr>
            <a:r>
              <a:rPr lang="en-US" b="1"/>
              <a:t>Mining 200 MT of ore containing 0.5% thorium (1 MT Th)</a:t>
            </a:r>
            <a:endParaRPr lang="en-US" b="1" baseline="-25000"/>
          </a:p>
        </p:txBody>
      </p:sp>
      <p:pic>
        <p:nvPicPr>
          <p:cNvPr id="9233" name="Picture 18" descr="truck"/>
          <p:cNvPicPr>
            <a:picLocks noChangeAspect="1" noChangeArrowheads="1"/>
          </p:cNvPicPr>
          <p:nvPr/>
        </p:nvPicPr>
        <p:blipFill>
          <a:blip r:embed="rId6"/>
          <a:srcRect/>
          <a:stretch>
            <a:fillRect/>
          </a:stretch>
        </p:blipFill>
        <p:spPr bwMode="auto">
          <a:xfrm>
            <a:off x="2057400" y="4267200"/>
            <a:ext cx="806450" cy="1219200"/>
          </a:xfrm>
          <a:prstGeom prst="rect">
            <a:avLst/>
          </a:prstGeom>
          <a:noFill/>
          <a:ln w="9525">
            <a:noFill/>
            <a:miter lim="800000"/>
            <a:headEnd/>
            <a:tailEnd/>
          </a:ln>
        </p:spPr>
      </p:pic>
      <p:sp>
        <p:nvSpPr>
          <p:cNvPr id="9234" name="Text Box 19"/>
          <p:cNvSpPr txBox="1">
            <a:spLocks noChangeArrowheads="1"/>
          </p:cNvSpPr>
          <p:nvPr/>
        </p:nvSpPr>
        <p:spPr bwMode="auto">
          <a:xfrm>
            <a:off x="381000" y="6324600"/>
            <a:ext cx="2895600" cy="274638"/>
          </a:xfrm>
          <a:prstGeom prst="rect">
            <a:avLst/>
          </a:prstGeom>
          <a:noFill/>
          <a:ln w="12700">
            <a:noFill/>
            <a:miter lim="800000"/>
            <a:headEnd/>
            <a:tailEnd/>
          </a:ln>
        </p:spPr>
        <p:txBody>
          <a:bodyPr>
            <a:spAutoFit/>
          </a:bodyPr>
          <a:lstStyle/>
          <a:p>
            <a:pPr>
              <a:spcBef>
                <a:spcPct val="50000"/>
              </a:spcBef>
            </a:pPr>
            <a:r>
              <a:rPr lang="en-US">
                <a:solidFill>
                  <a:srgbClr val="FF0000"/>
                </a:solidFill>
              </a:rPr>
              <a:t>Generates ~199 MT of waste rock</a:t>
            </a:r>
            <a:endParaRPr lang="en-US" baseline="-25000">
              <a:solidFill>
                <a:srgbClr val="FF0000"/>
              </a:solidFill>
            </a:endParaRPr>
          </a:p>
        </p:txBody>
      </p:sp>
      <p:sp>
        <p:nvSpPr>
          <p:cNvPr id="9235" name="AutoShape 20"/>
          <p:cNvSpPr>
            <a:spLocks noChangeArrowheads="1"/>
          </p:cNvSpPr>
          <p:nvPr/>
        </p:nvSpPr>
        <p:spPr bwMode="auto">
          <a:xfrm>
            <a:off x="3505200" y="4953000"/>
            <a:ext cx="533400" cy="762000"/>
          </a:xfrm>
          <a:prstGeom prst="rightArrow">
            <a:avLst>
              <a:gd name="adj1" fmla="val 50000"/>
              <a:gd name="adj2" fmla="val 48750"/>
            </a:avLst>
          </a:prstGeom>
          <a:solidFill>
            <a:schemeClr val="bg1"/>
          </a:solidFill>
          <a:ln w="50800">
            <a:solidFill>
              <a:srgbClr val="FF9900"/>
            </a:solidFill>
            <a:miter lim="800000"/>
            <a:headEnd/>
            <a:tailEnd/>
          </a:ln>
        </p:spPr>
        <p:txBody>
          <a:bodyPr wrap="none" anchor="ctr"/>
          <a:lstStyle/>
          <a:p>
            <a:endParaRPr lang="en-US"/>
          </a:p>
        </p:txBody>
      </p:sp>
      <p:sp>
        <p:nvSpPr>
          <p:cNvPr id="9236" name="Text Box 21"/>
          <p:cNvSpPr txBox="1">
            <a:spLocks noChangeArrowheads="1"/>
          </p:cNvSpPr>
          <p:nvPr/>
        </p:nvSpPr>
        <p:spPr bwMode="auto">
          <a:xfrm>
            <a:off x="4191000" y="5638800"/>
            <a:ext cx="4419600" cy="274638"/>
          </a:xfrm>
          <a:prstGeom prst="rect">
            <a:avLst/>
          </a:prstGeom>
          <a:noFill/>
          <a:ln w="12700">
            <a:noFill/>
            <a:miter lim="800000"/>
            <a:headEnd/>
            <a:tailEnd/>
          </a:ln>
        </p:spPr>
        <p:txBody>
          <a:bodyPr>
            <a:spAutoFit/>
          </a:bodyPr>
          <a:lstStyle/>
          <a:p>
            <a:pPr algn="ctr">
              <a:spcBef>
                <a:spcPct val="50000"/>
              </a:spcBef>
            </a:pPr>
            <a:r>
              <a:rPr lang="en-US" b="1"/>
              <a:t>Milling and processing to thorium nitrate ThNO</a:t>
            </a:r>
            <a:r>
              <a:rPr lang="en-US" b="1" baseline="-25000"/>
              <a:t>3 </a:t>
            </a:r>
            <a:r>
              <a:rPr lang="en-US" b="1"/>
              <a:t>(1 MT Th)</a:t>
            </a:r>
            <a:endParaRPr lang="en-US" b="1" baseline="-25000"/>
          </a:p>
        </p:txBody>
      </p:sp>
      <p:sp>
        <p:nvSpPr>
          <p:cNvPr id="9237" name="Text Box 22"/>
          <p:cNvSpPr txBox="1">
            <a:spLocks noChangeArrowheads="1"/>
          </p:cNvSpPr>
          <p:nvPr/>
        </p:nvSpPr>
        <p:spPr bwMode="auto">
          <a:xfrm>
            <a:off x="4191000" y="5943600"/>
            <a:ext cx="4419600" cy="274638"/>
          </a:xfrm>
          <a:prstGeom prst="rect">
            <a:avLst/>
          </a:prstGeom>
          <a:noFill/>
          <a:ln w="12700">
            <a:noFill/>
            <a:miter lim="800000"/>
            <a:headEnd/>
            <a:tailEnd/>
          </a:ln>
        </p:spPr>
        <p:txBody>
          <a:bodyPr>
            <a:spAutoFit/>
          </a:bodyPr>
          <a:lstStyle/>
          <a:p>
            <a:pPr>
              <a:spcBef>
                <a:spcPct val="50000"/>
              </a:spcBef>
            </a:pPr>
            <a:r>
              <a:rPr lang="en-US">
                <a:solidFill>
                  <a:srgbClr val="FF0000"/>
                </a:solidFill>
              </a:rPr>
              <a:t>Generates 0.1 MT of mill tailings and 50 kg of aqueous wastes</a:t>
            </a:r>
            <a:endParaRPr lang="en-US" baseline="-25000">
              <a:solidFill>
                <a:srgbClr val="FF0000"/>
              </a:solidFill>
            </a:endParaRPr>
          </a:p>
        </p:txBody>
      </p:sp>
      <p:pic>
        <p:nvPicPr>
          <p:cNvPr id="9238" name="Picture 23" descr="thorium pit"/>
          <p:cNvPicPr>
            <a:picLocks noChangeAspect="1" noChangeArrowheads="1"/>
          </p:cNvPicPr>
          <p:nvPr/>
        </p:nvPicPr>
        <p:blipFill>
          <a:blip r:embed="rId7"/>
          <a:srcRect l="6154" t="6131" r="3076" b="14175"/>
          <a:stretch>
            <a:fillRect/>
          </a:stretch>
        </p:blipFill>
        <p:spPr bwMode="auto">
          <a:xfrm>
            <a:off x="152400" y="4267200"/>
            <a:ext cx="1828800" cy="1208088"/>
          </a:xfrm>
          <a:prstGeom prst="rect">
            <a:avLst/>
          </a:prstGeom>
          <a:noFill/>
          <a:ln w="9525">
            <a:noFill/>
            <a:miter lim="800000"/>
            <a:headEnd/>
            <a:tailEnd/>
          </a:ln>
        </p:spPr>
      </p:pic>
      <p:pic>
        <p:nvPicPr>
          <p:cNvPr id="9239" name="Picture 24" descr="mill concept"/>
          <p:cNvPicPr>
            <a:picLocks noChangeAspect="1" noChangeArrowheads="1"/>
          </p:cNvPicPr>
          <p:nvPr/>
        </p:nvPicPr>
        <p:blipFill>
          <a:blip r:embed="rId8"/>
          <a:srcRect t="15468" b="25241"/>
          <a:stretch>
            <a:fillRect/>
          </a:stretch>
        </p:blipFill>
        <p:spPr bwMode="auto">
          <a:xfrm>
            <a:off x="4267200" y="4419600"/>
            <a:ext cx="4114800" cy="1085850"/>
          </a:xfrm>
          <a:prstGeom prst="rect">
            <a:avLst/>
          </a:prstGeom>
          <a:noFill/>
          <a:ln w="9525">
            <a:noFill/>
            <a:miter lim="800000"/>
            <a:headEnd/>
            <a:tailEnd/>
          </a:ln>
        </p:spPr>
      </p:pic>
      <p:sp>
        <p:nvSpPr>
          <p:cNvPr id="9240" name="Text Box 25"/>
          <p:cNvSpPr txBox="1">
            <a:spLocks noChangeArrowheads="1"/>
          </p:cNvSpPr>
          <p:nvPr/>
        </p:nvSpPr>
        <p:spPr bwMode="auto">
          <a:xfrm>
            <a:off x="533400" y="914400"/>
            <a:ext cx="8001000" cy="349250"/>
          </a:xfrm>
          <a:prstGeom prst="rect">
            <a:avLst/>
          </a:prstGeom>
          <a:noFill/>
          <a:ln w="12700">
            <a:solidFill>
              <a:schemeClr val="tx1"/>
            </a:solidFill>
            <a:miter lim="800000"/>
            <a:headEnd/>
            <a:tailEnd/>
          </a:ln>
        </p:spPr>
        <p:txBody>
          <a:bodyPr>
            <a:spAutoFit/>
          </a:bodyPr>
          <a:lstStyle/>
          <a:p>
            <a:pPr>
              <a:spcBef>
                <a:spcPct val="50000"/>
              </a:spcBef>
            </a:pPr>
            <a:r>
              <a:rPr lang="en-US" sz="1600" b="1"/>
              <a:t>1 GW*yr of electricity from a uranium-fueled light-water reactor</a:t>
            </a:r>
          </a:p>
        </p:txBody>
      </p:sp>
      <p:sp>
        <p:nvSpPr>
          <p:cNvPr id="9241" name="Text Box 26"/>
          <p:cNvSpPr txBox="1">
            <a:spLocks noChangeArrowheads="1"/>
          </p:cNvSpPr>
          <p:nvPr/>
        </p:nvSpPr>
        <p:spPr bwMode="auto">
          <a:xfrm>
            <a:off x="533400" y="3810000"/>
            <a:ext cx="8001000" cy="349250"/>
          </a:xfrm>
          <a:prstGeom prst="rect">
            <a:avLst/>
          </a:prstGeom>
          <a:noFill/>
          <a:ln w="12700">
            <a:solidFill>
              <a:schemeClr val="tx1"/>
            </a:solidFill>
            <a:miter lim="800000"/>
            <a:headEnd/>
            <a:tailEnd/>
          </a:ln>
        </p:spPr>
        <p:txBody>
          <a:bodyPr>
            <a:spAutoFit/>
          </a:bodyPr>
          <a:lstStyle/>
          <a:p>
            <a:pPr>
              <a:spcBef>
                <a:spcPct val="50000"/>
              </a:spcBef>
            </a:pPr>
            <a:r>
              <a:rPr lang="en-US" sz="1600" b="1"/>
              <a:t>1 GW*yr of electricity from a thorium-fueled liquid-fluoride reactor</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idx="4294967295"/>
          </p:nvPr>
        </p:nvSpPr>
        <p:spPr>
          <a:xfrm>
            <a:off x="228600" y="0"/>
            <a:ext cx="8686800" cy="808038"/>
          </a:xfrm>
        </p:spPr>
        <p:txBody>
          <a:bodyPr/>
          <a:lstStyle/>
          <a:p>
            <a:r>
              <a:rPr lang="en-US" smtClean="0"/>
              <a:t>LFTR produces less operational waste than LWR,</a:t>
            </a:r>
            <a:br>
              <a:rPr lang="en-US" smtClean="0"/>
            </a:br>
            <a:r>
              <a:rPr lang="en-US" sz="1800" smtClean="0">
                <a:solidFill>
                  <a:srgbClr val="C62931"/>
                </a:solidFill>
              </a:rPr>
              <a:t>(mission: make 1000 MW of electricity for one year)</a:t>
            </a:r>
          </a:p>
        </p:txBody>
      </p:sp>
      <p:sp>
        <p:nvSpPr>
          <p:cNvPr id="10243" name="AutoShape 4" descr="Small confetti"/>
          <p:cNvSpPr>
            <a:spLocks noChangeArrowheads="1"/>
          </p:cNvSpPr>
          <p:nvPr/>
        </p:nvSpPr>
        <p:spPr bwMode="auto">
          <a:xfrm>
            <a:off x="457200" y="1143000"/>
            <a:ext cx="990600" cy="1371600"/>
          </a:xfrm>
          <a:prstGeom prst="flowChartMagneticDisk">
            <a:avLst/>
          </a:prstGeom>
          <a:pattFill prst="smConfetti">
            <a:fgClr>
              <a:srgbClr val="FFCC00"/>
            </a:fgClr>
            <a:bgClr>
              <a:srgbClr val="0066FF"/>
            </a:bgClr>
          </a:pattFill>
          <a:ln w="12700">
            <a:solidFill>
              <a:schemeClr val="tx1"/>
            </a:solidFill>
            <a:round/>
            <a:headEnd/>
            <a:tailEnd/>
          </a:ln>
        </p:spPr>
        <p:txBody>
          <a:bodyPr wrap="none" anchor="ctr"/>
          <a:lstStyle/>
          <a:p>
            <a:endParaRPr lang="en-US"/>
          </a:p>
        </p:txBody>
      </p:sp>
      <p:sp>
        <p:nvSpPr>
          <p:cNvPr id="10244" name="AutoShape 5" descr="Large confetti"/>
          <p:cNvSpPr>
            <a:spLocks noChangeArrowheads="1"/>
          </p:cNvSpPr>
          <p:nvPr/>
        </p:nvSpPr>
        <p:spPr bwMode="auto">
          <a:xfrm>
            <a:off x="2057400" y="1295400"/>
            <a:ext cx="554038" cy="762000"/>
          </a:xfrm>
          <a:prstGeom prst="flowChartMagneticDisk">
            <a:avLst/>
          </a:prstGeom>
          <a:pattFill prst="lgConfetti">
            <a:fgClr>
              <a:srgbClr val="FFCC00"/>
            </a:fgClr>
            <a:bgClr>
              <a:srgbClr val="0066FF"/>
            </a:bgClr>
          </a:pattFill>
          <a:ln w="12700">
            <a:solidFill>
              <a:schemeClr val="tx1"/>
            </a:solidFill>
            <a:round/>
            <a:headEnd/>
            <a:tailEnd/>
          </a:ln>
        </p:spPr>
        <p:txBody>
          <a:bodyPr wrap="none" anchor="ctr"/>
          <a:lstStyle/>
          <a:p>
            <a:endParaRPr lang="en-US"/>
          </a:p>
        </p:txBody>
      </p:sp>
      <p:sp>
        <p:nvSpPr>
          <p:cNvPr id="10245" name="AutoShape 6" descr="Dashed vertical"/>
          <p:cNvSpPr>
            <a:spLocks noChangeArrowheads="1"/>
          </p:cNvSpPr>
          <p:nvPr/>
        </p:nvSpPr>
        <p:spPr bwMode="auto">
          <a:xfrm>
            <a:off x="3048000" y="2971800"/>
            <a:ext cx="857250" cy="1143000"/>
          </a:xfrm>
          <a:prstGeom prst="flowChartMagneticDisk">
            <a:avLst/>
          </a:prstGeom>
          <a:pattFill prst="dashVert">
            <a:fgClr>
              <a:srgbClr val="FFCC00"/>
            </a:fgClr>
            <a:bgClr>
              <a:srgbClr val="0066FF"/>
            </a:bgClr>
          </a:pattFill>
          <a:ln w="12700">
            <a:solidFill>
              <a:schemeClr val="tx1"/>
            </a:solidFill>
            <a:round/>
            <a:headEnd/>
            <a:tailEnd/>
          </a:ln>
        </p:spPr>
        <p:txBody>
          <a:bodyPr wrap="none" anchor="ctr"/>
          <a:lstStyle/>
          <a:p>
            <a:endParaRPr lang="en-US"/>
          </a:p>
        </p:txBody>
      </p:sp>
      <p:sp>
        <p:nvSpPr>
          <p:cNvPr id="10246" name="Text Box 7"/>
          <p:cNvSpPr txBox="1">
            <a:spLocks noChangeArrowheads="1"/>
          </p:cNvSpPr>
          <p:nvPr/>
        </p:nvSpPr>
        <p:spPr bwMode="auto">
          <a:xfrm>
            <a:off x="152400" y="2590800"/>
            <a:ext cx="1447800" cy="822325"/>
          </a:xfrm>
          <a:prstGeom prst="rect">
            <a:avLst/>
          </a:prstGeom>
          <a:noFill/>
          <a:ln w="12700">
            <a:noFill/>
            <a:miter lim="800000"/>
            <a:headEnd/>
            <a:tailEnd/>
          </a:ln>
        </p:spPr>
        <p:txBody>
          <a:bodyPr>
            <a:spAutoFit/>
          </a:bodyPr>
          <a:lstStyle/>
          <a:p>
            <a:pPr algn="ctr">
              <a:spcBef>
                <a:spcPct val="50000"/>
              </a:spcBef>
            </a:pPr>
            <a:r>
              <a:rPr lang="en-US"/>
              <a:t>250 t of natural uranium containing 1.75 t U-235</a:t>
            </a:r>
          </a:p>
        </p:txBody>
      </p:sp>
      <p:sp>
        <p:nvSpPr>
          <p:cNvPr id="10247" name="Line 8"/>
          <p:cNvSpPr>
            <a:spLocks noChangeShapeType="1"/>
          </p:cNvSpPr>
          <p:nvPr/>
        </p:nvSpPr>
        <p:spPr bwMode="auto">
          <a:xfrm>
            <a:off x="1600200" y="1752600"/>
            <a:ext cx="304800" cy="0"/>
          </a:xfrm>
          <a:prstGeom prst="line">
            <a:avLst/>
          </a:prstGeom>
          <a:noFill/>
          <a:ln w="12700">
            <a:solidFill>
              <a:schemeClr val="tx1"/>
            </a:solidFill>
            <a:round/>
            <a:headEnd/>
            <a:tailEnd type="triangle" w="med" len="med"/>
          </a:ln>
        </p:spPr>
        <p:txBody>
          <a:bodyPr anchor="ctr"/>
          <a:lstStyle/>
          <a:p>
            <a:endParaRPr lang="en-GB"/>
          </a:p>
        </p:txBody>
      </p:sp>
      <p:sp>
        <p:nvSpPr>
          <p:cNvPr id="10248" name="Line 9"/>
          <p:cNvSpPr>
            <a:spLocks noChangeShapeType="1"/>
          </p:cNvSpPr>
          <p:nvPr/>
        </p:nvSpPr>
        <p:spPr bwMode="auto">
          <a:xfrm>
            <a:off x="1600200" y="2362200"/>
            <a:ext cx="1371600" cy="914400"/>
          </a:xfrm>
          <a:prstGeom prst="line">
            <a:avLst/>
          </a:prstGeom>
          <a:noFill/>
          <a:ln w="12700">
            <a:solidFill>
              <a:schemeClr val="tx1"/>
            </a:solidFill>
            <a:round/>
            <a:headEnd/>
            <a:tailEnd type="triangle" w="med" len="med"/>
          </a:ln>
        </p:spPr>
        <p:txBody>
          <a:bodyPr anchor="ctr"/>
          <a:lstStyle/>
          <a:p>
            <a:endParaRPr lang="en-GB"/>
          </a:p>
        </p:txBody>
      </p:sp>
      <p:sp>
        <p:nvSpPr>
          <p:cNvPr id="10249" name="Text Box 10"/>
          <p:cNvSpPr txBox="1">
            <a:spLocks noChangeArrowheads="1"/>
          </p:cNvSpPr>
          <p:nvPr/>
        </p:nvSpPr>
        <p:spPr bwMode="auto">
          <a:xfrm>
            <a:off x="1905000" y="2133600"/>
            <a:ext cx="1981200" cy="457200"/>
          </a:xfrm>
          <a:prstGeom prst="rect">
            <a:avLst/>
          </a:prstGeom>
          <a:noFill/>
          <a:ln w="12700">
            <a:noFill/>
            <a:miter lim="800000"/>
            <a:headEnd/>
            <a:tailEnd/>
          </a:ln>
        </p:spPr>
        <p:txBody>
          <a:bodyPr>
            <a:spAutoFit/>
          </a:bodyPr>
          <a:lstStyle/>
          <a:p>
            <a:pPr algn="ctr">
              <a:spcBef>
                <a:spcPct val="50000"/>
              </a:spcBef>
            </a:pPr>
            <a:r>
              <a:rPr lang="en-US"/>
              <a:t>35 t of enriched uranium (1.15 t U-235)</a:t>
            </a:r>
          </a:p>
        </p:txBody>
      </p:sp>
      <p:sp>
        <p:nvSpPr>
          <p:cNvPr id="10250" name="Text Box 11"/>
          <p:cNvSpPr txBox="1">
            <a:spLocks noChangeArrowheads="1"/>
          </p:cNvSpPr>
          <p:nvPr/>
        </p:nvSpPr>
        <p:spPr bwMode="auto">
          <a:xfrm>
            <a:off x="3962400" y="3429000"/>
            <a:ext cx="1981200" cy="639763"/>
          </a:xfrm>
          <a:prstGeom prst="rect">
            <a:avLst/>
          </a:prstGeom>
          <a:noFill/>
          <a:ln w="12700">
            <a:noFill/>
            <a:miter lim="800000"/>
            <a:headEnd/>
            <a:tailEnd/>
          </a:ln>
        </p:spPr>
        <p:txBody>
          <a:bodyPr>
            <a:spAutoFit/>
          </a:bodyPr>
          <a:lstStyle/>
          <a:p>
            <a:pPr algn="ctr">
              <a:spcBef>
                <a:spcPct val="50000"/>
              </a:spcBef>
            </a:pPr>
            <a:r>
              <a:rPr lang="en-US"/>
              <a:t>215 t of depleted uranium containing 0.6 t U-235—disposal plans uncertain.</a:t>
            </a:r>
          </a:p>
        </p:txBody>
      </p:sp>
      <p:sp>
        <p:nvSpPr>
          <p:cNvPr id="10251" name="Line 12"/>
          <p:cNvSpPr>
            <a:spLocks noChangeShapeType="1"/>
          </p:cNvSpPr>
          <p:nvPr/>
        </p:nvSpPr>
        <p:spPr bwMode="auto">
          <a:xfrm>
            <a:off x="2743200" y="1752600"/>
            <a:ext cx="1143000" cy="0"/>
          </a:xfrm>
          <a:prstGeom prst="line">
            <a:avLst/>
          </a:prstGeom>
          <a:noFill/>
          <a:ln w="12700">
            <a:solidFill>
              <a:schemeClr val="tx1"/>
            </a:solidFill>
            <a:round/>
            <a:headEnd/>
            <a:tailEnd type="triangle" w="med" len="med"/>
          </a:ln>
        </p:spPr>
        <p:txBody>
          <a:bodyPr anchor="ctr"/>
          <a:lstStyle/>
          <a:p>
            <a:endParaRPr lang="en-GB"/>
          </a:p>
        </p:txBody>
      </p:sp>
      <p:pic>
        <p:nvPicPr>
          <p:cNvPr id="10252" name="Picture 13" descr="TEC_087"/>
          <p:cNvPicPr>
            <a:picLocks noChangeAspect="1" noChangeArrowheads="1"/>
          </p:cNvPicPr>
          <p:nvPr/>
        </p:nvPicPr>
        <p:blipFill>
          <a:blip r:embed="rId2"/>
          <a:srcRect/>
          <a:stretch>
            <a:fillRect/>
          </a:stretch>
        </p:blipFill>
        <p:spPr bwMode="auto">
          <a:xfrm>
            <a:off x="3962400" y="1371600"/>
            <a:ext cx="2286000" cy="838200"/>
          </a:xfrm>
          <a:prstGeom prst="rect">
            <a:avLst/>
          </a:prstGeom>
          <a:noFill/>
          <a:ln w="9525">
            <a:noFill/>
            <a:miter lim="800000"/>
            <a:headEnd/>
            <a:tailEnd/>
          </a:ln>
        </p:spPr>
      </p:pic>
      <p:sp>
        <p:nvSpPr>
          <p:cNvPr id="10253" name="Text Box 14"/>
          <p:cNvSpPr txBox="1">
            <a:spLocks noChangeArrowheads="1"/>
          </p:cNvSpPr>
          <p:nvPr/>
        </p:nvSpPr>
        <p:spPr bwMode="auto">
          <a:xfrm>
            <a:off x="3962400" y="2286000"/>
            <a:ext cx="2286000" cy="822325"/>
          </a:xfrm>
          <a:prstGeom prst="rect">
            <a:avLst/>
          </a:prstGeom>
          <a:noFill/>
          <a:ln w="12700">
            <a:noFill/>
            <a:miter lim="800000"/>
            <a:headEnd/>
            <a:tailEnd/>
          </a:ln>
        </p:spPr>
        <p:txBody>
          <a:bodyPr>
            <a:spAutoFit/>
          </a:bodyPr>
          <a:lstStyle/>
          <a:p>
            <a:pPr algn="ctr">
              <a:spcBef>
                <a:spcPct val="50000"/>
              </a:spcBef>
            </a:pPr>
            <a:r>
              <a:rPr lang="en-US"/>
              <a:t>Uranium-235 content is “burned” out of the fuel; some plutonium is formed and burned</a:t>
            </a:r>
          </a:p>
        </p:txBody>
      </p:sp>
      <p:sp>
        <p:nvSpPr>
          <p:cNvPr id="10254" name="Line 15"/>
          <p:cNvSpPr>
            <a:spLocks noChangeShapeType="1"/>
          </p:cNvSpPr>
          <p:nvPr/>
        </p:nvSpPr>
        <p:spPr bwMode="auto">
          <a:xfrm>
            <a:off x="6477000" y="1828800"/>
            <a:ext cx="762000" cy="0"/>
          </a:xfrm>
          <a:prstGeom prst="line">
            <a:avLst/>
          </a:prstGeom>
          <a:noFill/>
          <a:ln w="12700">
            <a:solidFill>
              <a:schemeClr val="tx1"/>
            </a:solidFill>
            <a:round/>
            <a:headEnd/>
            <a:tailEnd type="triangle" w="med" len="med"/>
          </a:ln>
        </p:spPr>
        <p:txBody>
          <a:bodyPr anchor="ctr"/>
          <a:lstStyle/>
          <a:p>
            <a:endParaRPr lang="en-GB"/>
          </a:p>
        </p:txBody>
      </p:sp>
      <p:sp>
        <p:nvSpPr>
          <p:cNvPr id="10255" name="AutoShape 16" descr="Large confetti"/>
          <p:cNvSpPr>
            <a:spLocks noChangeArrowheads="1"/>
          </p:cNvSpPr>
          <p:nvPr/>
        </p:nvSpPr>
        <p:spPr bwMode="auto">
          <a:xfrm>
            <a:off x="7523163" y="1371600"/>
            <a:ext cx="554037" cy="762000"/>
          </a:xfrm>
          <a:prstGeom prst="flowChartMagneticDisk">
            <a:avLst/>
          </a:prstGeom>
          <a:pattFill prst="lgConfetti">
            <a:fgClr>
              <a:srgbClr val="FFCC00"/>
            </a:fgClr>
            <a:bgClr>
              <a:srgbClr val="FF0000"/>
            </a:bgClr>
          </a:pattFill>
          <a:ln w="12700">
            <a:solidFill>
              <a:schemeClr val="tx1"/>
            </a:solidFill>
            <a:round/>
            <a:headEnd/>
            <a:tailEnd/>
          </a:ln>
        </p:spPr>
        <p:txBody>
          <a:bodyPr wrap="none" anchor="ctr"/>
          <a:lstStyle/>
          <a:p>
            <a:endParaRPr lang="en-US"/>
          </a:p>
        </p:txBody>
      </p:sp>
      <p:sp>
        <p:nvSpPr>
          <p:cNvPr id="10256" name="Text Box 17"/>
          <p:cNvSpPr txBox="1">
            <a:spLocks noChangeArrowheads="1"/>
          </p:cNvSpPr>
          <p:nvPr/>
        </p:nvSpPr>
        <p:spPr bwMode="auto">
          <a:xfrm>
            <a:off x="6781800" y="2286000"/>
            <a:ext cx="1981200" cy="1920875"/>
          </a:xfrm>
          <a:prstGeom prst="rect">
            <a:avLst/>
          </a:prstGeom>
          <a:noFill/>
          <a:ln w="12700">
            <a:noFill/>
            <a:miter lim="800000"/>
            <a:headEnd/>
            <a:tailEnd/>
          </a:ln>
        </p:spPr>
        <p:txBody>
          <a:bodyPr>
            <a:spAutoFit/>
          </a:bodyPr>
          <a:lstStyle/>
          <a:p>
            <a:pPr>
              <a:spcBef>
                <a:spcPct val="50000"/>
              </a:spcBef>
            </a:pPr>
            <a:r>
              <a:rPr lang="en-US"/>
              <a:t>35 t of spent fuel stored on-site until disposal at Yucca Mountain.  It contains:</a:t>
            </a:r>
          </a:p>
          <a:p>
            <a:pPr>
              <a:spcBef>
                <a:spcPct val="50000"/>
              </a:spcBef>
              <a:buFontTx/>
              <a:buChar char="•"/>
            </a:pPr>
            <a:r>
              <a:rPr lang="en-US"/>
              <a:t> 33.4 t uranium-238</a:t>
            </a:r>
          </a:p>
          <a:p>
            <a:pPr>
              <a:spcBef>
                <a:spcPct val="50000"/>
              </a:spcBef>
              <a:buFontTx/>
              <a:buChar char="•"/>
            </a:pPr>
            <a:r>
              <a:rPr lang="en-US"/>
              <a:t> 0.3 t uranium-235</a:t>
            </a:r>
          </a:p>
          <a:p>
            <a:pPr>
              <a:spcBef>
                <a:spcPct val="50000"/>
              </a:spcBef>
              <a:buFontTx/>
              <a:buChar char="•"/>
            </a:pPr>
            <a:r>
              <a:rPr lang="en-US"/>
              <a:t> 0.3 t plutonium</a:t>
            </a:r>
          </a:p>
          <a:p>
            <a:pPr>
              <a:spcBef>
                <a:spcPct val="50000"/>
              </a:spcBef>
              <a:buFontTx/>
              <a:buChar char="•"/>
            </a:pPr>
            <a:r>
              <a:rPr lang="en-US"/>
              <a:t> 1.0 t fission products.</a:t>
            </a:r>
          </a:p>
        </p:txBody>
      </p:sp>
      <p:sp>
        <p:nvSpPr>
          <p:cNvPr id="10257" name="AutoShape 18"/>
          <p:cNvSpPr>
            <a:spLocks noChangeArrowheads="1"/>
          </p:cNvSpPr>
          <p:nvPr/>
        </p:nvSpPr>
        <p:spPr bwMode="auto">
          <a:xfrm>
            <a:off x="533400" y="5181600"/>
            <a:ext cx="274638" cy="381000"/>
          </a:xfrm>
          <a:prstGeom prst="flowChartMagneticDisk">
            <a:avLst/>
          </a:prstGeom>
          <a:solidFill>
            <a:srgbClr val="99FF33"/>
          </a:solidFill>
          <a:ln w="12700">
            <a:solidFill>
              <a:schemeClr val="tx1"/>
            </a:solidFill>
            <a:round/>
            <a:headEnd/>
            <a:tailEnd/>
          </a:ln>
        </p:spPr>
        <p:txBody>
          <a:bodyPr wrap="none" anchor="ctr"/>
          <a:lstStyle/>
          <a:p>
            <a:endParaRPr lang="en-US"/>
          </a:p>
        </p:txBody>
      </p:sp>
      <p:sp>
        <p:nvSpPr>
          <p:cNvPr id="10258" name="Text Box 19"/>
          <p:cNvSpPr txBox="1">
            <a:spLocks noChangeArrowheads="1"/>
          </p:cNvSpPr>
          <p:nvPr/>
        </p:nvSpPr>
        <p:spPr bwMode="auto">
          <a:xfrm>
            <a:off x="152400" y="5638800"/>
            <a:ext cx="990600" cy="639763"/>
          </a:xfrm>
          <a:prstGeom prst="rect">
            <a:avLst/>
          </a:prstGeom>
          <a:noFill/>
          <a:ln w="12700">
            <a:noFill/>
            <a:miter lim="800000"/>
            <a:headEnd/>
            <a:tailEnd/>
          </a:ln>
        </p:spPr>
        <p:txBody>
          <a:bodyPr>
            <a:spAutoFit/>
          </a:bodyPr>
          <a:lstStyle/>
          <a:p>
            <a:pPr algn="ctr">
              <a:spcBef>
                <a:spcPct val="50000"/>
              </a:spcBef>
            </a:pPr>
            <a:r>
              <a:rPr lang="en-US"/>
              <a:t>One tonne of natural thorium</a:t>
            </a:r>
          </a:p>
        </p:txBody>
      </p:sp>
      <p:sp>
        <p:nvSpPr>
          <p:cNvPr id="10259" name="Line 20"/>
          <p:cNvSpPr>
            <a:spLocks noChangeShapeType="1"/>
          </p:cNvSpPr>
          <p:nvPr/>
        </p:nvSpPr>
        <p:spPr bwMode="auto">
          <a:xfrm>
            <a:off x="1143000" y="5334000"/>
            <a:ext cx="609600" cy="0"/>
          </a:xfrm>
          <a:prstGeom prst="line">
            <a:avLst/>
          </a:prstGeom>
          <a:noFill/>
          <a:ln w="12700">
            <a:solidFill>
              <a:schemeClr val="tx1"/>
            </a:solidFill>
            <a:round/>
            <a:headEnd/>
            <a:tailEnd type="triangle" w="med" len="med"/>
          </a:ln>
        </p:spPr>
        <p:txBody>
          <a:bodyPr anchor="ctr"/>
          <a:lstStyle/>
          <a:p>
            <a:endParaRPr lang="en-GB"/>
          </a:p>
        </p:txBody>
      </p:sp>
      <p:pic>
        <p:nvPicPr>
          <p:cNvPr id="10260" name="Picture 21" descr="TEC_087"/>
          <p:cNvPicPr>
            <a:picLocks noChangeAspect="1" noChangeArrowheads="1"/>
          </p:cNvPicPr>
          <p:nvPr/>
        </p:nvPicPr>
        <p:blipFill>
          <a:blip r:embed="rId2"/>
          <a:srcRect/>
          <a:stretch>
            <a:fillRect/>
          </a:stretch>
        </p:blipFill>
        <p:spPr bwMode="auto">
          <a:xfrm>
            <a:off x="1981200" y="4953000"/>
            <a:ext cx="2286000" cy="838200"/>
          </a:xfrm>
          <a:prstGeom prst="rect">
            <a:avLst/>
          </a:prstGeom>
          <a:noFill/>
          <a:ln w="9525">
            <a:noFill/>
            <a:miter lim="800000"/>
            <a:headEnd/>
            <a:tailEnd/>
          </a:ln>
        </p:spPr>
      </p:pic>
      <p:sp>
        <p:nvSpPr>
          <p:cNvPr id="10261" name="Text Box 22"/>
          <p:cNvSpPr txBox="1">
            <a:spLocks noChangeArrowheads="1"/>
          </p:cNvSpPr>
          <p:nvPr/>
        </p:nvSpPr>
        <p:spPr bwMode="auto">
          <a:xfrm>
            <a:off x="1981200" y="5867400"/>
            <a:ext cx="2286000" cy="822325"/>
          </a:xfrm>
          <a:prstGeom prst="rect">
            <a:avLst/>
          </a:prstGeom>
          <a:noFill/>
          <a:ln w="12700">
            <a:noFill/>
            <a:miter lim="800000"/>
            <a:headEnd/>
            <a:tailEnd/>
          </a:ln>
        </p:spPr>
        <p:txBody>
          <a:bodyPr>
            <a:spAutoFit/>
          </a:bodyPr>
          <a:lstStyle/>
          <a:p>
            <a:pPr algn="ctr">
              <a:spcBef>
                <a:spcPct val="50000"/>
              </a:spcBef>
            </a:pPr>
            <a:r>
              <a:rPr lang="en-US"/>
              <a:t>Thorium introduced into blanket of fluoride reactor; completely converted to uranium-233 and “burned”.</a:t>
            </a:r>
          </a:p>
        </p:txBody>
      </p:sp>
      <p:sp>
        <p:nvSpPr>
          <p:cNvPr id="10262" name="Line 23"/>
          <p:cNvSpPr>
            <a:spLocks noChangeShapeType="1"/>
          </p:cNvSpPr>
          <p:nvPr/>
        </p:nvSpPr>
        <p:spPr bwMode="auto">
          <a:xfrm>
            <a:off x="4572000" y="5334000"/>
            <a:ext cx="762000" cy="0"/>
          </a:xfrm>
          <a:prstGeom prst="line">
            <a:avLst/>
          </a:prstGeom>
          <a:noFill/>
          <a:ln w="12700">
            <a:solidFill>
              <a:schemeClr val="tx1"/>
            </a:solidFill>
            <a:round/>
            <a:headEnd/>
            <a:tailEnd type="triangle" w="med" len="med"/>
          </a:ln>
        </p:spPr>
        <p:txBody>
          <a:bodyPr anchor="ctr"/>
          <a:lstStyle/>
          <a:p>
            <a:endParaRPr lang="en-GB"/>
          </a:p>
        </p:txBody>
      </p:sp>
      <p:sp>
        <p:nvSpPr>
          <p:cNvPr id="10263" name="AutoShape 24"/>
          <p:cNvSpPr>
            <a:spLocks noChangeArrowheads="1"/>
          </p:cNvSpPr>
          <p:nvPr/>
        </p:nvSpPr>
        <p:spPr bwMode="auto">
          <a:xfrm>
            <a:off x="5562600" y="5181600"/>
            <a:ext cx="277813" cy="381000"/>
          </a:xfrm>
          <a:prstGeom prst="flowChartMagneticDisk">
            <a:avLst/>
          </a:prstGeom>
          <a:solidFill>
            <a:srgbClr val="CC0000"/>
          </a:solidFill>
          <a:ln w="12700">
            <a:solidFill>
              <a:schemeClr val="tx1"/>
            </a:solidFill>
            <a:round/>
            <a:headEnd/>
            <a:tailEnd/>
          </a:ln>
        </p:spPr>
        <p:txBody>
          <a:bodyPr wrap="none" anchor="ctr"/>
          <a:lstStyle/>
          <a:p>
            <a:endParaRPr lang="en-US"/>
          </a:p>
        </p:txBody>
      </p:sp>
      <p:sp>
        <p:nvSpPr>
          <p:cNvPr id="10264" name="Text Box 25"/>
          <p:cNvSpPr txBox="1">
            <a:spLocks noChangeArrowheads="1"/>
          </p:cNvSpPr>
          <p:nvPr/>
        </p:nvSpPr>
        <p:spPr bwMode="auto">
          <a:xfrm>
            <a:off x="4953000" y="5638800"/>
            <a:ext cx="1524000" cy="822325"/>
          </a:xfrm>
          <a:prstGeom prst="rect">
            <a:avLst/>
          </a:prstGeom>
          <a:noFill/>
          <a:ln w="12700">
            <a:noFill/>
            <a:miter lim="800000"/>
            <a:headEnd/>
            <a:tailEnd/>
          </a:ln>
        </p:spPr>
        <p:txBody>
          <a:bodyPr>
            <a:spAutoFit/>
          </a:bodyPr>
          <a:lstStyle/>
          <a:p>
            <a:pPr algn="ctr">
              <a:spcBef>
                <a:spcPct val="50000"/>
              </a:spcBef>
            </a:pPr>
            <a:r>
              <a:rPr lang="en-US"/>
              <a:t>One tonne of fission products; no uranium, plutonium, or other actinides.</a:t>
            </a:r>
          </a:p>
        </p:txBody>
      </p:sp>
      <p:sp>
        <p:nvSpPr>
          <p:cNvPr id="10265" name="Line 26"/>
          <p:cNvSpPr>
            <a:spLocks noChangeShapeType="1"/>
          </p:cNvSpPr>
          <p:nvPr/>
        </p:nvSpPr>
        <p:spPr bwMode="auto">
          <a:xfrm>
            <a:off x="0" y="4495800"/>
            <a:ext cx="9144000" cy="0"/>
          </a:xfrm>
          <a:prstGeom prst="line">
            <a:avLst/>
          </a:prstGeom>
          <a:noFill/>
          <a:ln w="63500">
            <a:solidFill>
              <a:srgbClr val="000080"/>
            </a:solidFill>
            <a:round/>
            <a:headEnd/>
            <a:tailEnd/>
          </a:ln>
        </p:spPr>
        <p:txBody>
          <a:bodyPr anchor="ctr"/>
          <a:lstStyle/>
          <a:p>
            <a:endParaRPr lang="en-GB"/>
          </a:p>
        </p:txBody>
      </p:sp>
      <p:sp>
        <p:nvSpPr>
          <p:cNvPr id="10266" name="Line 27"/>
          <p:cNvSpPr>
            <a:spLocks noChangeShapeType="1"/>
          </p:cNvSpPr>
          <p:nvPr/>
        </p:nvSpPr>
        <p:spPr bwMode="auto">
          <a:xfrm>
            <a:off x="6019800" y="5410200"/>
            <a:ext cx="838200" cy="457200"/>
          </a:xfrm>
          <a:prstGeom prst="line">
            <a:avLst/>
          </a:prstGeom>
          <a:noFill/>
          <a:ln w="12700">
            <a:solidFill>
              <a:schemeClr val="tx1"/>
            </a:solidFill>
            <a:round/>
            <a:headEnd/>
            <a:tailEnd type="triangle" w="med" len="med"/>
          </a:ln>
        </p:spPr>
        <p:txBody>
          <a:bodyPr anchor="ctr"/>
          <a:lstStyle/>
          <a:p>
            <a:endParaRPr lang="en-GB"/>
          </a:p>
        </p:txBody>
      </p:sp>
      <p:sp>
        <p:nvSpPr>
          <p:cNvPr id="10267" name="AutoShape 28"/>
          <p:cNvSpPr>
            <a:spLocks noChangeArrowheads="1"/>
          </p:cNvSpPr>
          <p:nvPr/>
        </p:nvSpPr>
        <p:spPr bwMode="auto">
          <a:xfrm>
            <a:off x="6858000" y="4724400"/>
            <a:ext cx="277813" cy="381000"/>
          </a:xfrm>
          <a:prstGeom prst="flowChartMagneticDisk">
            <a:avLst/>
          </a:prstGeom>
          <a:solidFill>
            <a:srgbClr val="C0C0C0"/>
          </a:solidFill>
          <a:ln w="12700">
            <a:solidFill>
              <a:schemeClr val="tx1"/>
            </a:solidFill>
            <a:round/>
            <a:headEnd/>
            <a:tailEnd/>
          </a:ln>
        </p:spPr>
        <p:txBody>
          <a:bodyPr wrap="none" anchor="ctr"/>
          <a:lstStyle/>
          <a:p>
            <a:endParaRPr lang="en-US"/>
          </a:p>
        </p:txBody>
      </p:sp>
      <p:sp>
        <p:nvSpPr>
          <p:cNvPr id="10268" name="Text Box 29"/>
          <p:cNvSpPr txBox="1">
            <a:spLocks noChangeArrowheads="1"/>
          </p:cNvSpPr>
          <p:nvPr/>
        </p:nvSpPr>
        <p:spPr bwMode="auto">
          <a:xfrm>
            <a:off x="7162800" y="4648200"/>
            <a:ext cx="1828800" cy="822325"/>
          </a:xfrm>
          <a:prstGeom prst="rect">
            <a:avLst/>
          </a:prstGeom>
          <a:noFill/>
          <a:ln w="12700">
            <a:noFill/>
            <a:miter lim="800000"/>
            <a:headEnd/>
            <a:tailEnd/>
          </a:ln>
        </p:spPr>
        <p:txBody>
          <a:bodyPr>
            <a:spAutoFit/>
          </a:bodyPr>
          <a:lstStyle/>
          <a:p>
            <a:pPr algn="ctr">
              <a:spcBef>
                <a:spcPct val="50000"/>
              </a:spcBef>
            </a:pPr>
            <a:r>
              <a:rPr lang="en-US"/>
              <a:t>Within 10 years, 83% of fission products are stable and can be partitioned and sold.</a:t>
            </a:r>
          </a:p>
        </p:txBody>
      </p:sp>
      <p:sp>
        <p:nvSpPr>
          <p:cNvPr id="10269" name="AutoShape 31"/>
          <p:cNvSpPr>
            <a:spLocks noChangeArrowheads="1"/>
          </p:cNvSpPr>
          <p:nvPr/>
        </p:nvSpPr>
        <p:spPr bwMode="auto">
          <a:xfrm>
            <a:off x="6934200" y="5867400"/>
            <a:ext cx="111125" cy="152400"/>
          </a:xfrm>
          <a:prstGeom prst="flowChartMagneticDisk">
            <a:avLst/>
          </a:prstGeom>
          <a:solidFill>
            <a:srgbClr val="CC0000"/>
          </a:solidFill>
          <a:ln w="12700">
            <a:solidFill>
              <a:schemeClr val="tx1"/>
            </a:solidFill>
            <a:round/>
            <a:headEnd/>
            <a:tailEnd/>
          </a:ln>
        </p:spPr>
        <p:txBody>
          <a:bodyPr wrap="none" anchor="ctr"/>
          <a:lstStyle/>
          <a:p>
            <a:endParaRPr lang="en-US"/>
          </a:p>
        </p:txBody>
      </p:sp>
      <p:sp>
        <p:nvSpPr>
          <p:cNvPr id="10270" name="Line 32"/>
          <p:cNvSpPr>
            <a:spLocks noChangeShapeType="1"/>
          </p:cNvSpPr>
          <p:nvPr/>
        </p:nvSpPr>
        <p:spPr bwMode="auto">
          <a:xfrm flipV="1">
            <a:off x="6019800" y="4953000"/>
            <a:ext cx="762000" cy="304800"/>
          </a:xfrm>
          <a:prstGeom prst="line">
            <a:avLst/>
          </a:prstGeom>
          <a:noFill/>
          <a:ln w="12700">
            <a:solidFill>
              <a:schemeClr val="tx1"/>
            </a:solidFill>
            <a:round/>
            <a:headEnd/>
            <a:tailEnd type="triangle" w="med" len="med"/>
          </a:ln>
        </p:spPr>
        <p:txBody>
          <a:bodyPr anchor="ctr"/>
          <a:lstStyle/>
          <a:p>
            <a:endParaRPr lang="en-GB"/>
          </a:p>
        </p:txBody>
      </p:sp>
      <p:sp>
        <p:nvSpPr>
          <p:cNvPr id="10271" name="Text Box 33"/>
          <p:cNvSpPr txBox="1">
            <a:spLocks noChangeArrowheads="1"/>
          </p:cNvSpPr>
          <p:nvPr/>
        </p:nvSpPr>
        <p:spPr bwMode="auto">
          <a:xfrm>
            <a:off x="7086600" y="5867400"/>
            <a:ext cx="1828800" cy="822325"/>
          </a:xfrm>
          <a:prstGeom prst="rect">
            <a:avLst/>
          </a:prstGeom>
          <a:noFill/>
          <a:ln w="12700">
            <a:noFill/>
            <a:miter lim="800000"/>
            <a:headEnd/>
            <a:tailEnd/>
          </a:ln>
        </p:spPr>
        <p:txBody>
          <a:bodyPr>
            <a:spAutoFit/>
          </a:bodyPr>
          <a:lstStyle/>
          <a:p>
            <a:pPr algn="ctr">
              <a:spcBef>
                <a:spcPct val="50000"/>
              </a:spcBef>
            </a:pPr>
            <a:r>
              <a:rPr lang="en-US"/>
              <a:t>The remaining 17% fission products go to geologic isolation for ~300 years.</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ChangeArrowheads="1"/>
          </p:cNvSpPr>
          <p:nvPr/>
        </p:nvSpPr>
        <p:spPr bwMode="auto">
          <a:xfrm>
            <a:off x="5867400" y="914400"/>
            <a:ext cx="3048000" cy="2362200"/>
          </a:xfrm>
          <a:prstGeom prst="rect">
            <a:avLst/>
          </a:prstGeom>
          <a:solidFill>
            <a:schemeClr val="bg1"/>
          </a:solidFill>
          <a:ln w="12700">
            <a:solidFill>
              <a:schemeClr val="tx1"/>
            </a:solidFill>
            <a:miter lim="800000"/>
            <a:headEnd/>
            <a:tailEnd/>
          </a:ln>
        </p:spPr>
        <p:txBody>
          <a:bodyPr wrap="none" anchor="ctr"/>
          <a:lstStyle/>
          <a:p>
            <a:endParaRPr lang="en-US"/>
          </a:p>
        </p:txBody>
      </p:sp>
      <p:sp>
        <p:nvSpPr>
          <p:cNvPr id="109571" name="Rectangle 2"/>
          <p:cNvSpPr>
            <a:spLocks noGrp="1" noChangeArrowheads="1"/>
          </p:cNvSpPr>
          <p:nvPr>
            <p:ph type="title" idx="4294967295"/>
          </p:nvPr>
        </p:nvSpPr>
        <p:spPr/>
        <p:txBody>
          <a:bodyPr/>
          <a:lstStyle/>
          <a:p>
            <a:r>
              <a:rPr lang="en-US" smtClean="0"/>
              <a:t>Thorium Fuel Supply</a:t>
            </a:r>
          </a:p>
        </p:txBody>
      </p:sp>
      <p:sp>
        <p:nvSpPr>
          <p:cNvPr id="109572" name="Rectangle 3"/>
          <p:cNvSpPr>
            <a:spLocks noGrp="1" noChangeArrowheads="1"/>
          </p:cNvSpPr>
          <p:nvPr>
            <p:ph type="body" idx="4294967295"/>
          </p:nvPr>
        </p:nvSpPr>
        <p:spPr>
          <a:xfrm>
            <a:off x="76200" y="973138"/>
            <a:ext cx="5486400" cy="2684462"/>
          </a:xfrm>
        </p:spPr>
        <p:txBody>
          <a:bodyPr/>
          <a:lstStyle/>
          <a:p>
            <a:r>
              <a:rPr lang="en-US" sz="1800" smtClean="0"/>
              <a:t>Thorium is abundant around the world and rich in energy</a:t>
            </a:r>
          </a:p>
          <a:p>
            <a:pPr marL="742950" lvl="1" indent="-285750">
              <a:buClr>
                <a:srgbClr val="C62931"/>
              </a:buClr>
            </a:pPr>
            <a:r>
              <a:rPr lang="en-US" sz="1600" b="1" smtClean="0"/>
              <a:t>Estimated world reserve base of 1.4 million MT</a:t>
            </a:r>
          </a:p>
          <a:p>
            <a:pPr marL="1085850" lvl="2" indent="-285750"/>
            <a:r>
              <a:rPr lang="en-US" sz="1400" b="1" smtClean="0"/>
              <a:t>US has about 20% of the world reserve base</a:t>
            </a:r>
          </a:p>
          <a:p>
            <a:pPr marL="742950" lvl="1" indent="-285750">
              <a:buClr>
                <a:srgbClr val="C62931"/>
              </a:buClr>
            </a:pPr>
            <a:endParaRPr lang="en-US" sz="1600" b="1" baseline="30000" smtClean="0"/>
          </a:p>
          <a:p>
            <a:pPr marL="742950" lvl="1" indent="-285750">
              <a:buClr>
                <a:srgbClr val="C62931"/>
              </a:buClr>
            </a:pPr>
            <a:endParaRPr lang="en-US" sz="1600" b="1" baseline="30000" smtClean="0"/>
          </a:p>
          <a:p>
            <a:r>
              <a:rPr lang="en-US" sz="1800" smtClean="0"/>
              <a:t>A single mine site in Idaho could produce 4500 MT of thorium/year</a:t>
            </a:r>
          </a:p>
          <a:p>
            <a:pPr marL="742950" lvl="1" indent="-285750">
              <a:buClr>
                <a:srgbClr val="C62931"/>
              </a:buClr>
            </a:pPr>
            <a:r>
              <a:rPr lang="en-US" sz="1600" b="1" smtClean="0"/>
              <a:t>US currently would use about 400 MT/year for electricity production</a:t>
            </a:r>
          </a:p>
        </p:txBody>
      </p:sp>
      <p:pic>
        <p:nvPicPr>
          <p:cNvPr id="109573" name="Picture 4" descr="ThN_drums_MD1-3_CurtisBay"/>
          <p:cNvPicPr>
            <a:picLocks noChangeAspect="1" noChangeArrowheads="1"/>
          </p:cNvPicPr>
          <p:nvPr/>
        </p:nvPicPr>
        <p:blipFill>
          <a:blip r:embed="rId2"/>
          <a:srcRect/>
          <a:stretch>
            <a:fillRect/>
          </a:stretch>
        </p:blipFill>
        <p:spPr bwMode="auto">
          <a:xfrm>
            <a:off x="0" y="3763963"/>
            <a:ext cx="2122488" cy="2819400"/>
          </a:xfrm>
          <a:prstGeom prst="rect">
            <a:avLst/>
          </a:prstGeom>
          <a:noFill/>
          <a:ln w="9525">
            <a:noFill/>
            <a:miter lim="800000"/>
            <a:headEnd/>
            <a:tailEnd/>
          </a:ln>
        </p:spPr>
      </p:pic>
      <p:pic>
        <p:nvPicPr>
          <p:cNvPr id="109574" name="Picture 5" descr="Picture1_ThN_NTS"/>
          <p:cNvPicPr>
            <a:picLocks noChangeAspect="1" noChangeArrowheads="1"/>
          </p:cNvPicPr>
          <p:nvPr/>
        </p:nvPicPr>
        <p:blipFill>
          <a:blip r:embed="rId3"/>
          <a:srcRect/>
          <a:stretch>
            <a:fillRect/>
          </a:stretch>
        </p:blipFill>
        <p:spPr bwMode="auto">
          <a:xfrm>
            <a:off x="2133600" y="3779838"/>
            <a:ext cx="3733800" cy="2803525"/>
          </a:xfrm>
          <a:prstGeom prst="rect">
            <a:avLst/>
          </a:prstGeom>
          <a:noFill/>
          <a:ln w="9525">
            <a:noFill/>
            <a:miter lim="800000"/>
            <a:headEnd/>
            <a:tailEnd/>
          </a:ln>
        </p:spPr>
      </p:pic>
      <p:pic>
        <p:nvPicPr>
          <p:cNvPr id="109575" name="Picture 6" descr="idaho thorium map"/>
          <p:cNvPicPr>
            <a:picLocks noChangeAspect="1" noChangeArrowheads="1"/>
          </p:cNvPicPr>
          <p:nvPr/>
        </p:nvPicPr>
        <p:blipFill>
          <a:blip r:embed="rId4"/>
          <a:srcRect/>
          <a:stretch>
            <a:fillRect/>
          </a:stretch>
        </p:blipFill>
        <p:spPr bwMode="auto">
          <a:xfrm>
            <a:off x="5943600" y="3352800"/>
            <a:ext cx="2971800" cy="2590800"/>
          </a:xfrm>
          <a:prstGeom prst="rect">
            <a:avLst/>
          </a:prstGeom>
          <a:noFill/>
          <a:ln w="9525">
            <a:noFill/>
            <a:miter lim="800000"/>
            <a:headEnd/>
            <a:tailEnd/>
          </a:ln>
        </p:spPr>
      </p:pic>
      <p:pic>
        <p:nvPicPr>
          <p:cNvPr id="109576" name="Picture 8" descr="thorite"/>
          <p:cNvPicPr>
            <a:picLocks noChangeAspect="1" noChangeArrowheads="1"/>
          </p:cNvPicPr>
          <p:nvPr/>
        </p:nvPicPr>
        <p:blipFill>
          <a:blip r:embed="rId5"/>
          <a:srcRect/>
          <a:stretch>
            <a:fillRect/>
          </a:stretch>
        </p:blipFill>
        <p:spPr bwMode="auto">
          <a:xfrm>
            <a:off x="7162800" y="4191000"/>
            <a:ext cx="1736725" cy="1627188"/>
          </a:xfrm>
          <a:prstGeom prst="rect">
            <a:avLst/>
          </a:prstGeom>
          <a:noFill/>
          <a:ln w="9525">
            <a:noFill/>
            <a:miter lim="800000"/>
            <a:headEnd/>
            <a:tailEnd/>
          </a:ln>
        </p:spPr>
      </p:pic>
      <p:sp>
        <p:nvSpPr>
          <p:cNvPr id="109577" name="Text Box 9"/>
          <p:cNvSpPr txBox="1">
            <a:spLocks noChangeArrowheads="1"/>
          </p:cNvSpPr>
          <p:nvPr/>
        </p:nvSpPr>
        <p:spPr bwMode="auto">
          <a:xfrm>
            <a:off x="6096000" y="5873750"/>
            <a:ext cx="2971800" cy="738188"/>
          </a:xfrm>
          <a:prstGeom prst="rect">
            <a:avLst/>
          </a:prstGeom>
          <a:noFill/>
          <a:ln w="12700">
            <a:noFill/>
            <a:miter lim="800000"/>
            <a:headEnd/>
            <a:tailEnd/>
          </a:ln>
        </p:spPr>
        <p:txBody>
          <a:bodyPr>
            <a:spAutoFit/>
          </a:bodyPr>
          <a:lstStyle/>
          <a:p>
            <a:pPr algn="r">
              <a:spcBef>
                <a:spcPct val="50000"/>
              </a:spcBef>
            </a:pPr>
            <a:r>
              <a:rPr lang="en-US" sz="1400" b="1"/>
              <a:t>The United States has buried 3200 metric tons of thorium nitrate in the Nevada desert.</a:t>
            </a:r>
          </a:p>
        </p:txBody>
      </p:sp>
      <p:sp>
        <p:nvSpPr>
          <p:cNvPr id="2201610" name="AutoShape 10"/>
          <p:cNvSpPr>
            <a:spLocks noChangeArrowheads="1"/>
          </p:cNvSpPr>
          <p:nvPr/>
        </p:nvSpPr>
        <p:spPr bwMode="auto">
          <a:xfrm>
            <a:off x="5791200" y="6096000"/>
            <a:ext cx="533400" cy="279400"/>
          </a:xfrm>
          <a:prstGeom prst="leftArrow">
            <a:avLst>
              <a:gd name="adj1" fmla="val 45833"/>
              <a:gd name="adj2" fmla="val 75568"/>
            </a:avLst>
          </a:prstGeom>
          <a:solidFill>
            <a:srgbClr val="008080"/>
          </a:solidFill>
          <a:ln w="12700">
            <a:noFill/>
            <a:miter lim="800000"/>
            <a:headEnd/>
            <a:tailEnd/>
          </a:ln>
          <a:effectLst>
            <a:outerShdw dist="35921" dir="2700000" algn="ctr" rotWithShape="0">
              <a:schemeClr val="bg2"/>
            </a:outerShdw>
          </a:effectLst>
        </p:spPr>
        <p:txBody>
          <a:bodyPr wrap="none" anchor="ctr"/>
          <a:lstStyle/>
          <a:p>
            <a:pPr>
              <a:defRPr/>
            </a:pPr>
            <a:endParaRPr lang="en-US"/>
          </a:p>
        </p:txBody>
      </p:sp>
      <p:sp>
        <p:nvSpPr>
          <p:cNvPr id="109579" name="Text Box 12"/>
          <p:cNvSpPr txBox="1">
            <a:spLocks noChangeArrowheads="1"/>
          </p:cNvSpPr>
          <p:nvPr/>
        </p:nvSpPr>
        <p:spPr bwMode="auto">
          <a:xfrm>
            <a:off x="6324600" y="942975"/>
            <a:ext cx="2106613" cy="276225"/>
          </a:xfrm>
          <a:prstGeom prst="rect">
            <a:avLst/>
          </a:prstGeom>
          <a:noFill/>
          <a:ln w="12700">
            <a:noFill/>
            <a:miter lim="800000"/>
            <a:headEnd/>
            <a:tailEnd/>
          </a:ln>
        </p:spPr>
        <p:txBody>
          <a:bodyPr wrap="none">
            <a:spAutoFit/>
          </a:bodyPr>
          <a:lstStyle/>
          <a:p>
            <a:r>
              <a:rPr lang="en-US" b="1"/>
              <a:t>World Thorium Resources</a:t>
            </a:r>
          </a:p>
        </p:txBody>
      </p:sp>
      <p:sp>
        <p:nvSpPr>
          <p:cNvPr id="109580" name="Line 13"/>
          <p:cNvSpPr>
            <a:spLocks noChangeShapeType="1"/>
          </p:cNvSpPr>
          <p:nvPr/>
        </p:nvSpPr>
        <p:spPr bwMode="auto">
          <a:xfrm>
            <a:off x="5867400" y="1295400"/>
            <a:ext cx="3048000" cy="0"/>
          </a:xfrm>
          <a:prstGeom prst="line">
            <a:avLst/>
          </a:prstGeom>
          <a:noFill/>
          <a:ln w="12700">
            <a:solidFill>
              <a:schemeClr val="tx1"/>
            </a:solidFill>
            <a:round/>
            <a:headEnd/>
            <a:tailEnd/>
          </a:ln>
        </p:spPr>
        <p:txBody>
          <a:bodyPr anchor="ctr"/>
          <a:lstStyle/>
          <a:p>
            <a:endParaRPr lang="en-GB"/>
          </a:p>
        </p:txBody>
      </p:sp>
      <p:sp>
        <p:nvSpPr>
          <p:cNvPr id="109581" name="Text Box 14"/>
          <p:cNvSpPr txBox="1">
            <a:spLocks noChangeArrowheads="1"/>
          </p:cNvSpPr>
          <p:nvPr/>
        </p:nvSpPr>
        <p:spPr bwMode="auto">
          <a:xfrm>
            <a:off x="5867400" y="1295400"/>
            <a:ext cx="965200" cy="1714500"/>
          </a:xfrm>
          <a:prstGeom prst="rect">
            <a:avLst/>
          </a:prstGeom>
          <a:noFill/>
          <a:ln w="12700">
            <a:noFill/>
            <a:miter lim="800000"/>
            <a:headEnd/>
            <a:tailEnd/>
          </a:ln>
        </p:spPr>
        <p:txBody>
          <a:bodyPr wrap="none">
            <a:spAutoFit/>
          </a:bodyPr>
          <a:lstStyle/>
          <a:p>
            <a:pPr>
              <a:spcBef>
                <a:spcPct val="10000"/>
              </a:spcBef>
              <a:spcAft>
                <a:spcPct val="10000"/>
              </a:spcAft>
            </a:pPr>
            <a:r>
              <a:rPr lang="en-US" sz="900" b="1"/>
              <a:t>Country</a:t>
            </a:r>
          </a:p>
          <a:p>
            <a:pPr>
              <a:spcBef>
                <a:spcPct val="10000"/>
              </a:spcBef>
              <a:spcAft>
                <a:spcPct val="10000"/>
              </a:spcAft>
            </a:pPr>
            <a:r>
              <a:rPr lang="en-US" sz="900"/>
              <a:t>Australia</a:t>
            </a:r>
          </a:p>
          <a:p>
            <a:pPr>
              <a:spcBef>
                <a:spcPct val="10000"/>
              </a:spcBef>
              <a:spcAft>
                <a:spcPct val="10000"/>
              </a:spcAft>
            </a:pPr>
            <a:r>
              <a:rPr lang="en-US" sz="900"/>
              <a:t>India</a:t>
            </a:r>
          </a:p>
          <a:p>
            <a:pPr>
              <a:spcBef>
                <a:spcPct val="10000"/>
              </a:spcBef>
              <a:spcAft>
                <a:spcPct val="10000"/>
              </a:spcAft>
            </a:pPr>
            <a:r>
              <a:rPr lang="en-US" sz="900" b="1">
                <a:solidFill>
                  <a:srgbClr val="FF0000"/>
                </a:solidFill>
              </a:rPr>
              <a:t>USA</a:t>
            </a:r>
          </a:p>
          <a:p>
            <a:pPr>
              <a:spcBef>
                <a:spcPct val="10000"/>
              </a:spcBef>
              <a:spcAft>
                <a:spcPct val="10000"/>
              </a:spcAft>
            </a:pPr>
            <a:r>
              <a:rPr lang="en-US" sz="900"/>
              <a:t>Norway</a:t>
            </a:r>
          </a:p>
          <a:p>
            <a:pPr>
              <a:spcBef>
                <a:spcPct val="10000"/>
              </a:spcBef>
              <a:spcAft>
                <a:spcPct val="10000"/>
              </a:spcAft>
            </a:pPr>
            <a:r>
              <a:rPr lang="en-US" sz="900"/>
              <a:t>Canada</a:t>
            </a:r>
          </a:p>
          <a:p>
            <a:pPr>
              <a:spcBef>
                <a:spcPct val="10000"/>
              </a:spcBef>
              <a:spcAft>
                <a:spcPct val="10000"/>
              </a:spcAft>
            </a:pPr>
            <a:r>
              <a:rPr lang="en-US" sz="900"/>
              <a:t>South Africa</a:t>
            </a:r>
          </a:p>
          <a:p>
            <a:pPr>
              <a:spcBef>
                <a:spcPct val="10000"/>
              </a:spcBef>
              <a:spcAft>
                <a:spcPct val="10000"/>
              </a:spcAft>
            </a:pPr>
            <a:r>
              <a:rPr lang="en-US" sz="900"/>
              <a:t>Brazil</a:t>
            </a:r>
          </a:p>
          <a:p>
            <a:pPr>
              <a:spcBef>
                <a:spcPct val="10000"/>
              </a:spcBef>
              <a:spcAft>
                <a:spcPct val="10000"/>
              </a:spcAft>
            </a:pPr>
            <a:r>
              <a:rPr lang="en-US" sz="900"/>
              <a:t>Other countries</a:t>
            </a:r>
          </a:p>
          <a:p>
            <a:pPr>
              <a:spcBef>
                <a:spcPct val="10000"/>
              </a:spcBef>
              <a:spcAft>
                <a:spcPct val="10000"/>
              </a:spcAft>
            </a:pPr>
            <a:r>
              <a:rPr lang="en-US" sz="900"/>
              <a:t>World total</a:t>
            </a:r>
            <a:endParaRPr lang="en-US" sz="800">
              <a:solidFill>
                <a:srgbClr val="C62931"/>
              </a:solidFill>
            </a:endParaRPr>
          </a:p>
        </p:txBody>
      </p:sp>
      <p:sp>
        <p:nvSpPr>
          <p:cNvPr id="109582" name="Text Box 15"/>
          <p:cNvSpPr txBox="1">
            <a:spLocks noChangeArrowheads="1"/>
          </p:cNvSpPr>
          <p:nvPr/>
        </p:nvSpPr>
        <p:spPr bwMode="auto">
          <a:xfrm>
            <a:off x="7454900" y="1295400"/>
            <a:ext cx="1460500" cy="1700213"/>
          </a:xfrm>
          <a:prstGeom prst="rect">
            <a:avLst/>
          </a:prstGeom>
          <a:noFill/>
          <a:ln w="12700">
            <a:noFill/>
            <a:miter lim="800000"/>
            <a:headEnd/>
            <a:tailEnd/>
          </a:ln>
        </p:spPr>
        <p:txBody>
          <a:bodyPr>
            <a:spAutoFit/>
          </a:bodyPr>
          <a:lstStyle/>
          <a:p>
            <a:pPr algn="r"/>
            <a:r>
              <a:rPr lang="en-US" sz="900" b="1"/>
              <a:t>Reserve Base (tons)</a:t>
            </a:r>
          </a:p>
          <a:p>
            <a:pPr algn="r">
              <a:spcBef>
                <a:spcPct val="10000"/>
              </a:spcBef>
              <a:spcAft>
                <a:spcPct val="10000"/>
              </a:spcAft>
            </a:pPr>
            <a:r>
              <a:rPr lang="en-US" sz="900"/>
              <a:t>340,000</a:t>
            </a:r>
          </a:p>
          <a:p>
            <a:pPr algn="r">
              <a:spcBef>
                <a:spcPct val="10000"/>
              </a:spcBef>
              <a:spcAft>
                <a:spcPct val="10000"/>
              </a:spcAft>
            </a:pPr>
            <a:r>
              <a:rPr lang="en-US" sz="900"/>
              <a:t>300,000</a:t>
            </a:r>
          </a:p>
          <a:p>
            <a:pPr algn="r">
              <a:spcBef>
                <a:spcPct val="10000"/>
              </a:spcBef>
              <a:spcAft>
                <a:spcPct val="10000"/>
              </a:spcAft>
            </a:pPr>
            <a:r>
              <a:rPr lang="en-US" sz="900" b="1">
                <a:solidFill>
                  <a:srgbClr val="FF0000"/>
                </a:solidFill>
              </a:rPr>
              <a:t>300,000</a:t>
            </a:r>
          </a:p>
          <a:p>
            <a:pPr algn="r">
              <a:spcBef>
                <a:spcPct val="10000"/>
              </a:spcBef>
              <a:spcAft>
                <a:spcPct val="10000"/>
              </a:spcAft>
            </a:pPr>
            <a:r>
              <a:rPr lang="en-US" sz="900"/>
              <a:t>180,000</a:t>
            </a:r>
          </a:p>
          <a:p>
            <a:pPr algn="r">
              <a:spcBef>
                <a:spcPct val="10000"/>
              </a:spcBef>
              <a:spcAft>
                <a:spcPct val="10000"/>
              </a:spcAft>
            </a:pPr>
            <a:r>
              <a:rPr lang="en-US" sz="900"/>
              <a:t>100,000</a:t>
            </a:r>
          </a:p>
          <a:p>
            <a:pPr algn="r">
              <a:spcBef>
                <a:spcPct val="10000"/>
              </a:spcBef>
              <a:spcAft>
                <a:spcPct val="10000"/>
              </a:spcAft>
            </a:pPr>
            <a:r>
              <a:rPr lang="en-US" sz="900"/>
              <a:t>39,000</a:t>
            </a:r>
          </a:p>
          <a:p>
            <a:pPr algn="r">
              <a:spcBef>
                <a:spcPct val="10000"/>
              </a:spcBef>
              <a:spcAft>
                <a:spcPct val="10000"/>
              </a:spcAft>
            </a:pPr>
            <a:r>
              <a:rPr lang="en-US" sz="900"/>
              <a:t>18,000</a:t>
            </a:r>
          </a:p>
          <a:p>
            <a:pPr algn="r">
              <a:spcBef>
                <a:spcPct val="10000"/>
              </a:spcBef>
              <a:spcAft>
                <a:spcPct val="10000"/>
              </a:spcAft>
            </a:pPr>
            <a:r>
              <a:rPr lang="en-US" sz="900"/>
              <a:t>100,000</a:t>
            </a:r>
          </a:p>
          <a:p>
            <a:pPr algn="r">
              <a:spcBef>
                <a:spcPct val="10000"/>
              </a:spcBef>
              <a:spcAft>
                <a:spcPct val="10000"/>
              </a:spcAft>
            </a:pPr>
            <a:r>
              <a:rPr lang="en-US" sz="900"/>
              <a:t>1,400,000</a:t>
            </a:r>
            <a:endParaRPr lang="en-US" sz="800">
              <a:solidFill>
                <a:srgbClr val="C62931"/>
              </a:solidFill>
            </a:endParaRPr>
          </a:p>
        </p:txBody>
      </p:sp>
      <p:sp>
        <p:nvSpPr>
          <p:cNvPr id="109583" name="Line 16"/>
          <p:cNvSpPr>
            <a:spLocks noChangeShapeType="1"/>
          </p:cNvSpPr>
          <p:nvPr/>
        </p:nvSpPr>
        <p:spPr bwMode="auto">
          <a:xfrm>
            <a:off x="5867400" y="2971800"/>
            <a:ext cx="3048000" cy="0"/>
          </a:xfrm>
          <a:prstGeom prst="line">
            <a:avLst/>
          </a:prstGeom>
          <a:noFill/>
          <a:ln w="12700">
            <a:solidFill>
              <a:schemeClr val="tx1"/>
            </a:solidFill>
            <a:round/>
            <a:headEnd/>
            <a:tailEnd/>
          </a:ln>
        </p:spPr>
        <p:txBody>
          <a:bodyPr anchor="ctr"/>
          <a:lstStyle/>
          <a:p>
            <a:endParaRPr lang="en-GB"/>
          </a:p>
        </p:txBody>
      </p:sp>
      <p:sp>
        <p:nvSpPr>
          <p:cNvPr id="109584" name="Text Box 17"/>
          <p:cNvSpPr txBox="1">
            <a:spLocks noChangeArrowheads="1"/>
          </p:cNvSpPr>
          <p:nvPr/>
        </p:nvSpPr>
        <p:spPr bwMode="auto">
          <a:xfrm>
            <a:off x="5867400" y="2959100"/>
            <a:ext cx="3048000" cy="336550"/>
          </a:xfrm>
          <a:prstGeom prst="rect">
            <a:avLst/>
          </a:prstGeom>
          <a:noFill/>
          <a:ln w="12700">
            <a:noFill/>
            <a:miter lim="800000"/>
            <a:headEnd/>
            <a:tailEnd/>
          </a:ln>
        </p:spPr>
        <p:txBody>
          <a:bodyPr>
            <a:spAutoFit/>
          </a:bodyPr>
          <a:lstStyle/>
          <a:p>
            <a:r>
              <a:rPr lang="en-US" sz="800" i="1"/>
              <a:t>Source: U.S. Geological Survey, Mineral Commodity Summaries, January 2008</a:t>
            </a:r>
          </a:p>
        </p:txBody>
      </p:sp>
      <p:sp>
        <p:nvSpPr>
          <p:cNvPr id="2201620" name="AutoShape 20"/>
          <p:cNvSpPr>
            <a:spLocks noChangeArrowheads="1"/>
          </p:cNvSpPr>
          <p:nvPr/>
        </p:nvSpPr>
        <p:spPr bwMode="auto">
          <a:xfrm rot="21480612" flipH="1">
            <a:off x="5486400" y="3276600"/>
            <a:ext cx="533400" cy="457200"/>
          </a:xfrm>
          <a:prstGeom prst="leftArrow">
            <a:avLst>
              <a:gd name="adj1" fmla="val 45833"/>
              <a:gd name="adj2" fmla="val 46181"/>
            </a:avLst>
          </a:prstGeom>
          <a:solidFill>
            <a:srgbClr val="008080"/>
          </a:solidFill>
          <a:ln w="12700">
            <a:noFill/>
            <a:miter lim="800000"/>
            <a:headEnd/>
            <a:tailEnd/>
          </a:ln>
          <a:effectLst>
            <a:outerShdw dist="35921" dir="2700000" algn="ctr" rotWithShape="0">
              <a:schemeClr val="bg2"/>
            </a:outerShdw>
          </a:effectLst>
        </p:spPr>
        <p:txBody>
          <a:bodyPr wrap="none" anchor="ctr"/>
          <a:lstStyle/>
          <a:p>
            <a:pPr>
              <a:defRPr/>
            </a:pPr>
            <a:endParaRPr lang="en-US"/>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4" name="Picture 2" descr="mill concept"/>
          <p:cNvPicPr>
            <a:picLocks noChangeAspect="1" noChangeArrowheads="1"/>
          </p:cNvPicPr>
          <p:nvPr/>
        </p:nvPicPr>
        <p:blipFill>
          <a:blip r:embed="rId2"/>
          <a:srcRect/>
          <a:stretch>
            <a:fillRect/>
          </a:stretch>
        </p:blipFill>
        <p:spPr bwMode="auto">
          <a:xfrm>
            <a:off x="304800" y="4572000"/>
            <a:ext cx="4419600" cy="1965325"/>
          </a:xfrm>
          <a:prstGeom prst="rect">
            <a:avLst/>
          </a:prstGeom>
          <a:noFill/>
        </p:spPr>
      </p:pic>
      <p:sp>
        <p:nvSpPr>
          <p:cNvPr id="110595" name="Rectangle 3"/>
          <p:cNvSpPr>
            <a:spLocks noGrp="1" noChangeArrowheads="1"/>
          </p:cNvSpPr>
          <p:nvPr>
            <p:ph type="title"/>
          </p:nvPr>
        </p:nvSpPr>
        <p:spPr/>
        <p:txBody>
          <a:bodyPr/>
          <a:lstStyle/>
          <a:p>
            <a:r>
              <a:rPr lang="en-US" smtClean="0"/>
              <a:t>A single mine site in Idaho could recover</a:t>
            </a:r>
            <a:br>
              <a:rPr lang="en-US" smtClean="0"/>
            </a:br>
            <a:r>
              <a:rPr lang="en-US" smtClean="0"/>
              <a:t> 4500 MT of thorium per year</a:t>
            </a:r>
          </a:p>
        </p:txBody>
      </p:sp>
      <p:pic>
        <p:nvPicPr>
          <p:cNvPr id="110596" name="Picture 4" descr="idaho thorium map"/>
          <p:cNvPicPr>
            <a:picLocks noChangeAspect="1" noChangeArrowheads="1"/>
          </p:cNvPicPr>
          <p:nvPr/>
        </p:nvPicPr>
        <p:blipFill>
          <a:blip r:embed="rId3"/>
          <a:srcRect/>
          <a:stretch>
            <a:fillRect/>
          </a:stretch>
        </p:blipFill>
        <p:spPr bwMode="auto">
          <a:xfrm>
            <a:off x="4876800" y="3200400"/>
            <a:ext cx="4038600" cy="3382963"/>
          </a:xfrm>
          <a:prstGeom prst="rect">
            <a:avLst/>
          </a:prstGeom>
          <a:noFill/>
        </p:spPr>
      </p:pic>
      <p:pic>
        <p:nvPicPr>
          <p:cNvPr id="110597" name="Picture 5" descr="thorium mine map"/>
          <p:cNvPicPr>
            <a:picLocks noChangeAspect="1" noChangeArrowheads="1"/>
          </p:cNvPicPr>
          <p:nvPr/>
        </p:nvPicPr>
        <p:blipFill>
          <a:blip r:embed="rId4"/>
          <a:srcRect/>
          <a:stretch>
            <a:fillRect/>
          </a:stretch>
        </p:blipFill>
        <p:spPr bwMode="auto">
          <a:xfrm>
            <a:off x="304800" y="990600"/>
            <a:ext cx="4343400" cy="3873500"/>
          </a:xfrm>
          <a:prstGeom prst="rect">
            <a:avLst/>
          </a:prstGeom>
          <a:noFill/>
        </p:spPr>
      </p:pic>
      <p:pic>
        <p:nvPicPr>
          <p:cNvPr id="110598" name="Picture 6" descr="thorium pit"/>
          <p:cNvPicPr>
            <a:picLocks noChangeAspect="1" noChangeArrowheads="1"/>
          </p:cNvPicPr>
          <p:nvPr/>
        </p:nvPicPr>
        <p:blipFill>
          <a:blip r:embed="rId5"/>
          <a:srcRect/>
          <a:stretch>
            <a:fillRect/>
          </a:stretch>
        </p:blipFill>
        <p:spPr bwMode="auto">
          <a:xfrm>
            <a:off x="5334000" y="914400"/>
            <a:ext cx="2971800" cy="2238375"/>
          </a:xfrm>
          <a:prstGeom prst="rect">
            <a:avLst/>
          </a:prstGeom>
          <a:noFill/>
        </p:spPr>
      </p:pic>
      <p:sp>
        <p:nvSpPr>
          <p:cNvPr id="110599" name="Line 7"/>
          <p:cNvSpPr>
            <a:spLocks noChangeShapeType="1"/>
          </p:cNvSpPr>
          <p:nvPr/>
        </p:nvSpPr>
        <p:spPr bwMode="auto">
          <a:xfrm flipH="1">
            <a:off x="3105150" y="3913188"/>
            <a:ext cx="34925" cy="136525"/>
          </a:xfrm>
          <a:prstGeom prst="line">
            <a:avLst/>
          </a:prstGeom>
          <a:noFill/>
          <a:ln w="12700">
            <a:solidFill>
              <a:srgbClr val="FFCC00"/>
            </a:solidFill>
            <a:round/>
            <a:headEnd/>
            <a:tailEnd/>
          </a:ln>
          <a:effectLst/>
        </p:spPr>
        <p:txBody>
          <a:bodyPr wrap="none" anchor="ctr"/>
          <a:lstStyle/>
          <a:p>
            <a:endParaRPr lang="en-GB"/>
          </a:p>
        </p:txBody>
      </p:sp>
      <p:sp>
        <p:nvSpPr>
          <p:cNvPr id="110600" name="Line 8"/>
          <p:cNvSpPr>
            <a:spLocks noChangeShapeType="1"/>
          </p:cNvSpPr>
          <p:nvPr/>
        </p:nvSpPr>
        <p:spPr bwMode="auto">
          <a:xfrm>
            <a:off x="3124200" y="3797300"/>
            <a:ext cx="36513" cy="98425"/>
          </a:xfrm>
          <a:prstGeom prst="line">
            <a:avLst/>
          </a:prstGeom>
          <a:noFill/>
          <a:ln w="12700">
            <a:solidFill>
              <a:srgbClr val="FFCC00"/>
            </a:solidFill>
            <a:round/>
            <a:headEnd/>
            <a:tailEnd/>
          </a:ln>
          <a:effectLst/>
        </p:spPr>
        <p:txBody>
          <a:bodyPr wrap="none" anchor="ctr"/>
          <a:lstStyle/>
          <a:p>
            <a:endParaRPr lang="en-GB"/>
          </a:p>
        </p:txBody>
      </p:sp>
      <p:sp>
        <p:nvSpPr>
          <p:cNvPr id="110601" name="Line 9"/>
          <p:cNvSpPr>
            <a:spLocks noChangeShapeType="1"/>
          </p:cNvSpPr>
          <p:nvPr/>
        </p:nvSpPr>
        <p:spPr bwMode="auto">
          <a:xfrm>
            <a:off x="3190875" y="3746500"/>
            <a:ext cx="65088" cy="212725"/>
          </a:xfrm>
          <a:prstGeom prst="line">
            <a:avLst/>
          </a:prstGeom>
          <a:noFill/>
          <a:ln w="12700">
            <a:solidFill>
              <a:srgbClr val="FFCC00"/>
            </a:solidFill>
            <a:round/>
            <a:headEnd/>
            <a:tailEnd/>
          </a:ln>
          <a:effectLst/>
        </p:spPr>
        <p:txBody>
          <a:bodyPr wrap="none" anchor="ctr"/>
          <a:lstStyle/>
          <a:p>
            <a:endParaRPr lang="en-GB"/>
          </a:p>
        </p:txBody>
      </p:sp>
      <p:sp>
        <p:nvSpPr>
          <p:cNvPr id="110602" name="Line 10"/>
          <p:cNvSpPr>
            <a:spLocks noChangeShapeType="1"/>
          </p:cNvSpPr>
          <p:nvPr/>
        </p:nvSpPr>
        <p:spPr bwMode="auto">
          <a:xfrm>
            <a:off x="3260725" y="3763963"/>
            <a:ext cx="53975" cy="119062"/>
          </a:xfrm>
          <a:prstGeom prst="line">
            <a:avLst/>
          </a:prstGeom>
          <a:noFill/>
          <a:ln w="12700">
            <a:solidFill>
              <a:srgbClr val="FFCC00"/>
            </a:solidFill>
            <a:round/>
            <a:headEnd/>
            <a:tailEnd/>
          </a:ln>
          <a:effectLst/>
        </p:spPr>
        <p:txBody>
          <a:bodyPr wrap="none" anchor="ctr"/>
          <a:lstStyle/>
          <a:p>
            <a:endParaRPr lang="en-GB"/>
          </a:p>
        </p:txBody>
      </p:sp>
      <p:sp>
        <p:nvSpPr>
          <p:cNvPr id="110603" name="Line 11"/>
          <p:cNvSpPr>
            <a:spLocks noChangeShapeType="1"/>
          </p:cNvSpPr>
          <p:nvPr/>
        </p:nvSpPr>
        <p:spPr bwMode="auto">
          <a:xfrm>
            <a:off x="3313113" y="3775075"/>
            <a:ext cx="66675" cy="41275"/>
          </a:xfrm>
          <a:prstGeom prst="line">
            <a:avLst/>
          </a:prstGeom>
          <a:noFill/>
          <a:ln w="12700">
            <a:solidFill>
              <a:srgbClr val="FFCC00"/>
            </a:solidFill>
            <a:round/>
            <a:headEnd/>
            <a:tailEnd/>
          </a:ln>
          <a:effectLst/>
        </p:spPr>
        <p:txBody>
          <a:bodyPr wrap="none" anchor="ctr"/>
          <a:lstStyle/>
          <a:p>
            <a:endParaRPr lang="en-GB"/>
          </a:p>
        </p:txBody>
      </p:sp>
      <p:sp>
        <p:nvSpPr>
          <p:cNvPr id="110604" name="Line 12"/>
          <p:cNvSpPr>
            <a:spLocks noChangeShapeType="1"/>
          </p:cNvSpPr>
          <p:nvPr/>
        </p:nvSpPr>
        <p:spPr bwMode="auto">
          <a:xfrm>
            <a:off x="3170238" y="3813175"/>
            <a:ext cx="12700" cy="73025"/>
          </a:xfrm>
          <a:prstGeom prst="line">
            <a:avLst/>
          </a:prstGeom>
          <a:noFill/>
          <a:ln w="12700">
            <a:solidFill>
              <a:srgbClr val="FFCC00"/>
            </a:solidFill>
            <a:round/>
            <a:headEnd/>
            <a:tailEnd/>
          </a:ln>
          <a:effectLst/>
        </p:spPr>
        <p:txBody>
          <a:bodyPr wrap="none" anchor="ctr"/>
          <a:lstStyle/>
          <a:p>
            <a:endParaRPr lang="en-GB"/>
          </a:p>
        </p:txBody>
      </p:sp>
      <p:sp>
        <p:nvSpPr>
          <p:cNvPr id="110605" name="Line 13"/>
          <p:cNvSpPr>
            <a:spLocks noChangeShapeType="1"/>
          </p:cNvSpPr>
          <p:nvPr/>
        </p:nvSpPr>
        <p:spPr bwMode="auto">
          <a:xfrm>
            <a:off x="3197225" y="3835400"/>
            <a:ext cx="6350" cy="50800"/>
          </a:xfrm>
          <a:prstGeom prst="line">
            <a:avLst/>
          </a:prstGeom>
          <a:noFill/>
          <a:ln w="12700">
            <a:solidFill>
              <a:srgbClr val="FFCC00"/>
            </a:solidFill>
            <a:round/>
            <a:headEnd/>
            <a:tailEnd/>
          </a:ln>
          <a:effectLst/>
        </p:spPr>
        <p:txBody>
          <a:bodyPr wrap="none" anchor="ctr"/>
          <a:lstStyle/>
          <a:p>
            <a:endParaRPr lang="en-GB"/>
          </a:p>
        </p:txBody>
      </p:sp>
      <p:sp>
        <p:nvSpPr>
          <p:cNvPr id="110606" name="Line 14"/>
          <p:cNvSpPr>
            <a:spLocks noChangeShapeType="1"/>
          </p:cNvSpPr>
          <p:nvPr/>
        </p:nvSpPr>
        <p:spPr bwMode="auto">
          <a:xfrm>
            <a:off x="3765550" y="3784600"/>
            <a:ext cx="166688" cy="93663"/>
          </a:xfrm>
          <a:prstGeom prst="line">
            <a:avLst/>
          </a:prstGeom>
          <a:noFill/>
          <a:ln w="12700">
            <a:solidFill>
              <a:srgbClr val="FFCC00"/>
            </a:solidFill>
            <a:round/>
            <a:headEnd/>
            <a:tailEnd/>
          </a:ln>
          <a:effectLst/>
        </p:spPr>
        <p:txBody>
          <a:bodyPr wrap="none" anchor="ctr"/>
          <a:lstStyle/>
          <a:p>
            <a:endParaRPr lang="en-GB"/>
          </a:p>
        </p:txBody>
      </p:sp>
      <p:sp>
        <p:nvSpPr>
          <p:cNvPr id="110607" name="Line 15"/>
          <p:cNvSpPr>
            <a:spLocks noChangeShapeType="1"/>
          </p:cNvSpPr>
          <p:nvPr/>
        </p:nvSpPr>
        <p:spPr bwMode="auto">
          <a:xfrm>
            <a:off x="2870200" y="3155950"/>
            <a:ext cx="117475" cy="0"/>
          </a:xfrm>
          <a:prstGeom prst="line">
            <a:avLst/>
          </a:prstGeom>
          <a:noFill/>
          <a:ln w="12700">
            <a:solidFill>
              <a:srgbClr val="FFCC00"/>
            </a:solidFill>
            <a:round/>
            <a:headEnd/>
            <a:tailEnd/>
          </a:ln>
          <a:effectLst/>
        </p:spPr>
        <p:txBody>
          <a:bodyPr wrap="none" anchor="ctr"/>
          <a:lstStyle/>
          <a:p>
            <a:endParaRPr lang="en-GB"/>
          </a:p>
        </p:txBody>
      </p:sp>
      <p:sp>
        <p:nvSpPr>
          <p:cNvPr id="110608" name="Line 16"/>
          <p:cNvSpPr>
            <a:spLocks noChangeShapeType="1"/>
          </p:cNvSpPr>
          <p:nvPr/>
        </p:nvSpPr>
        <p:spPr bwMode="auto">
          <a:xfrm>
            <a:off x="3249613" y="3149600"/>
            <a:ext cx="49212" cy="58738"/>
          </a:xfrm>
          <a:prstGeom prst="line">
            <a:avLst/>
          </a:prstGeom>
          <a:noFill/>
          <a:ln w="12700">
            <a:solidFill>
              <a:srgbClr val="FFCC00"/>
            </a:solidFill>
            <a:round/>
            <a:headEnd/>
            <a:tailEnd/>
          </a:ln>
          <a:effectLst/>
        </p:spPr>
        <p:txBody>
          <a:bodyPr wrap="none" anchor="ctr"/>
          <a:lstStyle/>
          <a:p>
            <a:endParaRPr lang="en-GB"/>
          </a:p>
        </p:txBody>
      </p:sp>
      <p:sp>
        <p:nvSpPr>
          <p:cNvPr id="110609" name="Line 17"/>
          <p:cNvSpPr>
            <a:spLocks noChangeShapeType="1"/>
          </p:cNvSpPr>
          <p:nvPr/>
        </p:nvSpPr>
        <p:spPr bwMode="auto">
          <a:xfrm>
            <a:off x="3765550" y="3521075"/>
            <a:ext cx="47625" cy="34925"/>
          </a:xfrm>
          <a:prstGeom prst="line">
            <a:avLst/>
          </a:prstGeom>
          <a:noFill/>
          <a:ln w="12700">
            <a:solidFill>
              <a:srgbClr val="FFCC00"/>
            </a:solidFill>
            <a:round/>
            <a:headEnd/>
            <a:tailEnd/>
          </a:ln>
          <a:effectLst/>
        </p:spPr>
        <p:txBody>
          <a:bodyPr wrap="none" anchor="ctr"/>
          <a:lstStyle/>
          <a:p>
            <a:endParaRPr lang="en-GB"/>
          </a:p>
        </p:txBody>
      </p:sp>
      <p:sp>
        <p:nvSpPr>
          <p:cNvPr id="110610" name="Line 18"/>
          <p:cNvSpPr>
            <a:spLocks noChangeShapeType="1"/>
          </p:cNvSpPr>
          <p:nvPr/>
        </p:nvSpPr>
        <p:spPr bwMode="auto">
          <a:xfrm>
            <a:off x="1712913" y="2863850"/>
            <a:ext cx="136525" cy="12700"/>
          </a:xfrm>
          <a:prstGeom prst="line">
            <a:avLst/>
          </a:prstGeom>
          <a:noFill/>
          <a:ln w="12700">
            <a:solidFill>
              <a:srgbClr val="FFCC00"/>
            </a:solidFill>
            <a:round/>
            <a:headEnd/>
            <a:tailEnd/>
          </a:ln>
          <a:effectLst/>
        </p:spPr>
        <p:txBody>
          <a:bodyPr wrap="none" anchor="ctr"/>
          <a:lstStyle/>
          <a:p>
            <a:endParaRPr lang="en-GB"/>
          </a:p>
        </p:txBody>
      </p:sp>
      <p:sp>
        <p:nvSpPr>
          <p:cNvPr id="110611" name="Line 19"/>
          <p:cNvSpPr>
            <a:spLocks noChangeShapeType="1"/>
          </p:cNvSpPr>
          <p:nvPr/>
        </p:nvSpPr>
        <p:spPr bwMode="auto">
          <a:xfrm>
            <a:off x="2082800" y="2655888"/>
            <a:ext cx="68263" cy="39687"/>
          </a:xfrm>
          <a:prstGeom prst="line">
            <a:avLst/>
          </a:prstGeom>
          <a:noFill/>
          <a:ln w="12700">
            <a:solidFill>
              <a:srgbClr val="FFCC00"/>
            </a:solidFill>
            <a:round/>
            <a:headEnd/>
            <a:tailEnd/>
          </a:ln>
          <a:effectLst/>
        </p:spPr>
        <p:txBody>
          <a:bodyPr wrap="none" anchor="ctr"/>
          <a:lstStyle/>
          <a:p>
            <a:endParaRPr lang="en-GB"/>
          </a:p>
        </p:txBody>
      </p:sp>
      <p:sp>
        <p:nvSpPr>
          <p:cNvPr id="110612" name="Line 20"/>
          <p:cNvSpPr>
            <a:spLocks noChangeShapeType="1"/>
          </p:cNvSpPr>
          <p:nvPr/>
        </p:nvSpPr>
        <p:spPr bwMode="auto">
          <a:xfrm>
            <a:off x="2079625" y="2551113"/>
            <a:ext cx="90488" cy="36512"/>
          </a:xfrm>
          <a:prstGeom prst="line">
            <a:avLst/>
          </a:prstGeom>
          <a:noFill/>
          <a:ln w="12700">
            <a:solidFill>
              <a:srgbClr val="FFCC00"/>
            </a:solidFill>
            <a:round/>
            <a:headEnd/>
            <a:tailEnd/>
          </a:ln>
          <a:effectLst/>
        </p:spPr>
        <p:txBody>
          <a:bodyPr wrap="none" anchor="ctr"/>
          <a:lstStyle/>
          <a:p>
            <a:endParaRPr lang="en-GB"/>
          </a:p>
        </p:txBody>
      </p:sp>
      <p:sp>
        <p:nvSpPr>
          <p:cNvPr id="110613" name="Line 21"/>
          <p:cNvSpPr>
            <a:spLocks noChangeShapeType="1"/>
          </p:cNvSpPr>
          <p:nvPr/>
        </p:nvSpPr>
        <p:spPr bwMode="auto">
          <a:xfrm>
            <a:off x="2873375" y="2355850"/>
            <a:ext cx="60325" cy="19050"/>
          </a:xfrm>
          <a:prstGeom prst="line">
            <a:avLst/>
          </a:prstGeom>
          <a:noFill/>
          <a:ln w="12700">
            <a:solidFill>
              <a:srgbClr val="FFCC00"/>
            </a:solidFill>
            <a:round/>
            <a:headEnd/>
            <a:tailEnd/>
          </a:ln>
          <a:effectLst/>
        </p:spPr>
        <p:txBody>
          <a:bodyPr wrap="none" anchor="ctr"/>
          <a:lstStyle/>
          <a:p>
            <a:endParaRPr lang="en-GB"/>
          </a:p>
        </p:txBody>
      </p:sp>
      <p:sp>
        <p:nvSpPr>
          <p:cNvPr id="110614" name="Line 22"/>
          <p:cNvSpPr>
            <a:spLocks noChangeShapeType="1"/>
          </p:cNvSpPr>
          <p:nvPr/>
        </p:nvSpPr>
        <p:spPr bwMode="auto">
          <a:xfrm>
            <a:off x="2830513" y="2182813"/>
            <a:ext cx="38100" cy="66675"/>
          </a:xfrm>
          <a:prstGeom prst="line">
            <a:avLst/>
          </a:prstGeom>
          <a:noFill/>
          <a:ln w="12700">
            <a:solidFill>
              <a:srgbClr val="FFCC00"/>
            </a:solidFill>
            <a:round/>
            <a:headEnd/>
            <a:tailEnd/>
          </a:ln>
          <a:effectLst/>
        </p:spPr>
        <p:txBody>
          <a:bodyPr wrap="none" anchor="ctr"/>
          <a:lstStyle/>
          <a:p>
            <a:endParaRPr lang="en-GB"/>
          </a:p>
        </p:txBody>
      </p:sp>
      <p:sp>
        <p:nvSpPr>
          <p:cNvPr id="110615" name="Line 23"/>
          <p:cNvSpPr>
            <a:spLocks noChangeShapeType="1"/>
          </p:cNvSpPr>
          <p:nvPr/>
        </p:nvSpPr>
        <p:spPr bwMode="auto">
          <a:xfrm>
            <a:off x="3373438" y="2601913"/>
            <a:ext cx="209550" cy="80962"/>
          </a:xfrm>
          <a:prstGeom prst="line">
            <a:avLst/>
          </a:prstGeom>
          <a:noFill/>
          <a:ln w="12700">
            <a:solidFill>
              <a:srgbClr val="FFCC00"/>
            </a:solidFill>
            <a:round/>
            <a:headEnd/>
            <a:tailEnd/>
          </a:ln>
          <a:effectLst/>
        </p:spPr>
        <p:txBody>
          <a:bodyPr wrap="none" anchor="ctr"/>
          <a:lstStyle/>
          <a:p>
            <a:endParaRPr lang="en-GB"/>
          </a:p>
        </p:txBody>
      </p:sp>
      <p:sp>
        <p:nvSpPr>
          <p:cNvPr id="110616" name="Line 24"/>
          <p:cNvSpPr>
            <a:spLocks noChangeShapeType="1"/>
          </p:cNvSpPr>
          <p:nvPr/>
        </p:nvSpPr>
        <p:spPr bwMode="auto">
          <a:xfrm>
            <a:off x="3584575" y="2813050"/>
            <a:ext cx="130175" cy="65088"/>
          </a:xfrm>
          <a:prstGeom prst="line">
            <a:avLst/>
          </a:prstGeom>
          <a:noFill/>
          <a:ln w="12700">
            <a:solidFill>
              <a:srgbClr val="FFCC00"/>
            </a:solidFill>
            <a:round/>
            <a:headEnd/>
            <a:tailEnd/>
          </a:ln>
          <a:effectLst/>
        </p:spPr>
        <p:txBody>
          <a:bodyPr wrap="none" anchor="ctr"/>
          <a:lstStyle/>
          <a:p>
            <a:endParaRPr lang="en-GB"/>
          </a:p>
        </p:txBody>
      </p:sp>
      <p:sp>
        <p:nvSpPr>
          <p:cNvPr id="110617" name="Line 25"/>
          <p:cNvSpPr>
            <a:spLocks noChangeShapeType="1"/>
          </p:cNvSpPr>
          <p:nvPr/>
        </p:nvSpPr>
        <p:spPr bwMode="auto">
          <a:xfrm>
            <a:off x="3725863" y="2193925"/>
            <a:ext cx="173037" cy="169863"/>
          </a:xfrm>
          <a:prstGeom prst="line">
            <a:avLst/>
          </a:prstGeom>
          <a:noFill/>
          <a:ln w="12700">
            <a:solidFill>
              <a:srgbClr val="FFCC00"/>
            </a:solidFill>
            <a:round/>
            <a:headEnd/>
            <a:tailEnd/>
          </a:ln>
          <a:effectLst/>
        </p:spPr>
        <p:txBody>
          <a:bodyPr wrap="none" anchor="ctr"/>
          <a:lstStyle/>
          <a:p>
            <a:endParaRPr lang="en-GB"/>
          </a:p>
        </p:txBody>
      </p:sp>
      <p:sp>
        <p:nvSpPr>
          <p:cNvPr id="110618" name="Line 26"/>
          <p:cNvSpPr>
            <a:spLocks noChangeShapeType="1"/>
          </p:cNvSpPr>
          <p:nvPr/>
        </p:nvSpPr>
        <p:spPr bwMode="auto">
          <a:xfrm>
            <a:off x="3879850" y="2009775"/>
            <a:ext cx="120650" cy="228600"/>
          </a:xfrm>
          <a:prstGeom prst="line">
            <a:avLst/>
          </a:prstGeom>
          <a:noFill/>
          <a:ln w="12700">
            <a:solidFill>
              <a:srgbClr val="FFCC00"/>
            </a:solidFill>
            <a:round/>
            <a:headEnd/>
            <a:tailEnd/>
          </a:ln>
          <a:effectLst/>
        </p:spPr>
        <p:txBody>
          <a:bodyPr wrap="none" anchor="ctr"/>
          <a:lstStyle/>
          <a:p>
            <a:endParaRPr lang="en-GB"/>
          </a:p>
        </p:txBody>
      </p:sp>
      <p:sp>
        <p:nvSpPr>
          <p:cNvPr id="110619" name="Line 27"/>
          <p:cNvSpPr>
            <a:spLocks noChangeShapeType="1"/>
          </p:cNvSpPr>
          <p:nvPr/>
        </p:nvSpPr>
        <p:spPr bwMode="auto">
          <a:xfrm>
            <a:off x="3711575" y="1811338"/>
            <a:ext cx="182563" cy="36512"/>
          </a:xfrm>
          <a:prstGeom prst="line">
            <a:avLst/>
          </a:prstGeom>
          <a:noFill/>
          <a:ln w="12700">
            <a:solidFill>
              <a:srgbClr val="FFCC00"/>
            </a:solidFill>
            <a:round/>
            <a:headEnd/>
            <a:tailEnd/>
          </a:ln>
          <a:effectLst/>
        </p:spPr>
        <p:txBody>
          <a:bodyPr wrap="none" anchor="ctr"/>
          <a:lstStyle/>
          <a:p>
            <a:endParaRPr lang="en-GB"/>
          </a:p>
        </p:txBody>
      </p:sp>
      <p:sp>
        <p:nvSpPr>
          <p:cNvPr id="110620" name="Line 28"/>
          <p:cNvSpPr>
            <a:spLocks noChangeShapeType="1"/>
          </p:cNvSpPr>
          <p:nvPr/>
        </p:nvSpPr>
        <p:spPr bwMode="auto">
          <a:xfrm>
            <a:off x="3825875" y="1911350"/>
            <a:ext cx="115888" cy="123825"/>
          </a:xfrm>
          <a:prstGeom prst="line">
            <a:avLst/>
          </a:prstGeom>
          <a:noFill/>
          <a:ln w="12700">
            <a:solidFill>
              <a:srgbClr val="FFCC00"/>
            </a:solidFill>
            <a:round/>
            <a:headEnd/>
            <a:tailEnd/>
          </a:ln>
          <a:effectLst/>
        </p:spPr>
        <p:txBody>
          <a:bodyPr wrap="none" anchor="ctr"/>
          <a:lstStyle/>
          <a:p>
            <a:endParaRPr lang="en-GB"/>
          </a:p>
        </p:txBody>
      </p:sp>
      <p:sp>
        <p:nvSpPr>
          <p:cNvPr id="110621" name="Line 29"/>
          <p:cNvSpPr>
            <a:spLocks noChangeShapeType="1"/>
          </p:cNvSpPr>
          <p:nvPr/>
        </p:nvSpPr>
        <p:spPr bwMode="auto">
          <a:xfrm>
            <a:off x="2060575" y="1377950"/>
            <a:ext cx="180975" cy="50800"/>
          </a:xfrm>
          <a:prstGeom prst="line">
            <a:avLst/>
          </a:prstGeom>
          <a:noFill/>
          <a:ln w="12700">
            <a:solidFill>
              <a:srgbClr val="FFCC00"/>
            </a:solidFill>
            <a:round/>
            <a:headEnd/>
            <a:tailEnd/>
          </a:ln>
          <a:effectLst/>
        </p:spPr>
        <p:txBody>
          <a:bodyPr wrap="none" anchor="ctr"/>
          <a:lstStyle/>
          <a:p>
            <a:endParaRPr lang="en-GB"/>
          </a:p>
        </p:txBody>
      </p:sp>
      <p:sp>
        <p:nvSpPr>
          <p:cNvPr id="110622" name="Line 30"/>
          <p:cNvSpPr>
            <a:spLocks noChangeShapeType="1"/>
          </p:cNvSpPr>
          <p:nvPr/>
        </p:nvSpPr>
        <p:spPr bwMode="auto">
          <a:xfrm>
            <a:off x="2255838" y="1130300"/>
            <a:ext cx="252412" cy="53975"/>
          </a:xfrm>
          <a:prstGeom prst="line">
            <a:avLst/>
          </a:prstGeom>
          <a:noFill/>
          <a:ln w="12700">
            <a:solidFill>
              <a:srgbClr val="FFCC00"/>
            </a:solidFill>
            <a:round/>
            <a:headEnd/>
            <a:tailEnd/>
          </a:ln>
          <a:effectLst/>
        </p:spPr>
        <p:txBody>
          <a:bodyPr wrap="none" anchor="ctr"/>
          <a:lstStyle/>
          <a:p>
            <a:endParaRPr lang="en-GB"/>
          </a:p>
        </p:txBody>
      </p:sp>
      <p:sp>
        <p:nvSpPr>
          <p:cNvPr id="110623" name="Line 31"/>
          <p:cNvSpPr>
            <a:spLocks noChangeShapeType="1"/>
          </p:cNvSpPr>
          <p:nvPr/>
        </p:nvSpPr>
        <p:spPr bwMode="auto">
          <a:xfrm>
            <a:off x="2608263" y="1179513"/>
            <a:ext cx="169862" cy="11112"/>
          </a:xfrm>
          <a:prstGeom prst="line">
            <a:avLst/>
          </a:prstGeom>
          <a:noFill/>
          <a:ln w="12700">
            <a:solidFill>
              <a:srgbClr val="FFCC00"/>
            </a:solidFill>
            <a:round/>
            <a:headEnd/>
            <a:tailEnd/>
          </a:ln>
          <a:effectLst/>
        </p:spPr>
        <p:txBody>
          <a:bodyPr wrap="none" anchor="ctr"/>
          <a:lstStyle/>
          <a:p>
            <a:endParaRPr lang="en-GB"/>
          </a:p>
        </p:txBody>
      </p:sp>
      <p:sp>
        <p:nvSpPr>
          <p:cNvPr id="110624" name="Line 32"/>
          <p:cNvSpPr>
            <a:spLocks noChangeShapeType="1"/>
          </p:cNvSpPr>
          <p:nvPr/>
        </p:nvSpPr>
        <p:spPr bwMode="auto">
          <a:xfrm>
            <a:off x="3211513" y="1697038"/>
            <a:ext cx="65087" cy="55562"/>
          </a:xfrm>
          <a:prstGeom prst="line">
            <a:avLst/>
          </a:prstGeom>
          <a:noFill/>
          <a:ln w="12700">
            <a:solidFill>
              <a:srgbClr val="FFCC00"/>
            </a:solidFill>
            <a:round/>
            <a:headEnd/>
            <a:tailEnd/>
          </a:ln>
          <a:effectLst/>
        </p:spPr>
        <p:txBody>
          <a:bodyPr wrap="none" anchor="ctr"/>
          <a:lstStyle/>
          <a:p>
            <a:endParaRPr lang="en-GB"/>
          </a:p>
        </p:txBody>
      </p:sp>
      <p:sp>
        <p:nvSpPr>
          <p:cNvPr id="110625" name="Line 33"/>
          <p:cNvSpPr>
            <a:spLocks noChangeShapeType="1"/>
          </p:cNvSpPr>
          <p:nvPr/>
        </p:nvSpPr>
        <p:spPr bwMode="auto">
          <a:xfrm>
            <a:off x="3311525" y="1768475"/>
            <a:ext cx="39688" cy="82550"/>
          </a:xfrm>
          <a:prstGeom prst="line">
            <a:avLst/>
          </a:prstGeom>
          <a:noFill/>
          <a:ln w="12700">
            <a:solidFill>
              <a:srgbClr val="FFCC00"/>
            </a:solidFill>
            <a:round/>
            <a:headEnd/>
            <a:tailEnd/>
          </a:ln>
          <a:effectLst/>
        </p:spPr>
        <p:txBody>
          <a:bodyPr wrap="none" anchor="ctr"/>
          <a:lstStyle/>
          <a:p>
            <a:endParaRPr lang="en-GB"/>
          </a:p>
        </p:txBody>
      </p:sp>
      <p:sp>
        <p:nvSpPr>
          <p:cNvPr id="110626" name="Line 34"/>
          <p:cNvSpPr>
            <a:spLocks noChangeShapeType="1"/>
          </p:cNvSpPr>
          <p:nvPr/>
        </p:nvSpPr>
        <p:spPr bwMode="auto">
          <a:xfrm>
            <a:off x="3421063" y="1952625"/>
            <a:ext cx="85725" cy="36513"/>
          </a:xfrm>
          <a:prstGeom prst="line">
            <a:avLst/>
          </a:prstGeom>
          <a:noFill/>
          <a:ln w="12700">
            <a:solidFill>
              <a:srgbClr val="FFCC00"/>
            </a:solidFill>
            <a:round/>
            <a:headEnd/>
            <a:tailEnd/>
          </a:ln>
          <a:effectLst/>
        </p:spPr>
        <p:txBody>
          <a:bodyPr wrap="none" anchor="ctr"/>
          <a:lstStyle/>
          <a:p>
            <a:endParaRPr lang="en-GB"/>
          </a:p>
        </p:txBody>
      </p:sp>
      <p:sp>
        <p:nvSpPr>
          <p:cNvPr id="110627" name="Line 35"/>
          <p:cNvSpPr>
            <a:spLocks noChangeShapeType="1"/>
          </p:cNvSpPr>
          <p:nvPr/>
        </p:nvSpPr>
        <p:spPr bwMode="auto">
          <a:xfrm>
            <a:off x="3697288" y="1684338"/>
            <a:ext cx="96837" cy="41275"/>
          </a:xfrm>
          <a:prstGeom prst="line">
            <a:avLst/>
          </a:prstGeom>
          <a:noFill/>
          <a:ln w="12700">
            <a:solidFill>
              <a:srgbClr val="FFCC00"/>
            </a:solidFill>
            <a:round/>
            <a:headEnd/>
            <a:tailEnd/>
          </a:ln>
          <a:effectLst/>
        </p:spPr>
        <p:txBody>
          <a:bodyPr wrap="none" anchor="ctr"/>
          <a:lstStyle/>
          <a:p>
            <a:endParaRPr lang="en-GB"/>
          </a:p>
        </p:txBody>
      </p:sp>
      <p:sp>
        <p:nvSpPr>
          <p:cNvPr id="110628" name="Line 36"/>
          <p:cNvSpPr>
            <a:spLocks noChangeShapeType="1"/>
          </p:cNvSpPr>
          <p:nvPr/>
        </p:nvSpPr>
        <p:spPr bwMode="auto">
          <a:xfrm>
            <a:off x="3629025" y="1465263"/>
            <a:ext cx="136525" cy="52387"/>
          </a:xfrm>
          <a:prstGeom prst="line">
            <a:avLst/>
          </a:prstGeom>
          <a:noFill/>
          <a:ln w="12700">
            <a:solidFill>
              <a:srgbClr val="FFCC00"/>
            </a:solidFill>
            <a:round/>
            <a:headEnd/>
            <a:tailEnd/>
          </a:ln>
          <a:effectLst/>
        </p:spPr>
        <p:txBody>
          <a:bodyPr wrap="none" anchor="ctr"/>
          <a:lstStyle/>
          <a:p>
            <a:endParaRPr lang="en-GB"/>
          </a:p>
        </p:txBody>
      </p:sp>
      <p:sp>
        <p:nvSpPr>
          <p:cNvPr id="110629" name="Line 37"/>
          <p:cNvSpPr>
            <a:spLocks noChangeShapeType="1"/>
          </p:cNvSpPr>
          <p:nvPr/>
        </p:nvSpPr>
        <p:spPr bwMode="auto">
          <a:xfrm flipH="1">
            <a:off x="3876675" y="1544638"/>
            <a:ext cx="96838" cy="6350"/>
          </a:xfrm>
          <a:prstGeom prst="line">
            <a:avLst/>
          </a:prstGeom>
          <a:noFill/>
          <a:ln w="12700">
            <a:solidFill>
              <a:srgbClr val="FFCC00"/>
            </a:solidFill>
            <a:round/>
            <a:headEnd/>
            <a:tailEnd/>
          </a:ln>
          <a:effectLst/>
        </p:spPr>
        <p:txBody>
          <a:bodyPr wrap="none" anchor="ctr"/>
          <a:lstStyle/>
          <a:p>
            <a:endParaRPr lang="en-GB"/>
          </a:p>
        </p:txBody>
      </p:sp>
    </p:spTree>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p:txBody>
          <a:bodyPr/>
          <a:lstStyle/>
          <a:p>
            <a:r>
              <a:rPr lang="en-US" smtClean="0"/>
              <a:t>ANWR times 6 in the Nevada desert</a:t>
            </a:r>
          </a:p>
        </p:txBody>
      </p:sp>
      <p:sp>
        <p:nvSpPr>
          <p:cNvPr id="111619" name="Rectangle 3"/>
          <p:cNvSpPr>
            <a:spLocks noGrp="1" noChangeArrowheads="1"/>
          </p:cNvSpPr>
          <p:nvPr>
            <p:ph type="body" sz="half" idx="1"/>
          </p:nvPr>
        </p:nvSpPr>
        <p:spPr>
          <a:xfrm>
            <a:off x="4267200" y="914400"/>
            <a:ext cx="4724400" cy="2743200"/>
          </a:xfrm>
        </p:spPr>
        <p:txBody>
          <a:bodyPr/>
          <a:lstStyle/>
          <a:p>
            <a:pPr>
              <a:lnSpc>
                <a:spcPct val="90000"/>
              </a:lnSpc>
            </a:pPr>
            <a:r>
              <a:rPr lang="en-US" sz="1700" smtClean="0"/>
              <a:t>Between 1957 and 1964, the Defense National Stockpile Center procured 3215 metric tonnes of thorium from suppliers in France and India.</a:t>
            </a:r>
          </a:p>
          <a:p>
            <a:pPr>
              <a:lnSpc>
                <a:spcPct val="90000"/>
              </a:lnSpc>
            </a:pPr>
            <a:r>
              <a:rPr lang="en-US" sz="1700" smtClean="0"/>
              <a:t>Recently, due to “lack of demand”, they decided to bury this entire inventory at the Nevada Test Site.</a:t>
            </a:r>
          </a:p>
          <a:p>
            <a:pPr>
              <a:lnSpc>
                <a:spcPct val="90000"/>
              </a:lnSpc>
            </a:pPr>
            <a:r>
              <a:rPr lang="en-US" sz="1700" smtClean="0"/>
              <a:t>This thorium is equivalent to 240 quads of energy*, if completely consumed in a liquid-fluoride reactor.</a:t>
            </a:r>
          </a:p>
        </p:txBody>
      </p:sp>
      <p:pic>
        <p:nvPicPr>
          <p:cNvPr id="111620" name="Picture 4" descr="ThN_drums_MD1-3_CurtisBay"/>
          <p:cNvPicPr>
            <a:picLocks noGrp="1" noChangeAspect="1" noChangeArrowheads="1"/>
          </p:cNvPicPr>
          <p:nvPr>
            <p:ph sz="half" idx="2"/>
          </p:nvPr>
        </p:nvPicPr>
        <p:blipFill>
          <a:blip r:embed="rId2"/>
          <a:srcRect/>
          <a:stretch>
            <a:fillRect/>
          </a:stretch>
        </p:blipFill>
        <p:spPr>
          <a:xfrm>
            <a:off x="457200" y="838200"/>
            <a:ext cx="3729038" cy="4953000"/>
          </a:xfrm>
          <a:noFill/>
          <a:ln/>
        </p:spPr>
      </p:pic>
      <p:pic>
        <p:nvPicPr>
          <p:cNvPr id="111621" name="Picture 5" descr="Picture1_ThN_NTS"/>
          <p:cNvPicPr>
            <a:picLocks noChangeAspect="1" noChangeArrowheads="1"/>
          </p:cNvPicPr>
          <p:nvPr/>
        </p:nvPicPr>
        <p:blipFill>
          <a:blip r:embed="rId3"/>
          <a:srcRect/>
          <a:stretch>
            <a:fillRect/>
          </a:stretch>
        </p:blipFill>
        <p:spPr bwMode="auto">
          <a:xfrm>
            <a:off x="4572000" y="3711575"/>
            <a:ext cx="4191000" cy="3146425"/>
          </a:xfrm>
          <a:prstGeom prst="rect">
            <a:avLst/>
          </a:prstGeom>
          <a:noFill/>
        </p:spPr>
      </p:pic>
      <p:sp>
        <p:nvSpPr>
          <p:cNvPr id="111622" name="AutoShape 6"/>
          <p:cNvSpPr>
            <a:spLocks noChangeArrowheads="1"/>
          </p:cNvSpPr>
          <p:nvPr/>
        </p:nvSpPr>
        <p:spPr bwMode="auto">
          <a:xfrm rot="1529854">
            <a:off x="3733800" y="4800600"/>
            <a:ext cx="1608138" cy="868363"/>
          </a:xfrm>
          <a:prstGeom prst="rightArrow">
            <a:avLst>
              <a:gd name="adj1" fmla="val 50000"/>
              <a:gd name="adj2" fmla="val 46298"/>
            </a:avLst>
          </a:prstGeom>
          <a:solidFill>
            <a:srgbClr val="99CCFF"/>
          </a:solidFill>
          <a:ln w="31750">
            <a:solidFill>
              <a:srgbClr val="0000FF"/>
            </a:solidFill>
            <a:miter lim="800000"/>
            <a:headEnd/>
            <a:tailEnd/>
          </a:ln>
          <a:effectLst/>
        </p:spPr>
        <p:txBody>
          <a:bodyPr wrap="none" anchor="ctr"/>
          <a:lstStyle/>
          <a:p>
            <a:endParaRPr lang="en-GB"/>
          </a:p>
        </p:txBody>
      </p:sp>
      <p:sp>
        <p:nvSpPr>
          <p:cNvPr id="111623" name="Text Box 7"/>
          <p:cNvSpPr txBox="1">
            <a:spLocks noChangeArrowheads="1"/>
          </p:cNvSpPr>
          <p:nvPr/>
        </p:nvSpPr>
        <p:spPr bwMode="auto">
          <a:xfrm>
            <a:off x="381000" y="5867400"/>
            <a:ext cx="4038600" cy="854075"/>
          </a:xfrm>
          <a:prstGeom prst="rect">
            <a:avLst/>
          </a:prstGeom>
          <a:noFill/>
          <a:ln w="12700">
            <a:noFill/>
            <a:miter lim="800000"/>
            <a:headEnd/>
            <a:tailEnd/>
          </a:ln>
          <a:effectLst/>
        </p:spPr>
        <p:txBody>
          <a:bodyPr>
            <a:spAutoFit/>
          </a:bodyPr>
          <a:lstStyle/>
          <a:p>
            <a:pPr>
              <a:spcBef>
                <a:spcPct val="50000"/>
              </a:spcBef>
            </a:pPr>
            <a:r>
              <a:rPr lang="en-US" sz="1000" b="1"/>
              <a:t>*This is based on an energy release of ~200 Mev/232 amu and complete consumption.  This energy can be converted to electricity at ~50% efficiency using a multiple-reheat helium gas turbine; or to hydrogen at ~50% efficiency using a thermo-chemical process such as the sulfur-iodine process.</a:t>
            </a:r>
          </a:p>
        </p:txBody>
      </p:sp>
    </p:spTree>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42" name="Picture 2" descr="US thorium resources"/>
          <p:cNvPicPr>
            <a:picLocks noChangeAspect="1" noChangeArrowheads="1"/>
          </p:cNvPicPr>
          <p:nvPr/>
        </p:nvPicPr>
        <p:blipFill>
          <a:blip r:embed="rId2"/>
          <a:srcRect l="5391" t="6876" r="3378" b="8557"/>
          <a:stretch>
            <a:fillRect/>
          </a:stretch>
        </p:blipFill>
        <p:spPr bwMode="auto">
          <a:xfrm>
            <a:off x="381000" y="914400"/>
            <a:ext cx="8458200" cy="5638800"/>
          </a:xfrm>
          <a:prstGeom prst="rect">
            <a:avLst/>
          </a:prstGeom>
          <a:noFill/>
        </p:spPr>
      </p:pic>
      <p:sp>
        <p:nvSpPr>
          <p:cNvPr id="112643" name="Oval 3"/>
          <p:cNvSpPr>
            <a:spLocks noChangeArrowheads="1"/>
          </p:cNvSpPr>
          <p:nvPr/>
        </p:nvSpPr>
        <p:spPr bwMode="auto">
          <a:xfrm>
            <a:off x="2105025" y="2386013"/>
            <a:ext cx="152400" cy="152400"/>
          </a:xfrm>
          <a:prstGeom prst="ellipse">
            <a:avLst/>
          </a:prstGeom>
          <a:solidFill>
            <a:srgbClr val="00FF00"/>
          </a:solidFill>
          <a:ln w="12700">
            <a:solidFill>
              <a:schemeClr val="tx1"/>
            </a:solidFill>
            <a:round/>
            <a:headEnd/>
            <a:tailEnd/>
          </a:ln>
          <a:effectLst/>
        </p:spPr>
        <p:txBody>
          <a:bodyPr wrap="none" anchor="ctr"/>
          <a:lstStyle/>
          <a:p>
            <a:pPr algn="ctr"/>
            <a:endParaRPr lang="en-US" sz="1000" b="1"/>
          </a:p>
        </p:txBody>
      </p:sp>
      <p:sp>
        <p:nvSpPr>
          <p:cNvPr id="112644" name="Rectangle 4"/>
          <p:cNvSpPr>
            <a:spLocks noGrp="1" noChangeArrowheads="1"/>
          </p:cNvSpPr>
          <p:nvPr>
            <p:ph type="title"/>
          </p:nvPr>
        </p:nvSpPr>
        <p:spPr/>
        <p:txBody>
          <a:bodyPr/>
          <a:lstStyle/>
          <a:p>
            <a:r>
              <a:rPr lang="en-US" smtClean="0"/>
              <a:t>Thorium Resources in the United States</a:t>
            </a:r>
          </a:p>
        </p:txBody>
      </p:sp>
      <p:sp>
        <p:nvSpPr>
          <p:cNvPr id="112645" name="Oval 5"/>
          <p:cNvSpPr>
            <a:spLocks noChangeArrowheads="1"/>
          </p:cNvSpPr>
          <p:nvPr/>
        </p:nvSpPr>
        <p:spPr bwMode="auto">
          <a:xfrm>
            <a:off x="2162175" y="2443163"/>
            <a:ext cx="152400" cy="152400"/>
          </a:xfrm>
          <a:prstGeom prst="ellipse">
            <a:avLst/>
          </a:prstGeom>
          <a:solidFill>
            <a:srgbClr val="00FF00"/>
          </a:solidFill>
          <a:ln w="12700">
            <a:solidFill>
              <a:schemeClr val="tx1"/>
            </a:solidFill>
            <a:round/>
            <a:headEnd/>
            <a:tailEnd/>
          </a:ln>
          <a:effectLst/>
        </p:spPr>
        <p:txBody>
          <a:bodyPr wrap="none" anchor="ctr"/>
          <a:lstStyle/>
          <a:p>
            <a:pPr algn="ctr"/>
            <a:r>
              <a:rPr lang="en-US" sz="1000" b="1"/>
              <a:t>1</a:t>
            </a:r>
          </a:p>
        </p:txBody>
      </p:sp>
      <p:sp>
        <p:nvSpPr>
          <p:cNvPr id="112646" name="Oval 6"/>
          <p:cNvSpPr>
            <a:spLocks noChangeArrowheads="1"/>
          </p:cNvSpPr>
          <p:nvPr/>
        </p:nvSpPr>
        <p:spPr bwMode="auto">
          <a:xfrm>
            <a:off x="1947863" y="1571625"/>
            <a:ext cx="152400" cy="152400"/>
          </a:xfrm>
          <a:prstGeom prst="ellipse">
            <a:avLst/>
          </a:prstGeom>
          <a:solidFill>
            <a:srgbClr val="00FF00"/>
          </a:solidFill>
          <a:ln w="12700">
            <a:solidFill>
              <a:schemeClr val="tx1"/>
            </a:solidFill>
            <a:round/>
            <a:headEnd/>
            <a:tailEnd/>
          </a:ln>
          <a:effectLst/>
        </p:spPr>
        <p:txBody>
          <a:bodyPr wrap="none" anchor="ctr"/>
          <a:lstStyle/>
          <a:p>
            <a:pPr algn="ctr"/>
            <a:r>
              <a:rPr lang="en-US" sz="1000" b="1"/>
              <a:t>3</a:t>
            </a:r>
          </a:p>
        </p:txBody>
      </p:sp>
      <p:sp>
        <p:nvSpPr>
          <p:cNvPr id="112647" name="Oval 7"/>
          <p:cNvSpPr>
            <a:spLocks noChangeArrowheads="1"/>
          </p:cNvSpPr>
          <p:nvPr/>
        </p:nvSpPr>
        <p:spPr bwMode="auto">
          <a:xfrm>
            <a:off x="2905125" y="3819525"/>
            <a:ext cx="152400" cy="152400"/>
          </a:xfrm>
          <a:prstGeom prst="ellipse">
            <a:avLst/>
          </a:prstGeom>
          <a:solidFill>
            <a:srgbClr val="00FF00"/>
          </a:solidFill>
          <a:ln w="12700">
            <a:solidFill>
              <a:schemeClr val="tx1"/>
            </a:solidFill>
            <a:round/>
            <a:headEnd/>
            <a:tailEnd/>
          </a:ln>
          <a:effectLst/>
        </p:spPr>
        <p:txBody>
          <a:bodyPr wrap="none" anchor="ctr"/>
          <a:lstStyle/>
          <a:p>
            <a:pPr algn="ctr"/>
            <a:r>
              <a:rPr lang="en-US" sz="1000" b="1"/>
              <a:t>4</a:t>
            </a:r>
          </a:p>
        </p:txBody>
      </p:sp>
      <p:sp>
        <p:nvSpPr>
          <p:cNvPr id="112648" name="Oval 8"/>
          <p:cNvSpPr>
            <a:spLocks noChangeArrowheads="1"/>
          </p:cNvSpPr>
          <p:nvPr/>
        </p:nvSpPr>
        <p:spPr bwMode="auto">
          <a:xfrm>
            <a:off x="3157538" y="3848100"/>
            <a:ext cx="152400" cy="152400"/>
          </a:xfrm>
          <a:prstGeom prst="ellipse">
            <a:avLst/>
          </a:prstGeom>
          <a:solidFill>
            <a:srgbClr val="00FF00"/>
          </a:solidFill>
          <a:ln w="12700">
            <a:solidFill>
              <a:schemeClr val="tx1"/>
            </a:solidFill>
            <a:round/>
            <a:headEnd/>
            <a:tailEnd/>
          </a:ln>
          <a:effectLst/>
        </p:spPr>
        <p:txBody>
          <a:bodyPr wrap="none" anchor="ctr"/>
          <a:lstStyle/>
          <a:p>
            <a:pPr algn="ctr"/>
            <a:r>
              <a:rPr lang="en-US" sz="1000" b="1"/>
              <a:t>5</a:t>
            </a:r>
          </a:p>
        </p:txBody>
      </p:sp>
      <p:sp>
        <p:nvSpPr>
          <p:cNvPr id="112649" name="Oval 9"/>
          <p:cNvSpPr>
            <a:spLocks noChangeArrowheads="1"/>
          </p:cNvSpPr>
          <p:nvPr/>
        </p:nvSpPr>
        <p:spPr bwMode="auto">
          <a:xfrm>
            <a:off x="3271838" y="4143375"/>
            <a:ext cx="152400" cy="152400"/>
          </a:xfrm>
          <a:prstGeom prst="ellipse">
            <a:avLst/>
          </a:prstGeom>
          <a:solidFill>
            <a:srgbClr val="00FF00"/>
          </a:solidFill>
          <a:ln w="12700">
            <a:solidFill>
              <a:schemeClr val="tx1"/>
            </a:solidFill>
            <a:round/>
            <a:headEnd/>
            <a:tailEnd/>
          </a:ln>
          <a:effectLst/>
        </p:spPr>
        <p:txBody>
          <a:bodyPr wrap="none" anchor="ctr"/>
          <a:lstStyle/>
          <a:p>
            <a:pPr algn="ctr"/>
            <a:r>
              <a:rPr lang="en-US" sz="1000" b="1"/>
              <a:t>6</a:t>
            </a:r>
          </a:p>
        </p:txBody>
      </p:sp>
      <p:sp>
        <p:nvSpPr>
          <p:cNvPr id="112650" name="Oval 10"/>
          <p:cNvSpPr>
            <a:spLocks noChangeArrowheads="1"/>
          </p:cNvSpPr>
          <p:nvPr/>
        </p:nvSpPr>
        <p:spPr bwMode="auto">
          <a:xfrm>
            <a:off x="3000375" y="4757738"/>
            <a:ext cx="152400" cy="152400"/>
          </a:xfrm>
          <a:prstGeom prst="ellipse">
            <a:avLst/>
          </a:prstGeom>
          <a:solidFill>
            <a:srgbClr val="00FF00"/>
          </a:solidFill>
          <a:ln w="12700">
            <a:solidFill>
              <a:schemeClr val="tx1"/>
            </a:solidFill>
            <a:round/>
            <a:headEnd/>
            <a:tailEnd/>
          </a:ln>
          <a:effectLst/>
        </p:spPr>
        <p:txBody>
          <a:bodyPr wrap="none" anchor="ctr"/>
          <a:lstStyle/>
          <a:p>
            <a:pPr algn="ctr"/>
            <a:r>
              <a:rPr lang="en-US" sz="1000" b="1"/>
              <a:t>7</a:t>
            </a:r>
          </a:p>
        </p:txBody>
      </p:sp>
      <p:sp>
        <p:nvSpPr>
          <p:cNvPr id="112651" name="Oval 11"/>
          <p:cNvSpPr>
            <a:spLocks noChangeArrowheads="1"/>
          </p:cNvSpPr>
          <p:nvPr/>
        </p:nvSpPr>
        <p:spPr bwMode="auto">
          <a:xfrm>
            <a:off x="2519363" y="4776788"/>
            <a:ext cx="152400" cy="152400"/>
          </a:xfrm>
          <a:prstGeom prst="ellipse">
            <a:avLst/>
          </a:prstGeom>
          <a:solidFill>
            <a:srgbClr val="00FF00"/>
          </a:solidFill>
          <a:ln w="12700">
            <a:solidFill>
              <a:schemeClr val="tx1"/>
            </a:solidFill>
            <a:round/>
            <a:headEnd/>
            <a:tailEnd/>
          </a:ln>
          <a:effectLst/>
        </p:spPr>
        <p:txBody>
          <a:bodyPr wrap="none" anchor="ctr"/>
          <a:lstStyle/>
          <a:p>
            <a:pPr algn="ctr"/>
            <a:r>
              <a:rPr lang="en-US" sz="1000" b="1"/>
              <a:t>8</a:t>
            </a:r>
          </a:p>
        </p:txBody>
      </p:sp>
      <p:sp>
        <p:nvSpPr>
          <p:cNvPr id="112652" name="Oval 12"/>
          <p:cNvSpPr>
            <a:spLocks noChangeArrowheads="1"/>
          </p:cNvSpPr>
          <p:nvPr/>
        </p:nvSpPr>
        <p:spPr bwMode="auto">
          <a:xfrm>
            <a:off x="1676400" y="4524375"/>
            <a:ext cx="152400" cy="152400"/>
          </a:xfrm>
          <a:prstGeom prst="ellipse">
            <a:avLst/>
          </a:prstGeom>
          <a:solidFill>
            <a:srgbClr val="00FF00"/>
          </a:solidFill>
          <a:ln w="12700">
            <a:solidFill>
              <a:schemeClr val="tx1"/>
            </a:solidFill>
            <a:round/>
            <a:headEnd/>
            <a:tailEnd/>
          </a:ln>
          <a:effectLst/>
        </p:spPr>
        <p:txBody>
          <a:bodyPr wrap="none" anchor="ctr"/>
          <a:lstStyle/>
          <a:p>
            <a:pPr algn="ctr"/>
            <a:r>
              <a:rPr lang="en-US" sz="1000" b="1"/>
              <a:t>9</a:t>
            </a:r>
          </a:p>
        </p:txBody>
      </p:sp>
      <p:sp>
        <p:nvSpPr>
          <p:cNvPr id="112653" name="Oval 13"/>
          <p:cNvSpPr>
            <a:spLocks noChangeArrowheads="1"/>
          </p:cNvSpPr>
          <p:nvPr/>
        </p:nvSpPr>
        <p:spPr bwMode="auto">
          <a:xfrm>
            <a:off x="2100263" y="4386263"/>
            <a:ext cx="152400" cy="152400"/>
          </a:xfrm>
          <a:prstGeom prst="ellipse">
            <a:avLst/>
          </a:prstGeom>
          <a:solidFill>
            <a:srgbClr val="00FF00"/>
          </a:solidFill>
          <a:ln w="12700">
            <a:solidFill>
              <a:schemeClr val="tx1"/>
            </a:solidFill>
            <a:round/>
            <a:headEnd/>
            <a:tailEnd/>
          </a:ln>
          <a:effectLst/>
        </p:spPr>
        <p:txBody>
          <a:bodyPr wrap="none" anchor="ctr"/>
          <a:lstStyle/>
          <a:p>
            <a:pPr algn="ctr"/>
            <a:r>
              <a:rPr lang="en-US" sz="900" b="1"/>
              <a:t>10</a:t>
            </a:r>
          </a:p>
        </p:txBody>
      </p:sp>
      <p:sp>
        <p:nvSpPr>
          <p:cNvPr id="112654" name="Oval 14"/>
          <p:cNvSpPr>
            <a:spLocks noChangeArrowheads="1"/>
          </p:cNvSpPr>
          <p:nvPr/>
        </p:nvSpPr>
        <p:spPr bwMode="auto">
          <a:xfrm>
            <a:off x="2209800" y="3686175"/>
            <a:ext cx="152400" cy="152400"/>
          </a:xfrm>
          <a:prstGeom prst="ellipse">
            <a:avLst/>
          </a:prstGeom>
          <a:solidFill>
            <a:srgbClr val="00FF00"/>
          </a:solidFill>
          <a:ln w="12700">
            <a:solidFill>
              <a:schemeClr val="tx1"/>
            </a:solidFill>
            <a:round/>
            <a:headEnd/>
            <a:tailEnd/>
          </a:ln>
          <a:effectLst/>
        </p:spPr>
        <p:txBody>
          <a:bodyPr wrap="none" anchor="ctr"/>
          <a:lstStyle/>
          <a:p>
            <a:pPr algn="ctr"/>
            <a:r>
              <a:rPr lang="en-US" sz="900" b="1"/>
              <a:t>11</a:t>
            </a:r>
          </a:p>
        </p:txBody>
      </p:sp>
      <p:sp>
        <p:nvSpPr>
          <p:cNvPr id="112655" name="Oval 15"/>
          <p:cNvSpPr>
            <a:spLocks noChangeArrowheads="1"/>
          </p:cNvSpPr>
          <p:nvPr/>
        </p:nvSpPr>
        <p:spPr bwMode="auto">
          <a:xfrm>
            <a:off x="5410200" y="2643188"/>
            <a:ext cx="152400" cy="152400"/>
          </a:xfrm>
          <a:prstGeom prst="ellipse">
            <a:avLst/>
          </a:prstGeom>
          <a:solidFill>
            <a:srgbClr val="00FF00"/>
          </a:solidFill>
          <a:ln w="12700">
            <a:solidFill>
              <a:schemeClr val="tx1"/>
            </a:solidFill>
            <a:round/>
            <a:headEnd/>
            <a:tailEnd/>
          </a:ln>
          <a:effectLst/>
        </p:spPr>
        <p:txBody>
          <a:bodyPr wrap="none" anchor="ctr"/>
          <a:lstStyle/>
          <a:p>
            <a:pPr algn="ctr"/>
            <a:r>
              <a:rPr lang="en-US" sz="900" b="1"/>
              <a:t>13</a:t>
            </a:r>
          </a:p>
        </p:txBody>
      </p:sp>
      <p:sp>
        <p:nvSpPr>
          <p:cNvPr id="112656" name="Oval 16"/>
          <p:cNvSpPr>
            <a:spLocks noChangeArrowheads="1"/>
          </p:cNvSpPr>
          <p:nvPr/>
        </p:nvSpPr>
        <p:spPr bwMode="auto">
          <a:xfrm>
            <a:off x="1538288" y="4162425"/>
            <a:ext cx="152400" cy="152400"/>
          </a:xfrm>
          <a:prstGeom prst="ellipse">
            <a:avLst/>
          </a:prstGeom>
          <a:solidFill>
            <a:srgbClr val="00FF00"/>
          </a:solidFill>
          <a:ln w="12700">
            <a:solidFill>
              <a:schemeClr val="tx1"/>
            </a:solidFill>
            <a:round/>
            <a:headEnd/>
            <a:tailEnd/>
          </a:ln>
          <a:effectLst/>
        </p:spPr>
        <p:txBody>
          <a:bodyPr wrap="none" anchor="ctr"/>
          <a:lstStyle/>
          <a:p>
            <a:pPr algn="ctr"/>
            <a:endParaRPr lang="en-US" sz="1000" b="1"/>
          </a:p>
        </p:txBody>
      </p:sp>
      <p:sp>
        <p:nvSpPr>
          <p:cNvPr id="112657" name="Oval 17"/>
          <p:cNvSpPr>
            <a:spLocks noChangeArrowheads="1"/>
          </p:cNvSpPr>
          <p:nvPr/>
        </p:nvSpPr>
        <p:spPr bwMode="auto">
          <a:xfrm>
            <a:off x="7886700" y="2400300"/>
            <a:ext cx="152400" cy="152400"/>
          </a:xfrm>
          <a:prstGeom prst="ellipse">
            <a:avLst/>
          </a:prstGeom>
          <a:solidFill>
            <a:srgbClr val="00FF00"/>
          </a:solidFill>
          <a:ln w="12700">
            <a:solidFill>
              <a:schemeClr val="tx1"/>
            </a:solidFill>
            <a:round/>
            <a:headEnd/>
            <a:tailEnd/>
          </a:ln>
          <a:effectLst/>
        </p:spPr>
        <p:txBody>
          <a:bodyPr wrap="none" anchor="ctr"/>
          <a:lstStyle/>
          <a:p>
            <a:pPr algn="ctr"/>
            <a:r>
              <a:rPr lang="en-US" sz="900" b="1"/>
              <a:t>14</a:t>
            </a:r>
          </a:p>
        </p:txBody>
      </p:sp>
      <p:sp>
        <p:nvSpPr>
          <p:cNvPr id="112658" name="Oval 18"/>
          <p:cNvSpPr>
            <a:spLocks noChangeArrowheads="1"/>
          </p:cNvSpPr>
          <p:nvPr/>
        </p:nvSpPr>
        <p:spPr bwMode="auto">
          <a:xfrm>
            <a:off x="7620000" y="2528888"/>
            <a:ext cx="152400" cy="152400"/>
          </a:xfrm>
          <a:prstGeom prst="ellipse">
            <a:avLst/>
          </a:prstGeom>
          <a:solidFill>
            <a:srgbClr val="00FF00"/>
          </a:solidFill>
          <a:ln w="12700">
            <a:solidFill>
              <a:schemeClr val="tx1"/>
            </a:solidFill>
            <a:round/>
            <a:headEnd/>
            <a:tailEnd/>
          </a:ln>
          <a:effectLst/>
        </p:spPr>
        <p:txBody>
          <a:bodyPr wrap="none" anchor="ctr"/>
          <a:lstStyle/>
          <a:p>
            <a:pPr algn="ctr"/>
            <a:r>
              <a:rPr lang="en-US" sz="900" b="1"/>
              <a:t>15</a:t>
            </a:r>
          </a:p>
        </p:txBody>
      </p:sp>
      <p:sp>
        <p:nvSpPr>
          <p:cNvPr id="112659" name="Oval 19"/>
          <p:cNvSpPr>
            <a:spLocks noChangeArrowheads="1"/>
          </p:cNvSpPr>
          <p:nvPr/>
        </p:nvSpPr>
        <p:spPr bwMode="auto">
          <a:xfrm>
            <a:off x="5734050" y="2247900"/>
            <a:ext cx="152400" cy="152400"/>
          </a:xfrm>
          <a:prstGeom prst="ellipse">
            <a:avLst/>
          </a:prstGeom>
          <a:solidFill>
            <a:srgbClr val="00FF00"/>
          </a:solidFill>
          <a:ln w="12700">
            <a:solidFill>
              <a:schemeClr val="tx1"/>
            </a:solidFill>
            <a:round/>
            <a:headEnd/>
            <a:tailEnd/>
          </a:ln>
          <a:effectLst/>
        </p:spPr>
        <p:txBody>
          <a:bodyPr wrap="none" anchor="ctr"/>
          <a:lstStyle/>
          <a:p>
            <a:pPr algn="ctr"/>
            <a:r>
              <a:rPr lang="en-US" sz="900" b="1"/>
              <a:t>16</a:t>
            </a:r>
          </a:p>
        </p:txBody>
      </p:sp>
      <p:sp>
        <p:nvSpPr>
          <p:cNvPr id="112660" name="Oval 20"/>
          <p:cNvSpPr>
            <a:spLocks noChangeArrowheads="1"/>
          </p:cNvSpPr>
          <p:nvPr/>
        </p:nvSpPr>
        <p:spPr bwMode="auto">
          <a:xfrm>
            <a:off x="3048000" y="2814638"/>
            <a:ext cx="152400" cy="152400"/>
          </a:xfrm>
          <a:prstGeom prst="ellipse">
            <a:avLst/>
          </a:prstGeom>
          <a:solidFill>
            <a:srgbClr val="00FF00"/>
          </a:solidFill>
          <a:ln w="12700">
            <a:solidFill>
              <a:schemeClr val="tx1"/>
            </a:solidFill>
            <a:round/>
            <a:headEnd/>
            <a:tailEnd/>
          </a:ln>
          <a:effectLst/>
        </p:spPr>
        <p:txBody>
          <a:bodyPr wrap="none" anchor="ctr"/>
          <a:lstStyle/>
          <a:p>
            <a:pPr algn="ctr"/>
            <a:r>
              <a:rPr lang="en-US" sz="900" b="1"/>
              <a:t>17</a:t>
            </a:r>
          </a:p>
        </p:txBody>
      </p:sp>
      <p:sp>
        <p:nvSpPr>
          <p:cNvPr id="112661" name="Oval 21"/>
          <p:cNvSpPr>
            <a:spLocks noChangeArrowheads="1"/>
          </p:cNvSpPr>
          <p:nvPr/>
        </p:nvSpPr>
        <p:spPr bwMode="auto">
          <a:xfrm>
            <a:off x="2895600" y="3257550"/>
            <a:ext cx="152400" cy="152400"/>
          </a:xfrm>
          <a:prstGeom prst="ellipse">
            <a:avLst/>
          </a:prstGeom>
          <a:solidFill>
            <a:srgbClr val="00FF00"/>
          </a:solidFill>
          <a:ln w="12700">
            <a:solidFill>
              <a:schemeClr val="tx1"/>
            </a:solidFill>
            <a:round/>
            <a:headEnd/>
            <a:tailEnd/>
          </a:ln>
          <a:effectLst/>
        </p:spPr>
        <p:txBody>
          <a:bodyPr wrap="none" anchor="ctr"/>
          <a:lstStyle/>
          <a:p>
            <a:pPr algn="ctr"/>
            <a:r>
              <a:rPr lang="en-US" sz="900" b="1"/>
              <a:t>18</a:t>
            </a:r>
          </a:p>
        </p:txBody>
      </p:sp>
      <p:sp>
        <p:nvSpPr>
          <p:cNvPr id="112662" name="Oval 22"/>
          <p:cNvSpPr>
            <a:spLocks noChangeArrowheads="1"/>
          </p:cNvSpPr>
          <p:nvPr/>
        </p:nvSpPr>
        <p:spPr bwMode="auto">
          <a:xfrm>
            <a:off x="2714625" y="2995613"/>
            <a:ext cx="152400" cy="152400"/>
          </a:xfrm>
          <a:prstGeom prst="ellipse">
            <a:avLst/>
          </a:prstGeom>
          <a:solidFill>
            <a:srgbClr val="00FF00"/>
          </a:solidFill>
          <a:ln w="12700">
            <a:solidFill>
              <a:schemeClr val="tx1"/>
            </a:solidFill>
            <a:round/>
            <a:headEnd/>
            <a:tailEnd/>
          </a:ln>
          <a:effectLst/>
        </p:spPr>
        <p:txBody>
          <a:bodyPr wrap="none" anchor="ctr"/>
          <a:lstStyle/>
          <a:p>
            <a:pPr algn="ctr"/>
            <a:endParaRPr lang="en-US" sz="1000" b="1"/>
          </a:p>
        </p:txBody>
      </p:sp>
      <p:sp>
        <p:nvSpPr>
          <p:cNvPr id="112663" name="Oval 23"/>
          <p:cNvSpPr>
            <a:spLocks noChangeArrowheads="1"/>
          </p:cNvSpPr>
          <p:nvPr/>
        </p:nvSpPr>
        <p:spPr bwMode="auto">
          <a:xfrm>
            <a:off x="2614613" y="2981325"/>
            <a:ext cx="152400" cy="152400"/>
          </a:xfrm>
          <a:prstGeom prst="ellipse">
            <a:avLst/>
          </a:prstGeom>
          <a:solidFill>
            <a:srgbClr val="00FF00"/>
          </a:solidFill>
          <a:ln w="12700">
            <a:solidFill>
              <a:schemeClr val="tx1"/>
            </a:solidFill>
            <a:round/>
            <a:headEnd/>
            <a:tailEnd/>
          </a:ln>
          <a:effectLst/>
        </p:spPr>
        <p:txBody>
          <a:bodyPr wrap="none" anchor="ctr"/>
          <a:lstStyle/>
          <a:p>
            <a:pPr algn="ctr"/>
            <a:endParaRPr lang="en-US" sz="1000" b="1"/>
          </a:p>
        </p:txBody>
      </p:sp>
      <p:sp>
        <p:nvSpPr>
          <p:cNvPr id="112664" name="Freeform 24"/>
          <p:cNvSpPr>
            <a:spLocks/>
          </p:cNvSpPr>
          <p:nvPr/>
        </p:nvSpPr>
        <p:spPr bwMode="auto">
          <a:xfrm>
            <a:off x="6164263" y="3873500"/>
            <a:ext cx="1211262" cy="1384300"/>
          </a:xfrm>
          <a:custGeom>
            <a:avLst/>
            <a:gdLst/>
            <a:ahLst/>
            <a:cxnLst>
              <a:cxn ang="0">
                <a:pos x="3" y="816"/>
              </a:cxn>
              <a:cxn ang="0">
                <a:pos x="47" y="784"/>
              </a:cxn>
              <a:cxn ang="0">
                <a:pos x="79" y="764"/>
              </a:cxn>
              <a:cxn ang="0">
                <a:pos x="123" y="736"/>
              </a:cxn>
              <a:cxn ang="0">
                <a:pos x="169" y="696"/>
              </a:cxn>
              <a:cxn ang="0">
                <a:pos x="225" y="596"/>
              </a:cxn>
              <a:cxn ang="0">
                <a:pos x="249" y="524"/>
              </a:cxn>
              <a:cxn ang="0">
                <a:pos x="273" y="468"/>
              </a:cxn>
              <a:cxn ang="0">
                <a:pos x="295" y="452"/>
              </a:cxn>
              <a:cxn ang="0">
                <a:pos x="331" y="424"/>
              </a:cxn>
              <a:cxn ang="0">
                <a:pos x="355" y="388"/>
              </a:cxn>
              <a:cxn ang="0">
                <a:pos x="395" y="324"/>
              </a:cxn>
              <a:cxn ang="0">
                <a:pos x="433" y="288"/>
              </a:cxn>
              <a:cxn ang="0">
                <a:pos x="475" y="240"/>
              </a:cxn>
              <a:cxn ang="0">
                <a:pos x="521" y="198"/>
              </a:cxn>
              <a:cxn ang="0">
                <a:pos x="563" y="166"/>
              </a:cxn>
              <a:cxn ang="0">
                <a:pos x="623" y="138"/>
              </a:cxn>
              <a:cxn ang="0">
                <a:pos x="677" y="84"/>
              </a:cxn>
              <a:cxn ang="0">
                <a:pos x="709" y="38"/>
              </a:cxn>
              <a:cxn ang="0">
                <a:pos x="717" y="6"/>
              </a:cxn>
              <a:cxn ang="0">
                <a:pos x="759" y="10"/>
              </a:cxn>
              <a:cxn ang="0">
                <a:pos x="743" y="66"/>
              </a:cxn>
              <a:cxn ang="0">
                <a:pos x="741" y="116"/>
              </a:cxn>
              <a:cxn ang="0">
                <a:pos x="741" y="186"/>
              </a:cxn>
              <a:cxn ang="0">
                <a:pos x="725" y="248"/>
              </a:cxn>
              <a:cxn ang="0">
                <a:pos x="693" y="298"/>
              </a:cxn>
              <a:cxn ang="0">
                <a:pos x="659" y="270"/>
              </a:cxn>
              <a:cxn ang="0">
                <a:pos x="673" y="232"/>
              </a:cxn>
              <a:cxn ang="0">
                <a:pos x="695" y="186"/>
              </a:cxn>
              <a:cxn ang="0">
                <a:pos x="697" y="144"/>
              </a:cxn>
              <a:cxn ang="0">
                <a:pos x="673" y="140"/>
              </a:cxn>
              <a:cxn ang="0">
                <a:pos x="633" y="190"/>
              </a:cxn>
              <a:cxn ang="0">
                <a:pos x="579" y="236"/>
              </a:cxn>
              <a:cxn ang="0">
                <a:pos x="533" y="296"/>
              </a:cxn>
              <a:cxn ang="0">
                <a:pos x="489" y="354"/>
              </a:cxn>
              <a:cxn ang="0">
                <a:pos x="443" y="402"/>
              </a:cxn>
              <a:cxn ang="0">
                <a:pos x="427" y="410"/>
              </a:cxn>
              <a:cxn ang="0">
                <a:pos x="393" y="484"/>
              </a:cxn>
              <a:cxn ang="0">
                <a:pos x="363" y="526"/>
              </a:cxn>
              <a:cxn ang="0">
                <a:pos x="331" y="558"/>
              </a:cxn>
              <a:cxn ang="0">
                <a:pos x="309" y="562"/>
              </a:cxn>
              <a:cxn ang="0">
                <a:pos x="299" y="620"/>
              </a:cxn>
              <a:cxn ang="0">
                <a:pos x="273" y="664"/>
              </a:cxn>
              <a:cxn ang="0">
                <a:pos x="215" y="730"/>
              </a:cxn>
              <a:cxn ang="0">
                <a:pos x="153" y="774"/>
              </a:cxn>
              <a:cxn ang="0">
                <a:pos x="99" y="810"/>
              </a:cxn>
              <a:cxn ang="0">
                <a:pos x="55" y="840"/>
              </a:cxn>
              <a:cxn ang="0">
                <a:pos x="35" y="870"/>
              </a:cxn>
              <a:cxn ang="0">
                <a:pos x="3" y="830"/>
              </a:cxn>
              <a:cxn ang="0">
                <a:pos x="15" y="802"/>
              </a:cxn>
            </a:cxnLst>
            <a:rect l="0" t="0" r="r" b="b"/>
            <a:pathLst>
              <a:path w="763" h="872">
                <a:moveTo>
                  <a:pt x="3" y="816"/>
                </a:moveTo>
                <a:cubicBezTo>
                  <a:pt x="18" y="804"/>
                  <a:pt x="34" y="793"/>
                  <a:pt x="47" y="784"/>
                </a:cubicBezTo>
                <a:cubicBezTo>
                  <a:pt x="60" y="775"/>
                  <a:pt x="67" y="772"/>
                  <a:pt x="79" y="764"/>
                </a:cubicBezTo>
                <a:cubicBezTo>
                  <a:pt x="91" y="756"/>
                  <a:pt x="108" y="747"/>
                  <a:pt x="123" y="736"/>
                </a:cubicBezTo>
                <a:cubicBezTo>
                  <a:pt x="138" y="725"/>
                  <a:pt x="152" y="719"/>
                  <a:pt x="169" y="696"/>
                </a:cubicBezTo>
                <a:cubicBezTo>
                  <a:pt x="186" y="673"/>
                  <a:pt x="212" y="625"/>
                  <a:pt x="225" y="596"/>
                </a:cubicBezTo>
                <a:cubicBezTo>
                  <a:pt x="238" y="567"/>
                  <a:pt x="241" y="545"/>
                  <a:pt x="249" y="524"/>
                </a:cubicBezTo>
                <a:cubicBezTo>
                  <a:pt x="257" y="503"/>
                  <a:pt x="265" y="480"/>
                  <a:pt x="273" y="468"/>
                </a:cubicBezTo>
                <a:cubicBezTo>
                  <a:pt x="281" y="456"/>
                  <a:pt x="285" y="459"/>
                  <a:pt x="295" y="452"/>
                </a:cubicBezTo>
                <a:cubicBezTo>
                  <a:pt x="305" y="445"/>
                  <a:pt x="321" y="435"/>
                  <a:pt x="331" y="424"/>
                </a:cubicBezTo>
                <a:cubicBezTo>
                  <a:pt x="341" y="413"/>
                  <a:pt x="344" y="405"/>
                  <a:pt x="355" y="388"/>
                </a:cubicBezTo>
                <a:cubicBezTo>
                  <a:pt x="366" y="371"/>
                  <a:pt x="382" y="341"/>
                  <a:pt x="395" y="324"/>
                </a:cubicBezTo>
                <a:cubicBezTo>
                  <a:pt x="408" y="307"/>
                  <a:pt x="420" y="302"/>
                  <a:pt x="433" y="288"/>
                </a:cubicBezTo>
                <a:cubicBezTo>
                  <a:pt x="446" y="274"/>
                  <a:pt x="460" y="255"/>
                  <a:pt x="475" y="240"/>
                </a:cubicBezTo>
                <a:cubicBezTo>
                  <a:pt x="490" y="225"/>
                  <a:pt x="506" y="210"/>
                  <a:pt x="521" y="198"/>
                </a:cubicBezTo>
                <a:cubicBezTo>
                  <a:pt x="536" y="186"/>
                  <a:pt x="546" y="176"/>
                  <a:pt x="563" y="166"/>
                </a:cubicBezTo>
                <a:cubicBezTo>
                  <a:pt x="580" y="156"/>
                  <a:pt x="604" y="152"/>
                  <a:pt x="623" y="138"/>
                </a:cubicBezTo>
                <a:cubicBezTo>
                  <a:pt x="642" y="124"/>
                  <a:pt x="663" y="101"/>
                  <a:pt x="677" y="84"/>
                </a:cubicBezTo>
                <a:cubicBezTo>
                  <a:pt x="691" y="67"/>
                  <a:pt x="702" y="51"/>
                  <a:pt x="709" y="38"/>
                </a:cubicBezTo>
                <a:cubicBezTo>
                  <a:pt x="716" y="25"/>
                  <a:pt x="709" y="11"/>
                  <a:pt x="717" y="6"/>
                </a:cubicBezTo>
                <a:cubicBezTo>
                  <a:pt x="725" y="1"/>
                  <a:pt x="755" y="0"/>
                  <a:pt x="759" y="10"/>
                </a:cubicBezTo>
                <a:cubicBezTo>
                  <a:pt x="763" y="20"/>
                  <a:pt x="746" y="48"/>
                  <a:pt x="743" y="66"/>
                </a:cubicBezTo>
                <a:cubicBezTo>
                  <a:pt x="740" y="84"/>
                  <a:pt x="741" y="96"/>
                  <a:pt x="741" y="116"/>
                </a:cubicBezTo>
                <a:cubicBezTo>
                  <a:pt x="741" y="136"/>
                  <a:pt x="744" y="164"/>
                  <a:pt x="741" y="186"/>
                </a:cubicBezTo>
                <a:cubicBezTo>
                  <a:pt x="738" y="208"/>
                  <a:pt x="733" y="229"/>
                  <a:pt x="725" y="248"/>
                </a:cubicBezTo>
                <a:cubicBezTo>
                  <a:pt x="717" y="267"/>
                  <a:pt x="704" y="294"/>
                  <a:pt x="693" y="298"/>
                </a:cubicBezTo>
                <a:cubicBezTo>
                  <a:pt x="682" y="302"/>
                  <a:pt x="662" y="281"/>
                  <a:pt x="659" y="270"/>
                </a:cubicBezTo>
                <a:cubicBezTo>
                  <a:pt x="656" y="259"/>
                  <a:pt x="667" y="246"/>
                  <a:pt x="673" y="232"/>
                </a:cubicBezTo>
                <a:cubicBezTo>
                  <a:pt x="679" y="218"/>
                  <a:pt x="691" y="201"/>
                  <a:pt x="695" y="186"/>
                </a:cubicBezTo>
                <a:cubicBezTo>
                  <a:pt x="699" y="171"/>
                  <a:pt x="701" y="151"/>
                  <a:pt x="697" y="144"/>
                </a:cubicBezTo>
                <a:cubicBezTo>
                  <a:pt x="693" y="137"/>
                  <a:pt x="684" y="132"/>
                  <a:pt x="673" y="140"/>
                </a:cubicBezTo>
                <a:cubicBezTo>
                  <a:pt x="662" y="148"/>
                  <a:pt x="649" y="174"/>
                  <a:pt x="633" y="190"/>
                </a:cubicBezTo>
                <a:cubicBezTo>
                  <a:pt x="617" y="206"/>
                  <a:pt x="595" y="219"/>
                  <a:pt x="579" y="236"/>
                </a:cubicBezTo>
                <a:cubicBezTo>
                  <a:pt x="563" y="253"/>
                  <a:pt x="548" y="276"/>
                  <a:pt x="533" y="296"/>
                </a:cubicBezTo>
                <a:cubicBezTo>
                  <a:pt x="518" y="316"/>
                  <a:pt x="504" y="336"/>
                  <a:pt x="489" y="354"/>
                </a:cubicBezTo>
                <a:cubicBezTo>
                  <a:pt x="474" y="372"/>
                  <a:pt x="453" y="393"/>
                  <a:pt x="443" y="402"/>
                </a:cubicBezTo>
                <a:cubicBezTo>
                  <a:pt x="433" y="411"/>
                  <a:pt x="435" y="396"/>
                  <a:pt x="427" y="410"/>
                </a:cubicBezTo>
                <a:cubicBezTo>
                  <a:pt x="419" y="424"/>
                  <a:pt x="404" y="465"/>
                  <a:pt x="393" y="484"/>
                </a:cubicBezTo>
                <a:cubicBezTo>
                  <a:pt x="382" y="503"/>
                  <a:pt x="373" y="514"/>
                  <a:pt x="363" y="526"/>
                </a:cubicBezTo>
                <a:cubicBezTo>
                  <a:pt x="353" y="538"/>
                  <a:pt x="340" y="552"/>
                  <a:pt x="331" y="558"/>
                </a:cubicBezTo>
                <a:cubicBezTo>
                  <a:pt x="322" y="564"/>
                  <a:pt x="314" y="552"/>
                  <a:pt x="309" y="562"/>
                </a:cubicBezTo>
                <a:cubicBezTo>
                  <a:pt x="304" y="572"/>
                  <a:pt x="305" y="603"/>
                  <a:pt x="299" y="620"/>
                </a:cubicBezTo>
                <a:cubicBezTo>
                  <a:pt x="293" y="637"/>
                  <a:pt x="287" y="646"/>
                  <a:pt x="273" y="664"/>
                </a:cubicBezTo>
                <a:cubicBezTo>
                  <a:pt x="259" y="682"/>
                  <a:pt x="235" y="712"/>
                  <a:pt x="215" y="730"/>
                </a:cubicBezTo>
                <a:cubicBezTo>
                  <a:pt x="195" y="748"/>
                  <a:pt x="172" y="761"/>
                  <a:pt x="153" y="774"/>
                </a:cubicBezTo>
                <a:cubicBezTo>
                  <a:pt x="134" y="787"/>
                  <a:pt x="115" y="799"/>
                  <a:pt x="99" y="810"/>
                </a:cubicBezTo>
                <a:cubicBezTo>
                  <a:pt x="83" y="821"/>
                  <a:pt x="66" y="830"/>
                  <a:pt x="55" y="840"/>
                </a:cubicBezTo>
                <a:cubicBezTo>
                  <a:pt x="44" y="850"/>
                  <a:pt x="44" y="872"/>
                  <a:pt x="35" y="870"/>
                </a:cubicBezTo>
                <a:cubicBezTo>
                  <a:pt x="26" y="868"/>
                  <a:pt x="6" y="841"/>
                  <a:pt x="3" y="830"/>
                </a:cubicBezTo>
                <a:cubicBezTo>
                  <a:pt x="0" y="819"/>
                  <a:pt x="11" y="806"/>
                  <a:pt x="15" y="802"/>
                </a:cubicBezTo>
              </a:path>
            </a:pathLst>
          </a:custGeom>
          <a:pattFill prst="wdUpDiag">
            <a:fgClr>
              <a:schemeClr val="tx1"/>
            </a:fgClr>
            <a:bgClr>
              <a:srgbClr val="00FF00"/>
            </a:bgClr>
          </a:pattFill>
          <a:ln w="12700" cap="flat" cmpd="sng">
            <a:solidFill>
              <a:schemeClr val="tx1"/>
            </a:solidFill>
            <a:prstDash val="solid"/>
            <a:round/>
            <a:headEnd/>
            <a:tailEnd/>
          </a:ln>
          <a:effectLst/>
        </p:spPr>
        <p:txBody>
          <a:bodyPr anchor="ctr"/>
          <a:lstStyle/>
          <a:p>
            <a:endParaRPr lang="en-GB"/>
          </a:p>
        </p:txBody>
      </p:sp>
      <p:sp>
        <p:nvSpPr>
          <p:cNvPr id="112665" name="Text Box 25"/>
          <p:cNvSpPr txBox="1">
            <a:spLocks noChangeArrowheads="1"/>
          </p:cNvSpPr>
          <p:nvPr/>
        </p:nvSpPr>
        <p:spPr bwMode="auto">
          <a:xfrm>
            <a:off x="3190875" y="871538"/>
            <a:ext cx="3087688" cy="274637"/>
          </a:xfrm>
          <a:prstGeom prst="rect">
            <a:avLst/>
          </a:prstGeom>
          <a:solidFill>
            <a:schemeClr val="bg1"/>
          </a:solidFill>
          <a:ln w="12700">
            <a:noFill/>
            <a:miter lim="800000"/>
            <a:headEnd/>
            <a:tailEnd/>
          </a:ln>
          <a:effectLst/>
        </p:spPr>
        <p:txBody>
          <a:bodyPr>
            <a:spAutoFit/>
          </a:bodyPr>
          <a:lstStyle/>
          <a:p>
            <a:pPr>
              <a:spcBef>
                <a:spcPct val="50000"/>
              </a:spcBef>
            </a:pPr>
            <a:r>
              <a:rPr lang="en-US"/>
              <a:t>Lemhi Pass, Idaho (best mining site in US)</a:t>
            </a:r>
          </a:p>
        </p:txBody>
      </p:sp>
      <p:sp>
        <p:nvSpPr>
          <p:cNvPr id="112666" name="Line 26"/>
          <p:cNvSpPr>
            <a:spLocks noChangeShapeType="1"/>
          </p:cNvSpPr>
          <p:nvPr/>
        </p:nvSpPr>
        <p:spPr bwMode="auto">
          <a:xfrm>
            <a:off x="920750" y="1281113"/>
            <a:ext cx="681038" cy="2719387"/>
          </a:xfrm>
          <a:prstGeom prst="line">
            <a:avLst/>
          </a:prstGeom>
          <a:noFill/>
          <a:ln w="38100">
            <a:solidFill>
              <a:srgbClr val="0000FF"/>
            </a:solidFill>
            <a:round/>
            <a:headEnd/>
            <a:tailEnd type="triangle" w="med" len="med"/>
          </a:ln>
          <a:effectLst/>
        </p:spPr>
        <p:txBody>
          <a:bodyPr anchor="ctr"/>
          <a:lstStyle/>
          <a:p>
            <a:endParaRPr lang="en-GB"/>
          </a:p>
        </p:txBody>
      </p:sp>
      <p:sp>
        <p:nvSpPr>
          <p:cNvPr id="112667" name="Text Box 27"/>
          <p:cNvSpPr txBox="1">
            <a:spLocks noChangeArrowheads="1"/>
          </p:cNvSpPr>
          <p:nvPr/>
        </p:nvSpPr>
        <p:spPr bwMode="auto">
          <a:xfrm>
            <a:off x="160338" y="865188"/>
            <a:ext cx="2647950" cy="457200"/>
          </a:xfrm>
          <a:prstGeom prst="rect">
            <a:avLst/>
          </a:prstGeom>
          <a:solidFill>
            <a:schemeClr val="bg1"/>
          </a:solidFill>
          <a:ln w="12700">
            <a:noFill/>
            <a:miter lim="800000"/>
            <a:headEnd/>
            <a:tailEnd/>
          </a:ln>
          <a:effectLst/>
        </p:spPr>
        <p:txBody>
          <a:bodyPr>
            <a:spAutoFit/>
          </a:bodyPr>
          <a:lstStyle/>
          <a:p>
            <a:pPr>
              <a:spcBef>
                <a:spcPct val="50000"/>
              </a:spcBef>
            </a:pPr>
            <a:r>
              <a:rPr lang="en-US"/>
              <a:t>3200 metric tonnes of thorium nitrate buried at Nevada Test Site</a:t>
            </a:r>
          </a:p>
        </p:txBody>
      </p:sp>
      <p:sp>
        <p:nvSpPr>
          <p:cNvPr id="112668" name="Line 28"/>
          <p:cNvSpPr>
            <a:spLocks noChangeShapeType="1"/>
          </p:cNvSpPr>
          <p:nvPr/>
        </p:nvSpPr>
        <p:spPr bwMode="auto">
          <a:xfrm flipH="1">
            <a:off x="2293938" y="1095375"/>
            <a:ext cx="939800" cy="1381125"/>
          </a:xfrm>
          <a:prstGeom prst="line">
            <a:avLst/>
          </a:prstGeom>
          <a:noFill/>
          <a:ln w="38100">
            <a:solidFill>
              <a:srgbClr val="0000FF"/>
            </a:solidFill>
            <a:round/>
            <a:headEnd/>
            <a:tailEnd type="triangle" w="med" len="med"/>
          </a:ln>
          <a:effectLst/>
        </p:spPr>
        <p:txBody>
          <a:bodyPr anchor="ctr"/>
          <a:lstStyle/>
          <a:p>
            <a:endParaRPr lang="en-GB"/>
          </a:p>
        </p:txBody>
      </p:sp>
      <p:sp>
        <p:nvSpPr>
          <p:cNvPr id="112669" name="Text Box 29"/>
          <p:cNvSpPr txBox="1">
            <a:spLocks noChangeArrowheads="1"/>
          </p:cNvSpPr>
          <p:nvPr/>
        </p:nvSpPr>
        <p:spPr bwMode="auto">
          <a:xfrm>
            <a:off x="6621463" y="1395413"/>
            <a:ext cx="1517650" cy="274637"/>
          </a:xfrm>
          <a:prstGeom prst="rect">
            <a:avLst/>
          </a:prstGeom>
          <a:solidFill>
            <a:schemeClr val="bg1"/>
          </a:solidFill>
          <a:ln w="12700">
            <a:noFill/>
            <a:miter lim="800000"/>
            <a:headEnd/>
            <a:tailEnd/>
          </a:ln>
          <a:effectLst/>
        </p:spPr>
        <p:txBody>
          <a:bodyPr>
            <a:spAutoFit/>
          </a:bodyPr>
          <a:lstStyle/>
          <a:p>
            <a:pPr>
              <a:spcBef>
                <a:spcPct val="50000"/>
              </a:spcBef>
            </a:pPr>
            <a:r>
              <a:rPr lang="en-US"/>
              <a:t>Conway Shale, NH</a:t>
            </a:r>
          </a:p>
        </p:txBody>
      </p:sp>
      <p:sp>
        <p:nvSpPr>
          <p:cNvPr id="112670" name="Line 30"/>
          <p:cNvSpPr>
            <a:spLocks noChangeShapeType="1"/>
          </p:cNvSpPr>
          <p:nvPr/>
        </p:nvSpPr>
        <p:spPr bwMode="auto">
          <a:xfrm>
            <a:off x="7802563" y="1635125"/>
            <a:ext cx="139700" cy="752475"/>
          </a:xfrm>
          <a:prstGeom prst="line">
            <a:avLst/>
          </a:prstGeom>
          <a:noFill/>
          <a:ln w="38100">
            <a:solidFill>
              <a:srgbClr val="0000FF"/>
            </a:solidFill>
            <a:round/>
            <a:headEnd/>
            <a:tailEnd type="triangle" w="med" len="med"/>
          </a:ln>
          <a:effectLst/>
        </p:spPr>
        <p:txBody>
          <a:bodyPr anchor="ctr"/>
          <a:lstStyle/>
          <a:p>
            <a:endParaRPr lang="en-GB"/>
          </a:p>
        </p:txBody>
      </p:sp>
      <p:sp>
        <p:nvSpPr>
          <p:cNvPr id="112671" name="Text Box 31"/>
          <p:cNvSpPr txBox="1">
            <a:spLocks noChangeArrowheads="1"/>
          </p:cNvSpPr>
          <p:nvPr/>
        </p:nvSpPr>
        <p:spPr bwMode="auto">
          <a:xfrm>
            <a:off x="7213600" y="5162550"/>
            <a:ext cx="1354138" cy="639763"/>
          </a:xfrm>
          <a:prstGeom prst="rect">
            <a:avLst/>
          </a:prstGeom>
          <a:solidFill>
            <a:schemeClr val="bg1"/>
          </a:solidFill>
          <a:ln w="12700">
            <a:noFill/>
            <a:miter lim="800000"/>
            <a:headEnd/>
            <a:tailEnd/>
          </a:ln>
          <a:effectLst/>
        </p:spPr>
        <p:txBody>
          <a:bodyPr>
            <a:spAutoFit/>
          </a:bodyPr>
          <a:lstStyle/>
          <a:p>
            <a:pPr>
              <a:spcBef>
                <a:spcPct val="50000"/>
              </a:spcBef>
            </a:pPr>
            <a:r>
              <a:rPr lang="en-US"/>
              <a:t>Monazite beach sands in Georgia and Florida</a:t>
            </a:r>
          </a:p>
        </p:txBody>
      </p:sp>
      <p:sp>
        <p:nvSpPr>
          <p:cNvPr id="112672" name="Line 32"/>
          <p:cNvSpPr>
            <a:spLocks noChangeShapeType="1"/>
          </p:cNvSpPr>
          <p:nvPr/>
        </p:nvSpPr>
        <p:spPr bwMode="auto">
          <a:xfrm flipH="1">
            <a:off x="7077075" y="5314950"/>
            <a:ext cx="196850" cy="115888"/>
          </a:xfrm>
          <a:prstGeom prst="line">
            <a:avLst/>
          </a:prstGeom>
          <a:noFill/>
          <a:ln w="38100">
            <a:solidFill>
              <a:srgbClr val="0000FF"/>
            </a:solidFill>
            <a:round/>
            <a:headEnd/>
            <a:tailEnd type="triangle" w="med" len="med"/>
          </a:ln>
          <a:effectLst/>
        </p:spPr>
        <p:txBody>
          <a:bodyPr anchor="ctr"/>
          <a:lstStyle/>
          <a:p>
            <a:endParaRPr lang="en-GB"/>
          </a:p>
        </p:txBody>
      </p:sp>
      <p:sp>
        <p:nvSpPr>
          <p:cNvPr id="112673" name="Line 33"/>
          <p:cNvSpPr>
            <a:spLocks noChangeShapeType="1"/>
          </p:cNvSpPr>
          <p:nvPr/>
        </p:nvSpPr>
        <p:spPr bwMode="auto">
          <a:xfrm flipH="1" flipV="1">
            <a:off x="6996113" y="5238750"/>
            <a:ext cx="282575" cy="73025"/>
          </a:xfrm>
          <a:prstGeom prst="line">
            <a:avLst/>
          </a:prstGeom>
          <a:noFill/>
          <a:ln w="38100">
            <a:solidFill>
              <a:srgbClr val="0000FF"/>
            </a:solidFill>
            <a:round/>
            <a:headEnd/>
            <a:tailEnd type="triangle" w="med" len="med"/>
          </a:ln>
          <a:effectLst/>
        </p:spPr>
        <p:txBody>
          <a:bodyPr anchor="ctr"/>
          <a:lstStyle/>
          <a:p>
            <a:endParaRPr lang="en-GB"/>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Title 1"/>
          <p:cNvSpPr>
            <a:spLocks noGrp="1"/>
          </p:cNvSpPr>
          <p:nvPr>
            <p:ph type="title" idx="4294967295"/>
          </p:nvPr>
        </p:nvSpPr>
        <p:spPr/>
        <p:txBody>
          <a:bodyPr/>
          <a:lstStyle/>
          <a:p>
            <a:pPr eaLnBrk="1" hangingPunct="1"/>
            <a:r>
              <a:rPr lang="en-US" smtClean="0"/>
              <a:t>LFTR could produce many valuable by-products</a:t>
            </a:r>
          </a:p>
        </p:txBody>
      </p:sp>
      <p:sp>
        <p:nvSpPr>
          <p:cNvPr id="4" name="Rectangle 3"/>
          <p:cNvSpPr>
            <a:spLocks noChangeArrowheads="1"/>
          </p:cNvSpPr>
          <p:nvPr/>
        </p:nvSpPr>
        <p:spPr bwMode="auto">
          <a:xfrm>
            <a:off x="304800" y="1600200"/>
            <a:ext cx="1371600" cy="1219200"/>
          </a:xfrm>
          <a:prstGeom prst="rect">
            <a:avLst/>
          </a:prstGeom>
          <a:solidFill>
            <a:schemeClr val="hlink"/>
          </a:solidFill>
          <a:ln w="25400" algn="ctr">
            <a:solidFill>
              <a:schemeClr val="tx1"/>
            </a:solidFill>
            <a:miter lim="800000"/>
            <a:headEnd/>
            <a:tailEnd/>
          </a:ln>
          <a:effectLst>
            <a:outerShdw dist="35921" dir="2700000" algn="ctr" rotWithShape="0">
              <a:srgbClr val="808080"/>
            </a:outerShdw>
          </a:effectLst>
        </p:spPr>
        <p:txBody>
          <a:bodyPr anchor="ctr"/>
          <a:lstStyle/>
          <a:p>
            <a:pPr algn="ctr">
              <a:defRPr/>
            </a:pPr>
            <a:r>
              <a:rPr lang="en-US" sz="1600">
                <a:solidFill>
                  <a:srgbClr val="FFFFFF"/>
                </a:solidFill>
                <a:latin typeface="Arial" pitchFamily="34" charset="0"/>
              </a:rPr>
              <a:t>Liquid-Fluoride Thorium Reactor</a:t>
            </a:r>
          </a:p>
        </p:txBody>
      </p:sp>
      <p:sp>
        <p:nvSpPr>
          <p:cNvPr id="113668" name="TextBox 13"/>
          <p:cNvSpPr txBox="1">
            <a:spLocks noChangeArrowheads="1"/>
          </p:cNvSpPr>
          <p:nvPr/>
        </p:nvSpPr>
        <p:spPr bwMode="auto">
          <a:xfrm>
            <a:off x="6705600" y="914400"/>
            <a:ext cx="1828800" cy="825500"/>
          </a:xfrm>
          <a:prstGeom prst="rect">
            <a:avLst/>
          </a:prstGeom>
          <a:noFill/>
          <a:ln w="9525">
            <a:noFill/>
            <a:miter lim="800000"/>
            <a:headEnd/>
            <a:tailEnd/>
          </a:ln>
        </p:spPr>
        <p:txBody>
          <a:bodyPr>
            <a:spAutoFit/>
          </a:bodyPr>
          <a:lstStyle/>
          <a:p>
            <a:r>
              <a:rPr lang="en-US" sz="1600" b="1">
                <a:solidFill>
                  <a:srgbClr val="0000FF"/>
                </a:solidFill>
                <a:latin typeface="Gill Sans MT" pitchFamily="34" charset="0"/>
              </a:rPr>
              <a:t>Desalination to Potable Water</a:t>
            </a:r>
          </a:p>
          <a:p>
            <a:r>
              <a:rPr lang="en-US" sz="1600">
                <a:latin typeface="Gill Sans MT" pitchFamily="34" charset="0"/>
              </a:rPr>
              <a:t>Facilities Heating</a:t>
            </a:r>
          </a:p>
        </p:txBody>
      </p:sp>
      <p:sp>
        <p:nvSpPr>
          <p:cNvPr id="113669" name="Rectangle 5"/>
          <p:cNvSpPr>
            <a:spLocks noChangeArrowheads="1"/>
          </p:cNvSpPr>
          <p:nvPr/>
        </p:nvSpPr>
        <p:spPr bwMode="auto">
          <a:xfrm>
            <a:off x="762000" y="6096000"/>
            <a:ext cx="7620000" cy="609600"/>
          </a:xfrm>
          <a:prstGeom prst="rect">
            <a:avLst/>
          </a:prstGeom>
          <a:solidFill>
            <a:schemeClr val="bg1"/>
          </a:solidFill>
          <a:ln w="12700">
            <a:solidFill>
              <a:schemeClr val="tx1"/>
            </a:solidFill>
            <a:miter lim="800000"/>
            <a:headEnd/>
            <a:tailEnd/>
          </a:ln>
        </p:spPr>
        <p:txBody>
          <a:bodyPr wrap="none" anchor="ctr"/>
          <a:lstStyle/>
          <a:p>
            <a:pPr algn="ctr"/>
            <a:r>
              <a:rPr lang="en-US" sz="1800" b="1">
                <a:solidFill>
                  <a:srgbClr val="C62931"/>
                </a:solidFill>
              </a:rPr>
              <a:t>These products may be as important as electricity production</a:t>
            </a:r>
          </a:p>
        </p:txBody>
      </p:sp>
      <p:sp>
        <p:nvSpPr>
          <p:cNvPr id="113670" name="TextBox 13"/>
          <p:cNvSpPr txBox="1">
            <a:spLocks noChangeArrowheads="1"/>
          </p:cNvSpPr>
          <p:nvPr/>
        </p:nvSpPr>
        <p:spPr bwMode="auto">
          <a:xfrm>
            <a:off x="457200" y="914400"/>
            <a:ext cx="1066800" cy="336550"/>
          </a:xfrm>
          <a:prstGeom prst="rect">
            <a:avLst/>
          </a:prstGeom>
          <a:noFill/>
          <a:ln w="9525">
            <a:noFill/>
            <a:miter lim="800000"/>
            <a:headEnd/>
            <a:tailEnd/>
          </a:ln>
        </p:spPr>
        <p:txBody>
          <a:bodyPr>
            <a:spAutoFit/>
          </a:bodyPr>
          <a:lstStyle/>
          <a:p>
            <a:pPr algn="ctr"/>
            <a:r>
              <a:rPr lang="en-US" sz="1600">
                <a:latin typeface="Gill Sans MT" pitchFamily="34" charset="0"/>
              </a:rPr>
              <a:t>Thorium</a:t>
            </a:r>
          </a:p>
        </p:txBody>
      </p:sp>
      <p:sp>
        <p:nvSpPr>
          <p:cNvPr id="113671" name="Line 47"/>
          <p:cNvSpPr>
            <a:spLocks noChangeShapeType="1"/>
          </p:cNvSpPr>
          <p:nvPr/>
        </p:nvSpPr>
        <p:spPr bwMode="auto">
          <a:xfrm>
            <a:off x="990600" y="1295400"/>
            <a:ext cx="0" cy="304800"/>
          </a:xfrm>
          <a:prstGeom prst="line">
            <a:avLst/>
          </a:prstGeom>
          <a:noFill/>
          <a:ln w="28575">
            <a:solidFill>
              <a:schemeClr val="hlink"/>
            </a:solidFill>
            <a:round/>
            <a:headEnd/>
            <a:tailEnd type="triangle" w="med" len="med"/>
          </a:ln>
        </p:spPr>
        <p:txBody>
          <a:bodyPr anchor="ctr"/>
          <a:lstStyle/>
          <a:p>
            <a:endParaRPr lang="en-GB"/>
          </a:p>
        </p:txBody>
      </p:sp>
      <p:sp>
        <p:nvSpPr>
          <p:cNvPr id="113672" name="Line 47"/>
          <p:cNvSpPr>
            <a:spLocks noChangeShapeType="1"/>
          </p:cNvSpPr>
          <p:nvPr/>
        </p:nvSpPr>
        <p:spPr bwMode="auto">
          <a:xfrm>
            <a:off x="990600" y="2895600"/>
            <a:ext cx="0" cy="304800"/>
          </a:xfrm>
          <a:prstGeom prst="line">
            <a:avLst/>
          </a:prstGeom>
          <a:noFill/>
          <a:ln w="28575">
            <a:solidFill>
              <a:schemeClr val="hlink"/>
            </a:solidFill>
            <a:round/>
            <a:headEnd/>
            <a:tailEnd type="triangle" w="med" len="med"/>
          </a:ln>
        </p:spPr>
        <p:txBody>
          <a:bodyPr anchor="ctr"/>
          <a:lstStyle/>
          <a:p>
            <a:endParaRPr lang="en-GB"/>
          </a:p>
        </p:txBody>
      </p:sp>
      <p:sp>
        <p:nvSpPr>
          <p:cNvPr id="113673" name="TextBox 13"/>
          <p:cNvSpPr txBox="1">
            <a:spLocks noChangeArrowheads="1"/>
          </p:cNvSpPr>
          <p:nvPr/>
        </p:nvSpPr>
        <p:spPr bwMode="auto">
          <a:xfrm>
            <a:off x="381000" y="3200400"/>
            <a:ext cx="1219200" cy="825500"/>
          </a:xfrm>
          <a:prstGeom prst="rect">
            <a:avLst/>
          </a:prstGeom>
          <a:noFill/>
          <a:ln w="9525">
            <a:noFill/>
            <a:miter lim="800000"/>
            <a:headEnd/>
            <a:tailEnd/>
          </a:ln>
        </p:spPr>
        <p:txBody>
          <a:bodyPr>
            <a:spAutoFit/>
          </a:bodyPr>
          <a:lstStyle/>
          <a:p>
            <a:pPr algn="ctr"/>
            <a:r>
              <a:rPr lang="en-US" sz="1600">
                <a:latin typeface="Gill Sans MT" pitchFamily="34" charset="0"/>
              </a:rPr>
              <a:t>Separated Fission Products</a:t>
            </a:r>
          </a:p>
        </p:txBody>
      </p:sp>
      <p:sp>
        <p:nvSpPr>
          <p:cNvPr id="113674" name="Line 47"/>
          <p:cNvSpPr>
            <a:spLocks noChangeShapeType="1"/>
          </p:cNvSpPr>
          <p:nvPr/>
        </p:nvSpPr>
        <p:spPr bwMode="auto">
          <a:xfrm>
            <a:off x="990600" y="4343400"/>
            <a:ext cx="381000" cy="0"/>
          </a:xfrm>
          <a:prstGeom prst="line">
            <a:avLst/>
          </a:prstGeom>
          <a:noFill/>
          <a:ln w="28575">
            <a:solidFill>
              <a:schemeClr val="hlink"/>
            </a:solidFill>
            <a:round/>
            <a:headEnd/>
            <a:tailEnd type="triangle" w="med" len="med"/>
          </a:ln>
        </p:spPr>
        <p:txBody>
          <a:bodyPr anchor="ctr"/>
          <a:lstStyle/>
          <a:p>
            <a:endParaRPr lang="en-GB"/>
          </a:p>
        </p:txBody>
      </p:sp>
      <p:sp>
        <p:nvSpPr>
          <p:cNvPr id="113675" name="Line 32"/>
          <p:cNvSpPr>
            <a:spLocks noChangeShapeType="1"/>
          </p:cNvSpPr>
          <p:nvPr/>
        </p:nvSpPr>
        <p:spPr bwMode="auto">
          <a:xfrm flipH="1" flipV="1">
            <a:off x="990600" y="4038600"/>
            <a:ext cx="0" cy="304800"/>
          </a:xfrm>
          <a:prstGeom prst="line">
            <a:avLst/>
          </a:prstGeom>
          <a:noFill/>
          <a:ln w="28575">
            <a:solidFill>
              <a:schemeClr val="hlink"/>
            </a:solidFill>
            <a:round/>
            <a:headEnd/>
            <a:tailEnd/>
          </a:ln>
        </p:spPr>
        <p:txBody>
          <a:bodyPr anchor="ctr"/>
          <a:lstStyle/>
          <a:p>
            <a:endParaRPr lang="en-GB"/>
          </a:p>
        </p:txBody>
      </p:sp>
      <p:sp>
        <p:nvSpPr>
          <p:cNvPr id="113676" name="TextBox 10"/>
          <p:cNvSpPr txBox="1">
            <a:spLocks noChangeArrowheads="1"/>
          </p:cNvSpPr>
          <p:nvPr/>
        </p:nvSpPr>
        <p:spPr bwMode="auto">
          <a:xfrm>
            <a:off x="1371600" y="4114800"/>
            <a:ext cx="4114800" cy="1803400"/>
          </a:xfrm>
          <a:prstGeom prst="rect">
            <a:avLst/>
          </a:prstGeom>
          <a:noFill/>
          <a:ln w="9525">
            <a:noFill/>
            <a:miter lim="800000"/>
            <a:headEnd/>
            <a:tailEnd/>
          </a:ln>
        </p:spPr>
        <p:txBody>
          <a:bodyPr>
            <a:spAutoFit/>
          </a:bodyPr>
          <a:lstStyle/>
          <a:p>
            <a:r>
              <a:rPr lang="en-US" sz="1600">
                <a:latin typeface="Gill Sans MT" pitchFamily="34" charset="0"/>
              </a:rPr>
              <a:t>Strontium-90 for radioisotope power</a:t>
            </a:r>
          </a:p>
          <a:p>
            <a:r>
              <a:rPr lang="en-US" sz="1600">
                <a:latin typeface="Gill Sans MT" pitchFamily="34" charset="0"/>
              </a:rPr>
              <a:t>Cesium-137 for medical sterilization</a:t>
            </a:r>
          </a:p>
          <a:p>
            <a:r>
              <a:rPr lang="en-US" sz="1600">
                <a:latin typeface="Gill Sans MT" pitchFamily="34" charset="0"/>
              </a:rPr>
              <a:t>Rhodium, Ruthenium as stable rare-earths</a:t>
            </a:r>
          </a:p>
          <a:p>
            <a:r>
              <a:rPr lang="en-US" sz="1600">
                <a:latin typeface="Gill Sans MT" pitchFamily="34" charset="0"/>
              </a:rPr>
              <a:t>Technetium-99 as catalyst</a:t>
            </a:r>
          </a:p>
          <a:p>
            <a:r>
              <a:rPr lang="en-US" sz="1600" b="1">
                <a:solidFill>
                  <a:srgbClr val="0000FF"/>
                </a:solidFill>
                <a:latin typeface="Gill Sans MT" pitchFamily="34" charset="0"/>
              </a:rPr>
              <a:t>Molybdenum-99 for medical diagnostics</a:t>
            </a:r>
          </a:p>
          <a:p>
            <a:r>
              <a:rPr lang="en-US" sz="1600">
                <a:latin typeface="Gill Sans MT" pitchFamily="34" charset="0"/>
              </a:rPr>
              <a:t>Iodine-131 for cancer treatment</a:t>
            </a:r>
          </a:p>
          <a:p>
            <a:r>
              <a:rPr lang="en-US" sz="1600">
                <a:latin typeface="Gill Sans MT" pitchFamily="34" charset="0"/>
              </a:rPr>
              <a:t>Xenon for ion engines</a:t>
            </a:r>
          </a:p>
        </p:txBody>
      </p:sp>
      <p:sp>
        <p:nvSpPr>
          <p:cNvPr id="113677" name="TextBox 13"/>
          <p:cNvSpPr txBox="1">
            <a:spLocks noChangeArrowheads="1"/>
          </p:cNvSpPr>
          <p:nvPr/>
        </p:nvSpPr>
        <p:spPr bwMode="auto">
          <a:xfrm>
            <a:off x="4191000" y="1752600"/>
            <a:ext cx="2133600" cy="581025"/>
          </a:xfrm>
          <a:prstGeom prst="rect">
            <a:avLst/>
          </a:prstGeom>
          <a:noFill/>
          <a:ln w="9525">
            <a:noFill/>
            <a:miter lim="800000"/>
            <a:headEnd/>
            <a:tailEnd/>
          </a:ln>
        </p:spPr>
        <p:txBody>
          <a:bodyPr>
            <a:spAutoFit/>
          </a:bodyPr>
          <a:lstStyle/>
          <a:p>
            <a:r>
              <a:rPr lang="en-US" sz="1600">
                <a:latin typeface="Gill Sans MT" pitchFamily="34" charset="0"/>
              </a:rPr>
              <a:t>Electrical Generation (50% efficiency)</a:t>
            </a:r>
          </a:p>
        </p:txBody>
      </p:sp>
      <p:sp>
        <p:nvSpPr>
          <p:cNvPr id="113678" name="TextBox 5"/>
          <p:cNvSpPr txBox="1">
            <a:spLocks noChangeArrowheads="1"/>
          </p:cNvSpPr>
          <p:nvPr/>
        </p:nvSpPr>
        <p:spPr bwMode="auto">
          <a:xfrm>
            <a:off x="4191000" y="1219200"/>
            <a:ext cx="2209800" cy="336550"/>
          </a:xfrm>
          <a:prstGeom prst="rect">
            <a:avLst/>
          </a:prstGeom>
          <a:noFill/>
          <a:ln w="9525">
            <a:noFill/>
            <a:miter lim="800000"/>
            <a:headEnd/>
            <a:tailEnd/>
          </a:ln>
        </p:spPr>
        <p:txBody>
          <a:bodyPr>
            <a:spAutoFit/>
          </a:bodyPr>
          <a:lstStyle/>
          <a:p>
            <a:pPr algn="ctr"/>
            <a:r>
              <a:rPr lang="en-US" sz="1600">
                <a:latin typeface="Gill Sans MT" pitchFamily="34" charset="0"/>
              </a:rPr>
              <a:t>Low-temp Waste Heat</a:t>
            </a:r>
          </a:p>
        </p:txBody>
      </p:sp>
      <p:sp>
        <p:nvSpPr>
          <p:cNvPr id="2" name="Rectangle 3"/>
          <p:cNvSpPr>
            <a:spLocks noChangeArrowheads="1"/>
          </p:cNvSpPr>
          <p:nvPr/>
        </p:nvSpPr>
        <p:spPr bwMode="auto">
          <a:xfrm>
            <a:off x="1905000" y="1600200"/>
            <a:ext cx="1524000" cy="609600"/>
          </a:xfrm>
          <a:prstGeom prst="rect">
            <a:avLst/>
          </a:prstGeom>
          <a:solidFill>
            <a:schemeClr val="hlink"/>
          </a:solidFill>
          <a:ln w="25400" algn="ctr">
            <a:solidFill>
              <a:schemeClr val="tx1"/>
            </a:solidFill>
            <a:miter lim="800000"/>
            <a:headEnd/>
            <a:tailEnd/>
          </a:ln>
          <a:effectLst>
            <a:outerShdw dist="35921" dir="2700000" algn="ctr" rotWithShape="0">
              <a:srgbClr val="808080"/>
            </a:outerShdw>
          </a:effectLst>
        </p:spPr>
        <p:txBody>
          <a:bodyPr anchor="ctr"/>
          <a:lstStyle/>
          <a:p>
            <a:pPr algn="ctr">
              <a:defRPr/>
            </a:pPr>
            <a:r>
              <a:rPr lang="en-US" sz="1600">
                <a:solidFill>
                  <a:srgbClr val="FFFFFF"/>
                </a:solidFill>
                <a:latin typeface="Arial" pitchFamily="34" charset="0"/>
              </a:rPr>
              <a:t>Power Conversion</a:t>
            </a:r>
          </a:p>
        </p:txBody>
      </p:sp>
      <p:sp>
        <p:nvSpPr>
          <p:cNvPr id="113680" name="Line 47"/>
          <p:cNvSpPr>
            <a:spLocks noChangeShapeType="1"/>
          </p:cNvSpPr>
          <p:nvPr/>
        </p:nvSpPr>
        <p:spPr bwMode="auto">
          <a:xfrm>
            <a:off x="6400800" y="1371600"/>
            <a:ext cx="304800" cy="0"/>
          </a:xfrm>
          <a:prstGeom prst="line">
            <a:avLst/>
          </a:prstGeom>
          <a:noFill/>
          <a:ln w="28575">
            <a:solidFill>
              <a:schemeClr val="hlink"/>
            </a:solidFill>
            <a:round/>
            <a:headEnd/>
            <a:tailEnd type="triangle" w="med" len="med"/>
          </a:ln>
        </p:spPr>
        <p:txBody>
          <a:bodyPr anchor="ctr"/>
          <a:lstStyle/>
          <a:p>
            <a:endParaRPr lang="en-GB"/>
          </a:p>
        </p:txBody>
      </p:sp>
      <p:sp>
        <p:nvSpPr>
          <p:cNvPr id="113681" name="Line 47"/>
          <p:cNvSpPr>
            <a:spLocks noChangeShapeType="1"/>
          </p:cNvSpPr>
          <p:nvPr/>
        </p:nvSpPr>
        <p:spPr bwMode="auto">
          <a:xfrm>
            <a:off x="1752600" y="1905000"/>
            <a:ext cx="152400" cy="0"/>
          </a:xfrm>
          <a:prstGeom prst="line">
            <a:avLst/>
          </a:prstGeom>
          <a:noFill/>
          <a:ln w="28575">
            <a:solidFill>
              <a:schemeClr val="hlink"/>
            </a:solidFill>
            <a:round/>
            <a:headEnd/>
            <a:tailEnd type="triangle" w="med" len="med"/>
          </a:ln>
        </p:spPr>
        <p:txBody>
          <a:bodyPr anchor="ctr"/>
          <a:lstStyle/>
          <a:p>
            <a:endParaRPr lang="en-GB"/>
          </a:p>
        </p:txBody>
      </p:sp>
      <p:sp>
        <p:nvSpPr>
          <p:cNvPr id="113682" name="Line 47"/>
          <p:cNvSpPr>
            <a:spLocks noChangeShapeType="1"/>
          </p:cNvSpPr>
          <p:nvPr/>
        </p:nvSpPr>
        <p:spPr bwMode="auto">
          <a:xfrm>
            <a:off x="6400800" y="1905000"/>
            <a:ext cx="304800" cy="0"/>
          </a:xfrm>
          <a:prstGeom prst="line">
            <a:avLst/>
          </a:prstGeom>
          <a:noFill/>
          <a:ln w="28575">
            <a:solidFill>
              <a:schemeClr val="hlink"/>
            </a:solidFill>
            <a:round/>
            <a:headEnd/>
            <a:tailEnd type="triangle" w="med" len="med"/>
          </a:ln>
        </p:spPr>
        <p:txBody>
          <a:bodyPr anchor="ctr"/>
          <a:lstStyle/>
          <a:p>
            <a:endParaRPr lang="en-GB"/>
          </a:p>
        </p:txBody>
      </p:sp>
      <p:sp>
        <p:nvSpPr>
          <p:cNvPr id="113683" name="TextBox 7"/>
          <p:cNvSpPr txBox="1">
            <a:spLocks noChangeArrowheads="1"/>
          </p:cNvSpPr>
          <p:nvPr/>
        </p:nvSpPr>
        <p:spPr bwMode="auto">
          <a:xfrm>
            <a:off x="6705600" y="1752600"/>
            <a:ext cx="1676400" cy="336550"/>
          </a:xfrm>
          <a:prstGeom prst="rect">
            <a:avLst/>
          </a:prstGeom>
          <a:noFill/>
          <a:ln w="9525">
            <a:noFill/>
            <a:miter lim="800000"/>
            <a:headEnd/>
            <a:tailEnd/>
          </a:ln>
        </p:spPr>
        <p:txBody>
          <a:bodyPr>
            <a:spAutoFit/>
          </a:bodyPr>
          <a:lstStyle/>
          <a:p>
            <a:r>
              <a:rPr lang="en-US" sz="1600" b="1">
                <a:solidFill>
                  <a:srgbClr val="0000FF"/>
                </a:solidFill>
                <a:latin typeface="Gill Sans MT" pitchFamily="34" charset="0"/>
              </a:rPr>
              <a:t>Electrical load</a:t>
            </a:r>
          </a:p>
        </p:txBody>
      </p:sp>
      <p:sp>
        <p:nvSpPr>
          <p:cNvPr id="113684" name="Line 47"/>
          <p:cNvSpPr>
            <a:spLocks noChangeShapeType="1"/>
          </p:cNvSpPr>
          <p:nvPr/>
        </p:nvSpPr>
        <p:spPr bwMode="auto">
          <a:xfrm>
            <a:off x="6400800" y="2286000"/>
            <a:ext cx="304800" cy="0"/>
          </a:xfrm>
          <a:prstGeom prst="line">
            <a:avLst/>
          </a:prstGeom>
          <a:noFill/>
          <a:ln w="28575">
            <a:solidFill>
              <a:schemeClr val="hlink"/>
            </a:solidFill>
            <a:round/>
            <a:headEnd/>
            <a:tailEnd type="triangle" w="med" len="med"/>
          </a:ln>
        </p:spPr>
        <p:txBody>
          <a:bodyPr anchor="ctr"/>
          <a:lstStyle/>
          <a:p>
            <a:endParaRPr lang="en-GB"/>
          </a:p>
        </p:txBody>
      </p:sp>
      <p:sp>
        <p:nvSpPr>
          <p:cNvPr id="113685" name="TextBox 7"/>
          <p:cNvSpPr txBox="1">
            <a:spLocks noChangeArrowheads="1"/>
          </p:cNvSpPr>
          <p:nvPr/>
        </p:nvSpPr>
        <p:spPr bwMode="auto">
          <a:xfrm>
            <a:off x="6705600" y="2133600"/>
            <a:ext cx="1524000" cy="336550"/>
          </a:xfrm>
          <a:prstGeom prst="rect">
            <a:avLst/>
          </a:prstGeom>
          <a:noFill/>
          <a:ln w="9525">
            <a:noFill/>
            <a:miter lim="800000"/>
            <a:headEnd/>
            <a:tailEnd/>
          </a:ln>
        </p:spPr>
        <p:txBody>
          <a:bodyPr>
            <a:spAutoFit/>
          </a:bodyPr>
          <a:lstStyle/>
          <a:p>
            <a:r>
              <a:rPr lang="en-US" sz="1600">
                <a:latin typeface="Gill Sans MT" pitchFamily="34" charset="0"/>
              </a:rPr>
              <a:t>Electrolytic H2</a:t>
            </a:r>
          </a:p>
        </p:txBody>
      </p:sp>
      <p:sp>
        <p:nvSpPr>
          <p:cNvPr id="3" name="Rectangle 3"/>
          <p:cNvSpPr>
            <a:spLocks noChangeArrowheads="1"/>
          </p:cNvSpPr>
          <p:nvPr/>
        </p:nvSpPr>
        <p:spPr bwMode="auto">
          <a:xfrm>
            <a:off x="1905000" y="2362200"/>
            <a:ext cx="1524000" cy="457200"/>
          </a:xfrm>
          <a:prstGeom prst="rect">
            <a:avLst/>
          </a:prstGeom>
          <a:solidFill>
            <a:schemeClr val="hlink"/>
          </a:solidFill>
          <a:ln w="25400" algn="ctr">
            <a:solidFill>
              <a:schemeClr val="tx1"/>
            </a:solidFill>
            <a:miter lim="800000"/>
            <a:headEnd/>
            <a:tailEnd/>
          </a:ln>
          <a:effectLst>
            <a:outerShdw dist="35921" dir="2700000" algn="ctr" rotWithShape="0">
              <a:srgbClr val="808080"/>
            </a:outerShdw>
          </a:effectLst>
        </p:spPr>
        <p:txBody>
          <a:bodyPr anchor="ctr"/>
          <a:lstStyle/>
          <a:p>
            <a:pPr algn="ctr">
              <a:defRPr/>
            </a:pPr>
            <a:r>
              <a:rPr lang="en-US" sz="1600">
                <a:solidFill>
                  <a:srgbClr val="FFFFFF"/>
                </a:solidFill>
                <a:latin typeface="Arial" pitchFamily="34" charset="0"/>
              </a:rPr>
              <a:t>Process Heat</a:t>
            </a:r>
          </a:p>
        </p:txBody>
      </p:sp>
      <p:sp>
        <p:nvSpPr>
          <p:cNvPr id="113687" name="Line 47"/>
          <p:cNvSpPr>
            <a:spLocks noChangeShapeType="1"/>
          </p:cNvSpPr>
          <p:nvPr/>
        </p:nvSpPr>
        <p:spPr bwMode="auto">
          <a:xfrm>
            <a:off x="1752600" y="2590800"/>
            <a:ext cx="152400" cy="0"/>
          </a:xfrm>
          <a:prstGeom prst="line">
            <a:avLst/>
          </a:prstGeom>
          <a:noFill/>
          <a:ln w="28575">
            <a:solidFill>
              <a:schemeClr val="hlink"/>
            </a:solidFill>
            <a:round/>
            <a:headEnd/>
            <a:tailEnd type="triangle" w="med" len="med"/>
          </a:ln>
        </p:spPr>
        <p:txBody>
          <a:bodyPr anchor="ctr"/>
          <a:lstStyle/>
          <a:p>
            <a:endParaRPr lang="en-GB"/>
          </a:p>
        </p:txBody>
      </p:sp>
      <p:sp>
        <p:nvSpPr>
          <p:cNvPr id="113688" name="Line 47"/>
          <p:cNvSpPr>
            <a:spLocks noChangeShapeType="1"/>
          </p:cNvSpPr>
          <p:nvPr/>
        </p:nvSpPr>
        <p:spPr bwMode="auto">
          <a:xfrm flipV="1">
            <a:off x="3505200" y="1905000"/>
            <a:ext cx="685800" cy="228600"/>
          </a:xfrm>
          <a:prstGeom prst="line">
            <a:avLst/>
          </a:prstGeom>
          <a:noFill/>
          <a:ln w="28575">
            <a:solidFill>
              <a:schemeClr val="hlink"/>
            </a:solidFill>
            <a:round/>
            <a:headEnd/>
            <a:tailEnd type="triangle" w="med" len="med"/>
          </a:ln>
        </p:spPr>
        <p:txBody>
          <a:bodyPr anchor="ctr"/>
          <a:lstStyle/>
          <a:p>
            <a:endParaRPr lang="en-GB"/>
          </a:p>
        </p:txBody>
      </p:sp>
      <p:sp>
        <p:nvSpPr>
          <p:cNvPr id="113689" name="Line 47"/>
          <p:cNvSpPr>
            <a:spLocks noChangeShapeType="1"/>
          </p:cNvSpPr>
          <p:nvPr/>
        </p:nvSpPr>
        <p:spPr bwMode="auto">
          <a:xfrm flipV="1">
            <a:off x="3505200" y="1371600"/>
            <a:ext cx="685800" cy="228600"/>
          </a:xfrm>
          <a:prstGeom prst="line">
            <a:avLst/>
          </a:prstGeom>
          <a:noFill/>
          <a:ln w="28575">
            <a:solidFill>
              <a:schemeClr val="hlink"/>
            </a:solidFill>
            <a:round/>
            <a:headEnd/>
            <a:tailEnd type="triangle" w="med" len="med"/>
          </a:ln>
        </p:spPr>
        <p:txBody>
          <a:bodyPr anchor="ctr"/>
          <a:lstStyle/>
          <a:p>
            <a:endParaRPr lang="en-GB"/>
          </a:p>
        </p:txBody>
      </p:sp>
      <p:sp>
        <p:nvSpPr>
          <p:cNvPr id="113690" name="TextBox 10"/>
          <p:cNvSpPr txBox="1">
            <a:spLocks noChangeArrowheads="1"/>
          </p:cNvSpPr>
          <p:nvPr/>
        </p:nvSpPr>
        <p:spPr bwMode="auto">
          <a:xfrm>
            <a:off x="4191000" y="2514600"/>
            <a:ext cx="2819400" cy="825500"/>
          </a:xfrm>
          <a:prstGeom prst="rect">
            <a:avLst/>
          </a:prstGeom>
          <a:noFill/>
          <a:ln w="9525">
            <a:noFill/>
            <a:miter lim="800000"/>
            <a:headEnd/>
            <a:tailEnd/>
          </a:ln>
        </p:spPr>
        <p:txBody>
          <a:bodyPr>
            <a:spAutoFit/>
          </a:bodyPr>
          <a:lstStyle/>
          <a:p>
            <a:r>
              <a:rPr lang="en-US" sz="1600">
                <a:latin typeface="Gill Sans MT" pitchFamily="34" charset="0"/>
              </a:rPr>
              <a:t>Coal-Syn-Fuel Conversion</a:t>
            </a:r>
          </a:p>
          <a:p>
            <a:r>
              <a:rPr lang="en-US" sz="1600">
                <a:latin typeface="Gill Sans MT" pitchFamily="34" charset="0"/>
              </a:rPr>
              <a:t>Thermo-chemical H2</a:t>
            </a:r>
          </a:p>
          <a:p>
            <a:r>
              <a:rPr lang="en-US" sz="1600">
                <a:latin typeface="Gill Sans MT" pitchFamily="34" charset="0"/>
              </a:rPr>
              <a:t>Oil shale/tar sands extraction</a:t>
            </a:r>
          </a:p>
        </p:txBody>
      </p:sp>
      <p:sp>
        <p:nvSpPr>
          <p:cNvPr id="113691" name="Line 47"/>
          <p:cNvSpPr>
            <a:spLocks noChangeShapeType="1"/>
          </p:cNvSpPr>
          <p:nvPr/>
        </p:nvSpPr>
        <p:spPr bwMode="auto">
          <a:xfrm>
            <a:off x="3505200" y="2667000"/>
            <a:ext cx="685800" cy="0"/>
          </a:xfrm>
          <a:prstGeom prst="line">
            <a:avLst/>
          </a:prstGeom>
          <a:noFill/>
          <a:ln w="28575">
            <a:solidFill>
              <a:schemeClr val="hlink"/>
            </a:solidFill>
            <a:round/>
            <a:headEnd/>
            <a:tailEnd type="triangle" w="med" len="med"/>
          </a:ln>
        </p:spPr>
        <p:txBody>
          <a:bodyPr anchor="ctr"/>
          <a:lstStyle/>
          <a:p>
            <a:endParaRPr lang="en-GB"/>
          </a:p>
        </p:txBody>
      </p:sp>
      <p:sp>
        <p:nvSpPr>
          <p:cNvPr id="113692" name="TextBox 8"/>
          <p:cNvSpPr txBox="1">
            <a:spLocks noChangeArrowheads="1"/>
          </p:cNvSpPr>
          <p:nvPr/>
        </p:nvSpPr>
        <p:spPr bwMode="auto">
          <a:xfrm>
            <a:off x="5867400" y="3733800"/>
            <a:ext cx="2895600" cy="825500"/>
          </a:xfrm>
          <a:prstGeom prst="rect">
            <a:avLst/>
          </a:prstGeom>
          <a:noFill/>
          <a:ln w="9525">
            <a:noFill/>
            <a:miter lim="800000"/>
            <a:headEnd/>
            <a:tailEnd/>
          </a:ln>
        </p:spPr>
        <p:txBody>
          <a:bodyPr>
            <a:spAutoFit/>
          </a:bodyPr>
          <a:lstStyle/>
          <a:p>
            <a:r>
              <a:rPr lang="en-US" sz="1600">
                <a:latin typeface="Gill Sans MT" pitchFamily="34" charset="0"/>
              </a:rPr>
              <a:t>Crude oil “cracking”</a:t>
            </a:r>
          </a:p>
          <a:p>
            <a:r>
              <a:rPr lang="en-US" sz="1600">
                <a:latin typeface="Gill Sans MT" pitchFamily="34" charset="0"/>
              </a:rPr>
              <a:t>Hydrogen fuel cell</a:t>
            </a:r>
          </a:p>
          <a:p>
            <a:r>
              <a:rPr lang="en-US" sz="1600">
                <a:latin typeface="Gill Sans MT" pitchFamily="34" charset="0"/>
              </a:rPr>
              <a:t>Ammonia (NH</a:t>
            </a:r>
            <a:r>
              <a:rPr lang="en-US" sz="1600" baseline="-25000">
                <a:latin typeface="Gill Sans MT" pitchFamily="34" charset="0"/>
              </a:rPr>
              <a:t>3</a:t>
            </a:r>
            <a:r>
              <a:rPr lang="en-US" sz="1600">
                <a:latin typeface="Gill Sans MT" pitchFamily="34" charset="0"/>
              </a:rPr>
              <a:t>) Generation</a:t>
            </a:r>
          </a:p>
        </p:txBody>
      </p:sp>
      <p:sp>
        <p:nvSpPr>
          <p:cNvPr id="113693" name="TextBox 10"/>
          <p:cNvSpPr txBox="1">
            <a:spLocks noChangeArrowheads="1"/>
          </p:cNvSpPr>
          <p:nvPr/>
        </p:nvSpPr>
        <p:spPr bwMode="auto">
          <a:xfrm>
            <a:off x="5943600" y="4953000"/>
            <a:ext cx="2514600" cy="825500"/>
          </a:xfrm>
          <a:prstGeom prst="rect">
            <a:avLst/>
          </a:prstGeom>
          <a:noFill/>
          <a:ln w="9525">
            <a:noFill/>
            <a:miter lim="800000"/>
            <a:headEnd/>
            <a:tailEnd/>
          </a:ln>
        </p:spPr>
        <p:txBody>
          <a:bodyPr>
            <a:spAutoFit/>
          </a:bodyPr>
          <a:lstStyle/>
          <a:p>
            <a:r>
              <a:rPr lang="en-US" sz="1600" b="1">
                <a:solidFill>
                  <a:srgbClr val="0000FF"/>
                </a:solidFill>
                <a:latin typeface="Gill Sans MT" pitchFamily="34" charset="0"/>
              </a:rPr>
              <a:t>Fertilizer for Agriculture</a:t>
            </a:r>
          </a:p>
          <a:p>
            <a:r>
              <a:rPr lang="en-US" sz="1600">
                <a:latin typeface="Gill Sans MT" pitchFamily="34" charset="0"/>
              </a:rPr>
              <a:t>Automotive Fuel Cell (very simple)</a:t>
            </a:r>
          </a:p>
        </p:txBody>
      </p:sp>
      <p:sp>
        <p:nvSpPr>
          <p:cNvPr id="113694" name="Line 47"/>
          <p:cNvSpPr>
            <a:spLocks noChangeShapeType="1"/>
          </p:cNvSpPr>
          <p:nvPr/>
        </p:nvSpPr>
        <p:spPr bwMode="auto">
          <a:xfrm flipH="1">
            <a:off x="8458200" y="5181600"/>
            <a:ext cx="381000" cy="0"/>
          </a:xfrm>
          <a:prstGeom prst="line">
            <a:avLst/>
          </a:prstGeom>
          <a:noFill/>
          <a:ln w="28575">
            <a:solidFill>
              <a:schemeClr val="hlink"/>
            </a:solidFill>
            <a:round/>
            <a:headEnd/>
            <a:tailEnd type="triangle" w="med" len="med"/>
          </a:ln>
        </p:spPr>
        <p:txBody>
          <a:bodyPr anchor="ctr"/>
          <a:lstStyle/>
          <a:p>
            <a:endParaRPr lang="en-GB"/>
          </a:p>
        </p:txBody>
      </p:sp>
      <p:sp>
        <p:nvSpPr>
          <p:cNvPr id="113695" name="Line 32"/>
          <p:cNvSpPr>
            <a:spLocks noChangeShapeType="1"/>
          </p:cNvSpPr>
          <p:nvPr/>
        </p:nvSpPr>
        <p:spPr bwMode="auto">
          <a:xfrm flipH="1" flipV="1">
            <a:off x="8839200" y="4419600"/>
            <a:ext cx="0" cy="762000"/>
          </a:xfrm>
          <a:prstGeom prst="line">
            <a:avLst/>
          </a:prstGeom>
          <a:noFill/>
          <a:ln w="28575">
            <a:solidFill>
              <a:schemeClr val="hlink"/>
            </a:solidFill>
            <a:round/>
            <a:headEnd/>
            <a:tailEnd/>
          </a:ln>
        </p:spPr>
        <p:txBody>
          <a:bodyPr anchor="ctr"/>
          <a:lstStyle/>
          <a:p>
            <a:endParaRPr lang="en-GB"/>
          </a:p>
        </p:txBody>
      </p:sp>
      <p:sp>
        <p:nvSpPr>
          <p:cNvPr id="113696" name="Line 47"/>
          <p:cNvSpPr>
            <a:spLocks noChangeShapeType="1"/>
          </p:cNvSpPr>
          <p:nvPr/>
        </p:nvSpPr>
        <p:spPr bwMode="auto">
          <a:xfrm>
            <a:off x="8305800" y="2286000"/>
            <a:ext cx="0" cy="1905000"/>
          </a:xfrm>
          <a:prstGeom prst="line">
            <a:avLst/>
          </a:prstGeom>
          <a:noFill/>
          <a:ln w="28575">
            <a:solidFill>
              <a:schemeClr val="hlink"/>
            </a:solidFill>
            <a:round/>
            <a:headEnd/>
            <a:tailEnd type="triangle" w="med" len="med"/>
          </a:ln>
        </p:spPr>
        <p:txBody>
          <a:bodyPr anchor="ctr"/>
          <a:lstStyle/>
          <a:p>
            <a:endParaRPr lang="en-GB"/>
          </a:p>
        </p:txBody>
      </p:sp>
      <p:sp>
        <p:nvSpPr>
          <p:cNvPr id="113697" name="Line 32"/>
          <p:cNvSpPr>
            <a:spLocks noChangeShapeType="1"/>
          </p:cNvSpPr>
          <p:nvPr/>
        </p:nvSpPr>
        <p:spPr bwMode="auto">
          <a:xfrm flipH="1" flipV="1">
            <a:off x="8153400" y="2286000"/>
            <a:ext cx="152400" cy="0"/>
          </a:xfrm>
          <a:prstGeom prst="line">
            <a:avLst/>
          </a:prstGeom>
          <a:noFill/>
          <a:ln w="28575">
            <a:solidFill>
              <a:schemeClr val="hlink"/>
            </a:solidFill>
            <a:round/>
            <a:headEnd/>
            <a:tailEnd/>
          </a:ln>
        </p:spPr>
        <p:txBody>
          <a:bodyPr anchor="ctr"/>
          <a:lstStyle/>
          <a:p>
            <a:endParaRPr lang="en-GB"/>
          </a:p>
        </p:txBody>
      </p:sp>
      <p:sp>
        <p:nvSpPr>
          <p:cNvPr id="113698" name="Line 32"/>
          <p:cNvSpPr>
            <a:spLocks noChangeShapeType="1"/>
          </p:cNvSpPr>
          <p:nvPr/>
        </p:nvSpPr>
        <p:spPr bwMode="auto">
          <a:xfrm flipH="1" flipV="1">
            <a:off x="6248400" y="2971800"/>
            <a:ext cx="1219200" cy="0"/>
          </a:xfrm>
          <a:prstGeom prst="line">
            <a:avLst/>
          </a:prstGeom>
          <a:noFill/>
          <a:ln w="28575">
            <a:solidFill>
              <a:schemeClr val="hlink"/>
            </a:solidFill>
            <a:round/>
            <a:headEnd/>
            <a:tailEnd/>
          </a:ln>
        </p:spPr>
        <p:txBody>
          <a:bodyPr anchor="ctr"/>
          <a:lstStyle/>
          <a:p>
            <a:endParaRPr lang="en-GB"/>
          </a:p>
        </p:txBody>
      </p:sp>
      <p:sp>
        <p:nvSpPr>
          <p:cNvPr id="113699" name="Line 47"/>
          <p:cNvSpPr>
            <a:spLocks noChangeShapeType="1"/>
          </p:cNvSpPr>
          <p:nvPr/>
        </p:nvSpPr>
        <p:spPr bwMode="auto">
          <a:xfrm>
            <a:off x="7467600" y="2971800"/>
            <a:ext cx="0" cy="685800"/>
          </a:xfrm>
          <a:prstGeom prst="line">
            <a:avLst/>
          </a:prstGeom>
          <a:noFill/>
          <a:ln w="28575">
            <a:solidFill>
              <a:schemeClr val="hlink"/>
            </a:solidFill>
            <a:round/>
            <a:headEnd/>
            <a:tailEnd type="triangle" w="med" len="med"/>
          </a:ln>
        </p:spPr>
        <p:txBody>
          <a:bodyPr anchor="ctr"/>
          <a:lstStyle/>
          <a:p>
            <a:endParaRPr lang="en-GB"/>
          </a:p>
        </p:txBody>
      </p:sp>
      <p:sp>
        <p:nvSpPr>
          <p:cNvPr id="113700" name="Line 32"/>
          <p:cNvSpPr>
            <a:spLocks noChangeShapeType="1"/>
          </p:cNvSpPr>
          <p:nvPr/>
        </p:nvSpPr>
        <p:spPr bwMode="auto">
          <a:xfrm flipH="1" flipV="1">
            <a:off x="8534400" y="4419600"/>
            <a:ext cx="304800" cy="0"/>
          </a:xfrm>
          <a:prstGeom prst="line">
            <a:avLst/>
          </a:prstGeom>
          <a:noFill/>
          <a:ln w="28575">
            <a:solidFill>
              <a:schemeClr val="hlink"/>
            </a:solidFill>
            <a:round/>
            <a:headEnd/>
            <a:tailEnd/>
          </a:ln>
        </p:spPr>
        <p:txBody>
          <a:bodyPr anchor="ctr"/>
          <a:lstStyle/>
          <a:p>
            <a:endParaRPr lang="en-GB"/>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Title 1"/>
          <p:cNvSpPr>
            <a:spLocks noGrp="1"/>
          </p:cNvSpPr>
          <p:nvPr>
            <p:ph type="title" idx="4294967295"/>
          </p:nvPr>
        </p:nvSpPr>
        <p:spPr/>
        <p:txBody>
          <a:bodyPr/>
          <a:lstStyle/>
          <a:p>
            <a:pPr eaLnBrk="1" hangingPunct="1"/>
            <a:r>
              <a:rPr lang="en-US" sz="2000" smtClean="0"/>
              <a:t>The byproducts of conventional reactors are more limited</a:t>
            </a:r>
          </a:p>
        </p:txBody>
      </p:sp>
      <p:sp>
        <p:nvSpPr>
          <p:cNvPr id="4" name="Rectangle 3"/>
          <p:cNvSpPr>
            <a:spLocks noChangeArrowheads="1"/>
          </p:cNvSpPr>
          <p:nvPr/>
        </p:nvSpPr>
        <p:spPr bwMode="auto">
          <a:xfrm>
            <a:off x="304800" y="1600200"/>
            <a:ext cx="1371600" cy="1219200"/>
          </a:xfrm>
          <a:prstGeom prst="rect">
            <a:avLst/>
          </a:prstGeom>
          <a:solidFill>
            <a:schemeClr val="hlink"/>
          </a:solidFill>
          <a:ln w="25400" algn="ctr">
            <a:solidFill>
              <a:schemeClr val="tx1"/>
            </a:solidFill>
            <a:miter lim="800000"/>
            <a:headEnd/>
            <a:tailEnd/>
          </a:ln>
          <a:effectLst>
            <a:outerShdw dist="35921" dir="2700000" algn="ctr" rotWithShape="0">
              <a:srgbClr val="808080"/>
            </a:outerShdw>
          </a:effectLst>
        </p:spPr>
        <p:txBody>
          <a:bodyPr anchor="ctr"/>
          <a:lstStyle/>
          <a:p>
            <a:pPr algn="ctr"/>
            <a:r>
              <a:rPr lang="en-US" sz="1600">
                <a:solidFill>
                  <a:srgbClr val="FFFFFF"/>
                </a:solidFill>
              </a:rPr>
              <a:t>Light-Water Reactor</a:t>
            </a:r>
          </a:p>
        </p:txBody>
      </p:sp>
      <p:sp>
        <p:nvSpPr>
          <p:cNvPr id="114692" name="TextBox 13"/>
          <p:cNvSpPr txBox="1">
            <a:spLocks noChangeArrowheads="1"/>
          </p:cNvSpPr>
          <p:nvPr/>
        </p:nvSpPr>
        <p:spPr bwMode="auto">
          <a:xfrm>
            <a:off x="457200" y="914400"/>
            <a:ext cx="1066800" cy="336550"/>
          </a:xfrm>
          <a:prstGeom prst="rect">
            <a:avLst/>
          </a:prstGeom>
          <a:noFill/>
          <a:ln w="9525">
            <a:noFill/>
            <a:miter lim="800000"/>
            <a:headEnd/>
            <a:tailEnd/>
          </a:ln>
        </p:spPr>
        <p:txBody>
          <a:bodyPr>
            <a:spAutoFit/>
          </a:bodyPr>
          <a:lstStyle/>
          <a:p>
            <a:pPr algn="ctr"/>
            <a:r>
              <a:rPr lang="en-US" sz="1600">
                <a:latin typeface="Gill Sans MT" pitchFamily="34" charset="0"/>
              </a:rPr>
              <a:t>Uranium</a:t>
            </a:r>
          </a:p>
        </p:txBody>
      </p:sp>
      <p:sp>
        <p:nvSpPr>
          <p:cNvPr id="114693" name="Line 47"/>
          <p:cNvSpPr>
            <a:spLocks noChangeShapeType="1"/>
          </p:cNvSpPr>
          <p:nvPr/>
        </p:nvSpPr>
        <p:spPr bwMode="auto">
          <a:xfrm>
            <a:off x="990600" y="1295400"/>
            <a:ext cx="0" cy="304800"/>
          </a:xfrm>
          <a:prstGeom prst="line">
            <a:avLst/>
          </a:prstGeom>
          <a:noFill/>
          <a:ln w="28575">
            <a:solidFill>
              <a:schemeClr val="hlink"/>
            </a:solidFill>
            <a:round/>
            <a:headEnd/>
            <a:tailEnd type="triangle" w="med" len="med"/>
          </a:ln>
        </p:spPr>
        <p:txBody>
          <a:bodyPr anchor="ctr"/>
          <a:lstStyle/>
          <a:p>
            <a:endParaRPr lang="en-GB"/>
          </a:p>
        </p:txBody>
      </p:sp>
      <p:sp>
        <p:nvSpPr>
          <p:cNvPr id="114694" name="TextBox 13"/>
          <p:cNvSpPr txBox="1">
            <a:spLocks noChangeArrowheads="1"/>
          </p:cNvSpPr>
          <p:nvPr/>
        </p:nvSpPr>
        <p:spPr bwMode="auto">
          <a:xfrm>
            <a:off x="4191000" y="1752600"/>
            <a:ext cx="2133600" cy="581025"/>
          </a:xfrm>
          <a:prstGeom prst="rect">
            <a:avLst/>
          </a:prstGeom>
          <a:noFill/>
          <a:ln w="9525">
            <a:noFill/>
            <a:miter lim="800000"/>
            <a:headEnd/>
            <a:tailEnd/>
          </a:ln>
        </p:spPr>
        <p:txBody>
          <a:bodyPr>
            <a:spAutoFit/>
          </a:bodyPr>
          <a:lstStyle/>
          <a:p>
            <a:r>
              <a:rPr lang="en-US" sz="1600">
                <a:latin typeface="Gill Sans MT" pitchFamily="34" charset="0"/>
              </a:rPr>
              <a:t>Electrical Generation (35% efficiency)</a:t>
            </a:r>
          </a:p>
        </p:txBody>
      </p:sp>
      <p:sp>
        <p:nvSpPr>
          <p:cNvPr id="114695" name="TextBox 5"/>
          <p:cNvSpPr txBox="1">
            <a:spLocks noChangeArrowheads="1"/>
          </p:cNvSpPr>
          <p:nvPr/>
        </p:nvSpPr>
        <p:spPr bwMode="auto">
          <a:xfrm>
            <a:off x="4191000" y="1219200"/>
            <a:ext cx="2209800" cy="336550"/>
          </a:xfrm>
          <a:prstGeom prst="rect">
            <a:avLst/>
          </a:prstGeom>
          <a:noFill/>
          <a:ln w="9525">
            <a:noFill/>
            <a:miter lim="800000"/>
            <a:headEnd/>
            <a:tailEnd/>
          </a:ln>
        </p:spPr>
        <p:txBody>
          <a:bodyPr>
            <a:spAutoFit/>
          </a:bodyPr>
          <a:lstStyle/>
          <a:p>
            <a:pPr algn="ctr"/>
            <a:r>
              <a:rPr lang="en-US" sz="1600">
                <a:latin typeface="Gill Sans MT" pitchFamily="34" charset="0"/>
              </a:rPr>
              <a:t>Low-temp Waste Heat</a:t>
            </a:r>
          </a:p>
        </p:txBody>
      </p:sp>
      <p:sp>
        <p:nvSpPr>
          <p:cNvPr id="2" name="Rectangle 3"/>
          <p:cNvSpPr>
            <a:spLocks noChangeArrowheads="1"/>
          </p:cNvSpPr>
          <p:nvPr/>
        </p:nvSpPr>
        <p:spPr bwMode="auto">
          <a:xfrm>
            <a:off x="1905000" y="1600200"/>
            <a:ext cx="1524000" cy="609600"/>
          </a:xfrm>
          <a:prstGeom prst="rect">
            <a:avLst/>
          </a:prstGeom>
          <a:solidFill>
            <a:schemeClr val="hlink"/>
          </a:solidFill>
          <a:ln w="25400" algn="ctr">
            <a:solidFill>
              <a:schemeClr val="tx1"/>
            </a:solidFill>
            <a:miter lim="800000"/>
            <a:headEnd/>
            <a:tailEnd/>
          </a:ln>
          <a:effectLst>
            <a:outerShdw dist="35921" dir="2700000" algn="ctr" rotWithShape="0">
              <a:srgbClr val="808080"/>
            </a:outerShdw>
          </a:effectLst>
        </p:spPr>
        <p:txBody>
          <a:bodyPr anchor="ctr"/>
          <a:lstStyle/>
          <a:p>
            <a:pPr algn="ctr"/>
            <a:r>
              <a:rPr lang="en-US" sz="1600">
                <a:solidFill>
                  <a:srgbClr val="FFFFFF"/>
                </a:solidFill>
              </a:rPr>
              <a:t>Power Conversion</a:t>
            </a:r>
          </a:p>
        </p:txBody>
      </p:sp>
      <p:sp>
        <p:nvSpPr>
          <p:cNvPr id="114697" name="Line 47"/>
          <p:cNvSpPr>
            <a:spLocks noChangeShapeType="1"/>
          </p:cNvSpPr>
          <p:nvPr/>
        </p:nvSpPr>
        <p:spPr bwMode="auto">
          <a:xfrm>
            <a:off x="1752600" y="1905000"/>
            <a:ext cx="152400" cy="0"/>
          </a:xfrm>
          <a:prstGeom prst="line">
            <a:avLst/>
          </a:prstGeom>
          <a:noFill/>
          <a:ln w="28575">
            <a:solidFill>
              <a:schemeClr val="hlink"/>
            </a:solidFill>
            <a:round/>
            <a:headEnd/>
            <a:tailEnd type="triangle" w="med" len="med"/>
          </a:ln>
        </p:spPr>
        <p:txBody>
          <a:bodyPr anchor="ctr"/>
          <a:lstStyle/>
          <a:p>
            <a:endParaRPr lang="en-GB"/>
          </a:p>
        </p:txBody>
      </p:sp>
      <p:sp>
        <p:nvSpPr>
          <p:cNvPr id="114698" name="Line 47"/>
          <p:cNvSpPr>
            <a:spLocks noChangeShapeType="1"/>
          </p:cNvSpPr>
          <p:nvPr/>
        </p:nvSpPr>
        <p:spPr bwMode="auto">
          <a:xfrm>
            <a:off x="6400800" y="1905000"/>
            <a:ext cx="304800" cy="0"/>
          </a:xfrm>
          <a:prstGeom prst="line">
            <a:avLst/>
          </a:prstGeom>
          <a:noFill/>
          <a:ln w="28575">
            <a:solidFill>
              <a:schemeClr val="hlink"/>
            </a:solidFill>
            <a:round/>
            <a:headEnd/>
            <a:tailEnd type="triangle" w="med" len="med"/>
          </a:ln>
        </p:spPr>
        <p:txBody>
          <a:bodyPr anchor="ctr"/>
          <a:lstStyle/>
          <a:p>
            <a:endParaRPr lang="en-GB"/>
          </a:p>
        </p:txBody>
      </p:sp>
      <p:sp>
        <p:nvSpPr>
          <p:cNvPr id="114699" name="TextBox 7"/>
          <p:cNvSpPr txBox="1">
            <a:spLocks noChangeArrowheads="1"/>
          </p:cNvSpPr>
          <p:nvPr/>
        </p:nvSpPr>
        <p:spPr bwMode="auto">
          <a:xfrm>
            <a:off x="6705600" y="1752600"/>
            <a:ext cx="1676400" cy="336550"/>
          </a:xfrm>
          <a:prstGeom prst="rect">
            <a:avLst/>
          </a:prstGeom>
          <a:noFill/>
          <a:ln w="9525">
            <a:noFill/>
            <a:miter lim="800000"/>
            <a:headEnd/>
            <a:tailEnd/>
          </a:ln>
        </p:spPr>
        <p:txBody>
          <a:bodyPr>
            <a:spAutoFit/>
          </a:bodyPr>
          <a:lstStyle/>
          <a:p>
            <a:r>
              <a:rPr lang="en-US" sz="1600" b="1">
                <a:solidFill>
                  <a:srgbClr val="0000FF"/>
                </a:solidFill>
                <a:latin typeface="Gill Sans MT" pitchFamily="34" charset="0"/>
              </a:rPr>
              <a:t>Electrical load</a:t>
            </a:r>
          </a:p>
        </p:txBody>
      </p:sp>
      <p:sp>
        <p:nvSpPr>
          <p:cNvPr id="114700" name="Line 47"/>
          <p:cNvSpPr>
            <a:spLocks noChangeShapeType="1"/>
          </p:cNvSpPr>
          <p:nvPr/>
        </p:nvSpPr>
        <p:spPr bwMode="auto">
          <a:xfrm>
            <a:off x="6400800" y="2286000"/>
            <a:ext cx="304800" cy="0"/>
          </a:xfrm>
          <a:prstGeom prst="line">
            <a:avLst/>
          </a:prstGeom>
          <a:noFill/>
          <a:ln w="28575">
            <a:solidFill>
              <a:schemeClr val="hlink"/>
            </a:solidFill>
            <a:round/>
            <a:headEnd/>
            <a:tailEnd type="triangle" w="med" len="med"/>
          </a:ln>
        </p:spPr>
        <p:txBody>
          <a:bodyPr anchor="ctr"/>
          <a:lstStyle/>
          <a:p>
            <a:endParaRPr lang="en-GB"/>
          </a:p>
        </p:txBody>
      </p:sp>
      <p:sp>
        <p:nvSpPr>
          <p:cNvPr id="114701" name="TextBox 7"/>
          <p:cNvSpPr txBox="1">
            <a:spLocks noChangeArrowheads="1"/>
          </p:cNvSpPr>
          <p:nvPr/>
        </p:nvSpPr>
        <p:spPr bwMode="auto">
          <a:xfrm>
            <a:off x="6705600" y="2133600"/>
            <a:ext cx="1524000" cy="336550"/>
          </a:xfrm>
          <a:prstGeom prst="rect">
            <a:avLst/>
          </a:prstGeom>
          <a:noFill/>
          <a:ln w="9525">
            <a:noFill/>
            <a:miter lim="800000"/>
            <a:headEnd/>
            <a:tailEnd/>
          </a:ln>
        </p:spPr>
        <p:txBody>
          <a:bodyPr>
            <a:spAutoFit/>
          </a:bodyPr>
          <a:lstStyle/>
          <a:p>
            <a:r>
              <a:rPr lang="en-US" sz="1600">
                <a:latin typeface="Gill Sans MT" pitchFamily="34" charset="0"/>
              </a:rPr>
              <a:t>Electrolytic H2</a:t>
            </a:r>
          </a:p>
        </p:txBody>
      </p:sp>
      <p:sp>
        <p:nvSpPr>
          <p:cNvPr id="114702" name="Line 47"/>
          <p:cNvSpPr>
            <a:spLocks noChangeShapeType="1"/>
          </p:cNvSpPr>
          <p:nvPr/>
        </p:nvSpPr>
        <p:spPr bwMode="auto">
          <a:xfrm flipV="1">
            <a:off x="3505200" y="1905000"/>
            <a:ext cx="685800" cy="228600"/>
          </a:xfrm>
          <a:prstGeom prst="line">
            <a:avLst/>
          </a:prstGeom>
          <a:noFill/>
          <a:ln w="28575">
            <a:solidFill>
              <a:schemeClr val="hlink"/>
            </a:solidFill>
            <a:round/>
            <a:headEnd/>
            <a:tailEnd type="triangle" w="med" len="med"/>
          </a:ln>
        </p:spPr>
        <p:txBody>
          <a:bodyPr anchor="ctr"/>
          <a:lstStyle/>
          <a:p>
            <a:endParaRPr lang="en-GB"/>
          </a:p>
        </p:txBody>
      </p:sp>
      <p:sp>
        <p:nvSpPr>
          <p:cNvPr id="114703" name="Line 47"/>
          <p:cNvSpPr>
            <a:spLocks noChangeShapeType="1"/>
          </p:cNvSpPr>
          <p:nvPr/>
        </p:nvSpPr>
        <p:spPr bwMode="auto">
          <a:xfrm flipV="1">
            <a:off x="3505200" y="1371600"/>
            <a:ext cx="685800" cy="228600"/>
          </a:xfrm>
          <a:prstGeom prst="line">
            <a:avLst/>
          </a:prstGeom>
          <a:noFill/>
          <a:ln w="28575">
            <a:solidFill>
              <a:schemeClr val="hlink"/>
            </a:solidFill>
            <a:round/>
            <a:headEnd/>
            <a:tailEnd type="triangle" w="med" len="med"/>
          </a:ln>
        </p:spPr>
        <p:txBody>
          <a:bodyPr anchor="ctr"/>
          <a:lstStyle/>
          <a:p>
            <a:endParaRPr lang="en-GB"/>
          </a:p>
        </p:txBody>
      </p:sp>
      <p:sp>
        <p:nvSpPr>
          <p:cNvPr id="114704" name="TextBox 8"/>
          <p:cNvSpPr txBox="1">
            <a:spLocks noChangeArrowheads="1"/>
          </p:cNvSpPr>
          <p:nvPr/>
        </p:nvSpPr>
        <p:spPr bwMode="auto">
          <a:xfrm>
            <a:off x="5867400" y="3733800"/>
            <a:ext cx="2895600" cy="825500"/>
          </a:xfrm>
          <a:prstGeom prst="rect">
            <a:avLst/>
          </a:prstGeom>
          <a:noFill/>
          <a:ln w="9525">
            <a:noFill/>
            <a:miter lim="800000"/>
            <a:headEnd/>
            <a:tailEnd/>
          </a:ln>
        </p:spPr>
        <p:txBody>
          <a:bodyPr>
            <a:spAutoFit/>
          </a:bodyPr>
          <a:lstStyle/>
          <a:p>
            <a:r>
              <a:rPr lang="en-US" sz="1600">
                <a:latin typeface="Gill Sans MT" pitchFamily="34" charset="0"/>
              </a:rPr>
              <a:t>Crude oil “cracking”</a:t>
            </a:r>
          </a:p>
          <a:p>
            <a:r>
              <a:rPr lang="en-US" sz="1600">
                <a:latin typeface="Gill Sans MT" pitchFamily="34" charset="0"/>
              </a:rPr>
              <a:t>Hydrogen fuel cell</a:t>
            </a:r>
          </a:p>
          <a:p>
            <a:r>
              <a:rPr lang="en-US" sz="1600">
                <a:latin typeface="Gill Sans MT" pitchFamily="34" charset="0"/>
              </a:rPr>
              <a:t>Ammonia (NH</a:t>
            </a:r>
            <a:r>
              <a:rPr lang="en-US" sz="1600" baseline="-25000">
                <a:latin typeface="Gill Sans MT" pitchFamily="34" charset="0"/>
              </a:rPr>
              <a:t>3</a:t>
            </a:r>
            <a:r>
              <a:rPr lang="en-US" sz="1600">
                <a:latin typeface="Gill Sans MT" pitchFamily="34" charset="0"/>
              </a:rPr>
              <a:t>) Generation</a:t>
            </a:r>
          </a:p>
        </p:txBody>
      </p:sp>
      <p:sp>
        <p:nvSpPr>
          <p:cNvPr id="114705" name="TextBox 10"/>
          <p:cNvSpPr txBox="1">
            <a:spLocks noChangeArrowheads="1"/>
          </p:cNvSpPr>
          <p:nvPr/>
        </p:nvSpPr>
        <p:spPr bwMode="auto">
          <a:xfrm>
            <a:off x="5943600" y="4953000"/>
            <a:ext cx="2514600" cy="825500"/>
          </a:xfrm>
          <a:prstGeom prst="rect">
            <a:avLst/>
          </a:prstGeom>
          <a:noFill/>
          <a:ln w="9525">
            <a:noFill/>
            <a:miter lim="800000"/>
            <a:headEnd/>
            <a:tailEnd/>
          </a:ln>
        </p:spPr>
        <p:txBody>
          <a:bodyPr>
            <a:spAutoFit/>
          </a:bodyPr>
          <a:lstStyle/>
          <a:p>
            <a:r>
              <a:rPr lang="en-US" sz="1600" b="1">
                <a:solidFill>
                  <a:srgbClr val="0000FF"/>
                </a:solidFill>
                <a:latin typeface="Gill Sans MT" pitchFamily="34" charset="0"/>
              </a:rPr>
              <a:t>Fertilizer for Agriculture</a:t>
            </a:r>
          </a:p>
          <a:p>
            <a:r>
              <a:rPr lang="en-US" sz="1600">
                <a:latin typeface="Gill Sans MT" pitchFamily="34" charset="0"/>
              </a:rPr>
              <a:t>Automotive Fuel Cell (very simple)</a:t>
            </a:r>
          </a:p>
        </p:txBody>
      </p:sp>
      <p:sp>
        <p:nvSpPr>
          <p:cNvPr id="114706" name="Line 47"/>
          <p:cNvSpPr>
            <a:spLocks noChangeShapeType="1"/>
          </p:cNvSpPr>
          <p:nvPr/>
        </p:nvSpPr>
        <p:spPr bwMode="auto">
          <a:xfrm flipH="1">
            <a:off x="8458200" y="5181600"/>
            <a:ext cx="381000" cy="0"/>
          </a:xfrm>
          <a:prstGeom prst="line">
            <a:avLst/>
          </a:prstGeom>
          <a:noFill/>
          <a:ln w="28575">
            <a:solidFill>
              <a:schemeClr val="hlink"/>
            </a:solidFill>
            <a:round/>
            <a:headEnd/>
            <a:tailEnd type="triangle" w="med" len="med"/>
          </a:ln>
        </p:spPr>
        <p:txBody>
          <a:bodyPr anchor="ctr"/>
          <a:lstStyle/>
          <a:p>
            <a:endParaRPr lang="en-GB"/>
          </a:p>
        </p:txBody>
      </p:sp>
      <p:sp>
        <p:nvSpPr>
          <p:cNvPr id="114707" name="Line 32"/>
          <p:cNvSpPr>
            <a:spLocks noChangeShapeType="1"/>
          </p:cNvSpPr>
          <p:nvPr/>
        </p:nvSpPr>
        <p:spPr bwMode="auto">
          <a:xfrm flipH="1" flipV="1">
            <a:off x="8839200" y="4419600"/>
            <a:ext cx="0" cy="762000"/>
          </a:xfrm>
          <a:prstGeom prst="line">
            <a:avLst/>
          </a:prstGeom>
          <a:noFill/>
          <a:ln w="28575">
            <a:solidFill>
              <a:schemeClr val="hlink"/>
            </a:solidFill>
            <a:round/>
            <a:headEnd/>
            <a:tailEnd/>
          </a:ln>
        </p:spPr>
        <p:txBody>
          <a:bodyPr anchor="ctr"/>
          <a:lstStyle/>
          <a:p>
            <a:endParaRPr lang="en-GB"/>
          </a:p>
        </p:txBody>
      </p:sp>
      <p:sp>
        <p:nvSpPr>
          <p:cNvPr id="114708" name="Line 47"/>
          <p:cNvSpPr>
            <a:spLocks noChangeShapeType="1"/>
          </p:cNvSpPr>
          <p:nvPr/>
        </p:nvSpPr>
        <p:spPr bwMode="auto">
          <a:xfrm>
            <a:off x="8305800" y="2286000"/>
            <a:ext cx="0" cy="1905000"/>
          </a:xfrm>
          <a:prstGeom prst="line">
            <a:avLst/>
          </a:prstGeom>
          <a:noFill/>
          <a:ln w="28575">
            <a:solidFill>
              <a:schemeClr val="hlink"/>
            </a:solidFill>
            <a:round/>
            <a:headEnd/>
            <a:tailEnd type="triangle" w="med" len="med"/>
          </a:ln>
        </p:spPr>
        <p:txBody>
          <a:bodyPr anchor="ctr"/>
          <a:lstStyle/>
          <a:p>
            <a:endParaRPr lang="en-GB"/>
          </a:p>
        </p:txBody>
      </p:sp>
      <p:sp>
        <p:nvSpPr>
          <p:cNvPr id="114709" name="Line 32"/>
          <p:cNvSpPr>
            <a:spLocks noChangeShapeType="1"/>
          </p:cNvSpPr>
          <p:nvPr/>
        </p:nvSpPr>
        <p:spPr bwMode="auto">
          <a:xfrm flipH="1" flipV="1">
            <a:off x="8153400" y="2286000"/>
            <a:ext cx="152400" cy="0"/>
          </a:xfrm>
          <a:prstGeom prst="line">
            <a:avLst/>
          </a:prstGeom>
          <a:noFill/>
          <a:ln w="28575">
            <a:solidFill>
              <a:schemeClr val="hlink"/>
            </a:solidFill>
            <a:round/>
            <a:headEnd/>
            <a:tailEnd/>
          </a:ln>
        </p:spPr>
        <p:txBody>
          <a:bodyPr anchor="ctr"/>
          <a:lstStyle/>
          <a:p>
            <a:endParaRPr lang="en-GB"/>
          </a:p>
        </p:txBody>
      </p:sp>
      <p:sp>
        <p:nvSpPr>
          <p:cNvPr id="114710" name="Line 32"/>
          <p:cNvSpPr>
            <a:spLocks noChangeShapeType="1"/>
          </p:cNvSpPr>
          <p:nvPr/>
        </p:nvSpPr>
        <p:spPr bwMode="auto">
          <a:xfrm flipH="1" flipV="1">
            <a:off x="8534400" y="4419600"/>
            <a:ext cx="304800" cy="0"/>
          </a:xfrm>
          <a:prstGeom prst="line">
            <a:avLst/>
          </a:prstGeom>
          <a:noFill/>
          <a:ln w="28575">
            <a:solidFill>
              <a:schemeClr val="hlink"/>
            </a:solidFill>
            <a:round/>
            <a:headEnd/>
            <a:tailEnd/>
          </a:ln>
        </p:spPr>
        <p:txBody>
          <a:bodyPr anchor="ctr"/>
          <a:lstStyle/>
          <a:p>
            <a:endParaRPr lang="en-GB"/>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15"/>
          <p:cNvSpPr>
            <a:spLocks noGrp="1" noChangeArrowheads="1"/>
          </p:cNvSpPr>
          <p:nvPr>
            <p:ph type="title" idx="4294967295"/>
          </p:nvPr>
        </p:nvSpPr>
        <p:spPr/>
        <p:txBody>
          <a:bodyPr/>
          <a:lstStyle/>
          <a:p>
            <a:r>
              <a:rPr lang="en-US" smtClean="0"/>
              <a:t>LFTR can be environmentally friendly</a:t>
            </a:r>
          </a:p>
        </p:txBody>
      </p:sp>
      <p:pic>
        <p:nvPicPr>
          <p:cNvPr id="91142" name="Picture 6" descr="ranger-pit1"/>
          <p:cNvPicPr>
            <a:picLocks noChangeAspect="1" noChangeArrowheads="1"/>
          </p:cNvPicPr>
          <p:nvPr/>
        </p:nvPicPr>
        <p:blipFill>
          <a:blip r:embed="rId2"/>
          <a:srcRect/>
          <a:stretch>
            <a:fillRect/>
          </a:stretch>
        </p:blipFill>
        <p:spPr bwMode="auto">
          <a:xfrm>
            <a:off x="6781800" y="5105400"/>
            <a:ext cx="1828800" cy="1192213"/>
          </a:xfrm>
          <a:prstGeom prst="rect">
            <a:avLst/>
          </a:prstGeom>
          <a:noFill/>
          <a:ln w="9525">
            <a:noFill/>
            <a:miter lim="800000"/>
            <a:headEnd/>
            <a:tailEnd/>
          </a:ln>
          <a:effectLst>
            <a:outerShdw dist="35921" dir="2700000" algn="ctr" rotWithShape="0">
              <a:srgbClr val="808080"/>
            </a:outerShdw>
          </a:effectLst>
        </p:spPr>
      </p:pic>
      <p:sp>
        <p:nvSpPr>
          <p:cNvPr id="115716" name="Text Box 7"/>
          <p:cNvSpPr txBox="1">
            <a:spLocks noChangeArrowheads="1"/>
          </p:cNvSpPr>
          <p:nvPr/>
        </p:nvSpPr>
        <p:spPr bwMode="auto">
          <a:xfrm>
            <a:off x="7010400" y="6346825"/>
            <a:ext cx="1203325" cy="274638"/>
          </a:xfrm>
          <a:prstGeom prst="rect">
            <a:avLst/>
          </a:prstGeom>
          <a:noFill/>
          <a:ln w="12700">
            <a:noFill/>
            <a:miter lim="800000"/>
            <a:headEnd/>
            <a:tailEnd/>
          </a:ln>
        </p:spPr>
        <p:txBody>
          <a:bodyPr wrap="none">
            <a:spAutoFit/>
          </a:bodyPr>
          <a:lstStyle/>
          <a:p>
            <a:r>
              <a:rPr lang="en-US" b="1"/>
              <a:t>Open Pit Mine</a:t>
            </a:r>
          </a:p>
        </p:txBody>
      </p:sp>
      <p:pic>
        <p:nvPicPr>
          <p:cNvPr id="91144" name="Picture 8" descr="cooling towers"/>
          <p:cNvPicPr>
            <a:picLocks noChangeAspect="1" noChangeArrowheads="1"/>
          </p:cNvPicPr>
          <p:nvPr/>
        </p:nvPicPr>
        <p:blipFill>
          <a:blip r:embed="rId3"/>
          <a:srcRect/>
          <a:stretch>
            <a:fillRect/>
          </a:stretch>
        </p:blipFill>
        <p:spPr bwMode="auto">
          <a:xfrm>
            <a:off x="6934200" y="2057400"/>
            <a:ext cx="1676400" cy="1079500"/>
          </a:xfrm>
          <a:prstGeom prst="rect">
            <a:avLst/>
          </a:prstGeom>
          <a:noFill/>
          <a:ln w="9525">
            <a:noFill/>
            <a:miter lim="800000"/>
            <a:headEnd/>
            <a:tailEnd/>
          </a:ln>
          <a:effectLst>
            <a:outerShdw dist="35921" dir="2700000" algn="ctr" rotWithShape="0">
              <a:srgbClr val="808080"/>
            </a:outerShdw>
          </a:effectLst>
        </p:spPr>
      </p:pic>
      <p:pic>
        <p:nvPicPr>
          <p:cNvPr id="91145" name="Picture 9" descr="nuclear waste"/>
          <p:cNvPicPr>
            <a:picLocks noChangeAspect="1" noChangeArrowheads="1"/>
          </p:cNvPicPr>
          <p:nvPr/>
        </p:nvPicPr>
        <p:blipFill>
          <a:blip r:embed="rId4"/>
          <a:srcRect/>
          <a:stretch>
            <a:fillRect/>
          </a:stretch>
        </p:blipFill>
        <p:spPr bwMode="auto">
          <a:xfrm>
            <a:off x="6934200" y="3505200"/>
            <a:ext cx="1676400" cy="1235075"/>
          </a:xfrm>
          <a:prstGeom prst="rect">
            <a:avLst/>
          </a:prstGeom>
          <a:noFill/>
          <a:ln w="9525">
            <a:noFill/>
            <a:miter lim="800000"/>
            <a:headEnd/>
            <a:tailEnd/>
          </a:ln>
          <a:effectLst>
            <a:outerShdw dist="35921" dir="2700000" algn="ctr" rotWithShape="0">
              <a:srgbClr val="808080"/>
            </a:outerShdw>
          </a:effectLst>
        </p:spPr>
      </p:pic>
      <p:sp>
        <p:nvSpPr>
          <p:cNvPr id="115719" name="Text Box 10"/>
          <p:cNvSpPr txBox="1">
            <a:spLocks noChangeArrowheads="1"/>
          </p:cNvSpPr>
          <p:nvPr/>
        </p:nvSpPr>
        <p:spPr bwMode="auto">
          <a:xfrm>
            <a:off x="7086600" y="4746625"/>
            <a:ext cx="1231900" cy="274638"/>
          </a:xfrm>
          <a:prstGeom prst="rect">
            <a:avLst/>
          </a:prstGeom>
          <a:noFill/>
          <a:ln w="12700">
            <a:noFill/>
            <a:miter lim="800000"/>
            <a:headEnd/>
            <a:tailEnd/>
          </a:ln>
        </p:spPr>
        <p:txBody>
          <a:bodyPr wrap="none">
            <a:spAutoFit/>
          </a:bodyPr>
          <a:lstStyle/>
          <a:p>
            <a:r>
              <a:rPr lang="en-US" b="1"/>
              <a:t>Nuclear Waste</a:t>
            </a:r>
          </a:p>
        </p:txBody>
      </p:sp>
      <p:sp>
        <p:nvSpPr>
          <p:cNvPr id="115720" name="Text Box 11"/>
          <p:cNvSpPr txBox="1">
            <a:spLocks noChangeArrowheads="1"/>
          </p:cNvSpPr>
          <p:nvPr/>
        </p:nvSpPr>
        <p:spPr bwMode="auto">
          <a:xfrm>
            <a:off x="6858000" y="3124200"/>
            <a:ext cx="1787525" cy="274638"/>
          </a:xfrm>
          <a:prstGeom prst="rect">
            <a:avLst/>
          </a:prstGeom>
          <a:noFill/>
          <a:ln w="12700">
            <a:noFill/>
            <a:miter lim="800000"/>
            <a:headEnd/>
            <a:tailEnd/>
          </a:ln>
        </p:spPr>
        <p:txBody>
          <a:bodyPr wrap="none">
            <a:spAutoFit/>
          </a:bodyPr>
          <a:lstStyle/>
          <a:p>
            <a:r>
              <a:rPr lang="en-US" b="1"/>
              <a:t>Large Cooling Towers</a:t>
            </a:r>
          </a:p>
        </p:txBody>
      </p:sp>
      <p:sp>
        <p:nvSpPr>
          <p:cNvPr id="115721" name="AutoShape 12"/>
          <p:cNvSpPr>
            <a:spLocks noChangeArrowheads="1"/>
          </p:cNvSpPr>
          <p:nvPr/>
        </p:nvSpPr>
        <p:spPr bwMode="auto">
          <a:xfrm>
            <a:off x="7391400" y="2133600"/>
            <a:ext cx="914400" cy="9144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7401" y="15493"/>
                </a:moveTo>
                <a:cubicBezTo>
                  <a:pt x="18376" y="14122"/>
                  <a:pt x="18900" y="12482"/>
                  <a:pt x="18900" y="10800"/>
                </a:cubicBezTo>
                <a:cubicBezTo>
                  <a:pt x="18900" y="6326"/>
                  <a:pt x="15273" y="2700"/>
                  <a:pt x="10800" y="2700"/>
                </a:cubicBezTo>
                <a:cubicBezTo>
                  <a:pt x="9117" y="2699"/>
                  <a:pt x="7477" y="3223"/>
                  <a:pt x="6106" y="4198"/>
                </a:cubicBezTo>
                <a:close/>
                <a:moveTo>
                  <a:pt x="4198" y="6106"/>
                </a:moveTo>
                <a:cubicBezTo>
                  <a:pt x="3223" y="7477"/>
                  <a:pt x="2700" y="9117"/>
                  <a:pt x="2700" y="10799"/>
                </a:cubicBezTo>
                <a:cubicBezTo>
                  <a:pt x="2700" y="15273"/>
                  <a:pt x="6326" y="18900"/>
                  <a:pt x="10800" y="18900"/>
                </a:cubicBezTo>
                <a:cubicBezTo>
                  <a:pt x="12482" y="18900"/>
                  <a:pt x="14122" y="18376"/>
                  <a:pt x="15493" y="17401"/>
                </a:cubicBezTo>
                <a:close/>
              </a:path>
            </a:pathLst>
          </a:custGeom>
          <a:solidFill>
            <a:srgbClr val="C62931"/>
          </a:solidFill>
          <a:ln w="12700">
            <a:solidFill>
              <a:schemeClr val="tx1"/>
            </a:solidFill>
            <a:miter lim="800000"/>
            <a:headEnd/>
            <a:tailEnd/>
          </a:ln>
        </p:spPr>
        <p:txBody>
          <a:bodyPr wrap="none" anchor="ctr"/>
          <a:lstStyle/>
          <a:p>
            <a:endParaRPr lang="en-US"/>
          </a:p>
        </p:txBody>
      </p:sp>
      <p:sp>
        <p:nvSpPr>
          <p:cNvPr id="115722" name="AutoShape 13"/>
          <p:cNvSpPr>
            <a:spLocks noChangeArrowheads="1"/>
          </p:cNvSpPr>
          <p:nvPr/>
        </p:nvSpPr>
        <p:spPr bwMode="auto">
          <a:xfrm>
            <a:off x="7391400" y="3657600"/>
            <a:ext cx="914400" cy="9144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7401" y="15493"/>
                </a:moveTo>
                <a:cubicBezTo>
                  <a:pt x="18376" y="14122"/>
                  <a:pt x="18900" y="12482"/>
                  <a:pt x="18900" y="10800"/>
                </a:cubicBezTo>
                <a:cubicBezTo>
                  <a:pt x="18900" y="6326"/>
                  <a:pt x="15273" y="2700"/>
                  <a:pt x="10800" y="2700"/>
                </a:cubicBezTo>
                <a:cubicBezTo>
                  <a:pt x="9117" y="2699"/>
                  <a:pt x="7477" y="3223"/>
                  <a:pt x="6106" y="4198"/>
                </a:cubicBezTo>
                <a:close/>
                <a:moveTo>
                  <a:pt x="4198" y="6106"/>
                </a:moveTo>
                <a:cubicBezTo>
                  <a:pt x="3223" y="7477"/>
                  <a:pt x="2700" y="9117"/>
                  <a:pt x="2700" y="10799"/>
                </a:cubicBezTo>
                <a:cubicBezTo>
                  <a:pt x="2700" y="15273"/>
                  <a:pt x="6326" y="18900"/>
                  <a:pt x="10800" y="18900"/>
                </a:cubicBezTo>
                <a:cubicBezTo>
                  <a:pt x="12482" y="18900"/>
                  <a:pt x="14122" y="18376"/>
                  <a:pt x="15493" y="17401"/>
                </a:cubicBezTo>
                <a:close/>
              </a:path>
            </a:pathLst>
          </a:custGeom>
          <a:solidFill>
            <a:srgbClr val="C62931"/>
          </a:solidFill>
          <a:ln w="12700">
            <a:solidFill>
              <a:schemeClr val="tx1"/>
            </a:solidFill>
            <a:miter lim="800000"/>
            <a:headEnd/>
            <a:tailEnd/>
          </a:ln>
        </p:spPr>
        <p:txBody>
          <a:bodyPr wrap="none" anchor="ctr"/>
          <a:lstStyle/>
          <a:p>
            <a:endParaRPr lang="en-US"/>
          </a:p>
        </p:txBody>
      </p:sp>
      <p:sp>
        <p:nvSpPr>
          <p:cNvPr id="115723" name="AutoShape 14"/>
          <p:cNvSpPr>
            <a:spLocks noChangeArrowheads="1"/>
          </p:cNvSpPr>
          <p:nvPr/>
        </p:nvSpPr>
        <p:spPr bwMode="auto">
          <a:xfrm>
            <a:off x="7391400" y="5257800"/>
            <a:ext cx="914400" cy="9144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7401" y="15493"/>
                </a:moveTo>
                <a:cubicBezTo>
                  <a:pt x="18376" y="14122"/>
                  <a:pt x="18900" y="12482"/>
                  <a:pt x="18900" y="10800"/>
                </a:cubicBezTo>
                <a:cubicBezTo>
                  <a:pt x="18900" y="6326"/>
                  <a:pt x="15273" y="2700"/>
                  <a:pt x="10800" y="2700"/>
                </a:cubicBezTo>
                <a:cubicBezTo>
                  <a:pt x="9117" y="2699"/>
                  <a:pt x="7477" y="3223"/>
                  <a:pt x="6106" y="4198"/>
                </a:cubicBezTo>
                <a:close/>
                <a:moveTo>
                  <a:pt x="4198" y="6106"/>
                </a:moveTo>
                <a:cubicBezTo>
                  <a:pt x="3223" y="7477"/>
                  <a:pt x="2700" y="9117"/>
                  <a:pt x="2700" y="10799"/>
                </a:cubicBezTo>
                <a:cubicBezTo>
                  <a:pt x="2700" y="15273"/>
                  <a:pt x="6326" y="18900"/>
                  <a:pt x="10800" y="18900"/>
                </a:cubicBezTo>
                <a:cubicBezTo>
                  <a:pt x="12482" y="18900"/>
                  <a:pt x="14122" y="18376"/>
                  <a:pt x="15493" y="17401"/>
                </a:cubicBezTo>
                <a:close/>
              </a:path>
            </a:pathLst>
          </a:custGeom>
          <a:solidFill>
            <a:srgbClr val="C62931"/>
          </a:solidFill>
          <a:ln w="12700">
            <a:solidFill>
              <a:schemeClr val="tx1"/>
            </a:solidFill>
            <a:miter lim="800000"/>
            <a:headEnd/>
            <a:tailEnd/>
          </a:ln>
        </p:spPr>
        <p:txBody>
          <a:bodyPr wrap="none" anchor="ctr"/>
          <a:lstStyle/>
          <a:p>
            <a:endParaRPr lang="en-US"/>
          </a:p>
        </p:txBody>
      </p:sp>
      <p:sp>
        <p:nvSpPr>
          <p:cNvPr id="91151" name="Text Box 15"/>
          <p:cNvSpPr txBox="1">
            <a:spLocks noChangeArrowheads="1"/>
          </p:cNvSpPr>
          <p:nvPr/>
        </p:nvSpPr>
        <p:spPr bwMode="auto">
          <a:xfrm>
            <a:off x="593725" y="6003925"/>
            <a:ext cx="5807075" cy="581025"/>
          </a:xfrm>
          <a:prstGeom prst="rect">
            <a:avLst/>
          </a:prstGeom>
          <a:solidFill>
            <a:srgbClr val="CCCCFF"/>
          </a:solidFill>
          <a:ln w="12700">
            <a:noFill/>
            <a:miter lim="800000"/>
            <a:headEnd/>
            <a:tailEnd/>
          </a:ln>
          <a:effectLst>
            <a:outerShdw dist="35921" dir="2700000" algn="ctr" rotWithShape="0">
              <a:schemeClr val="bg2"/>
            </a:outerShdw>
          </a:effectLst>
        </p:spPr>
        <p:txBody>
          <a:bodyPr>
            <a:spAutoFit/>
          </a:bodyPr>
          <a:lstStyle/>
          <a:p>
            <a:pPr algn="ctr">
              <a:defRPr/>
            </a:pPr>
            <a:r>
              <a:rPr lang="en-US" sz="1600" b="1" i="1">
                <a:latin typeface="Arial" pitchFamily="34" charset="0"/>
              </a:rPr>
              <a:t>Concern about waste disposal has hampered nuclear industry growth – and energy supply</a:t>
            </a:r>
          </a:p>
        </p:txBody>
      </p:sp>
      <p:sp>
        <p:nvSpPr>
          <p:cNvPr id="115725" name="Rectangle 16"/>
          <p:cNvSpPr>
            <a:spLocks noGrp="1" noChangeArrowheads="1"/>
          </p:cNvSpPr>
          <p:nvPr>
            <p:ph type="body" idx="4294967295"/>
          </p:nvPr>
        </p:nvSpPr>
        <p:spPr/>
        <p:txBody>
          <a:bodyPr/>
          <a:lstStyle/>
          <a:p>
            <a:r>
              <a:rPr lang="en-US" smtClean="0"/>
              <a:t>Does not produce “green house” gases</a:t>
            </a:r>
            <a:br>
              <a:rPr lang="en-US" smtClean="0"/>
            </a:br>
            <a:endParaRPr lang="en-US" smtClean="0"/>
          </a:p>
          <a:p>
            <a:r>
              <a:rPr lang="en-US" smtClean="0"/>
              <a:t>Can be air-cooled</a:t>
            </a:r>
          </a:p>
          <a:p>
            <a:pPr lvl="1"/>
            <a:r>
              <a:rPr lang="en-US" smtClean="0"/>
              <a:t>Consequently does not vent heat into rivers and lakes</a:t>
            </a:r>
          </a:p>
          <a:p>
            <a:pPr lvl="1"/>
            <a:r>
              <a:rPr lang="en-US" smtClean="0"/>
              <a:t>Smaller cooling towers</a:t>
            </a:r>
          </a:p>
          <a:p>
            <a:pPr lvl="1"/>
            <a:endParaRPr lang="en-US" smtClean="0"/>
          </a:p>
          <a:p>
            <a:r>
              <a:rPr lang="en-US" smtClean="0"/>
              <a:t>Little operations waste</a:t>
            </a:r>
          </a:p>
          <a:p>
            <a:pPr lvl="1"/>
            <a:r>
              <a:rPr lang="en-US" smtClean="0"/>
              <a:t>Option of retaining waste storage on site</a:t>
            </a:r>
          </a:p>
          <a:p>
            <a:pPr lvl="1"/>
            <a:endParaRPr lang="en-US" smtClean="0"/>
          </a:p>
          <a:p>
            <a:r>
              <a:rPr lang="en-US" smtClean="0"/>
              <a:t>Operational waste products decay very rapidly</a:t>
            </a:r>
          </a:p>
          <a:p>
            <a:endParaRPr lang="en-US" smtClean="0"/>
          </a:p>
          <a:p>
            <a:r>
              <a:rPr lang="en-US" smtClean="0"/>
              <a:t>Little mining waste</a:t>
            </a:r>
          </a:p>
          <a:p>
            <a:pPr lvl="1"/>
            <a:r>
              <a:rPr lang="en-US" smtClean="0"/>
              <a:t>No large open pits, large waste “mountains”</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idx="4294967295"/>
          </p:nvPr>
        </p:nvSpPr>
        <p:spPr/>
        <p:txBody>
          <a:bodyPr/>
          <a:lstStyle/>
          <a:p>
            <a:r>
              <a:rPr lang="en-US" smtClean="0"/>
              <a:t>Why wasn’t this done? </a:t>
            </a:r>
            <a:r>
              <a:rPr lang="en-US" smtClean="0">
                <a:solidFill>
                  <a:srgbClr val="C62931"/>
                </a:solidFill>
              </a:rPr>
              <a:t>No Plutonium Production!</a:t>
            </a:r>
          </a:p>
        </p:txBody>
      </p:sp>
      <p:sp>
        <p:nvSpPr>
          <p:cNvPr id="116739" name="Rectangle 3"/>
          <p:cNvSpPr>
            <a:spLocks noGrp="1" noChangeArrowheads="1"/>
          </p:cNvSpPr>
          <p:nvPr>
            <p:ph type="body" idx="4294967295"/>
          </p:nvPr>
        </p:nvSpPr>
        <p:spPr>
          <a:xfrm>
            <a:off x="2590800" y="990600"/>
            <a:ext cx="6324600" cy="5562600"/>
          </a:xfrm>
        </p:spPr>
        <p:txBody>
          <a:bodyPr/>
          <a:lstStyle/>
          <a:p>
            <a:pPr marL="361950" indent="-361950">
              <a:lnSpc>
                <a:spcPct val="80000"/>
              </a:lnSpc>
              <a:buFont typeface="Symbol" pitchFamily="18" charset="2"/>
              <a:buNone/>
            </a:pPr>
            <a:r>
              <a:rPr lang="en-US" sz="1700" smtClean="0"/>
              <a:t>Alvin Weinberg:</a:t>
            </a:r>
          </a:p>
          <a:p>
            <a:pPr marL="361950" indent="-361950">
              <a:lnSpc>
                <a:spcPct val="80000"/>
              </a:lnSpc>
              <a:buFont typeface="Symbol" pitchFamily="18" charset="2"/>
              <a:buNone/>
            </a:pPr>
            <a:r>
              <a:rPr lang="en-US" sz="1700" smtClean="0"/>
              <a:t>“Why didn't the molten-salt system, so elegant and so well thought-out, prevail?  </a:t>
            </a:r>
            <a:r>
              <a:rPr lang="en-US" sz="1700" smtClean="0">
                <a:solidFill>
                  <a:srgbClr val="CC0000"/>
                </a:solidFill>
              </a:rPr>
              <a:t>I've already given the political reason: that the plutonium fast breeder arrived first and was therefore able to consolidate its political position within the AEC.</a:t>
            </a:r>
            <a:r>
              <a:rPr lang="en-US" sz="1700" smtClean="0"/>
              <a:t>  But there was another, more technical reason. </a:t>
            </a:r>
            <a:r>
              <a:rPr lang="en-US" sz="1700" smtClean="0">
                <a:solidFill>
                  <a:srgbClr val="0066FF"/>
                </a:solidFill>
              </a:rPr>
              <a:t>[Fluoride reactor] technology is entirely different from the technology of any other reactor. To the inexperienced, [fluoride] technology is daunting…</a:t>
            </a:r>
          </a:p>
          <a:p>
            <a:pPr marL="361950" indent="-361950">
              <a:lnSpc>
                <a:spcPct val="80000"/>
              </a:lnSpc>
              <a:buFont typeface="Symbol" pitchFamily="18" charset="2"/>
              <a:buNone/>
            </a:pPr>
            <a:endParaRPr lang="en-US" sz="1700" smtClean="0"/>
          </a:p>
          <a:p>
            <a:pPr marL="361950" indent="-361950">
              <a:lnSpc>
                <a:spcPct val="80000"/>
              </a:lnSpc>
              <a:buFont typeface="Symbol" pitchFamily="18" charset="2"/>
              <a:buNone/>
            </a:pPr>
            <a:r>
              <a:rPr lang="en-US" sz="1700" smtClean="0"/>
              <a:t>“Mac” MacPherson:</a:t>
            </a:r>
          </a:p>
          <a:p>
            <a:pPr marL="361950" indent="-361950">
              <a:lnSpc>
                <a:spcPct val="80000"/>
              </a:lnSpc>
              <a:buFont typeface="Symbol" pitchFamily="18" charset="2"/>
              <a:buNone/>
            </a:pPr>
            <a:r>
              <a:rPr lang="en-US" sz="1700" smtClean="0"/>
              <a:t>The political and technical support for the program in the United States was too thin geographically…only at ORNL was the technology really understood and appreciated. </a:t>
            </a:r>
            <a:r>
              <a:rPr lang="en-US" sz="1700" smtClean="0">
                <a:solidFill>
                  <a:srgbClr val="CC0000"/>
                </a:solidFill>
              </a:rPr>
              <a:t>The thorium-fueled fluoride reactor program was in competition with the plutonium fast breeder program, which got an early start and had copious government development funds being spent in many parts of the United States.</a:t>
            </a:r>
            <a:endParaRPr lang="en-US" sz="1700" smtClean="0"/>
          </a:p>
          <a:p>
            <a:pPr marL="361950" indent="-361950">
              <a:lnSpc>
                <a:spcPct val="80000"/>
              </a:lnSpc>
              <a:buFont typeface="Symbol" pitchFamily="18" charset="2"/>
              <a:buNone/>
            </a:pPr>
            <a:endParaRPr lang="en-US" sz="1700" smtClean="0"/>
          </a:p>
          <a:p>
            <a:pPr marL="361950" indent="-361950">
              <a:lnSpc>
                <a:spcPct val="80000"/>
              </a:lnSpc>
              <a:buFont typeface="Symbol" pitchFamily="18" charset="2"/>
              <a:buNone/>
            </a:pPr>
            <a:r>
              <a:rPr lang="en-US" sz="1700" smtClean="0"/>
              <a:t>Alvin Weinberg:</a:t>
            </a:r>
          </a:p>
          <a:p>
            <a:pPr marL="361950" indent="-361950">
              <a:lnSpc>
                <a:spcPct val="80000"/>
              </a:lnSpc>
              <a:buFont typeface="Symbol" pitchFamily="18" charset="2"/>
              <a:buNone/>
            </a:pPr>
            <a:r>
              <a:rPr lang="en-US" sz="1700" smtClean="0">
                <a:solidFill>
                  <a:srgbClr val="0066FF"/>
                </a:solidFill>
              </a:rPr>
              <a:t>“It was a successful technology that was dropped because it was too different from the main lines of reactor development… I hope that in a second nuclear era, the [fluoride-reactor] technology will be resurrected.”</a:t>
            </a:r>
          </a:p>
        </p:txBody>
      </p:sp>
      <p:pic>
        <p:nvPicPr>
          <p:cNvPr id="116740" name="Picture 6" descr="alvinWeinberg"/>
          <p:cNvPicPr>
            <a:picLocks noChangeAspect="1" noChangeArrowheads="1"/>
          </p:cNvPicPr>
          <p:nvPr/>
        </p:nvPicPr>
        <p:blipFill>
          <a:blip r:embed="rId2"/>
          <a:srcRect b="9100"/>
          <a:stretch>
            <a:fillRect/>
          </a:stretch>
        </p:blipFill>
        <p:spPr bwMode="auto">
          <a:xfrm>
            <a:off x="228600" y="1066800"/>
            <a:ext cx="2132013" cy="2667000"/>
          </a:xfrm>
          <a:prstGeom prst="rect">
            <a:avLst/>
          </a:prstGeom>
          <a:noFill/>
          <a:ln w="9525">
            <a:noFill/>
            <a:miter lim="800000"/>
            <a:headEnd/>
            <a:tailEnd/>
          </a:ln>
        </p:spPr>
      </p:pic>
      <p:pic>
        <p:nvPicPr>
          <p:cNvPr id="116741" name="Picture 7" descr="MacMacPherson"/>
          <p:cNvPicPr>
            <a:picLocks noChangeAspect="1" noChangeArrowheads="1"/>
          </p:cNvPicPr>
          <p:nvPr/>
        </p:nvPicPr>
        <p:blipFill>
          <a:blip r:embed="rId3"/>
          <a:srcRect/>
          <a:stretch>
            <a:fillRect/>
          </a:stretch>
        </p:blipFill>
        <p:spPr bwMode="auto">
          <a:xfrm>
            <a:off x="228600" y="3886200"/>
            <a:ext cx="2154238" cy="27432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body" idx="1"/>
          </p:nvPr>
        </p:nvSpPr>
        <p:spPr/>
        <p:txBody>
          <a:bodyPr/>
          <a:lstStyle/>
          <a:p>
            <a:pPr>
              <a:lnSpc>
                <a:spcPct val="90000"/>
              </a:lnSpc>
            </a:pPr>
            <a:r>
              <a:rPr lang="en-US" smtClean="0"/>
              <a:t>No pressure vessel required</a:t>
            </a:r>
          </a:p>
          <a:p>
            <a:pPr>
              <a:lnSpc>
                <a:spcPct val="90000"/>
              </a:lnSpc>
            </a:pPr>
            <a:r>
              <a:rPr lang="en-US" smtClean="0"/>
              <a:t>Liquid fuel requires no expensive fuel fabrication and qualification</a:t>
            </a:r>
          </a:p>
          <a:p>
            <a:pPr>
              <a:lnSpc>
                <a:spcPct val="90000"/>
              </a:lnSpc>
            </a:pPr>
            <a:r>
              <a:rPr lang="en-US" smtClean="0"/>
              <a:t>Smaller power conversion system</a:t>
            </a:r>
          </a:p>
          <a:p>
            <a:pPr>
              <a:lnSpc>
                <a:spcPct val="90000"/>
              </a:lnSpc>
            </a:pPr>
            <a:r>
              <a:rPr lang="en-US" smtClean="0"/>
              <a:t>No steam generators required</a:t>
            </a:r>
          </a:p>
          <a:p>
            <a:pPr>
              <a:lnSpc>
                <a:spcPct val="90000"/>
              </a:lnSpc>
            </a:pPr>
            <a:r>
              <a:rPr lang="en-US" smtClean="0"/>
              <a:t>Factory built-modular construction</a:t>
            </a:r>
          </a:p>
          <a:p>
            <a:pPr lvl="1">
              <a:lnSpc>
                <a:spcPct val="90000"/>
              </a:lnSpc>
            </a:pPr>
            <a:r>
              <a:rPr lang="en-US" smtClean="0"/>
              <a:t>Scalable:  100 KW to multi GW</a:t>
            </a:r>
          </a:p>
          <a:p>
            <a:pPr>
              <a:lnSpc>
                <a:spcPct val="90000"/>
              </a:lnSpc>
            </a:pPr>
            <a:r>
              <a:rPr lang="en-US" smtClean="0"/>
              <a:t>Smaller containment building needed</a:t>
            </a:r>
          </a:p>
          <a:p>
            <a:pPr lvl="1">
              <a:lnSpc>
                <a:spcPct val="90000"/>
              </a:lnSpc>
            </a:pPr>
            <a:r>
              <a:rPr lang="en-US" smtClean="0"/>
              <a:t>Steam vs. fluids</a:t>
            </a:r>
          </a:p>
          <a:p>
            <a:pPr>
              <a:lnSpc>
                <a:spcPct val="90000"/>
              </a:lnSpc>
            </a:pPr>
            <a:r>
              <a:rPr lang="en-US" smtClean="0"/>
              <a:t>Simpler operation</a:t>
            </a:r>
          </a:p>
          <a:p>
            <a:pPr lvl="1">
              <a:lnSpc>
                <a:spcPct val="90000"/>
              </a:lnSpc>
            </a:pPr>
            <a:r>
              <a:rPr lang="en-US" smtClean="0"/>
              <a:t>No operational control rods</a:t>
            </a:r>
          </a:p>
          <a:p>
            <a:pPr lvl="1">
              <a:lnSpc>
                <a:spcPct val="90000"/>
              </a:lnSpc>
            </a:pPr>
            <a:r>
              <a:rPr lang="en-US" smtClean="0"/>
              <a:t>No re-fueling shut down</a:t>
            </a:r>
          </a:p>
          <a:p>
            <a:pPr lvl="1">
              <a:lnSpc>
                <a:spcPct val="90000"/>
              </a:lnSpc>
            </a:pPr>
            <a:r>
              <a:rPr lang="en-US" smtClean="0"/>
              <a:t>Significantly lower maintenance</a:t>
            </a:r>
          </a:p>
          <a:p>
            <a:pPr lvl="1">
              <a:lnSpc>
                <a:spcPct val="90000"/>
              </a:lnSpc>
            </a:pPr>
            <a:r>
              <a:rPr lang="en-US" smtClean="0"/>
              <a:t>Significantly smaller staff</a:t>
            </a:r>
          </a:p>
          <a:p>
            <a:pPr>
              <a:lnSpc>
                <a:spcPct val="90000"/>
              </a:lnSpc>
            </a:pPr>
            <a:r>
              <a:rPr lang="en-US" smtClean="0"/>
              <a:t>Significantly lower capital costs</a:t>
            </a:r>
          </a:p>
          <a:p>
            <a:pPr>
              <a:lnSpc>
                <a:spcPct val="90000"/>
              </a:lnSpc>
            </a:pPr>
            <a:r>
              <a:rPr lang="en-US" smtClean="0"/>
              <a:t>Lower regulatory burden</a:t>
            </a:r>
          </a:p>
        </p:txBody>
      </p:sp>
      <p:sp>
        <p:nvSpPr>
          <p:cNvPr id="117763" name="Rectangle 3"/>
          <p:cNvSpPr>
            <a:spLocks noGrp="1" noChangeArrowheads="1"/>
          </p:cNvSpPr>
          <p:nvPr>
            <p:ph type="title"/>
          </p:nvPr>
        </p:nvSpPr>
        <p:spPr/>
        <p:txBody>
          <a:bodyPr/>
          <a:lstStyle/>
          <a:p>
            <a:r>
              <a:rPr lang="en-US" smtClean="0"/>
              <a:t>LFTR could cost much less than LWR</a:t>
            </a:r>
          </a:p>
        </p:txBody>
      </p:sp>
      <p:pic>
        <p:nvPicPr>
          <p:cNvPr id="117764" name="Picture 4" descr="vessel">
            <a:hlinkClick r:id="rId2"/>
          </p:cNvPr>
          <p:cNvPicPr>
            <a:picLocks noGrp="1" noChangeAspect="1" noChangeArrowheads="1"/>
          </p:cNvPicPr>
          <p:nvPr>
            <p:ph sz="quarter" idx="4294967295"/>
          </p:nvPr>
        </p:nvPicPr>
        <p:blipFill>
          <a:blip r:embed="rId3"/>
          <a:srcRect/>
          <a:stretch>
            <a:fillRect/>
          </a:stretch>
        </p:blipFill>
        <p:spPr>
          <a:xfrm>
            <a:off x="8001000" y="1066800"/>
            <a:ext cx="1143000" cy="1892300"/>
          </a:xfrm>
        </p:spPr>
      </p:pic>
      <p:pic>
        <p:nvPicPr>
          <p:cNvPr id="117765" name="Picture 5" descr="_39811593_nuclear_infographic">
            <a:hlinkClick r:id="rId4"/>
          </p:cNvPr>
          <p:cNvPicPr>
            <a:picLocks noGrp="1" noChangeAspect="1" noChangeArrowheads="1"/>
          </p:cNvPicPr>
          <p:nvPr>
            <p:ph sz="quarter" idx="4294967295"/>
          </p:nvPr>
        </p:nvPicPr>
        <p:blipFill>
          <a:blip r:embed="rId5"/>
          <a:srcRect/>
          <a:stretch>
            <a:fillRect/>
          </a:stretch>
        </p:blipFill>
        <p:spPr>
          <a:xfrm>
            <a:off x="7507288" y="4876800"/>
            <a:ext cx="1636712" cy="1295400"/>
          </a:xfrm>
        </p:spPr>
      </p:pic>
      <p:pic>
        <p:nvPicPr>
          <p:cNvPr id="117766" name="Picture 6" descr="5017140">
            <a:hlinkClick r:id="rId6"/>
          </p:cNvPr>
          <p:cNvPicPr>
            <a:picLocks noChangeAspect="1" noChangeArrowheads="1"/>
          </p:cNvPicPr>
          <p:nvPr/>
        </p:nvPicPr>
        <p:blipFill>
          <a:blip r:embed="rId7"/>
          <a:srcRect/>
          <a:stretch>
            <a:fillRect/>
          </a:stretch>
        </p:blipFill>
        <p:spPr bwMode="auto">
          <a:xfrm>
            <a:off x="6096000" y="4343400"/>
            <a:ext cx="1066800" cy="1792288"/>
          </a:xfrm>
          <a:prstGeom prst="rect">
            <a:avLst/>
          </a:prstGeom>
          <a:noFill/>
          <a:ln w="9525">
            <a:noFill/>
            <a:miter lim="800000"/>
            <a:headEnd/>
            <a:tailEnd/>
          </a:ln>
        </p:spPr>
      </p:pic>
      <p:pic>
        <p:nvPicPr>
          <p:cNvPr id="117767" name="Picture 7" descr="epr-28">
            <a:hlinkClick r:id="rId8"/>
          </p:cNvPr>
          <p:cNvPicPr>
            <a:picLocks noChangeAspect="1" noChangeArrowheads="1"/>
          </p:cNvPicPr>
          <p:nvPr/>
        </p:nvPicPr>
        <p:blipFill>
          <a:blip r:embed="rId9"/>
          <a:srcRect/>
          <a:stretch>
            <a:fillRect/>
          </a:stretch>
        </p:blipFill>
        <p:spPr bwMode="auto">
          <a:xfrm>
            <a:off x="5562600" y="2360613"/>
            <a:ext cx="2433638" cy="183038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r>
              <a:rPr lang="en-US" sz="2000" smtClean="0"/>
              <a:t>The Current Plan is to Dispose Fuel in Yucca Mountain</a:t>
            </a:r>
          </a:p>
        </p:txBody>
      </p:sp>
      <p:pic>
        <p:nvPicPr>
          <p:cNvPr id="103427" name="Picture 3" descr="yucca072302"/>
          <p:cNvPicPr>
            <a:picLocks noChangeAspect="1" noChangeArrowheads="1"/>
          </p:cNvPicPr>
          <p:nvPr/>
        </p:nvPicPr>
        <p:blipFill>
          <a:blip r:embed="rId2"/>
          <a:srcRect/>
          <a:stretch>
            <a:fillRect/>
          </a:stretch>
        </p:blipFill>
        <p:spPr bwMode="auto">
          <a:xfrm>
            <a:off x="0" y="1295400"/>
            <a:ext cx="5253038" cy="5562600"/>
          </a:xfrm>
          <a:prstGeom prst="rect">
            <a:avLst/>
          </a:prstGeom>
          <a:noFill/>
        </p:spPr>
      </p:pic>
      <p:pic>
        <p:nvPicPr>
          <p:cNvPr id="103428" name="Picture 4" descr="SNF composition"/>
          <p:cNvPicPr>
            <a:picLocks noChangeAspect="1" noChangeArrowheads="1"/>
          </p:cNvPicPr>
          <p:nvPr/>
        </p:nvPicPr>
        <p:blipFill>
          <a:blip r:embed="rId3"/>
          <a:srcRect/>
          <a:stretch>
            <a:fillRect/>
          </a:stretch>
        </p:blipFill>
        <p:spPr bwMode="auto">
          <a:xfrm>
            <a:off x="4495800" y="914400"/>
            <a:ext cx="4648200" cy="4333875"/>
          </a:xfrm>
          <a:prstGeom prst="rect">
            <a:avLst/>
          </a:prstGeom>
          <a:noFill/>
        </p:spPr>
      </p:pic>
      <p:pic>
        <p:nvPicPr>
          <p:cNvPr id="103429" name="Picture 5" descr="fuelassembly"/>
          <p:cNvPicPr>
            <a:picLocks noChangeAspect="1" noChangeArrowheads="1"/>
          </p:cNvPicPr>
          <p:nvPr/>
        </p:nvPicPr>
        <p:blipFill>
          <a:blip r:embed="rId4"/>
          <a:srcRect/>
          <a:stretch>
            <a:fillRect/>
          </a:stretch>
        </p:blipFill>
        <p:spPr bwMode="auto">
          <a:xfrm>
            <a:off x="0" y="3286125"/>
            <a:ext cx="2062163" cy="3571875"/>
          </a:xfrm>
          <a:prstGeom prst="rect">
            <a:avLst/>
          </a:prstGeom>
          <a:noFill/>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p:txBody>
          <a:bodyPr/>
          <a:lstStyle/>
          <a:p>
            <a:r>
              <a:rPr lang="en-US" smtClean="0"/>
              <a:t>Tunnels in Yucca Mountain</a:t>
            </a:r>
          </a:p>
        </p:txBody>
      </p:sp>
      <p:pic>
        <p:nvPicPr>
          <p:cNvPr id="104451" name="Picture 3" descr="yucca07-063004"/>
          <p:cNvPicPr>
            <a:picLocks noChangeAspect="1" noChangeArrowheads="1"/>
          </p:cNvPicPr>
          <p:nvPr/>
        </p:nvPicPr>
        <p:blipFill>
          <a:blip r:embed="rId2"/>
          <a:srcRect/>
          <a:stretch>
            <a:fillRect/>
          </a:stretch>
        </p:blipFill>
        <p:spPr bwMode="auto">
          <a:xfrm>
            <a:off x="49213" y="3557588"/>
            <a:ext cx="4319587" cy="3243262"/>
          </a:xfrm>
          <a:prstGeom prst="rect">
            <a:avLst/>
          </a:prstGeom>
          <a:noFill/>
        </p:spPr>
      </p:pic>
      <p:pic>
        <p:nvPicPr>
          <p:cNvPr id="104452" name="Picture 4" descr="yucca102"/>
          <p:cNvPicPr>
            <a:picLocks noChangeAspect="1" noChangeArrowheads="1"/>
          </p:cNvPicPr>
          <p:nvPr/>
        </p:nvPicPr>
        <p:blipFill>
          <a:blip r:embed="rId3"/>
          <a:srcRect/>
          <a:stretch>
            <a:fillRect/>
          </a:stretch>
        </p:blipFill>
        <p:spPr bwMode="auto">
          <a:xfrm>
            <a:off x="609600" y="892175"/>
            <a:ext cx="3357563" cy="2609850"/>
          </a:xfrm>
          <a:prstGeom prst="rect">
            <a:avLst/>
          </a:prstGeom>
          <a:noFill/>
        </p:spPr>
      </p:pic>
      <p:pic>
        <p:nvPicPr>
          <p:cNvPr id="104453" name="Picture 5" descr="yucca100"/>
          <p:cNvPicPr>
            <a:picLocks noChangeAspect="1" noChangeArrowheads="1"/>
          </p:cNvPicPr>
          <p:nvPr/>
        </p:nvPicPr>
        <p:blipFill>
          <a:blip r:embed="rId4"/>
          <a:srcRect/>
          <a:stretch>
            <a:fillRect/>
          </a:stretch>
        </p:blipFill>
        <p:spPr bwMode="auto">
          <a:xfrm>
            <a:off x="4446588" y="908050"/>
            <a:ext cx="4616450" cy="3240088"/>
          </a:xfrm>
          <a:prstGeom prst="rect">
            <a:avLst/>
          </a:prstGeom>
          <a:noFill/>
        </p:spPr>
      </p:pic>
      <p:pic>
        <p:nvPicPr>
          <p:cNvPr id="104454" name="Picture 6" descr="yucca_mtn_tunnel"/>
          <p:cNvPicPr>
            <a:picLocks noChangeAspect="1" noChangeArrowheads="1"/>
          </p:cNvPicPr>
          <p:nvPr/>
        </p:nvPicPr>
        <p:blipFill>
          <a:blip r:embed="rId5"/>
          <a:srcRect/>
          <a:stretch>
            <a:fillRect/>
          </a:stretch>
        </p:blipFill>
        <p:spPr bwMode="auto">
          <a:xfrm>
            <a:off x="5057775" y="4198938"/>
            <a:ext cx="3729038" cy="2563812"/>
          </a:xfrm>
          <a:prstGeom prst="rect">
            <a:avLst/>
          </a:prstGeom>
          <a:noFill/>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7522" name="Object 2"/>
          <p:cNvGraphicFramePr>
            <a:graphicFrameLocks noGrp="1" noChangeAspect="1"/>
          </p:cNvGraphicFramePr>
          <p:nvPr>
            <p:ph idx="1"/>
          </p:nvPr>
        </p:nvGraphicFramePr>
        <p:xfrm>
          <a:off x="609600" y="1258888"/>
          <a:ext cx="6756400" cy="5218112"/>
        </p:xfrm>
        <a:graphic>
          <a:graphicData uri="http://schemas.openxmlformats.org/presentationml/2006/ole">
            <mc:AlternateContent xmlns:mc="http://schemas.openxmlformats.org/markup-compatibility/2006">
              <mc:Choice xmlns:v="urn:schemas-microsoft-com:vml" Requires="v">
                <p:oleObj spid="_x0000_s107523" name="SPW 9.0 Notebook" r:id="rId3" imgW="10058400" imgH="7772400" progId="SigmaPlot.JNB.Page.8">
                  <p:embed/>
                </p:oleObj>
              </mc:Choice>
              <mc:Fallback>
                <p:oleObj name="SPW 9.0 Notebook" r:id="rId3" imgW="10058400" imgH="7772400" progId="SigmaPlot.JNB.Page.8">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 y="1258888"/>
                        <a:ext cx="6756400" cy="521811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nvGrpSpPr>
          <p:cNvPr id="107523" name="Group 3"/>
          <p:cNvGrpSpPr>
            <a:grpSpLocks/>
          </p:cNvGrpSpPr>
          <p:nvPr/>
        </p:nvGrpSpPr>
        <p:grpSpPr bwMode="auto">
          <a:xfrm>
            <a:off x="1752600" y="2590800"/>
            <a:ext cx="6877050" cy="2928938"/>
            <a:chOff x="1428" y="1483"/>
            <a:chExt cx="4332" cy="1845"/>
          </a:xfrm>
        </p:grpSpPr>
        <p:sp>
          <p:nvSpPr>
            <p:cNvPr id="107524" name="Line 4"/>
            <p:cNvSpPr>
              <a:spLocks noChangeShapeType="1"/>
            </p:cNvSpPr>
            <p:nvPr/>
          </p:nvSpPr>
          <p:spPr bwMode="auto">
            <a:xfrm>
              <a:off x="1428" y="2935"/>
              <a:ext cx="3377" cy="0"/>
            </a:xfrm>
            <a:prstGeom prst="line">
              <a:avLst/>
            </a:prstGeom>
            <a:noFill/>
            <a:ln w="12700">
              <a:solidFill>
                <a:srgbClr val="ED181E"/>
              </a:solidFill>
              <a:prstDash val="dash"/>
              <a:round/>
              <a:headEnd/>
              <a:tailEnd/>
            </a:ln>
            <a:effectLst/>
          </p:spPr>
          <p:txBody>
            <a:bodyPr anchor="ctr">
              <a:spAutoFit/>
            </a:bodyPr>
            <a:lstStyle/>
            <a:p>
              <a:endParaRPr lang="en-GB"/>
            </a:p>
          </p:txBody>
        </p:sp>
        <p:sp>
          <p:nvSpPr>
            <p:cNvPr id="107525" name="Line 5"/>
            <p:cNvSpPr>
              <a:spLocks noChangeShapeType="1"/>
            </p:cNvSpPr>
            <p:nvPr/>
          </p:nvSpPr>
          <p:spPr bwMode="auto">
            <a:xfrm flipV="1">
              <a:off x="1436" y="2580"/>
              <a:ext cx="3369" cy="8"/>
            </a:xfrm>
            <a:prstGeom prst="line">
              <a:avLst/>
            </a:prstGeom>
            <a:noFill/>
            <a:ln w="12700">
              <a:solidFill>
                <a:srgbClr val="ED181E"/>
              </a:solidFill>
              <a:round/>
              <a:headEnd/>
              <a:tailEnd/>
            </a:ln>
            <a:effectLst/>
          </p:spPr>
          <p:txBody>
            <a:bodyPr anchor="ctr">
              <a:spAutoFit/>
            </a:bodyPr>
            <a:lstStyle/>
            <a:p>
              <a:endParaRPr lang="en-GB"/>
            </a:p>
          </p:txBody>
        </p:sp>
        <p:sp>
          <p:nvSpPr>
            <p:cNvPr id="107526" name="Text Box 6"/>
            <p:cNvSpPr txBox="1">
              <a:spLocks noChangeArrowheads="1"/>
            </p:cNvSpPr>
            <p:nvPr/>
          </p:nvSpPr>
          <p:spPr bwMode="auto">
            <a:xfrm>
              <a:off x="4671" y="2430"/>
              <a:ext cx="1089" cy="288"/>
            </a:xfrm>
            <a:prstGeom prst="rect">
              <a:avLst/>
            </a:prstGeom>
            <a:noFill/>
            <a:ln w="12700">
              <a:noFill/>
              <a:miter lim="800000"/>
              <a:headEnd/>
              <a:tailEnd/>
            </a:ln>
            <a:effectLst/>
          </p:spPr>
          <p:txBody>
            <a:bodyPr>
              <a:spAutoFit/>
            </a:bodyPr>
            <a:lstStyle/>
            <a:p>
              <a:pPr algn="ctr">
                <a:spcBef>
                  <a:spcPct val="50000"/>
                </a:spcBef>
              </a:pPr>
              <a:r>
                <a:rPr lang="en-US"/>
                <a:t>Capacity based on limited exploration</a:t>
              </a:r>
            </a:p>
          </p:txBody>
        </p:sp>
        <p:sp>
          <p:nvSpPr>
            <p:cNvPr id="107527" name="Text Box 7"/>
            <p:cNvSpPr txBox="1">
              <a:spLocks noChangeArrowheads="1"/>
            </p:cNvSpPr>
            <p:nvPr/>
          </p:nvSpPr>
          <p:spPr bwMode="auto">
            <a:xfrm>
              <a:off x="4616" y="2778"/>
              <a:ext cx="883" cy="288"/>
            </a:xfrm>
            <a:prstGeom prst="rect">
              <a:avLst/>
            </a:prstGeom>
            <a:noFill/>
            <a:ln w="12700">
              <a:noFill/>
              <a:miter lim="800000"/>
              <a:headEnd/>
              <a:tailEnd/>
            </a:ln>
            <a:effectLst/>
          </p:spPr>
          <p:txBody>
            <a:bodyPr>
              <a:spAutoFit/>
            </a:bodyPr>
            <a:lstStyle/>
            <a:p>
              <a:pPr algn="ctr">
                <a:spcBef>
                  <a:spcPct val="50000"/>
                </a:spcBef>
              </a:pPr>
              <a:r>
                <a:rPr lang="en-US"/>
                <a:t>Legislated capacity</a:t>
              </a:r>
            </a:p>
          </p:txBody>
        </p:sp>
        <p:sp>
          <p:nvSpPr>
            <p:cNvPr id="107528" name="Text Box 8"/>
            <p:cNvSpPr txBox="1">
              <a:spLocks noChangeArrowheads="1"/>
            </p:cNvSpPr>
            <p:nvPr/>
          </p:nvSpPr>
          <p:spPr bwMode="auto">
            <a:xfrm>
              <a:off x="2139" y="2296"/>
              <a:ext cx="962" cy="200"/>
            </a:xfrm>
            <a:prstGeom prst="rect">
              <a:avLst/>
            </a:prstGeom>
            <a:solidFill>
              <a:schemeClr val="bg1"/>
            </a:solidFill>
            <a:ln w="12700">
              <a:solidFill>
                <a:schemeClr val="tx1"/>
              </a:solidFill>
              <a:miter lim="800000"/>
              <a:headEnd/>
              <a:tailEnd/>
            </a:ln>
            <a:effectLst/>
          </p:spPr>
          <p:txBody>
            <a:bodyPr>
              <a:spAutoFit/>
            </a:bodyPr>
            <a:lstStyle/>
            <a:p>
              <a:pPr algn="ctr">
                <a:spcBef>
                  <a:spcPct val="50000"/>
                </a:spcBef>
              </a:pPr>
              <a:r>
                <a:rPr lang="en-US" sz="1400" b="1"/>
                <a:t>6-Lab Strategy</a:t>
              </a:r>
            </a:p>
          </p:txBody>
        </p:sp>
        <p:sp>
          <p:nvSpPr>
            <p:cNvPr id="107529" name="Text Box 9"/>
            <p:cNvSpPr txBox="1">
              <a:spLocks noChangeArrowheads="1"/>
            </p:cNvSpPr>
            <p:nvPr/>
          </p:nvSpPr>
          <p:spPr bwMode="auto">
            <a:xfrm>
              <a:off x="2587" y="1886"/>
              <a:ext cx="884" cy="200"/>
            </a:xfrm>
            <a:prstGeom prst="rect">
              <a:avLst/>
            </a:prstGeom>
            <a:solidFill>
              <a:schemeClr val="bg1"/>
            </a:solidFill>
            <a:ln w="12700">
              <a:solidFill>
                <a:schemeClr val="tx1"/>
              </a:solidFill>
              <a:miter lim="800000"/>
              <a:headEnd/>
              <a:tailEnd/>
            </a:ln>
            <a:effectLst/>
          </p:spPr>
          <p:txBody>
            <a:bodyPr>
              <a:spAutoFit/>
            </a:bodyPr>
            <a:lstStyle/>
            <a:p>
              <a:pPr algn="ctr">
                <a:spcBef>
                  <a:spcPct val="50000"/>
                </a:spcBef>
              </a:pPr>
              <a:r>
                <a:rPr lang="en-US" sz="1400" b="1"/>
                <a:t>MIT Study</a:t>
              </a:r>
            </a:p>
          </p:txBody>
        </p:sp>
        <p:sp>
          <p:nvSpPr>
            <p:cNvPr id="107530" name="Text Box 10"/>
            <p:cNvSpPr txBox="1">
              <a:spLocks noChangeArrowheads="1"/>
            </p:cNvSpPr>
            <p:nvPr/>
          </p:nvSpPr>
          <p:spPr bwMode="auto">
            <a:xfrm>
              <a:off x="3204" y="1483"/>
              <a:ext cx="1049" cy="200"/>
            </a:xfrm>
            <a:prstGeom prst="rect">
              <a:avLst/>
            </a:prstGeom>
            <a:solidFill>
              <a:schemeClr val="bg1"/>
            </a:solidFill>
            <a:ln w="12700">
              <a:solidFill>
                <a:schemeClr val="tx1"/>
              </a:solidFill>
              <a:miter lim="800000"/>
              <a:headEnd/>
              <a:tailEnd/>
            </a:ln>
            <a:effectLst/>
          </p:spPr>
          <p:txBody>
            <a:bodyPr>
              <a:spAutoFit/>
            </a:bodyPr>
            <a:lstStyle/>
            <a:p>
              <a:pPr algn="ctr">
                <a:spcBef>
                  <a:spcPct val="50000"/>
                </a:spcBef>
              </a:pPr>
              <a:r>
                <a:rPr lang="en-US" sz="1400" b="1"/>
                <a:t>EIA 1.5% Growth</a:t>
              </a:r>
            </a:p>
          </p:txBody>
        </p:sp>
        <p:sp>
          <p:nvSpPr>
            <p:cNvPr id="107531" name="Text Box 11"/>
            <p:cNvSpPr txBox="1">
              <a:spLocks noChangeArrowheads="1"/>
            </p:cNvSpPr>
            <p:nvPr/>
          </p:nvSpPr>
          <p:spPr bwMode="auto">
            <a:xfrm>
              <a:off x="3132" y="3061"/>
              <a:ext cx="1295" cy="200"/>
            </a:xfrm>
            <a:prstGeom prst="rect">
              <a:avLst/>
            </a:prstGeom>
            <a:solidFill>
              <a:schemeClr val="bg1"/>
            </a:solidFill>
            <a:ln w="12700">
              <a:solidFill>
                <a:schemeClr val="tx1"/>
              </a:solidFill>
              <a:miter lim="800000"/>
              <a:headEnd/>
              <a:tailEnd/>
            </a:ln>
            <a:effectLst/>
          </p:spPr>
          <p:txBody>
            <a:bodyPr>
              <a:spAutoFit/>
            </a:bodyPr>
            <a:lstStyle/>
            <a:p>
              <a:pPr algn="ctr">
                <a:spcBef>
                  <a:spcPct val="50000"/>
                </a:spcBef>
              </a:pPr>
              <a:r>
                <a:rPr lang="en-US" sz="1400" b="1"/>
                <a:t>Constant 100 GWe</a:t>
              </a:r>
            </a:p>
          </p:txBody>
        </p:sp>
        <p:sp>
          <p:nvSpPr>
            <p:cNvPr id="107532" name="Line 12"/>
            <p:cNvSpPr>
              <a:spLocks noChangeShapeType="1"/>
            </p:cNvSpPr>
            <p:nvPr/>
          </p:nvSpPr>
          <p:spPr bwMode="auto">
            <a:xfrm flipV="1">
              <a:off x="3598" y="2691"/>
              <a:ext cx="142" cy="363"/>
            </a:xfrm>
            <a:prstGeom prst="line">
              <a:avLst/>
            </a:prstGeom>
            <a:noFill/>
            <a:ln w="12700">
              <a:solidFill>
                <a:schemeClr val="tx1"/>
              </a:solidFill>
              <a:round/>
              <a:headEnd/>
              <a:tailEnd type="triangle" w="med" len="med"/>
            </a:ln>
            <a:effectLst/>
          </p:spPr>
          <p:txBody>
            <a:bodyPr anchor="ctr">
              <a:spAutoFit/>
            </a:bodyPr>
            <a:lstStyle/>
            <a:p>
              <a:endParaRPr lang="en-GB"/>
            </a:p>
          </p:txBody>
        </p:sp>
        <p:sp>
          <p:nvSpPr>
            <p:cNvPr id="107533" name="Line 13"/>
            <p:cNvSpPr>
              <a:spLocks noChangeShapeType="1"/>
            </p:cNvSpPr>
            <p:nvPr/>
          </p:nvSpPr>
          <p:spPr bwMode="auto">
            <a:xfrm>
              <a:off x="3101" y="2383"/>
              <a:ext cx="174" cy="110"/>
            </a:xfrm>
            <a:prstGeom prst="line">
              <a:avLst/>
            </a:prstGeom>
            <a:noFill/>
            <a:ln w="12700">
              <a:solidFill>
                <a:schemeClr val="tx1"/>
              </a:solidFill>
              <a:round/>
              <a:headEnd/>
              <a:tailEnd type="triangle" w="med" len="med"/>
            </a:ln>
            <a:effectLst/>
          </p:spPr>
          <p:txBody>
            <a:bodyPr anchor="ctr">
              <a:spAutoFit/>
            </a:bodyPr>
            <a:lstStyle/>
            <a:p>
              <a:endParaRPr lang="en-GB"/>
            </a:p>
          </p:txBody>
        </p:sp>
        <p:sp>
          <p:nvSpPr>
            <p:cNvPr id="107534" name="Line 14"/>
            <p:cNvSpPr>
              <a:spLocks noChangeShapeType="1"/>
            </p:cNvSpPr>
            <p:nvPr/>
          </p:nvSpPr>
          <p:spPr bwMode="auto">
            <a:xfrm>
              <a:off x="3464" y="1980"/>
              <a:ext cx="426" cy="482"/>
            </a:xfrm>
            <a:prstGeom prst="line">
              <a:avLst/>
            </a:prstGeom>
            <a:noFill/>
            <a:ln w="12700">
              <a:solidFill>
                <a:schemeClr val="tx1"/>
              </a:solidFill>
              <a:round/>
              <a:headEnd/>
              <a:tailEnd type="triangle" w="med" len="med"/>
            </a:ln>
            <a:effectLst/>
          </p:spPr>
          <p:txBody>
            <a:bodyPr anchor="ctr">
              <a:spAutoFit/>
            </a:bodyPr>
            <a:lstStyle/>
            <a:p>
              <a:endParaRPr lang="en-GB"/>
            </a:p>
          </p:txBody>
        </p:sp>
        <p:sp>
          <p:nvSpPr>
            <p:cNvPr id="107535" name="Line 15"/>
            <p:cNvSpPr>
              <a:spLocks noChangeShapeType="1"/>
            </p:cNvSpPr>
            <p:nvPr/>
          </p:nvSpPr>
          <p:spPr bwMode="auto">
            <a:xfrm>
              <a:off x="4127" y="1681"/>
              <a:ext cx="252" cy="702"/>
            </a:xfrm>
            <a:prstGeom prst="line">
              <a:avLst/>
            </a:prstGeom>
            <a:noFill/>
            <a:ln w="12700">
              <a:solidFill>
                <a:schemeClr val="tx1"/>
              </a:solidFill>
              <a:round/>
              <a:headEnd/>
              <a:tailEnd type="triangle" w="med" len="med"/>
            </a:ln>
            <a:effectLst/>
          </p:spPr>
          <p:txBody>
            <a:bodyPr anchor="ctr">
              <a:spAutoFit/>
            </a:bodyPr>
            <a:lstStyle/>
            <a:p>
              <a:endParaRPr lang="en-GB"/>
            </a:p>
          </p:txBody>
        </p:sp>
        <p:sp>
          <p:nvSpPr>
            <p:cNvPr id="107536" name="AutoShape 16"/>
            <p:cNvSpPr>
              <a:spLocks noChangeArrowheads="1"/>
            </p:cNvSpPr>
            <p:nvPr/>
          </p:nvSpPr>
          <p:spPr bwMode="auto">
            <a:xfrm rot="-10800000">
              <a:off x="1744" y="3165"/>
              <a:ext cx="122" cy="89"/>
            </a:xfrm>
            <a:prstGeom prst="triangle">
              <a:avLst>
                <a:gd name="adj" fmla="val 50000"/>
              </a:avLst>
            </a:prstGeom>
            <a:solidFill>
              <a:srgbClr val="ED181E"/>
            </a:solidFill>
            <a:ln w="12700">
              <a:solidFill>
                <a:schemeClr val="tx1"/>
              </a:solidFill>
              <a:miter lim="800000"/>
              <a:headEnd/>
              <a:tailEnd/>
            </a:ln>
            <a:effectLst/>
          </p:spPr>
          <p:txBody>
            <a:bodyPr wrap="none" anchor="ctr">
              <a:spAutoFit/>
            </a:bodyPr>
            <a:lstStyle/>
            <a:p>
              <a:endParaRPr lang="en-GB"/>
            </a:p>
          </p:txBody>
        </p:sp>
        <p:sp>
          <p:nvSpPr>
            <p:cNvPr id="107537" name="Text Box 17"/>
            <p:cNvSpPr txBox="1">
              <a:spLocks noChangeArrowheads="1"/>
            </p:cNvSpPr>
            <p:nvPr/>
          </p:nvSpPr>
          <p:spPr bwMode="auto">
            <a:xfrm>
              <a:off x="2028" y="3098"/>
              <a:ext cx="1030" cy="230"/>
            </a:xfrm>
            <a:prstGeom prst="rect">
              <a:avLst/>
            </a:prstGeom>
            <a:noFill/>
            <a:ln w="12700">
              <a:noFill/>
              <a:miter lim="800000"/>
              <a:headEnd/>
              <a:tailEnd/>
            </a:ln>
            <a:effectLst/>
          </p:spPr>
          <p:txBody>
            <a:bodyPr>
              <a:spAutoFit/>
            </a:bodyPr>
            <a:lstStyle/>
            <a:p>
              <a:pPr>
                <a:lnSpc>
                  <a:spcPct val="90000"/>
                </a:lnSpc>
              </a:pPr>
              <a:r>
                <a:rPr lang="en-US" sz="1000" b="1"/>
                <a:t>Secretarial</a:t>
              </a:r>
            </a:p>
            <a:p>
              <a:pPr>
                <a:lnSpc>
                  <a:spcPct val="90000"/>
                </a:lnSpc>
              </a:pPr>
              <a:r>
                <a:rPr lang="en-US" sz="1000" b="1"/>
                <a:t>recommendation</a:t>
              </a:r>
            </a:p>
          </p:txBody>
        </p:sp>
        <p:sp>
          <p:nvSpPr>
            <p:cNvPr id="107538" name="AutoShape 18"/>
            <p:cNvSpPr>
              <a:spLocks noChangeArrowheads="1"/>
            </p:cNvSpPr>
            <p:nvPr/>
          </p:nvSpPr>
          <p:spPr bwMode="auto">
            <a:xfrm rot="-10800000">
              <a:off x="1942" y="3165"/>
              <a:ext cx="122" cy="89"/>
            </a:xfrm>
            <a:prstGeom prst="triangle">
              <a:avLst>
                <a:gd name="adj" fmla="val 50000"/>
              </a:avLst>
            </a:prstGeom>
            <a:solidFill>
              <a:srgbClr val="ED181E"/>
            </a:solidFill>
            <a:ln w="12700">
              <a:solidFill>
                <a:schemeClr val="tx1"/>
              </a:solidFill>
              <a:miter lim="800000"/>
              <a:headEnd/>
              <a:tailEnd/>
            </a:ln>
            <a:effectLst/>
          </p:spPr>
          <p:txBody>
            <a:bodyPr wrap="none" anchor="ctr">
              <a:spAutoFit/>
            </a:bodyPr>
            <a:lstStyle/>
            <a:p>
              <a:endParaRPr lang="en-GB"/>
            </a:p>
          </p:txBody>
        </p:sp>
        <p:sp>
          <p:nvSpPr>
            <p:cNvPr id="107539" name="Line 19"/>
            <p:cNvSpPr>
              <a:spLocks noChangeShapeType="1"/>
            </p:cNvSpPr>
            <p:nvPr/>
          </p:nvSpPr>
          <p:spPr bwMode="auto">
            <a:xfrm>
              <a:off x="1839" y="3210"/>
              <a:ext cx="132" cy="0"/>
            </a:xfrm>
            <a:prstGeom prst="line">
              <a:avLst/>
            </a:prstGeom>
            <a:noFill/>
            <a:ln w="12700">
              <a:solidFill>
                <a:schemeClr val="tx1"/>
              </a:solidFill>
              <a:round/>
              <a:headEnd/>
              <a:tailEnd/>
            </a:ln>
            <a:effectLst/>
          </p:spPr>
          <p:txBody>
            <a:bodyPr anchor="ctr">
              <a:spAutoFit/>
            </a:bodyPr>
            <a:lstStyle/>
            <a:p>
              <a:endParaRPr lang="en-GB"/>
            </a:p>
          </p:txBody>
        </p:sp>
      </p:grpSp>
      <p:sp>
        <p:nvSpPr>
          <p:cNvPr id="107540" name="Rectangle 20"/>
          <p:cNvSpPr>
            <a:spLocks noGrp="1" noChangeArrowheads="1"/>
          </p:cNvSpPr>
          <p:nvPr>
            <p:ph type="title"/>
          </p:nvPr>
        </p:nvSpPr>
        <p:spPr/>
        <p:txBody>
          <a:bodyPr/>
          <a:lstStyle/>
          <a:p>
            <a:r>
              <a:rPr lang="en-US" sz="2000" smtClean="0"/>
              <a:t>Projected Spent Fuel Accumulation </a:t>
            </a:r>
            <a:br>
              <a:rPr lang="en-US" sz="2000" smtClean="0"/>
            </a:br>
            <a:r>
              <a:rPr lang="en-US" sz="2000" smtClean="0"/>
              <a:t>without Reprocessing</a:t>
            </a: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r>
              <a:rPr lang="en-US" sz="2000" smtClean="0"/>
              <a:t>DOE Plan (“GNEP”) for Spent Nuclear Fuel</a:t>
            </a:r>
          </a:p>
        </p:txBody>
      </p:sp>
      <p:pic>
        <p:nvPicPr>
          <p:cNvPr id="105475" name="Picture 3"/>
          <p:cNvPicPr>
            <a:picLocks noGrp="1" noChangeAspect="1" noChangeArrowheads="1"/>
          </p:cNvPicPr>
          <p:nvPr>
            <p:ph type="body" idx="1"/>
          </p:nvPr>
        </p:nvPicPr>
        <p:blipFill>
          <a:blip r:embed="rId2"/>
          <a:srcRect/>
          <a:stretch>
            <a:fillRect/>
          </a:stretch>
        </p:blipFill>
        <p:spPr>
          <a:xfrm>
            <a:off x="457200" y="1905000"/>
            <a:ext cx="8305800" cy="3770313"/>
          </a:xfrm>
          <a:noFill/>
          <a:ln/>
        </p:spPr>
      </p:pic>
      <p:sp>
        <p:nvSpPr>
          <p:cNvPr id="105476" name="Rectangle 4"/>
          <p:cNvSpPr>
            <a:spLocks noGrp="1" noChangeArrowheads="1"/>
          </p:cNvSpPr>
          <p:nvPr>
            <p:ph type="body" idx="1"/>
          </p:nvPr>
        </p:nvSpPr>
        <p:spPr/>
        <p:txBody>
          <a:bodyPr/>
          <a:lstStyle/>
          <a:p>
            <a:pPr lvl="1"/>
            <a:endParaRPr lang="en-US" smtClean="0"/>
          </a:p>
          <a:p>
            <a:pPr lvl="1"/>
            <a:endParaRPr lang="en-US" smtClean="0"/>
          </a:p>
          <a:p>
            <a:endParaRPr lang="en-US" smtClean="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r>
              <a:rPr lang="en-US" smtClean="0"/>
              <a:t>Uranium-Plutonium Fuel Cycle</a:t>
            </a:r>
          </a:p>
        </p:txBody>
      </p:sp>
      <p:sp>
        <p:nvSpPr>
          <p:cNvPr id="108547" name="Rectangle 3"/>
          <p:cNvSpPr>
            <a:spLocks noChangeArrowheads="1"/>
          </p:cNvSpPr>
          <p:nvPr/>
        </p:nvSpPr>
        <p:spPr bwMode="auto">
          <a:xfrm>
            <a:off x="838200" y="1371600"/>
            <a:ext cx="762000" cy="457200"/>
          </a:xfrm>
          <a:prstGeom prst="rect">
            <a:avLst/>
          </a:prstGeom>
          <a:noFill/>
          <a:ln w="12700">
            <a:solidFill>
              <a:schemeClr val="tx1"/>
            </a:solidFill>
            <a:miter lim="800000"/>
            <a:headEnd/>
            <a:tailEnd/>
          </a:ln>
          <a:effectLst/>
        </p:spPr>
        <p:txBody>
          <a:bodyPr wrap="none" anchor="ctr"/>
          <a:lstStyle/>
          <a:p>
            <a:pPr algn="ctr"/>
            <a:r>
              <a:rPr lang="en-US" sz="900" b="1"/>
              <a:t>Uranium</a:t>
            </a:r>
          </a:p>
          <a:p>
            <a:pPr algn="ctr"/>
            <a:r>
              <a:rPr lang="en-US" sz="900" b="1"/>
              <a:t>Mining</a:t>
            </a:r>
          </a:p>
        </p:txBody>
      </p:sp>
      <p:sp>
        <p:nvSpPr>
          <p:cNvPr id="108548" name="Rectangle 4"/>
          <p:cNvSpPr>
            <a:spLocks noChangeArrowheads="1"/>
          </p:cNvSpPr>
          <p:nvPr/>
        </p:nvSpPr>
        <p:spPr bwMode="auto">
          <a:xfrm>
            <a:off x="2286000" y="1371600"/>
            <a:ext cx="762000" cy="457200"/>
          </a:xfrm>
          <a:prstGeom prst="rect">
            <a:avLst/>
          </a:prstGeom>
          <a:noFill/>
          <a:ln w="12700">
            <a:solidFill>
              <a:schemeClr val="tx1"/>
            </a:solidFill>
            <a:miter lim="800000"/>
            <a:headEnd/>
            <a:tailEnd/>
          </a:ln>
          <a:effectLst/>
        </p:spPr>
        <p:txBody>
          <a:bodyPr wrap="none" anchor="ctr"/>
          <a:lstStyle/>
          <a:p>
            <a:pPr algn="ctr"/>
            <a:r>
              <a:rPr lang="en-US" sz="900" b="1"/>
              <a:t>Uranium</a:t>
            </a:r>
          </a:p>
          <a:p>
            <a:pPr algn="ctr"/>
            <a:r>
              <a:rPr lang="en-US" sz="900" b="1"/>
              <a:t>Milling</a:t>
            </a:r>
          </a:p>
        </p:txBody>
      </p:sp>
      <p:sp>
        <p:nvSpPr>
          <p:cNvPr id="108549" name="Rectangle 5"/>
          <p:cNvSpPr>
            <a:spLocks noChangeArrowheads="1"/>
          </p:cNvSpPr>
          <p:nvPr/>
        </p:nvSpPr>
        <p:spPr bwMode="auto">
          <a:xfrm>
            <a:off x="3733800" y="1371600"/>
            <a:ext cx="762000" cy="457200"/>
          </a:xfrm>
          <a:prstGeom prst="rect">
            <a:avLst/>
          </a:prstGeom>
          <a:noFill/>
          <a:ln w="12700">
            <a:solidFill>
              <a:schemeClr val="tx1"/>
            </a:solidFill>
            <a:miter lim="800000"/>
            <a:headEnd/>
            <a:tailEnd/>
          </a:ln>
          <a:effectLst/>
        </p:spPr>
        <p:txBody>
          <a:bodyPr wrap="none" anchor="ctr"/>
          <a:lstStyle/>
          <a:p>
            <a:pPr algn="ctr"/>
            <a:r>
              <a:rPr lang="en-US" sz="900" b="1"/>
              <a:t>Uranium</a:t>
            </a:r>
          </a:p>
          <a:p>
            <a:pPr algn="ctr"/>
            <a:r>
              <a:rPr lang="en-US" sz="900" b="1"/>
              <a:t>Purification</a:t>
            </a:r>
          </a:p>
        </p:txBody>
      </p:sp>
      <p:sp>
        <p:nvSpPr>
          <p:cNvPr id="108550" name="Rectangle 6"/>
          <p:cNvSpPr>
            <a:spLocks noChangeArrowheads="1"/>
          </p:cNvSpPr>
          <p:nvPr/>
        </p:nvSpPr>
        <p:spPr bwMode="auto">
          <a:xfrm>
            <a:off x="5257800" y="1371600"/>
            <a:ext cx="762000" cy="457200"/>
          </a:xfrm>
          <a:prstGeom prst="rect">
            <a:avLst/>
          </a:prstGeom>
          <a:noFill/>
          <a:ln w="12700">
            <a:solidFill>
              <a:schemeClr val="tx1"/>
            </a:solidFill>
            <a:miter lim="800000"/>
            <a:headEnd/>
            <a:tailEnd/>
          </a:ln>
          <a:effectLst/>
        </p:spPr>
        <p:txBody>
          <a:bodyPr wrap="none" anchor="ctr"/>
          <a:lstStyle/>
          <a:p>
            <a:pPr algn="ctr"/>
            <a:r>
              <a:rPr lang="en-US" sz="900" b="1"/>
              <a:t>Natural </a:t>
            </a:r>
          </a:p>
          <a:p>
            <a:pPr algn="ctr"/>
            <a:r>
              <a:rPr lang="en-US" sz="900" b="1"/>
              <a:t>Uranium</a:t>
            </a:r>
          </a:p>
          <a:p>
            <a:pPr algn="ctr"/>
            <a:r>
              <a:rPr lang="en-US" sz="900" b="1"/>
              <a:t>Purification</a:t>
            </a:r>
          </a:p>
        </p:txBody>
      </p:sp>
      <p:sp>
        <p:nvSpPr>
          <p:cNvPr id="108551" name="Rectangle 7"/>
          <p:cNvSpPr>
            <a:spLocks noChangeArrowheads="1"/>
          </p:cNvSpPr>
          <p:nvPr/>
        </p:nvSpPr>
        <p:spPr bwMode="auto">
          <a:xfrm>
            <a:off x="6705600" y="1371600"/>
            <a:ext cx="762000" cy="457200"/>
          </a:xfrm>
          <a:prstGeom prst="rect">
            <a:avLst/>
          </a:prstGeom>
          <a:noFill/>
          <a:ln w="12700">
            <a:solidFill>
              <a:schemeClr val="tx1"/>
            </a:solidFill>
            <a:miter lim="800000"/>
            <a:headEnd/>
            <a:tailEnd/>
          </a:ln>
          <a:effectLst/>
        </p:spPr>
        <p:txBody>
          <a:bodyPr wrap="none" anchor="ctr"/>
          <a:lstStyle/>
          <a:p>
            <a:pPr algn="ctr"/>
            <a:r>
              <a:rPr lang="en-US" sz="900" b="1"/>
              <a:t>Uranium</a:t>
            </a:r>
          </a:p>
          <a:p>
            <a:pPr algn="ctr"/>
            <a:r>
              <a:rPr lang="en-US" sz="900" b="1"/>
              <a:t>Enrichment</a:t>
            </a:r>
          </a:p>
        </p:txBody>
      </p:sp>
      <p:sp>
        <p:nvSpPr>
          <p:cNvPr id="108552" name="Rectangle 8"/>
          <p:cNvSpPr>
            <a:spLocks noChangeArrowheads="1"/>
          </p:cNvSpPr>
          <p:nvPr/>
        </p:nvSpPr>
        <p:spPr bwMode="auto">
          <a:xfrm>
            <a:off x="2286000" y="2514600"/>
            <a:ext cx="762000" cy="457200"/>
          </a:xfrm>
          <a:prstGeom prst="rect">
            <a:avLst/>
          </a:prstGeom>
          <a:noFill/>
          <a:ln w="12700">
            <a:solidFill>
              <a:schemeClr val="tx1"/>
            </a:solidFill>
            <a:miter lim="800000"/>
            <a:headEnd/>
            <a:tailEnd/>
          </a:ln>
          <a:effectLst/>
        </p:spPr>
        <p:txBody>
          <a:bodyPr wrap="none" anchor="ctr"/>
          <a:lstStyle/>
          <a:p>
            <a:pPr algn="ctr"/>
            <a:r>
              <a:rPr lang="en-US" sz="900" b="1"/>
              <a:t>Irradiated</a:t>
            </a:r>
          </a:p>
          <a:p>
            <a:pPr algn="ctr"/>
            <a:r>
              <a:rPr lang="en-US" sz="900" b="1"/>
              <a:t>Fuel</a:t>
            </a:r>
          </a:p>
          <a:p>
            <a:pPr algn="ctr"/>
            <a:r>
              <a:rPr lang="en-US" sz="900" b="1"/>
              <a:t>Storage</a:t>
            </a:r>
          </a:p>
        </p:txBody>
      </p:sp>
      <p:sp>
        <p:nvSpPr>
          <p:cNvPr id="108553" name="Rectangle 9"/>
          <p:cNvSpPr>
            <a:spLocks noChangeArrowheads="1"/>
          </p:cNvSpPr>
          <p:nvPr/>
        </p:nvSpPr>
        <p:spPr bwMode="auto">
          <a:xfrm>
            <a:off x="3733800" y="2514600"/>
            <a:ext cx="762000" cy="457200"/>
          </a:xfrm>
          <a:prstGeom prst="rect">
            <a:avLst/>
          </a:prstGeom>
          <a:noFill/>
          <a:ln w="12700">
            <a:solidFill>
              <a:schemeClr val="tx1"/>
            </a:solidFill>
            <a:miter lim="800000"/>
            <a:headEnd/>
            <a:tailEnd/>
          </a:ln>
          <a:effectLst/>
        </p:spPr>
        <p:txBody>
          <a:bodyPr wrap="none" anchor="ctr"/>
          <a:lstStyle/>
          <a:p>
            <a:pPr algn="ctr"/>
            <a:r>
              <a:rPr lang="en-US" sz="900" b="1"/>
              <a:t>Converter</a:t>
            </a:r>
          </a:p>
          <a:p>
            <a:pPr algn="ctr"/>
            <a:r>
              <a:rPr lang="en-US" sz="900" b="1"/>
              <a:t>Reactor</a:t>
            </a:r>
          </a:p>
        </p:txBody>
      </p:sp>
      <p:sp>
        <p:nvSpPr>
          <p:cNvPr id="108554" name="Rectangle 10"/>
          <p:cNvSpPr>
            <a:spLocks noChangeArrowheads="1"/>
          </p:cNvSpPr>
          <p:nvPr/>
        </p:nvSpPr>
        <p:spPr bwMode="auto">
          <a:xfrm>
            <a:off x="838200" y="2514600"/>
            <a:ext cx="762000" cy="457200"/>
          </a:xfrm>
          <a:prstGeom prst="rect">
            <a:avLst/>
          </a:prstGeom>
          <a:noFill/>
          <a:ln w="12700">
            <a:solidFill>
              <a:schemeClr val="tx1"/>
            </a:solidFill>
            <a:miter lim="800000"/>
            <a:headEnd/>
            <a:tailEnd/>
          </a:ln>
          <a:effectLst/>
        </p:spPr>
        <p:txBody>
          <a:bodyPr wrap="none" anchor="ctr"/>
          <a:lstStyle/>
          <a:p>
            <a:pPr algn="ctr"/>
            <a:r>
              <a:rPr lang="en-US" sz="900" b="1"/>
              <a:t>Converter</a:t>
            </a:r>
          </a:p>
          <a:p>
            <a:pPr algn="ctr"/>
            <a:r>
              <a:rPr lang="en-US" sz="900" b="1"/>
              <a:t>Fuel</a:t>
            </a:r>
          </a:p>
          <a:p>
            <a:pPr algn="ctr"/>
            <a:r>
              <a:rPr lang="en-US" sz="900" b="1"/>
              <a:t>Reprocessing</a:t>
            </a:r>
          </a:p>
        </p:txBody>
      </p:sp>
      <p:sp>
        <p:nvSpPr>
          <p:cNvPr id="108555" name="Rectangle 11"/>
          <p:cNvSpPr>
            <a:spLocks noChangeArrowheads="1"/>
          </p:cNvSpPr>
          <p:nvPr/>
        </p:nvSpPr>
        <p:spPr bwMode="auto">
          <a:xfrm>
            <a:off x="5257800" y="2514600"/>
            <a:ext cx="762000" cy="457200"/>
          </a:xfrm>
          <a:prstGeom prst="rect">
            <a:avLst/>
          </a:prstGeom>
          <a:noFill/>
          <a:ln w="12700">
            <a:solidFill>
              <a:schemeClr val="tx1"/>
            </a:solidFill>
            <a:miter lim="800000"/>
            <a:headEnd/>
            <a:tailEnd/>
          </a:ln>
          <a:effectLst/>
        </p:spPr>
        <p:txBody>
          <a:bodyPr wrap="none" anchor="ctr"/>
          <a:lstStyle/>
          <a:p>
            <a:pPr algn="ctr"/>
            <a:r>
              <a:rPr lang="en-US" sz="900" b="1"/>
              <a:t>Fuel </a:t>
            </a:r>
          </a:p>
          <a:p>
            <a:pPr algn="ctr"/>
            <a:r>
              <a:rPr lang="en-US" sz="900" b="1"/>
              <a:t>Fabrication</a:t>
            </a:r>
          </a:p>
        </p:txBody>
      </p:sp>
      <p:sp>
        <p:nvSpPr>
          <p:cNvPr id="108556" name="Rectangle 12"/>
          <p:cNvSpPr>
            <a:spLocks noChangeArrowheads="1"/>
          </p:cNvSpPr>
          <p:nvPr/>
        </p:nvSpPr>
        <p:spPr bwMode="auto">
          <a:xfrm>
            <a:off x="6705600" y="2514600"/>
            <a:ext cx="762000" cy="457200"/>
          </a:xfrm>
          <a:prstGeom prst="rect">
            <a:avLst/>
          </a:prstGeom>
          <a:noFill/>
          <a:ln w="12700">
            <a:solidFill>
              <a:schemeClr val="tx1"/>
            </a:solidFill>
            <a:miter lim="800000"/>
            <a:headEnd/>
            <a:tailEnd/>
          </a:ln>
          <a:effectLst/>
        </p:spPr>
        <p:txBody>
          <a:bodyPr wrap="none" anchor="ctr"/>
          <a:lstStyle/>
          <a:p>
            <a:pPr algn="ctr"/>
            <a:r>
              <a:rPr lang="en-US" sz="900" b="1"/>
              <a:t>Conversion</a:t>
            </a:r>
          </a:p>
          <a:p>
            <a:pPr algn="ctr"/>
            <a:r>
              <a:rPr lang="en-US" sz="900" b="1"/>
              <a:t>to UO2</a:t>
            </a:r>
          </a:p>
        </p:txBody>
      </p:sp>
      <p:sp>
        <p:nvSpPr>
          <p:cNvPr id="108557" name="Rectangle 13"/>
          <p:cNvSpPr>
            <a:spLocks noChangeArrowheads="1"/>
          </p:cNvSpPr>
          <p:nvPr/>
        </p:nvSpPr>
        <p:spPr bwMode="auto">
          <a:xfrm>
            <a:off x="838200" y="4038600"/>
            <a:ext cx="762000" cy="457200"/>
          </a:xfrm>
          <a:prstGeom prst="rect">
            <a:avLst/>
          </a:prstGeom>
          <a:noFill/>
          <a:ln w="12700">
            <a:solidFill>
              <a:schemeClr val="tx1"/>
            </a:solidFill>
            <a:miter lim="800000"/>
            <a:headEnd/>
            <a:tailEnd/>
          </a:ln>
          <a:effectLst/>
        </p:spPr>
        <p:txBody>
          <a:bodyPr wrap="none" anchor="ctr"/>
          <a:lstStyle/>
          <a:p>
            <a:pPr algn="ctr"/>
            <a:r>
              <a:rPr lang="en-US" sz="900" b="1"/>
              <a:t>Permanent</a:t>
            </a:r>
          </a:p>
          <a:p>
            <a:pPr algn="ctr"/>
            <a:r>
              <a:rPr lang="en-US" sz="900" b="1"/>
              <a:t>Waste</a:t>
            </a:r>
          </a:p>
          <a:p>
            <a:pPr algn="ctr"/>
            <a:r>
              <a:rPr lang="en-US" sz="900" b="1"/>
              <a:t>Storage</a:t>
            </a:r>
          </a:p>
        </p:txBody>
      </p:sp>
      <p:sp>
        <p:nvSpPr>
          <p:cNvPr id="108558" name="Rectangle 14"/>
          <p:cNvSpPr>
            <a:spLocks noChangeArrowheads="1"/>
          </p:cNvSpPr>
          <p:nvPr/>
        </p:nvSpPr>
        <p:spPr bwMode="auto">
          <a:xfrm>
            <a:off x="2286000" y="4038600"/>
            <a:ext cx="762000" cy="457200"/>
          </a:xfrm>
          <a:prstGeom prst="rect">
            <a:avLst/>
          </a:prstGeom>
          <a:noFill/>
          <a:ln w="12700">
            <a:solidFill>
              <a:schemeClr val="tx1"/>
            </a:solidFill>
            <a:miter lim="800000"/>
            <a:headEnd/>
            <a:tailEnd/>
          </a:ln>
          <a:effectLst/>
        </p:spPr>
        <p:txBody>
          <a:bodyPr wrap="none" anchor="ctr"/>
          <a:lstStyle/>
          <a:p>
            <a:pPr algn="ctr"/>
            <a:r>
              <a:rPr lang="en-US" sz="900" b="1"/>
              <a:t>Interim</a:t>
            </a:r>
          </a:p>
          <a:p>
            <a:pPr algn="ctr"/>
            <a:r>
              <a:rPr lang="en-US" sz="900" b="1"/>
              <a:t>Waste</a:t>
            </a:r>
          </a:p>
          <a:p>
            <a:pPr algn="ctr"/>
            <a:r>
              <a:rPr lang="en-US" sz="900" b="1"/>
              <a:t>Storage</a:t>
            </a:r>
          </a:p>
        </p:txBody>
      </p:sp>
      <p:cxnSp>
        <p:nvCxnSpPr>
          <p:cNvPr id="108559" name="AutoShape 15"/>
          <p:cNvCxnSpPr>
            <a:cxnSpLocks noChangeShapeType="1"/>
            <a:stCxn id="108547" idx="3"/>
            <a:endCxn id="108548" idx="1"/>
          </p:cNvCxnSpPr>
          <p:nvPr/>
        </p:nvCxnSpPr>
        <p:spPr bwMode="auto">
          <a:xfrm>
            <a:off x="1600200" y="1600200"/>
            <a:ext cx="685800" cy="0"/>
          </a:xfrm>
          <a:prstGeom prst="straightConnector1">
            <a:avLst/>
          </a:prstGeom>
          <a:noFill/>
          <a:ln w="12700">
            <a:solidFill>
              <a:schemeClr val="tx1"/>
            </a:solidFill>
            <a:round/>
            <a:headEnd/>
            <a:tailEnd type="triangle" w="med" len="med"/>
          </a:ln>
          <a:effectLst/>
        </p:spPr>
      </p:cxnSp>
      <p:sp>
        <p:nvSpPr>
          <p:cNvPr id="108560" name="Text Box 16"/>
          <p:cNvSpPr txBox="1">
            <a:spLocks noChangeArrowheads="1"/>
          </p:cNvSpPr>
          <p:nvPr/>
        </p:nvSpPr>
        <p:spPr bwMode="auto">
          <a:xfrm>
            <a:off x="1600200" y="1219200"/>
            <a:ext cx="685800" cy="365125"/>
          </a:xfrm>
          <a:prstGeom prst="rect">
            <a:avLst/>
          </a:prstGeom>
          <a:noFill/>
          <a:ln w="12700">
            <a:noFill/>
            <a:miter lim="800000"/>
            <a:headEnd/>
            <a:tailEnd/>
          </a:ln>
          <a:effectLst/>
        </p:spPr>
        <p:txBody>
          <a:bodyPr>
            <a:spAutoFit/>
          </a:bodyPr>
          <a:lstStyle/>
          <a:p>
            <a:pPr algn="ctr">
              <a:spcBef>
                <a:spcPct val="50000"/>
              </a:spcBef>
            </a:pPr>
            <a:r>
              <a:rPr lang="en-US" sz="900" b="1"/>
              <a:t>Uranium Ore</a:t>
            </a:r>
          </a:p>
        </p:txBody>
      </p:sp>
      <p:sp>
        <p:nvSpPr>
          <p:cNvPr id="108561" name="Text Box 17"/>
          <p:cNvSpPr txBox="1">
            <a:spLocks noChangeArrowheads="1"/>
          </p:cNvSpPr>
          <p:nvPr/>
        </p:nvSpPr>
        <p:spPr bwMode="auto">
          <a:xfrm>
            <a:off x="2971800" y="1600200"/>
            <a:ext cx="914400" cy="365125"/>
          </a:xfrm>
          <a:prstGeom prst="rect">
            <a:avLst/>
          </a:prstGeom>
          <a:noFill/>
          <a:ln w="12700">
            <a:noFill/>
            <a:miter lim="800000"/>
            <a:headEnd/>
            <a:tailEnd/>
          </a:ln>
          <a:effectLst/>
        </p:spPr>
        <p:txBody>
          <a:bodyPr>
            <a:spAutoFit/>
          </a:bodyPr>
          <a:lstStyle/>
          <a:p>
            <a:pPr algn="ctr">
              <a:spcBef>
                <a:spcPct val="50000"/>
              </a:spcBef>
            </a:pPr>
            <a:r>
              <a:rPr lang="en-US" sz="900" b="1"/>
              <a:t>Uranium Concentrates</a:t>
            </a:r>
          </a:p>
        </p:txBody>
      </p:sp>
      <p:sp>
        <p:nvSpPr>
          <p:cNvPr id="108562" name="Text Box 18"/>
          <p:cNvSpPr txBox="1">
            <a:spLocks noChangeArrowheads="1"/>
          </p:cNvSpPr>
          <p:nvPr/>
        </p:nvSpPr>
        <p:spPr bwMode="auto">
          <a:xfrm>
            <a:off x="4495800" y="1600200"/>
            <a:ext cx="762000" cy="365125"/>
          </a:xfrm>
          <a:prstGeom prst="rect">
            <a:avLst/>
          </a:prstGeom>
          <a:noFill/>
          <a:ln w="12700">
            <a:noFill/>
            <a:miter lim="800000"/>
            <a:headEnd/>
            <a:tailEnd/>
          </a:ln>
          <a:effectLst/>
        </p:spPr>
        <p:txBody>
          <a:bodyPr>
            <a:spAutoFit/>
          </a:bodyPr>
          <a:lstStyle/>
          <a:p>
            <a:pPr algn="ctr">
              <a:spcBef>
                <a:spcPct val="50000"/>
              </a:spcBef>
            </a:pPr>
            <a:r>
              <a:rPr lang="en-US" sz="900" b="1"/>
              <a:t>Uranyl Nitrate</a:t>
            </a:r>
          </a:p>
        </p:txBody>
      </p:sp>
      <p:cxnSp>
        <p:nvCxnSpPr>
          <p:cNvPr id="108563" name="AutoShape 19"/>
          <p:cNvCxnSpPr>
            <a:cxnSpLocks noChangeShapeType="1"/>
            <a:stCxn id="108554" idx="1"/>
            <a:endCxn id="108551" idx="0"/>
          </p:cNvCxnSpPr>
          <p:nvPr/>
        </p:nvCxnSpPr>
        <p:spPr bwMode="auto">
          <a:xfrm rot="10800000" flipH="1">
            <a:off x="838200" y="1371600"/>
            <a:ext cx="6248400" cy="1371600"/>
          </a:xfrm>
          <a:prstGeom prst="bentConnector4">
            <a:avLst>
              <a:gd name="adj1" fmla="val -5032"/>
              <a:gd name="adj2" fmla="val 122338"/>
            </a:avLst>
          </a:prstGeom>
          <a:noFill/>
          <a:ln w="12700">
            <a:solidFill>
              <a:schemeClr val="tx1"/>
            </a:solidFill>
            <a:miter lim="800000"/>
            <a:headEnd/>
            <a:tailEnd type="triangle" w="med" len="med"/>
          </a:ln>
          <a:effectLst/>
        </p:spPr>
      </p:cxnSp>
      <p:cxnSp>
        <p:nvCxnSpPr>
          <p:cNvPr id="108564" name="AutoShape 20"/>
          <p:cNvCxnSpPr>
            <a:cxnSpLocks noChangeShapeType="1"/>
            <a:endCxn id="108558" idx="0"/>
          </p:cNvCxnSpPr>
          <p:nvPr/>
        </p:nvCxnSpPr>
        <p:spPr bwMode="auto">
          <a:xfrm rot="16200000" flipH="1">
            <a:off x="1314450" y="2686050"/>
            <a:ext cx="1066800" cy="1638300"/>
          </a:xfrm>
          <a:prstGeom prst="bentConnector3">
            <a:avLst>
              <a:gd name="adj1" fmla="val 82139"/>
            </a:avLst>
          </a:prstGeom>
          <a:noFill/>
          <a:ln w="12700">
            <a:solidFill>
              <a:schemeClr val="tx1"/>
            </a:solidFill>
            <a:miter lim="800000"/>
            <a:headEnd/>
            <a:tailEnd type="triangle" w="med" len="med"/>
          </a:ln>
          <a:effectLst/>
        </p:spPr>
      </p:cxnSp>
      <p:sp>
        <p:nvSpPr>
          <p:cNvPr id="108565" name="Rectangle 21"/>
          <p:cNvSpPr>
            <a:spLocks noChangeArrowheads="1"/>
          </p:cNvSpPr>
          <p:nvPr/>
        </p:nvSpPr>
        <p:spPr bwMode="auto">
          <a:xfrm>
            <a:off x="3733800" y="4038600"/>
            <a:ext cx="762000" cy="457200"/>
          </a:xfrm>
          <a:prstGeom prst="rect">
            <a:avLst/>
          </a:prstGeom>
          <a:noFill/>
          <a:ln w="12700">
            <a:solidFill>
              <a:schemeClr val="tx1"/>
            </a:solidFill>
            <a:miter lim="800000"/>
            <a:headEnd/>
            <a:tailEnd/>
          </a:ln>
          <a:effectLst/>
        </p:spPr>
        <p:txBody>
          <a:bodyPr wrap="none" anchor="ctr"/>
          <a:lstStyle/>
          <a:p>
            <a:pPr algn="ctr"/>
            <a:r>
              <a:rPr lang="en-US" sz="900" b="1"/>
              <a:t>PuO2-UO3</a:t>
            </a:r>
          </a:p>
          <a:p>
            <a:pPr algn="ctr"/>
            <a:r>
              <a:rPr lang="en-US" sz="900" b="1"/>
              <a:t>Stockpile</a:t>
            </a:r>
          </a:p>
        </p:txBody>
      </p:sp>
      <p:sp>
        <p:nvSpPr>
          <p:cNvPr id="108566" name="Rectangle 22"/>
          <p:cNvSpPr>
            <a:spLocks noChangeArrowheads="1"/>
          </p:cNvSpPr>
          <p:nvPr/>
        </p:nvSpPr>
        <p:spPr bwMode="auto">
          <a:xfrm>
            <a:off x="5257800" y="4038600"/>
            <a:ext cx="762000" cy="457200"/>
          </a:xfrm>
          <a:prstGeom prst="rect">
            <a:avLst/>
          </a:prstGeom>
          <a:noFill/>
          <a:ln w="12700">
            <a:solidFill>
              <a:schemeClr val="tx1"/>
            </a:solidFill>
            <a:miter lim="800000"/>
            <a:headEnd/>
            <a:tailEnd/>
          </a:ln>
          <a:effectLst/>
        </p:spPr>
        <p:txBody>
          <a:bodyPr wrap="none" anchor="ctr"/>
          <a:lstStyle/>
          <a:p>
            <a:pPr algn="ctr"/>
            <a:r>
              <a:rPr lang="en-US" sz="900" b="1"/>
              <a:t>Conversion</a:t>
            </a:r>
          </a:p>
          <a:p>
            <a:pPr algn="ctr"/>
            <a:r>
              <a:rPr lang="en-US" sz="900" b="1"/>
              <a:t>To (Pu,U)O2</a:t>
            </a:r>
          </a:p>
        </p:txBody>
      </p:sp>
      <p:sp>
        <p:nvSpPr>
          <p:cNvPr id="108567" name="Rectangle 23"/>
          <p:cNvSpPr>
            <a:spLocks noChangeArrowheads="1"/>
          </p:cNvSpPr>
          <p:nvPr/>
        </p:nvSpPr>
        <p:spPr bwMode="auto">
          <a:xfrm>
            <a:off x="838200" y="5638800"/>
            <a:ext cx="762000" cy="457200"/>
          </a:xfrm>
          <a:prstGeom prst="rect">
            <a:avLst/>
          </a:prstGeom>
          <a:noFill/>
          <a:ln w="12700">
            <a:solidFill>
              <a:schemeClr val="tx1"/>
            </a:solidFill>
            <a:miter lim="800000"/>
            <a:headEnd/>
            <a:tailEnd/>
          </a:ln>
          <a:effectLst/>
        </p:spPr>
        <p:txBody>
          <a:bodyPr wrap="none" anchor="ctr"/>
          <a:lstStyle/>
          <a:p>
            <a:pPr algn="ctr"/>
            <a:r>
              <a:rPr lang="en-US" sz="900" b="1"/>
              <a:t>Breeder</a:t>
            </a:r>
          </a:p>
          <a:p>
            <a:pPr algn="ctr"/>
            <a:r>
              <a:rPr lang="en-US" sz="900" b="1"/>
              <a:t>Fuel</a:t>
            </a:r>
          </a:p>
          <a:p>
            <a:pPr algn="ctr"/>
            <a:r>
              <a:rPr lang="en-US" sz="900" b="1"/>
              <a:t>Reprocessing</a:t>
            </a:r>
          </a:p>
        </p:txBody>
      </p:sp>
      <p:sp>
        <p:nvSpPr>
          <p:cNvPr id="108568" name="Rectangle 24"/>
          <p:cNvSpPr>
            <a:spLocks noChangeArrowheads="1"/>
          </p:cNvSpPr>
          <p:nvPr/>
        </p:nvSpPr>
        <p:spPr bwMode="auto">
          <a:xfrm>
            <a:off x="2286000" y="5638800"/>
            <a:ext cx="762000" cy="457200"/>
          </a:xfrm>
          <a:prstGeom prst="rect">
            <a:avLst/>
          </a:prstGeom>
          <a:noFill/>
          <a:ln w="12700">
            <a:solidFill>
              <a:schemeClr val="tx1"/>
            </a:solidFill>
            <a:miter lim="800000"/>
            <a:headEnd/>
            <a:tailEnd/>
          </a:ln>
          <a:effectLst/>
        </p:spPr>
        <p:txBody>
          <a:bodyPr wrap="none" anchor="ctr"/>
          <a:lstStyle/>
          <a:p>
            <a:pPr algn="ctr"/>
            <a:r>
              <a:rPr lang="en-US" sz="900" b="1"/>
              <a:t>Irradiated</a:t>
            </a:r>
          </a:p>
          <a:p>
            <a:pPr algn="ctr"/>
            <a:r>
              <a:rPr lang="en-US" sz="900" b="1"/>
              <a:t>Fuel</a:t>
            </a:r>
          </a:p>
          <a:p>
            <a:pPr algn="ctr"/>
            <a:r>
              <a:rPr lang="en-US" sz="900" b="1"/>
              <a:t>Storage</a:t>
            </a:r>
          </a:p>
        </p:txBody>
      </p:sp>
      <p:sp>
        <p:nvSpPr>
          <p:cNvPr id="108569" name="Rectangle 25"/>
          <p:cNvSpPr>
            <a:spLocks noChangeArrowheads="1"/>
          </p:cNvSpPr>
          <p:nvPr/>
        </p:nvSpPr>
        <p:spPr bwMode="auto">
          <a:xfrm>
            <a:off x="3733800" y="5638800"/>
            <a:ext cx="762000" cy="457200"/>
          </a:xfrm>
          <a:prstGeom prst="rect">
            <a:avLst/>
          </a:prstGeom>
          <a:noFill/>
          <a:ln w="12700">
            <a:solidFill>
              <a:schemeClr val="tx1"/>
            </a:solidFill>
            <a:miter lim="800000"/>
            <a:headEnd/>
            <a:tailEnd/>
          </a:ln>
          <a:effectLst/>
        </p:spPr>
        <p:txBody>
          <a:bodyPr wrap="none" anchor="ctr"/>
          <a:lstStyle/>
          <a:p>
            <a:pPr algn="ctr"/>
            <a:r>
              <a:rPr lang="en-US" sz="900" b="1"/>
              <a:t>Fast</a:t>
            </a:r>
          </a:p>
          <a:p>
            <a:pPr algn="ctr"/>
            <a:r>
              <a:rPr lang="en-US" sz="900" b="1"/>
              <a:t>Breeder</a:t>
            </a:r>
          </a:p>
          <a:p>
            <a:pPr algn="ctr"/>
            <a:r>
              <a:rPr lang="en-US" sz="900" b="1"/>
              <a:t>Reactor</a:t>
            </a:r>
          </a:p>
        </p:txBody>
      </p:sp>
      <p:sp>
        <p:nvSpPr>
          <p:cNvPr id="108570" name="Rectangle 26"/>
          <p:cNvSpPr>
            <a:spLocks noChangeArrowheads="1"/>
          </p:cNvSpPr>
          <p:nvPr/>
        </p:nvSpPr>
        <p:spPr bwMode="auto">
          <a:xfrm>
            <a:off x="5257800" y="5638800"/>
            <a:ext cx="762000" cy="457200"/>
          </a:xfrm>
          <a:prstGeom prst="rect">
            <a:avLst/>
          </a:prstGeom>
          <a:noFill/>
          <a:ln w="12700">
            <a:solidFill>
              <a:schemeClr val="tx1"/>
            </a:solidFill>
            <a:miter lim="800000"/>
            <a:headEnd/>
            <a:tailEnd/>
          </a:ln>
          <a:effectLst/>
        </p:spPr>
        <p:txBody>
          <a:bodyPr wrap="none" anchor="ctr"/>
          <a:lstStyle/>
          <a:p>
            <a:pPr algn="ctr"/>
            <a:r>
              <a:rPr lang="en-US" sz="900" b="1"/>
              <a:t>Breeder</a:t>
            </a:r>
          </a:p>
          <a:p>
            <a:pPr algn="ctr"/>
            <a:r>
              <a:rPr lang="en-US" sz="900" b="1"/>
              <a:t>Fuel</a:t>
            </a:r>
          </a:p>
          <a:p>
            <a:pPr algn="ctr"/>
            <a:r>
              <a:rPr lang="en-US" sz="900" b="1"/>
              <a:t>Fabrication</a:t>
            </a:r>
          </a:p>
        </p:txBody>
      </p:sp>
      <p:sp>
        <p:nvSpPr>
          <p:cNvPr id="108571" name="Rectangle 27"/>
          <p:cNvSpPr>
            <a:spLocks noChangeArrowheads="1"/>
          </p:cNvSpPr>
          <p:nvPr/>
        </p:nvSpPr>
        <p:spPr bwMode="auto">
          <a:xfrm>
            <a:off x="6705600" y="5638800"/>
            <a:ext cx="762000" cy="457200"/>
          </a:xfrm>
          <a:prstGeom prst="rect">
            <a:avLst/>
          </a:prstGeom>
          <a:noFill/>
          <a:ln w="12700">
            <a:solidFill>
              <a:schemeClr val="tx1"/>
            </a:solidFill>
            <a:miter lim="800000"/>
            <a:headEnd/>
            <a:tailEnd/>
          </a:ln>
          <a:effectLst/>
        </p:spPr>
        <p:txBody>
          <a:bodyPr wrap="none" anchor="ctr"/>
          <a:lstStyle/>
          <a:p>
            <a:pPr algn="ctr"/>
            <a:r>
              <a:rPr lang="en-US" sz="900" b="1"/>
              <a:t>Conversion</a:t>
            </a:r>
          </a:p>
          <a:p>
            <a:pPr algn="ctr"/>
            <a:r>
              <a:rPr lang="en-US" sz="900" b="1"/>
              <a:t>to UO2</a:t>
            </a:r>
          </a:p>
        </p:txBody>
      </p:sp>
      <p:sp>
        <p:nvSpPr>
          <p:cNvPr id="108572" name="Rectangle 28"/>
          <p:cNvSpPr>
            <a:spLocks noChangeArrowheads="1"/>
          </p:cNvSpPr>
          <p:nvPr/>
        </p:nvSpPr>
        <p:spPr bwMode="auto">
          <a:xfrm>
            <a:off x="8153400" y="1371600"/>
            <a:ext cx="762000" cy="457200"/>
          </a:xfrm>
          <a:prstGeom prst="rect">
            <a:avLst/>
          </a:prstGeom>
          <a:noFill/>
          <a:ln w="12700">
            <a:solidFill>
              <a:schemeClr val="tx1"/>
            </a:solidFill>
            <a:miter lim="800000"/>
            <a:headEnd/>
            <a:tailEnd/>
          </a:ln>
          <a:effectLst/>
        </p:spPr>
        <p:txBody>
          <a:bodyPr wrap="none" anchor="ctr"/>
          <a:lstStyle/>
          <a:p>
            <a:pPr algn="ctr"/>
            <a:r>
              <a:rPr lang="en-US" sz="900" b="1"/>
              <a:t>Depleted</a:t>
            </a:r>
          </a:p>
          <a:p>
            <a:pPr algn="ctr"/>
            <a:r>
              <a:rPr lang="en-US" sz="900" b="1"/>
              <a:t>UF6</a:t>
            </a:r>
          </a:p>
          <a:p>
            <a:pPr algn="ctr"/>
            <a:r>
              <a:rPr lang="en-US" sz="900" b="1"/>
              <a:t>Stockpile</a:t>
            </a:r>
          </a:p>
        </p:txBody>
      </p:sp>
      <p:cxnSp>
        <p:nvCxnSpPr>
          <p:cNvPr id="108573" name="AutoShape 29"/>
          <p:cNvCxnSpPr>
            <a:cxnSpLocks noChangeShapeType="1"/>
            <a:stCxn id="108572" idx="2"/>
            <a:endCxn id="108571" idx="3"/>
          </p:cNvCxnSpPr>
          <p:nvPr/>
        </p:nvCxnSpPr>
        <p:spPr bwMode="auto">
          <a:xfrm rot="5400000">
            <a:off x="5981700" y="3314700"/>
            <a:ext cx="4038600" cy="1066800"/>
          </a:xfrm>
          <a:prstGeom prst="bentConnector2">
            <a:avLst/>
          </a:prstGeom>
          <a:noFill/>
          <a:ln w="12700">
            <a:solidFill>
              <a:schemeClr val="tx1"/>
            </a:solidFill>
            <a:miter lim="800000"/>
            <a:headEnd/>
            <a:tailEnd type="triangle" w="med" len="med"/>
          </a:ln>
          <a:effectLst/>
        </p:spPr>
      </p:cxnSp>
      <p:cxnSp>
        <p:nvCxnSpPr>
          <p:cNvPr id="108574" name="AutoShape 30"/>
          <p:cNvCxnSpPr>
            <a:cxnSpLocks noChangeShapeType="1"/>
            <a:stCxn id="108567" idx="2"/>
            <a:endCxn id="108571" idx="2"/>
          </p:cNvCxnSpPr>
          <p:nvPr/>
        </p:nvCxnSpPr>
        <p:spPr bwMode="auto">
          <a:xfrm rot="16200000" flipH="1">
            <a:off x="4152106" y="3163094"/>
            <a:ext cx="1588" cy="5867400"/>
          </a:xfrm>
          <a:prstGeom prst="bentConnector3">
            <a:avLst>
              <a:gd name="adj1" fmla="val 16600000"/>
            </a:avLst>
          </a:prstGeom>
          <a:noFill/>
          <a:ln w="12700">
            <a:solidFill>
              <a:schemeClr val="tx1"/>
            </a:solidFill>
            <a:miter lim="800000"/>
            <a:headEnd/>
            <a:tailEnd type="triangle" w="med" len="med"/>
          </a:ln>
          <a:effectLst/>
        </p:spPr>
      </p:cxnSp>
      <p:cxnSp>
        <p:nvCxnSpPr>
          <p:cNvPr id="108575" name="AutoShape 31"/>
          <p:cNvCxnSpPr>
            <a:cxnSpLocks noChangeShapeType="1"/>
            <a:stCxn id="108571" idx="1"/>
            <a:endCxn id="108570" idx="3"/>
          </p:cNvCxnSpPr>
          <p:nvPr/>
        </p:nvCxnSpPr>
        <p:spPr bwMode="auto">
          <a:xfrm flipH="1">
            <a:off x="6019800" y="5867400"/>
            <a:ext cx="685800" cy="0"/>
          </a:xfrm>
          <a:prstGeom prst="straightConnector1">
            <a:avLst/>
          </a:prstGeom>
          <a:noFill/>
          <a:ln w="12700">
            <a:solidFill>
              <a:schemeClr val="tx1"/>
            </a:solidFill>
            <a:round/>
            <a:headEnd/>
            <a:tailEnd type="triangle" w="med" len="med"/>
          </a:ln>
          <a:effectLst/>
        </p:spPr>
      </p:cxnSp>
      <p:cxnSp>
        <p:nvCxnSpPr>
          <p:cNvPr id="108576" name="AutoShape 32"/>
          <p:cNvCxnSpPr>
            <a:cxnSpLocks noChangeShapeType="1"/>
            <a:stCxn id="108570" idx="1"/>
            <a:endCxn id="108569" idx="3"/>
          </p:cNvCxnSpPr>
          <p:nvPr/>
        </p:nvCxnSpPr>
        <p:spPr bwMode="auto">
          <a:xfrm flipH="1">
            <a:off x="4495800" y="5867400"/>
            <a:ext cx="762000" cy="0"/>
          </a:xfrm>
          <a:prstGeom prst="straightConnector1">
            <a:avLst/>
          </a:prstGeom>
          <a:noFill/>
          <a:ln w="12700">
            <a:solidFill>
              <a:schemeClr val="tx1"/>
            </a:solidFill>
            <a:round/>
            <a:headEnd/>
            <a:tailEnd type="triangle" w="med" len="med"/>
          </a:ln>
          <a:effectLst/>
        </p:spPr>
      </p:cxnSp>
      <p:cxnSp>
        <p:nvCxnSpPr>
          <p:cNvPr id="108577" name="AutoShape 33"/>
          <p:cNvCxnSpPr>
            <a:cxnSpLocks noChangeShapeType="1"/>
            <a:stCxn id="108569" idx="1"/>
            <a:endCxn id="108568" idx="3"/>
          </p:cNvCxnSpPr>
          <p:nvPr/>
        </p:nvCxnSpPr>
        <p:spPr bwMode="auto">
          <a:xfrm flipH="1">
            <a:off x="3048000" y="5867400"/>
            <a:ext cx="685800" cy="0"/>
          </a:xfrm>
          <a:prstGeom prst="straightConnector1">
            <a:avLst/>
          </a:prstGeom>
          <a:noFill/>
          <a:ln w="12700">
            <a:solidFill>
              <a:schemeClr val="tx1"/>
            </a:solidFill>
            <a:round/>
            <a:headEnd/>
            <a:tailEnd type="triangle" w="med" len="med"/>
          </a:ln>
          <a:effectLst/>
        </p:spPr>
      </p:cxnSp>
      <p:cxnSp>
        <p:nvCxnSpPr>
          <p:cNvPr id="108578" name="AutoShape 34"/>
          <p:cNvCxnSpPr>
            <a:cxnSpLocks noChangeShapeType="1"/>
            <a:stCxn id="108568" idx="1"/>
            <a:endCxn id="108567" idx="3"/>
          </p:cNvCxnSpPr>
          <p:nvPr/>
        </p:nvCxnSpPr>
        <p:spPr bwMode="auto">
          <a:xfrm flipH="1">
            <a:off x="1600200" y="5867400"/>
            <a:ext cx="685800" cy="0"/>
          </a:xfrm>
          <a:prstGeom prst="straightConnector1">
            <a:avLst/>
          </a:prstGeom>
          <a:noFill/>
          <a:ln w="12700">
            <a:solidFill>
              <a:schemeClr val="tx1"/>
            </a:solidFill>
            <a:round/>
            <a:headEnd/>
            <a:tailEnd type="triangle" w="med" len="med"/>
          </a:ln>
          <a:effectLst/>
        </p:spPr>
      </p:cxnSp>
      <p:cxnSp>
        <p:nvCxnSpPr>
          <p:cNvPr id="108579" name="AutoShape 35"/>
          <p:cNvCxnSpPr>
            <a:cxnSpLocks noChangeShapeType="1"/>
            <a:stCxn id="108566" idx="2"/>
            <a:endCxn id="108570" idx="0"/>
          </p:cNvCxnSpPr>
          <p:nvPr/>
        </p:nvCxnSpPr>
        <p:spPr bwMode="auto">
          <a:xfrm>
            <a:off x="5638800" y="4495800"/>
            <a:ext cx="0" cy="1143000"/>
          </a:xfrm>
          <a:prstGeom prst="straightConnector1">
            <a:avLst/>
          </a:prstGeom>
          <a:noFill/>
          <a:ln w="12700">
            <a:solidFill>
              <a:schemeClr val="tx1"/>
            </a:solidFill>
            <a:round/>
            <a:headEnd/>
            <a:tailEnd type="triangle" w="med" len="med"/>
          </a:ln>
          <a:effectLst/>
        </p:spPr>
      </p:cxnSp>
      <p:cxnSp>
        <p:nvCxnSpPr>
          <p:cNvPr id="108580" name="AutoShape 36"/>
          <p:cNvCxnSpPr>
            <a:cxnSpLocks noChangeShapeType="1"/>
            <a:stCxn id="108566" idx="0"/>
            <a:endCxn id="108555" idx="2"/>
          </p:cNvCxnSpPr>
          <p:nvPr/>
        </p:nvCxnSpPr>
        <p:spPr bwMode="auto">
          <a:xfrm flipV="1">
            <a:off x="5638800" y="2971800"/>
            <a:ext cx="0" cy="1066800"/>
          </a:xfrm>
          <a:prstGeom prst="straightConnector1">
            <a:avLst/>
          </a:prstGeom>
          <a:noFill/>
          <a:ln w="12700">
            <a:solidFill>
              <a:schemeClr val="tx1"/>
            </a:solidFill>
            <a:round/>
            <a:headEnd/>
            <a:tailEnd type="triangle" w="med" len="med"/>
          </a:ln>
          <a:effectLst/>
        </p:spPr>
      </p:cxnSp>
      <p:cxnSp>
        <p:nvCxnSpPr>
          <p:cNvPr id="108581" name="AutoShape 37"/>
          <p:cNvCxnSpPr>
            <a:cxnSpLocks noChangeShapeType="1"/>
            <a:stCxn id="108556" idx="1"/>
            <a:endCxn id="108555" idx="3"/>
          </p:cNvCxnSpPr>
          <p:nvPr/>
        </p:nvCxnSpPr>
        <p:spPr bwMode="auto">
          <a:xfrm flipH="1">
            <a:off x="6019800" y="2743200"/>
            <a:ext cx="685800" cy="0"/>
          </a:xfrm>
          <a:prstGeom prst="straightConnector1">
            <a:avLst/>
          </a:prstGeom>
          <a:noFill/>
          <a:ln w="12700">
            <a:solidFill>
              <a:schemeClr val="tx1"/>
            </a:solidFill>
            <a:round/>
            <a:headEnd/>
            <a:tailEnd type="triangle" w="med" len="med"/>
          </a:ln>
          <a:effectLst/>
        </p:spPr>
      </p:cxnSp>
      <p:cxnSp>
        <p:nvCxnSpPr>
          <p:cNvPr id="108582" name="AutoShape 38"/>
          <p:cNvCxnSpPr>
            <a:cxnSpLocks noChangeShapeType="1"/>
            <a:stCxn id="108555" idx="1"/>
            <a:endCxn id="108553" idx="3"/>
          </p:cNvCxnSpPr>
          <p:nvPr/>
        </p:nvCxnSpPr>
        <p:spPr bwMode="auto">
          <a:xfrm flipH="1">
            <a:off x="4495800" y="2743200"/>
            <a:ext cx="762000" cy="0"/>
          </a:xfrm>
          <a:prstGeom prst="straightConnector1">
            <a:avLst/>
          </a:prstGeom>
          <a:noFill/>
          <a:ln w="12700">
            <a:solidFill>
              <a:schemeClr val="tx1"/>
            </a:solidFill>
            <a:round/>
            <a:headEnd/>
            <a:tailEnd type="triangle" w="med" len="med"/>
          </a:ln>
          <a:effectLst/>
        </p:spPr>
      </p:cxnSp>
      <p:cxnSp>
        <p:nvCxnSpPr>
          <p:cNvPr id="108583" name="AutoShape 39"/>
          <p:cNvCxnSpPr>
            <a:cxnSpLocks noChangeShapeType="1"/>
            <a:stCxn id="108553" idx="1"/>
            <a:endCxn id="108552" idx="3"/>
          </p:cNvCxnSpPr>
          <p:nvPr/>
        </p:nvCxnSpPr>
        <p:spPr bwMode="auto">
          <a:xfrm flipH="1">
            <a:off x="3048000" y="2743200"/>
            <a:ext cx="685800" cy="0"/>
          </a:xfrm>
          <a:prstGeom prst="straightConnector1">
            <a:avLst/>
          </a:prstGeom>
          <a:noFill/>
          <a:ln w="12700">
            <a:solidFill>
              <a:schemeClr val="tx1"/>
            </a:solidFill>
            <a:round/>
            <a:headEnd/>
            <a:tailEnd type="triangle" w="med" len="med"/>
          </a:ln>
          <a:effectLst/>
        </p:spPr>
      </p:cxnSp>
      <p:cxnSp>
        <p:nvCxnSpPr>
          <p:cNvPr id="108584" name="AutoShape 40"/>
          <p:cNvCxnSpPr>
            <a:cxnSpLocks noChangeShapeType="1"/>
            <a:stCxn id="108552" idx="1"/>
            <a:endCxn id="108554" idx="3"/>
          </p:cNvCxnSpPr>
          <p:nvPr/>
        </p:nvCxnSpPr>
        <p:spPr bwMode="auto">
          <a:xfrm flipH="1">
            <a:off x="1600200" y="2743200"/>
            <a:ext cx="685800" cy="0"/>
          </a:xfrm>
          <a:prstGeom prst="straightConnector1">
            <a:avLst/>
          </a:prstGeom>
          <a:noFill/>
          <a:ln w="12700">
            <a:solidFill>
              <a:schemeClr val="tx1"/>
            </a:solidFill>
            <a:round/>
            <a:headEnd/>
            <a:tailEnd type="triangle" w="med" len="med"/>
          </a:ln>
          <a:effectLst/>
        </p:spPr>
      </p:cxnSp>
      <p:cxnSp>
        <p:nvCxnSpPr>
          <p:cNvPr id="108585" name="AutoShape 41"/>
          <p:cNvCxnSpPr>
            <a:cxnSpLocks noChangeShapeType="1"/>
            <a:stCxn id="108558" idx="1"/>
            <a:endCxn id="108557" idx="3"/>
          </p:cNvCxnSpPr>
          <p:nvPr/>
        </p:nvCxnSpPr>
        <p:spPr bwMode="auto">
          <a:xfrm flipH="1">
            <a:off x="1600200" y="4267200"/>
            <a:ext cx="685800" cy="0"/>
          </a:xfrm>
          <a:prstGeom prst="straightConnector1">
            <a:avLst/>
          </a:prstGeom>
          <a:noFill/>
          <a:ln w="12700">
            <a:solidFill>
              <a:schemeClr val="tx1"/>
            </a:solidFill>
            <a:round/>
            <a:headEnd/>
            <a:tailEnd type="triangle" w="med" len="med"/>
          </a:ln>
          <a:effectLst/>
        </p:spPr>
      </p:cxnSp>
      <p:cxnSp>
        <p:nvCxnSpPr>
          <p:cNvPr id="108586" name="AutoShape 42"/>
          <p:cNvCxnSpPr>
            <a:cxnSpLocks noChangeShapeType="1"/>
            <a:stCxn id="108550" idx="3"/>
            <a:endCxn id="108551" idx="1"/>
          </p:cNvCxnSpPr>
          <p:nvPr/>
        </p:nvCxnSpPr>
        <p:spPr bwMode="auto">
          <a:xfrm>
            <a:off x="6019800" y="1600200"/>
            <a:ext cx="685800" cy="0"/>
          </a:xfrm>
          <a:prstGeom prst="straightConnector1">
            <a:avLst/>
          </a:prstGeom>
          <a:noFill/>
          <a:ln w="12700">
            <a:solidFill>
              <a:schemeClr val="tx1"/>
            </a:solidFill>
            <a:round/>
            <a:headEnd/>
            <a:tailEnd type="triangle" w="med" len="med"/>
          </a:ln>
          <a:effectLst/>
        </p:spPr>
      </p:cxnSp>
      <p:cxnSp>
        <p:nvCxnSpPr>
          <p:cNvPr id="108587" name="AutoShape 43"/>
          <p:cNvCxnSpPr>
            <a:cxnSpLocks noChangeShapeType="1"/>
            <a:stCxn id="108551" idx="3"/>
            <a:endCxn id="108572" idx="1"/>
          </p:cNvCxnSpPr>
          <p:nvPr/>
        </p:nvCxnSpPr>
        <p:spPr bwMode="auto">
          <a:xfrm>
            <a:off x="7467600" y="1600200"/>
            <a:ext cx="685800" cy="0"/>
          </a:xfrm>
          <a:prstGeom prst="straightConnector1">
            <a:avLst/>
          </a:prstGeom>
          <a:noFill/>
          <a:ln w="12700">
            <a:solidFill>
              <a:schemeClr val="tx1"/>
            </a:solidFill>
            <a:round/>
            <a:headEnd/>
            <a:tailEnd type="triangle" w="med" len="med"/>
          </a:ln>
          <a:effectLst/>
        </p:spPr>
      </p:cxnSp>
      <p:cxnSp>
        <p:nvCxnSpPr>
          <p:cNvPr id="108588" name="AutoShape 44"/>
          <p:cNvCxnSpPr>
            <a:cxnSpLocks noChangeShapeType="1"/>
            <a:stCxn id="108551" idx="2"/>
            <a:endCxn id="108556" idx="0"/>
          </p:cNvCxnSpPr>
          <p:nvPr/>
        </p:nvCxnSpPr>
        <p:spPr bwMode="auto">
          <a:xfrm>
            <a:off x="7086600" y="1828800"/>
            <a:ext cx="0" cy="685800"/>
          </a:xfrm>
          <a:prstGeom prst="straightConnector1">
            <a:avLst/>
          </a:prstGeom>
          <a:noFill/>
          <a:ln w="12700">
            <a:solidFill>
              <a:schemeClr val="tx1"/>
            </a:solidFill>
            <a:round/>
            <a:headEnd/>
            <a:tailEnd type="triangle" w="med" len="med"/>
          </a:ln>
          <a:effectLst/>
        </p:spPr>
      </p:cxnSp>
      <p:cxnSp>
        <p:nvCxnSpPr>
          <p:cNvPr id="108589" name="AutoShape 45"/>
          <p:cNvCxnSpPr>
            <a:cxnSpLocks noChangeShapeType="1"/>
            <a:stCxn id="108550" idx="2"/>
            <a:endCxn id="108555" idx="0"/>
          </p:cNvCxnSpPr>
          <p:nvPr/>
        </p:nvCxnSpPr>
        <p:spPr bwMode="auto">
          <a:xfrm>
            <a:off x="5638800" y="1828800"/>
            <a:ext cx="0" cy="685800"/>
          </a:xfrm>
          <a:prstGeom prst="straightConnector1">
            <a:avLst/>
          </a:prstGeom>
          <a:noFill/>
          <a:ln w="12700">
            <a:solidFill>
              <a:schemeClr val="tx1"/>
            </a:solidFill>
            <a:round/>
            <a:headEnd/>
            <a:tailEnd type="triangle" w="med" len="med"/>
          </a:ln>
          <a:effectLst/>
        </p:spPr>
      </p:cxnSp>
      <p:cxnSp>
        <p:nvCxnSpPr>
          <p:cNvPr id="108590" name="AutoShape 46"/>
          <p:cNvCxnSpPr>
            <a:cxnSpLocks noChangeShapeType="1"/>
            <a:endCxn id="108565" idx="2"/>
          </p:cNvCxnSpPr>
          <p:nvPr/>
        </p:nvCxnSpPr>
        <p:spPr bwMode="auto">
          <a:xfrm rot="16200000">
            <a:off x="2190750" y="3714750"/>
            <a:ext cx="1143000" cy="2705100"/>
          </a:xfrm>
          <a:prstGeom prst="bentConnector3">
            <a:avLst>
              <a:gd name="adj1" fmla="val 59023"/>
            </a:avLst>
          </a:prstGeom>
          <a:noFill/>
          <a:ln w="12700">
            <a:solidFill>
              <a:schemeClr val="tx1"/>
            </a:solidFill>
            <a:miter lim="800000"/>
            <a:headEnd/>
            <a:tailEnd type="triangle" w="med" len="med"/>
          </a:ln>
          <a:effectLst/>
        </p:spPr>
      </p:cxnSp>
      <p:cxnSp>
        <p:nvCxnSpPr>
          <p:cNvPr id="108591" name="AutoShape 47"/>
          <p:cNvCxnSpPr>
            <a:cxnSpLocks noChangeShapeType="1"/>
            <a:endCxn id="108558" idx="2"/>
          </p:cNvCxnSpPr>
          <p:nvPr/>
        </p:nvCxnSpPr>
        <p:spPr bwMode="auto">
          <a:xfrm rot="16200000">
            <a:off x="1276350" y="4248150"/>
            <a:ext cx="1143000" cy="1638300"/>
          </a:xfrm>
          <a:prstGeom prst="bentConnector3">
            <a:avLst>
              <a:gd name="adj1" fmla="val 80273"/>
            </a:avLst>
          </a:prstGeom>
          <a:noFill/>
          <a:ln w="12700">
            <a:solidFill>
              <a:schemeClr val="tx1"/>
            </a:solidFill>
            <a:miter lim="800000"/>
            <a:headEnd/>
            <a:tailEnd type="triangle" w="med" len="med"/>
          </a:ln>
          <a:effectLst/>
        </p:spPr>
      </p:cxnSp>
      <p:cxnSp>
        <p:nvCxnSpPr>
          <p:cNvPr id="108592" name="AutoShape 48"/>
          <p:cNvCxnSpPr>
            <a:cxnSpLocks noChangeShapeType="1"/>
            <a:endCxn id="108565" idx="0"/>
          </p:cNvCxnSpPr>
          <p:nvPr/>
        </p:nvCxnSpPr>
        <p:spPr bwMode="auto">
          <a:xfrm rot="16200000" flipH="1">
            <a:off x="2228850" y="2152650"/>
            <a:ext cx="1066800" cy="2705100"/>
          </a:xfrm>
          <a:prstGeom prst="bentConnector3">
            <a:avLst>
              <a:gd name="adj1" fmla="val 60412"/>
            </a:avLst>
          </a:prstGeom>
          <a:noFill/>
          <a:ln w="12700">
            <a:solidFill>
              <a:schemeClr val="tx1"/>
            </a:solidFill>
            <a:miter lim="800000"/>
            <a:headEnd/>
            <a:tailEnd type="triangle" w="med" len="med"/>
          </a:ln>
          <a:effectLst/>
        </p:spPr>
      </p:cxnSp>
      <p:cxnSp>
        <p:nvCxnSpPr>
          <p:cNvPr id="108593" name="AutoShape 49"/>
          <p:cNvCxnSpPr>
            <a:cxnSpLocks noChangeShapeType="1"/>
            <a:stCxn id="108565" idx="3"/>
            <a:endCxn id="108566" idx="1"/>
          </p:cNvCxnSpPr>
          <p:nvPr/>
        </p:nvCxnSpPr>
        <p:spPr bwMode="auto">
          <a:xfrm>
            <a:off x="4495800" y="4267200"/>
            <a:ext cx="762000" cy="0"/>
          </a:xfrm>
          <a:prstGeom prst="straightConnector1">
            <a:avLst/>
          </a:prstGeom>
          <a:noFill/>
          <a:ln w="12700">
            <a:solidFill>
              <a:schemeClr val="tx1"/>
            </a:solidFill>
            <a:round/>
            <a:headEnd/>
            <a:tailEnd type="triangle" w="med" len="med"/>
          </a:ln>
          <a:effectLst/>
        </p:spPr>
      </p:cxnSp>
      <p:sp>
        <p:nvSpPr>
          <p:cNvPr id="108594" name="Text Box 50"/>
          <p:cNvSpPr txBox="1">
            <a:spLocks noChangeArrowheads="1"/>
          </p:cNvSpPr>
          <p:nvPr/>
        </p:nvSpPr>
        <p:spPr bwMode="auto">
          <a:xfrm>
            <a:off x="1447800" y="3352800"/>
            <a:ext cx="2667000" cy="228600"/>
          </a:xfrm>
          <a:prstGeom prst="rect">
            <a:avLst/>
          </a:prstGeom>
          <a:noFill/>
          <a:ln w="12700">
            <a:noFill/>
            <a:miter lim="800000"/>
            <a:headEnd/>
            <a:tailEnd/>
          </a:ln>
          <a:effectLst/>
        </p:spPr>
        <p:txBody>
          <a:bodyPr>
            <a:spAutoFit/>
          </a:bodyPr>
          <a:lstStyle/>
          <a:p>
            <a:pPr algn="ctr">
              <a:spcBef>
                <a:spcPct val="50000"/>
              </a:spcBef>
            </a:pPr>
            <a:r>
              <a:rPr lang="en-US" sz="900" b="1"/>
              <a:t>Recycled Mixed PuO2-UO3</a:t>
            </a:r>
          </a:p>
        </p:txBody>
      </p:sp>
      <p:sp>
        <p:nvSpPr>
          <p:cNvPr id="108595" name="Text Box 51"/>
          <p:cNvSpPr txBox="1">
            <a:spLocks noChangeArrowheads="1"/>
          </p:cNvSpPr>
          <p:nvPr/>
        </p:nvSpPr>
        <p:spPr bwMode="auto">
          <a:xfrm>
            <a:off x="228600" y="3124200"/>
            <a:ext cx="838200" cy="501650"/>
          </a:xfrm>
          <a:prstGeom prst="rect">
            <a:avLst/>
          </a:prstGeom>
          <a:noFill/>
          <a:ln w="12700">
            <a:noFill/>
            <a:miter lim="800000"/>
            <a:headEnd/>
            <a:tailEnd/>
          </a:ln>
          <a:effectLst/>
        </p:spPr>
        <p:txBody>
          <a:bodyPr>
            <a:spAutoFit/>
          </a:bodyPr>
          <a:lstStyle/>
          <a:p>
            <a:pPr algn="ctr">
              <a:spcBef>
                <a:spcPct val="50000"/>
              </a:spcBef>
            </a:pPr>
            <a:r>
              <a:rPr lang="en-US" sz="900" b="1"/>
              <a:t>Converter High-Level Waste</a:t>
            </a:r>
          </a:p>
        </p:txBody>
      </p:sp>
      <p:sp>
        <p:nvSpPr>
          <p:cNvPr id="108596" name="Text Box 52"/>
          <p:cNvSpPr txBox="1">
            <a:spLocks noChangeArrowheads="1"/>
          </p:cNvSpPr>
          <p:nvPr/>
        </p:nvSpPr>
        <p:spPr bwMode="auto">
          <a:xfrm>
            <a:off x="1524000" y="3886200"/>
            <a:ext cx="838200" cy="365125"/>
          </a:xfrm>
          <a:prstGeom prst="rect">
            <a:avLst/>
          </a:prstGeom>
          <a:noFill/>
          <a:ln w="12700">
            <a:noFill/>
            <a:miter lim="800000"/>
            <a:headEnd/>
            <a:tailEnd/>
          </a:ln>
          <a:effectLst/>
        </p:spPr>
        <p:txBody>
          <a:bodyPr>
            <a:spAutoFit/>
          </a:bodyPr>
          <a:lstStyle/>
          <a:p>
            <a:pPr algn="ctr">
              <a:spcBef>
                <a:spcPct val="50000"/>
              </a:spcBef>
            </a:pPr>
            <a:r>
              <a:rPr lang="en-US" sz="900" b="1"/>
              <a:t>High-Level Waste</a:t>
            </a:r>
          </a:p>
        </p:txBody>
      </p:sp>
      <p:sp>
        <p:nvSpPr>
          <p:cNvPr id="108597" name="Text Box 53"/>
          <p:cNvSpPr txBox="1">
            <a:spLocks noChangeArrowheads="1"/>
          </p:cNvSpPr>
          <p:nvPr/>
        </p:nvSpPr>
        <p:spPr bwMode="auto">
          <a:xfrm>
            <a:off x="228600" y="4953000"/>
            <a:ext cx="838200" cy="501650"/>
          </a:xfrm>
          <a:prstGeom prst="rect">
            <a:avLst/>
          </a:prstGeom>
          <a:noFill/>
          <a:ln w="12700">
            <a:noFill/>
            <a:miter lim="800000"/>
            <a:headEnd/>
            <a:tailEnd/>
          </a:ln>
          <a:effectLst/>
        </p:spPr>
        <p:txBody>
          <a:bodyPr>
            <a:spAutoFit/>
          </a:bodyPr>
          <a:lstStyle/>
          <a:p>
            <a:pPr algn="ctr">
              <a:spcBef>
                <a:spcPct val="50000"/>
              </a:spcBef>
            </a:pPr>
            <a:r>
              <a:rPr lang="en-US" sz="900" b="1"/>
              <a:t>Breeder High-Level Waste</a:t>
            </a:r>
          </a:p>
        </p:txBody>
      </p:sp>
      <p:sp>
        <p:nvSpPr>
          <p:cNvPr id="108598" name="Text Box 54"/>
          <p:cNvSpPr txBox="1">
            <a:spLocks noChangeArrowheads="1"/>
          </p:cNvSpPr>
          <p:nvPr/>
        </p:nvSpPr>
        <p:spPr bwMode="auto">
          <a:xfrm>
            <a:off x="1371600" y="4724400"/>
            <a:ext cx="2667000" cy="228600"/>
          </a:xfrm>
          <a:prstGeom prst="rect">
            <a:avLst/>
          </a:prstGeom>
          <a:noFill/>
          <a:ln w="12700">
            <a:noFill/>
            <a:miter lim="800000"/>
            <a:headEnd/>
            <a:tailEnd/>
          </a:ln>
          <a:effectLst/>
        </p:spPr>
        <p:txBody>
          <a:bodyPr>
            <a:spAutoFit/>
          </a:bodyPr>
          <a:lstStyle/>
          <a:p>
            <a:pPr algn="ctr">
              <a:spcBef>
                <a:spcPct val="50000"/>
              </a:spcBef>
            </a:pPr>
            <a:r>
              <a:rPr lang="en-US" sz="900" b="1"/>
              <a:t>Recycled Mixed PuO2-UO3</a:t>
            </a:r>
          </a:p>
        </p:txBody>
      </p:sp>
      <p:sp>
        <p:nvSpPr>
          <p:cNvPr id="108599" name="Text Box 55"/>
          <p:cNvSpPr txBox="1">
            <a:spLocks noChangeArrowheads="1"/>
          </p:cNvSpPr>
          <p:nvPr/>
        </p:nvSpPr>
        <p:spPr bwMode="auto">
          <a:xfrm>
            <a:off x="2971800" y="5486400"/>
            <a:ext cx="838200" cy="365125"/>
          </a:xfrm>
          <a:prstGeom prst="rect">
            <a:avLst/>
          </a:prstGeom>
          <a:noFill/>
          <a:ln w="12700">
            <a:noFill/>
            <a:miter lim="800000"/>
            <a:headEnd/>
            <a:tailEnd/>
          </a:ln>
          <a:effectLst/>
        </p:spPr>
        <p:txBody>
          <a:bodyPr>
            <a:spAutoFit/>
          </a:bodyPr>
          <a:lstStyle/>
          <a:p>
            <a:pPr algn="ctr">
              <a:spcBef>
                <a:spcPct val="50000"/>
              </a:spcBef>
            </a:pPr>
            <a:r>
              <a:rPr lang="en-US" sz="900" b="1"/>
              <a:t>Irradiated Fuel</a:t>
            </a:r>
          </a:p>
        </p:txBody>
      </p:sp>
      <p:sp>
        <p:nvSpPr>
          <p:cNvPr id="108600" name="Text Box 56"/>
          <p:cNvSpPr txBox="1">
            <a:spLocks noChangeArrowheads="1"/>
          </p:cNvSpPr>
          <p:nvPr/>
        </p:nvSpPr>
        <p:spPr bwMode="auto">
          <a:xfrm>
            <a:off x="1524000" y="5334000"/>
            <a:ext cx="838200" cy="501650"/>
          </a:xfrm>
          <a:prstGeom prst="rect">
            <a:avLst/>
          </a:prstGeom>
          <a:noFill/>
          <a:ln w="12700">
            <a:noFill/>
            <a:miter lim="800000"/>
            <a:headEnd/>
            <a:tailEnd/>
          </a:ln>
          <a:effectLst/>
        </p:spPr>
        <p:txBody>
          <a:bodyPr>
            <a:spAutoFit/>
          </a:bodyPr>
          <a:lstStyle/>
          <a:p>
            <a:pPr algn="ctr">
              <a:spcBef>
                <a:spcPct val="50000"/>
              </a:spcBef>
            </a:pPr>
            <a:r>
              <a:rPr lang="en-US" sz="900" b="1"/>
              <a:t>Aged Breeder Fuel</a:t>
            </a:r>
          </a:p>
        </p:txBody>
      </p:sp>
      <p:sp>
        <p:nvSpPr>
          <p:cNvPr id="108601" name="Text Box 57"/>
          <p:cNvSpPr txBox="1">
            <a:spLocks noChangeArrowheads="1"/>
          </p:cNvSpPr>
          <p:nvPr/>
        </p:nvSpPr>
        <p:spPr bwMode="auto">
          <a:xfrm>
            <a:off x="4495800" y="5334000"/>
            <a:ext cx="838200" cy="501650"/>
          </a:xfrm>
          <a:prstGeom prst="rect">
            <a:avLst/>
          </a:prstGeom>
          <a:noFill/>
          <a:ln w="12700">
            <a:noFill/>
            <a:miter lim="800000"/>
            <a:headEnd/>
            <a:tailEnd/>
          </a:ln>
          <a:effectLst/>
        </p:spPr>
        <p:txBody>
          <a:bodyPr>
            <a:spAutoFit/>
          </a:bodyPr>
          <a:lstStyle/>
          <a:p>
            <a:pPr algn="ctr">
              <a:spcBef>
                <a:spcPct val="50000"/>
              </a:spcBef>
            </a:pPr>
            <a:r>
              <a:rPr lang="en-US" sz="900" b="1"/>
              <a:t>Breeder Fuel Assemblies</a:t>
            </a:r>
          </a:p>
        </p:txBody>
      </p:sp>
      <p:sp>
        <p:nvSpPr>
          <p:cNvPr id="108602" name="Text Box 58"/>
          <p:cNvSpPr txBox="1">
            <a:spLocks noChangeArrowheads="1"/>
          </p:cNvSpPr>
          <p:nvPr/>
        </p:nvSpPr>
        <p:spPr bwMode="auto">
          <a:xfrm>
            <a:off x="5943600" y="5486400"/>
            <a:ext cx="838200" cy="365125"/>
          </a:xfrm>
          <a:prstGeom prst="rect">
            <a:avLst/>
          </a:prstGeom>
          <a:noFill/>
          <a:ln w="12700">
            <a:noFill/>
            <a:miter lim="800000"/>
            <a:headEnd/>
            <a:tailEnd/>
          </a:ln>
          <a:effectLst/>
        </p:spPr>
        <p:txBody>
          <a:bodyPr>
            <a:spAutoFit/>
          </a:bodyPr>
          <a:lstStyle/>
          <a:p>
            <a:pPr algn="ctr">
              <a:spcBef>
                <a:spcPct val="50000"/>
              </a:spcBef>
            </a:pPr>
            <a:r>
              <a:rPr lang="en-US" sz="900" b="1"/>
              <a:t>Depleted UO2</a:t>
            </a:r>
          </a:p>
        </p:txBody>
      </p:sp>
      <p:sp>
        <p:nvSpPr>
          <p:cNvPr id="108603" name="Text Box 59"/>
          <p:cNvSpPr txBox="1">
            <a:spLocks noChangeArrowheads="1"/>
          </p:cNvSpPr>
          <p:nvPr/>
        </p:nvSpPr>
        <p:spPr bwMode="auto">
          <a:xfrm>
            <a:off x="7620000" y="5486400"/>
            <a:ext cx="838200" cy="365125"/>
          </a:xfrm>
          <a:prstGeom prst="rect">
            <a:avLst/>
          </a:prstGeom>
          <a:noFill/>
          <a:ln w="12700">
            <a:noFill/>
            <a:miter lim="800000"/>
            <a:headEnd/>
            <a:tailEnd/>
          </a:ln>
          <a:effectLst/>
        </p:spPr>
        <p:txBody>
          <a:bodyPr>
            <a:spAutoFit/>
          </a:bodyPr>
          <a:lstStyle/>
          <a:p>
            <a:pPr algn="ctr">
              <a:spcBef>
                <a:spcPct val="50000"/>
              </a:spcBef>
            </a:pPr>
            <a:r>
              <a:rPr lang="en-US" sz="900" b="1"/>
              <a:t>Depleted UF6</a:t>
            </a:r>
          </a:p>
        </p:txBody>
      </p:sp>
      <p:sp>
        <p:nvSpPr>
          <p:cNvPr id="108604" name="Text Box 60"/>
          <p:cNvSpPr txBox="1">
            <a:spLocks noChangeArrowheads="1"/>
          </p:cNvSpPr>
          <p:nvPr/>
        </p:nvSpPr>
        <p:spPr bwMode="auto">
          <a:xfrm>
            <a:off x="5943600" y="2362200"/>
            <a:ext cx="838200" cy="365125"/>
          </a:xfrm>
          <a:prstGeom prst="rect">
            <a:avLst/>
          </a:prstGeom>
          <a:noFill/>
          <a:ln w="12700">
            <a:noFill/>
            <a:miter lim="800000"/>
            <a:headEnd/>
            <a:tailEnd/>
          </a:ln>
          <a:effectLst/>
        </p:spPr>
        <p:txBody>
          <a:bodyPr>
            <a:spAutoFit/>
          </a:bodyPr>
          <a:lstStyle/>
          <a:p>
            <a:pPr algn="ctr">
              <a:spcBef>
                <a:spcPct val="50000"/>
              </a:spcBef>
            </a:pPr>
            <a:r>
              <a:rPr lang="en-US" sz="900" b="1"/>
              <a:t>Enriched UO2</a:t>
            </a:r>
          </a:p>
        </p:txBody>
      </p:sp>
      <p:sp>
        <p:nvSpPr>
          <p:cNvPr id="108605" name="Text Box 61"/>
          <p:cNvSpPr txBox="1">
            <a:spLocks noChangeArrowheads="1"/>
          </p:cNvSpPr>
          <p:nvPr/>
        </p:nvSpPr>
        <p:spPr bwMode="auto">
          <a:xfrm>
            <a:off x="4495800" y="2362200"/>
            <a:ext cx="838200" cy="365125"/>
          </a:xfrm>
          <a:prstGeom prst="rect">
            <a:avLst/>
          </a:prstGeom>
          <a:noFill/>
          <a:ln w="12700">
            <a:noFill/>
            <a:miter lim="800000"/>
            <a:headEnd/>
            <a:tailEnd/>
          </a:ln>
          <a:effectLst/>
        </p:spPr>
        <p:txBody>
          <a:bodyPr>
            <a:spAutoFit/>
          </a:bodyPr>
          <a:lstStyle/>
          <a:p>
            <a:pPr algn="ctr">
              <a:spcBef>
                <a:spcPct val="50000"/>
              </a:spcBef>
            </a:pPr>
            <a:r>
              <a:rPr lang="en-US" sz="900" b="1"/>
              <a:t>Fuel Assemblies</a:t>
            </a:r>
          </a:p>
        </p:txBody>
      </p:sp>
      <p:sp>
        <p:nvSpPr>
          <p:cNvPr id="108606" name="Text Box 62"/>
          <p:cNvSpPr txBox="1">
            <a:spLocks noChangeArrowheads="1"/>
          </p:cNvSpPr>
          <p:nvPr/>
        </p:nvSpPr>
        <p:spPr bwMode="auto">
          <a:xfrm>
            <a:off x="2971800" y="2362200"/>
            <a:ext cx="838200" cy="365125"/>
          </a:xfrm>
          <a:prstGeom prst="rect">
            <a:avLst/>
          </a:prstGeom>
          <a:noFill/>
          <a:ln w="12700">
            <a:noFill/>
            <a:miter lim="800000"/>
            <a:headEnd/>
            <a:tailEnd/>
          </a:ln>
          <a:effectLst/>
        </p:spPr>
        <p:txBody>
          <a:bodyPr>
            <a:spAutoFit/>
          </a:bodyPr>
          <a:lstStyle/>
          <a:p>
            <a:pPr algn="ctr">
              <a:spcBef>
                <a:spcPct val="50000"/>
              </a:spcBef>
            </a:pPr>
            <a:r>
              <a:rPr lang="en-US" sz="900" b="1"/>
              <a:t>Irradiated Fuel</a:t>
            </a:r>
          </a:p>
        </p:txBody>
      </p:sp>
      <p:sp>
        <p:nvSpPr>
          <p:cNvPr id="108607" name="Text Box 63"/>
          <p:cNvSpPr txBox="1">
            <a:spLocks noChangeArrowheads="1"/>
          </p:cNvSpPr>
          <p:nvPr/>
        </p:nvSpPr>
        <p:spPr bwMode="auto">
          <a:xfrm>
            <a:off x="1524000" y="2209800"/>
            <a:ext cx="838200" cy="501650"/>
          </a:xfrm>
          <a:prstGeom prst="rect">
            <a:avLst/>
          </a:prstGeom>
          <a:noFill/>
          <a:ln w="12700">
            <a:noFill/>
            <a:miter lim="800000"/>
            <a:headEnd/>
            <a:tailEnd/>
          </a:ln>
          <a:effectLst/>
        </p:spPr>
        <p:txBody>
          <a:bodyPr>
            <a:spAutoFit/>
          </a:bodyPr>
          <a:lstStyle/>
          <a:p>
            <a:pPr algn="ctr">
              <a:spcBef>
                <a:spcPct val="50000"/>
              </a:spcBef>
            </a:pPr>
            <a:r>
              <a:rPr lang="en-US" sz="900" b="1"/>
              <a:t>Aged Converter Fuel</a:t>
            </a:r>
          </a:p>
        </p:txBody>
      </p:sp>
      <p:cxnSp>
        <p:nvCxnSpPr>
          <p:cNvPr id="108608" name="AutoShape 64"/>
          <p:cNvCxnSpPr>
            <a:cxnSpLocks noChangeShapeType="1"/>
            <a:stCxn id="108548" idx="3"/>
            <a:endCxn id="108549" idx="1"/>
          </p:cNvCxnSpPr>
          <p:nvPr/>
        </p:nvCxnSpPr>
        <p:spPr bwMode="auto">
          <a:xfrm>
            <a:off x="3048000" y="1600200"/>
            <a:ext cx="685800" cy="0"/>
          </a:xfrm>
          <a:prstGeom prst="straightConnector1">
            <a:avLst/>
          </a:prstGeom>
          <a:noFill/>
          <a:ln w="12700">
            <a:solidFill>
              <a:schemeClr val="tx1"/>
            </a:solidFill>
            <a:round/>
            <a:headEnd/>
            <a:tailEnd type="triangle" w="med" len="med"/>
          </a:ln>
          <a:effectLst/>
        </p:spPr>
      </p:cxnSp>
      <p:cxnSp>
        <p:nvCxnSpPr>
          <p:cNvPr id="108609" name="AutoShape 65"/>
          <p:cNvCxnSpPr>
            <a:cxnSpLocks noChangeShapeType="1"/>
            <a:stCxn id="108549" idx="3"/>
            <a:endCxn id="108550" idx="1"/>
          </p:cNvCxnSpPr>
          <p:nvPr/>
        </p:nvCxnSpPr>
        <p:spPr bwMode="auto">
          <a:xfrm>
            <a:off x="4495800" y="1600200"/>
            <a:ext cx="762000" cy="0"/>
          </a:xfrm>
          <a:prstGeom prst="straightConnector1">
            <a:avLst/>
          </a:prstGeom>
          <a:noFill/>
          <a:ln w="12700">
            <a:solidFill>
              <a:schemeClr val="tx1"/>
            </a:solidFill>
            <a:round/>
            <a:headEnd/>
            <a:tailEnd type="triangle" w="med" len="med"/>
          </a:ln>
          <a:effectLst/>
        </p:spPr>
      </p:cxnSp>
      <p:sp>
        <p:nvSpPr>
          <p:cNvPr id="108610" name="Text Box 66"/>
          <p:cNvSpPr txBox="1">
            <a:spLocks noChangeArrowheads="1"/>
          </p:cNvSpPr>
          <p:nvPr/>
        </p:nvSpPr>
        <p:spPr bwMode="auto">
          <a:xfrm>
            <a:off x="6019800" y="1219200"/>
            <a:ext cx="685800" cy="365125"/>
          </a:xfrm>
          <a:prstGeom prst="rect">
            <a:avLst/>
          </a:prstGeom>
          <a:noFill/>
          <a:ln w="12700">
            <a:noFill/>
            <a:miter lim="800000"/>
            <a:headEnd/>
            <a:tailEnd/>
          </a:ln>
          <a:effectLst/>
        </p:spPr>
        <p:txBody>
          <a:bodyPr>
            <a:spAutoFit/>
          </a:bodyPr>
          <a:lstStyle/>
          <a:p>
            <a:pPr algn="ctr">
              <a:spcBef>
                <a:spcPct val="50000"/>
              </a:spcBef>
            </a:pPr>
            <a:r>
              <a:rPr lang="en-US" sz="900" b="1"/>
              <a:t>Natural UF6</a:t>
            </a:r>
          </a:p>
        </p:txBody>
      </p:sp>
      <p:sp>
        <p:nvSpPr>
          <p:cNvPr id="108611" name="Text Box 67"/>
          <p:cNvSpPr txBox="1">
            <a:spLocks noChangeArrowheads="1"/>
          </p:cNvSpPr>
          <p:nvPr/>
        </p:nvSpPr>
        <p:spPr bwMode="auto">
          <a:xfrm>
            <a:off x="7391400" y="1143000"/>
            <a:ext cx="914400" cy="501650"/>
          </a:xfrm>
          <a:prstGeom prst="rect">
            <a:avLst/>
          </a:prstGeom>
          <a:noFill/>
          <a:ln w="12700">
            <a:noFill/>
            <a:miter lim="800000"/>
            <a:headEnd/>
            <a:tailEnd/>
          </a:ln>
          <a:effectLst/>
        </p:spPr>
        <p:txBody>
          <a:bodyPr>
            <a:spAutoFit/>
          </a:bodyPr>
          <a:lstStyle/>
          <a:p>
            <a:pPr algn="ctr">
              <a:spcBef>
                <a:spcPct val="50000"/>
              </a:spcBef>
            </a:pPr>
            <a:r>
              <a:rPr lang="en-US" sz="900" b="1"/>
              <a:t>Depleted UF6 ~0.2%         U-235</a:t>
            </a:r>
          </a:p>
        </p:txBody>
      </p:sp>
      <p:sp>
        <p:nvSpPr>
          <p:cNvPr id="108612" name="Text Box 68"/>
          <p:cNvSpPr txBox="1">
            <a:spLocks noChangeArrowheads="1"/>
          </p:cNvSpPr>
          <p:nvPr/>
        </p:nvSpPr>
        <p:spPr bwMode="auto">
          <a:xfrm>
            <a:off x="7086600" y="1981200"/>
            <a:ext cx="762000" cy="501650"/>
          </a:xfrm>
          <a:prstGeom prst="rect">
            <a:avLst/>
          </a:prstGeom>
          <a:noFill/>
          <a:ln w="12700">
            <a:noFill/>
            <a:miter lim="800000"/>
            <a:headEnd/>
            <a:tailEnd/>
          </a:ln>
          <a:effectLst/>
        </p:spPr>
        <p:txBody>
          <a:bodyPr>
            <a:spAutoFit/>
          </a:bodyPr>
          <a:lstStyle/>
          <a:p>
            <a:pPr algn="ctr">
              <a:spcBef>
                <a:spcPct val="50000"/>
              </a:spcBef>
            </a:pPr>
            <a:r>
              <a:rPr lang="en-US" sz="900" b="1"/>
              <a:t>Enriched UF6     ~3% U-235</a:t>
            </a:r>
          </a:p>
        </p:txBody>
      </p:sp>
      <p:sp>
        <p:nvSpPr>
          <p:cNvPr id="108613" name="Text Box 69"/>
          <p:cNvSpPr txBox="1">
            <a:spLocks noChangeArrowheads="1"/>
          </p:cNvSpPr>
          <p:nvPr/>
        </p:nvSpPr>
        <p:spPr bwMode="auto">
          <a:xfrm>
            <a:off x="5638800" y="1905000"/>
            <a:ext cx="685800" cy="501650"/>
          </a:xfrm>
          <a:prstGeom prst="rect">
            <a:avLst/>
          </a:prstGeom>
          <a:noFill/>
          <a:ln w="12700">
            <a:noFill/>
            <a:miter lim="800000"/>
            <a:headEnd/>
            <a:tailEnd/>
          </a:ln>
          <a:effectLst/>
        </p:spPr>
        <p:txBody>
          <a:bodyPr>
            <a:spAutoFit/>
          </a:bodyPr>
          <a:lstStyle/>
          <a:p>
            <a:pPr algn="ctr">
              <a:spcBef>
                <a:spcPct val="50000"/>
              </a:spcBef>
            </a:pPr>
            <a:r>
              <a:rPr lang="en-US" sz="900" b="1"/>
              <a:t>Natural UO2 or U-metal</a:t>
            </a:r>
          </a:p>
        </p:txBody>
      </p:sp>
      <p:cxnSp>
        <p:nvCxnSpPr>
          <p:cNvPr id="108614" name="AutoShape 70"/>
          <p:cNvCxnSpPr>
            <a:cxnSpLocks noChangeShapeType="1"/>
            <a:stCxn id="108553" idx="0"/>
          </p:cNvCxnSpPr>
          <p:nvPr/>
        </p:nvCxnSpPr>
        <p:spPr bwMode="auto">
          <a:xfrm flipV="1">
            <a:off x="4114800" y="2286000"/>
            <a:ext cx="0" cy="228600"/>
          </a:xfrm>
          <a:prstGeom prst="straightConnector1">
            <a:avLst/>
          </a:prstGeom>
          <a:noFill/>
          <a:ln w="12700">
            <a:solidFill>
              <a:schemeClr val="tx1"/>
            </a:solidFill>
            <a:round/>
            <a:headEnd/>
            <a:tailEnd type="triangle" w="med" len="med"/>
          </a:ln>
          <a:effectLst/>
        </p:spPr>
      </p:cxnSp>
      <p:sp>
        <p:nvSpPr>
          <p:cNvPr id="108615" name="Text Box 71"/>
          <p:cNvSpPr txBox="1">
            <a:spLocks noChangeArrowheads="1"/>
          </p:cNvSpPr>
          <p:nvPr/>
        </p:nvSpPr>
        <p:spPr bwMode="auto">
          <a:xfrm>
            <a:off x="3733800" y="2057400"/>
            <a:ext cx="762000" cy="228600"/>
          </a:xfrm>
          <a:prstGeom prst="rect">
            <a:avLst/>
          </a:prstGeom>
          <a:noFill/>
          <a:ln w="12700">
            <a:noFill/>
            <a:miter lim="800000"/>
            <a:headEnd/>
            <a:tailEnd/>
          </a:ln>
          <a:effectLst/>
        </p:spPr>
        <p:txBody>
          <a:bodyPr>
            <a:spAutoFit/>
          </a:bodyPr>
          <a:lstStyle/>
          <a:p>
            <a:pPr algn="ctr">
              <a:spcBef>
                <a:spcPct val="50000"/>
              </a:spcBef>
            </a:pPr>
            <a:r>
              <a:rPr lang="en-US" sz="900" b="1"/>
              <a:t>Electricity</a:t>
            </a:r>
          </a:p>
        </p:txBody>
      </p:sp>
      <p:cxnSp>
        <p:nvCxnSpPr>
          <p:cNvPr id="108616" name="AutoShape 72"/>
          <p:cNvCxnSpPr>
            <a:cxnSpLocks noChangeShapeType="1"/>
            <a:stCxn id="108569" idx="0"/>
          </p:cNvCxnSpPr>
          <p:nvPr/>
        </p:nvCxnSpPr>
        <p:spPr bwMode="auto">
          <a:xfrm flipV="1">
            <a:off x="4114800" y="5410200"/>
            <a:ext cx="0" cy="228600"/>
          </a:xfrm>
          <a:prstGeom prst="straightConnector1">
            <a:avLst/>
          </a:prstGeom>
          <a:noFill/>
          <a:ln w="12700">
            <a:solidFill>
              <a:schemeClr val="tx1"/>
            </a:solidFill>
            <a:round/>
            <a:headEnd/>
            <a:tailEnd type="triangle" w="med" len="med"/>
          </a:ln>
          <a:effectLst/>
        </p:spPr>
      </p:cxnSp>
      <p:sp>
        <p:nvSpPr>
          <p:cNvPr id="108617" name="Text Box 73"/>
          <p:cNvSpPr txBox="1">
            <a:spLocks noChangeArrowheads="1"/>
          </p:cNvSpPr>
          <p:nvPr/>
        </p:nvSpPr>
        <p:spPr bwMode="auto">
          <a:xfrm>
            <a:off x="3733800" y="5181600"/>
            <a:ext cx="762000" cy="228600"/>
          </a:xfrm>
          <a:prstGeom prst="rect">
            <a:avLst/>
          </a:prstGeom>
          <a:noFill/>
          <a:ln w="12700">
            <a:noFill/>
            <a:miter lim="800000"/>
            <a:headEnd/>
            <a:tailEnd/>
          </a:ln>
          <a:effectLst/>
        </p:spPr>
        <p:txBody>
          <a:bodyPr>
            <a:spAutoFit/>
          </a:bodyPr>
          <a:lstStyle/>
          <a:p>
            <a:pPr algn="ctr">
              <a:spcBef>
                <a:spcPct val="50000"/>
              </a:spcBef>
            </a:pPr>
            <a:r>
              <a:rPr lang="en-US" sz="900" b="1"/>
              <a:t>Electricity</a:t>
            </a:r>
          </a:p>
        </p:txBody>
      </p:sp>
      <p:sp>
        <p:nvSpPr>
          <p:cNvPr id="108618" name="Text Box 74"/>
          <p:cNvSpPr txBox="1">
            <a:spLocks noChangeArrowheads="1"/>
          </p:cNvSpPr>
          <p:nvPr/>
        </p:nvSpPr>
        <p:spPr bwMode="auto">
          <a:xfrm>
            <a:off x="533400" y="1981200"/>
            <a:ext cx="685800" cy="365125"/>
          </a:xfrm>
          <a:prstGeom prst="rect">
            <a:avLst/>
          </a:prstGeom>
          <a:noFill/>
          <a:ln w="12700">
            <a:noFill/>
            <a:miter lim="800000"/>
            <a:headEnd/>
            <a:tailEnd/>
          </a:ln>
          <a:effectLst/>
        </p:spPr>
        <p:txBody>
          <a:bodyPr>
            <a:spAutoFit/>
          </a:bodyPr>
          <a:lstStyle/>
          <a:p>
            <a:pPr algn="ctr">
              <a:spcBef>
                <a:spcPct val="50000"/>
              </a:spcBef>
            </a:pPr>
            <a:r>
              <a:rPr lang="en-US" sz="900" b="1"/>
              <a:t>Recycled UF6</a:t>
            </a:r>
          </a:p>
        </p:txBody>
      </p:sp>
      <p:sp>
        <p:nvSpPr>
          <p:cNvPr id="108619" name="Text Box 75"/>
          <p:cNvSpPr txBox="1">
            <a:spLocks noChangeArrowheads="1"/>
          </p:cNvSpPr>
          <p:nvPr/>
        </p:nvSpPr>
        <p:spPr bwMode="auto">
          <a:xfrm>
            <a:off x="4191000" y="1143000"/>
            <a:ext cx="1447800" cy="228600"/>
          </a:xfrm>
          <a:prstGeom prst="rect">
            <a:avLst/>
          </a:prstGeom>
          <a:noFill/>
          <a:ln w="12700">
            <a:noFill/>
            <a:miter lim="800000"/>
            <a:headEnd/>
            <a:tailEnd/>
          </a:ln>
          <a:effectLst/>
        </p:spPr>
        <p:txBody>
          <a:bodyPr>
            <a:spAutoFit/>
          </a:bodyPr>
          <a:lstStyle/>
          <a:p>
            <a:pPr algn="ctr">
              <a:spcBef>
                <a:spcPct val="50000"/>
              </a:spcBef>
            </a:pPr>
            <a:r>
              <a:rPr lang="en-US" sz="900" b="1"/>
              <a:t>Uranium Refining</a:t>
            </a:r>
          </a:p>
        </p:txBody>
      </p:sp>
      <p:sp>
        <p:nvSpPr>
          <p:cNvPr id="108620" name="Text Box 76"/>
          <p:cNvSpPr txBox="1">
            <a:spLocks noChangeArrowheads="1"/>
          </p:cNvSpPr>
          <p:nvPr/>
        </p:nvSpPr>
        <p:spPr bwMode="auto">
          <a:xfrm>
            <a:off x="1219200" y="6400800"/>
            <a:ext cx="2667000" cy="228600"/>
          </a:xfrm>
          <a:prstGeom prst="rect">
            <a:avLst/>
          </a:prstGeom>
          <a:noFill/>
          <a:ln w="12700">
            <a:noFill/>
            <a:miter lim="800000"/>
            <a:headEnd/>
            <a:tailEnd/>
          </a:ln>
          <a:effectLst/>
        </p:spPr>
        <p:txBody>
          <a:bodyPr>
            <a:spAutoFit/>
          </a:bodyPr>
          <a:lstStyle/>
          <a:p>
            <a:pPr>
              <a:spcBef>
                <a:spcPct val="50000"/>
              </a:spcBef>
            </a:pPr>
            <a:r>
              <a:rPr lang="en-US" sz="900" b="1"/>
              <a:t>Recycled Depleted UO3</a:t>
            </a:r>
          </a:p>
        </p:txBody>
      </p:sp>
      <p:sp>
        <p:nvSpPr>
          <p:cNvPr id="108621" name="Text Box 77"/>
          <p:cNvSpPr txBox="1">
            <a:spLocks noChangeArrowheads="1"/>
          </p:cNvSpPr>
          <p:nvPr/>
        </p:nvSpPr>
        <p:spPr bwMode="auto">
          <a:xfrm>
            <a:off x="5638800" y="3200400"/>
            <a:ext cx="685800" cy="638175"/>
          </a:xfrm>
          <a:prstGeom prst="rect">
            <a:avLst/>
          </a:prstGeom>
          <a:noFill/>
          <a:ln w="12700">
            <a:noFill/>
            <a:miter lim="800000"/>
            <a:headEnd/>
            <a:tailEnd/>
          </a:ln>
          <a:effectLst/>
        </p:spPr>
        <p:txBody>
          <a:bodyPr>
            <a:spAutoFit/>
          </a:bodyPr>
          <a:lstStyle/>
          <a:p>
            <a:pPr algn="ctr">
              <a:spcBef>
                <a:spcPct val="50000"/>
              </a:spcBef>
            </a:pPr>
            <a:r>
              <a:rPr lang="en-US" sz="900" b="1"/>
              <a:t>Mixed Oxides (Pu,U)O2 ~5% Pu</a:t>
            </a:r>
          </a:p>
        </p:txBody>
      </p:sp>
      <p:sp>
        <p:nvSpPr>
          <p:cNvPr id="108622" name="Text Box 78"/>
          <p:cNvSpPr txBox="1">
            <a:spLocks noChangeArrowheads="1"/>
          </p:cNvSpPr>
          <p:nvPr/>
        </p:nvSpPr>
        <p:spPr bwMode="auto">
          <a:xfrm>
            <a:off x="5638800" y="4724400"/>
            <a:ext cx="685800" cy="638175"/>
          </a:xfrm>
          <a:prstGeom prst="rect">
            <a:avLst/>
          </a:prstGeom>
          <a:noFill/>
          <a:ln w="12700">
            <a:noFill/>
            <a:miter lim="800000"/>
            <a:headEnd/>
            <a:tailEnd/>
          </a:ln>
          <a:effectLst/>
        </p:spPr>
        <p:txBody>
          <a:bodyPr>
            <a:spAutoFit/>
          </a:bodyPr>
          <a:lstStyle/>
          <a:p>
            <a:pPr algn="ctr">
              <a:spcBef>
                <a:spcPct val="50000"/>
              </a:spcBef>
            </a:pPr>
            <a:r>
              <a:rPr lang="en-US" sz="900" b="1"/>
              <a:t>Mixed Oxides (Pu,U)O2 ~20% Pu</a:t>
            </a:r>
          </a:p>
        </p:txBody>
      </p:sp>
      <p:sp>
        <p:nvSpPr>
          <p:cNvPr id="108623" name="Text Box 79"/>
          <p:cNvSpPr txBox="1">
            <a:spLocks noChangeArrowheads="1"/>
          </p:cNvSpPr>
          <p:nvPr/>
        </p:nvSpPr>
        <p:spPr bwMode="auto">
          <a:xfrm>
            <a:off x="4495800" y="4038600"/>
            <a:ext cx="762000" cy="228600"/>
          </a:xfrm>
          <a:prstGeom prst="rect">
            <a:avLst/>
          </a:prstGeom>
          <a:noFill/>
          <a:ln w="12700">
            <a:noFill/>
            <a:miter lim="800000"/>
            <a:headEnd/>
            <a:tailEnd/>
          </a:ln>
          <a:effectLst/>
        </p:spPr>
        <p:txBody>
          <a:bodyPr>
            <a:spAutoFit/>
          </a:bodyPr>
          <a:lstStyle/>
          <a:p>
            <a:pPr algn="ctr">
              <a:spcBef>
                <a:spcPct val="50000"/>
              </a:spcBef>
            </a:pPr>
            <a:r>
              <a:rPr lang="en-US" sz="900" b="1"/>
              <a:t>PuO2-UO3</a:t>
            </a: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Oval 2"/>
          <p:cNvSpPr>
            <a:spLocks noChangeArrowheads="1"/>
          </p:cNvSpPr>
          <p:nvPr/>
        </p:nvSpPr>
        <p:spPr bwMode="auto">
          <a:xfrm>
            <a:off x="6400800" y="2514600"/>
            <a:ext cx="1828800" cy="1828800"/>
          </a:xfrm>
          <a:prstGeom prst="ellipse">
            <a:avLst/>
          </a:prstGeom>
          <a:solidFill>
            <a:srgbClr val="00FF99"/>
          </a:solidFill>
          <a:ln w="25400" algn="ctr">
            <a:solidFill>
              <a:schemeClr val="tx1"/>
            </a:solidFill>
            <a:round/>
            <a:headEnd/>
            <a:tailEnd/>
          </a:ln>
        </p:spPr>
        <p:txBody>
          <a:bodyPr wrap="none" anchor="ctr"/>
          <a:lstStyle/>
          <a:p>
            <a:endParaRPr lang="en-US"/>
          </a:p>
        </p:txBody>
      </p:sp>
      <p:sp>
        <p:nvSpPr>
          <p:cNvPr id="55299" name="Rectangle 3"/>
          <p:cNvSpPr>
            <a:spLocks noGrp="1" noChangeArrowheads="1"/>
          </p:cNvSpPr>
          <p:nvPr>
            <p:ph type="title" idx="4294967295"/>
          </p:nvPr>
        </p:nvSpPr>
        <p:spPr/>
        <p:txBody>
          <a:bodyPr/>
          <a:lstStyle/>
          <a:p>
            <a:r>
              <a:rPr lang="en-US" smtClean="0"/>
              <a:t>How does a fluoride reactor use thorium?</a:t>
            </a:r>
          </a:p>
        </p:txBody>
      </p:sp>
      <p:sp>
        <p:nvSpPr>
          <p:cNvPr id="55300" name="Rectangle 4"/>
          <p:cNvSpPr>
            <a:spLocks noChangeArrowheads="1"/>
          </p:cNvSpPr>
          <p:nvPr/>
        </p:nvSpPr>
        <p:spPr bwMode="auto">
          <a:xfrm>
            <a:off x="3429000" y="5181600"/>
            <a:ext cx="1143000" cy="533400"/>
          </a:xfrm>
          <a:prstGeom prst="rect">
            <a:avLst/>
          </a:prstGeom>
          <a:gradFill rotWithShape="1">
            <a:gsLst>
              <a:gs pos="0">
                <a:schemeClr val="bg1"/>
              </a:gs>
              <a:gs pos="100000">
                <a:srgbClr val="00FF99"/>
              </a:gs>
            </a:gsLst>
            <a:lin ang="5400000" scaled="1"/>
          </a:gradFill>
          <a:ln w="38100" algn="ctr">
            <a:solidFill>
              <a:schemeClr val="tx1"/>
            </a:solidFill>
            <a:miter lim="800000"/>
            <a:headEnd/>
            <a:tailEnd/>
          </a:ln>
        </p:spPr>
        <p:txBody>
          <a:bodyPr wrap="none" anchor="ctr"/>
          <a:lstStyle/>
          <a:p>
            <a:pPr algn="ctr"/>
            <a:r>
              <a:rPr lang="en-US" sz="1400"/>
              <a:t>Fluoride</a:t>
            </a:r>
          </a:p>
          <a:p>
            <a:pPr algn="ctr"/>
            <a:r>
              <a:rPr lang="en-US" sz="1400"/>
              <a:t>Volatility</a:t>
            </a:r>
          </a:p>
        </p:txBody>
      </p:sp>
      <p:sp>
        <p:nvSpPr>
          <p:cNvPr id="55301" name="Rectangle 5"/>
          <p:cNvSpPr>
            <a:spLocks noChangeArrowheads="1"/>
          </p:cNvSpPr>
          <p:nvPr/>
        </p:nvSpPr>
        <p:spPr bwMode="auto">
          <a:xfrm>
            <a:off x="1295400" y="4343400"/>
            <a:ext cx="1143000" cy="533400"/>
          </a:xfrm>
          <a:prstGeom prst="rect">
            <a:avLst/>
          </a:prstGeom>
          <a:gradFill rotWithShape="0">
            <a:gsLst>
              <a:gs pos="0">
                <a:schemeClr val="bg1"/>
              </a:gs>
              <a:gs pos="100000">
                <a:srgbClr val="3366FF"/>
              </a:gs>
            </a:gsLst>
            <a:lin ang="5400000" scaled="1"/>
          </a:gradFill>
          <a:ln w="38100" algn="ctr">
            <a:solidFill>
              <a:schemeClr val="tx1"/>
            </a:solidFill>
            <a:miter lim="800000"/>
            <a:headEnd/>
            <a:tailEnd/>
          </a:ln>
        </p:spPr>
        <p:txBody>
          <a:bodyPr wrap="none" anchor="ctr"/>
          <a:lstStyle/>
          <a:p>
            <a:pPr algn="ctr"/>
            <a:r>
              <a:rPr lang="en-US" sz="1400"/>
              <a:t>Vacuum</a:t>
            </a:r>
          </a:p>
          <a:p>
            <a:pPr algn="ctr"/>
            <a:r>
              <a:rPr lang="en-US" sz="1400"/>
              <a:t>Distillation</a:t>
            </a:r>
          </a:p>
        </p:txBody>
      </p:sp>
      <p:sp>
        <p:nvSpPr>
          <p:cNvPr id="55302" name="Rectangle 6"/>
          <p:cNvSpPr>
            <a:spLocks noChangeArrowheads="1"/>
          </p:cNvSpPr>
          <p:nvPr/>
        </p:nvSpPr>
        <p:spPr bwMode="auto">
          <a:xfrm>
            <a:off x="3352800" y="2895600"/>
            <a:ext cx="1295400" cy="1066800"/>
          </a:xfrm>
          <a:prstGeom prst="rect">
            <a:avLst/>
          </a:prstGeom>
          <a:gradFill rotWithShape="0">
            <a:gsLst>
              <a:gs pos="0">
                <a:srgbClr val="FF0000"/>
              </a:gs>
              <a:gs pos="100000">
                <a:srgbClr val="CCFF33"/>
              </a:gs>
            </a:gsLst>
            <a:lin ang="0" scaled="1"/>
          </a:gradFill>
          <a:ln w="38100" algn="ctr">
            <a:solidFill>
              <a:schemeClr val="tx1"/>
            </a:solidFill>
            <a:miter lim="800000"/>
            <a:headEnd/>
            <a:tailEnd/>
          </a:ln>
        </p:spPr>
        <p:txBody>
          <a:bodyPr wrap="none" anchor="ctr"/>
          <a:lstStyle/>
          <a:p>
            <a:pPr algn="ctr"/>
            <a:r>
              <a:rPr lang="en-US" sz="1400"/>
              <a:t>Uranium </a:t>
            </a:r>
          </a:p>
          <a:p>
            <a:pPr algn="ctr"/>
            <a:r>
              <a:rPr lang="en-US" sz="1400"/>
              <a:t>Absorption-</a:t>
            </a:r>
          </a:p>
          <a:p>
            <a:pPr algn="ctr"/>
            <a:r>
              <a:rPr lang="en-US" sz="1400"/>
              <a:t>Reduction</a:t>
            </a:r>
          </a:p>
        </p:txBody>
      </p:sp>
      <p:cxnSp>
        <p:nvCxnSpPr>
          <p:cNvPr id="55303" name="AutoShape 7"/>
          <p:cNvCxnSpPr>
            <a:cxnSpLocks noChangeShapeType="1"/>
            <a:stCxn id="55300" idx="0"/>
            <a:endCxn id="55310" idx="2"/>
          </p:cNvCxnSpPr>
          <p:nvPr/>
        </p:nvCxnSpPr>
        <p:spPr bwMode="auto">
          <a:xfrm flipV="1">
            <a:off x="4000500" y="4895850"/>
            <a:ext cx="0" cy="266700"/>
          </a:xfrm>
          <a:prstGeom prst="straightConnector1">
            <a:avLst/>
          </a:prstGeom>
          <a:noFill/>
          <a:ln w="38100">
            <a:solidFill>
              <a:schemeClr val="tx1"/>
            </a:solidFill>
            <a:round/>
            <a:headEnd/>
            <a:tailEnd type="triangle" w="med" len="med"/>
          </a:ln>
        </p:spPr>
      </p:cxnSp>
      <p:cxnSp>
        <p:nvCxnSpPr>
          <p:cNvPr id="55304" name="AutoShape 8"/>
          <p:cNvCxnSpPr>
            <a:cxnSpLocks noChangeShapeType="1"/>
            <a:stCxn id="55298" idx="0"/>
          </p:cNvCxnSpPr>
          <p:nvPr/>
        </p:nvCxnSpPr>
        <p:spPr bwMode="auto">
          <a:xfrm rot="5400000" flipH="1">
            <a:off x="5873750" y="1060450"/>
            <a:ext cx="1238250" cy="1644650"/>
          </a:xfrm>
          <a:prstGeom prst="bentConnector3">
            <a:avLst>
              <a:gd name="adj1" fmla="val 122051"/>
            </a:avLst>
          </a:prstGeom>
          <a:noFill/>
          <a:ln w="38100">
            <a:solidFill>
              <a:schemeClr val="tx1"/>
            </a:solidFill>
            <a:miter lim="800000"/>
            <a:headEnd/>
            <a:tailEnd type="triangle" w="med" len="med"/>
          </a:ln>
        </p:spPr>
      </p:cxnSp>
      <p:sp>
        <p:nvSpPr>
          <p:cNvPr id="55305" name="Text Box 9"/>
          <p:cNvSpPr txBox="1">
            <a:spLocks noChangeArrowheads="1"/>
          </p:cNvSpPr>
          <p:nvPr/>
        </p:nvSpPr>
        <p:spPr bwMode="auto">
          <a:xfrm>
            <a:off x="3200400" y="4038600"/>
            <a:ext cx="838200" cy="274638"/>
          </a:xfrm>
          <a:prstGeom prst="rect">
            <a:avLst/>
          </a:prstGeom>
          <a:noFill/>
          <a:ln w="38100" algn="ctr">
            <a:noFill/>
            <a:miter lim="800000"/>
            <a:headEnd/>
            <a:tailEnd/>
          </a:ln>
        </p:spPr>
        <p:txBody>
          <a:bodyPr>
            <a:spAutoFit/>
          </a:bodyPr>
          <a:lstStyle/>
          <a:p>
            <a:pPr algn="r">
              <a:spcBef>
                <a:spcPct val="50000"/>
              </a:spcBef>
            </a:pPr>
            <a:r>
              <a:rPr lang="en-US" baseline="30000"/>
              <a:t>233,234</a:t>
            </a:r>
            <a:r>
              <a:rPr lang="en-US"/>
              <a:t>UF</a:t>
            </a:r>
            <a:r>
              <a:rPr lang="en-US" baseline="-25000"/>
              <a:t>6</a:t>
            </a:r>
          </a:p>
        </p:txBody>
      </p:sp>
      <p:sp>
        <p:nvSpPr>
          <p:cNvPr id="55306" name="Text Box 10"/>
          <p:cNvSpPr txBox="1">
            <a:spLocks noChangeArrowheads="1"/>
          </p:cNvSpPr>
          <p:nvPr/>
        </p:nvSpPr>
        <p:spPr bwMode="auto">
          <a:xfrm>
            <a:off x="4648200" y="3429000"/>
            <a:ext cx="1676400" cy="274638"/>
          </a:xfrm>
          <a:prstGeom prst="rect">
            <a:avLst/>
          </a:prstGeom>
          <a:noFill/>
          <a:ln w="38100" algn="ctr">
            <a:noFill/>
            <a:miter lim="800000"/>
            <a:headEnd/>
            <a:tailEnd/>
          </a:ln>
        </p:spPr>
        <p:txBody>
          <a:bodyPr>
            <a:spAutoFit/>
          </a:bodyPr>
          <a:lstStyle/>
          <a:p>
            <a:pPr>
              <a:spcBef>
                <a:spcPct val="50000"/>
              </a:spcBef>
            </a:pPr>
            <a:r>
              <a:rPr lang="en-US" baseline="30000"/>
              <a:t>7</a:t>
            </a:r>
            <a:r>
              <a:rPr lang="en-US"/>
              <a:t>LiF-BeF</a:t>
            </a:r>
            <a:r>
              <a:rPr lang="en-US" baseline="-25000"/>
              <a:t>2</a:t>
            </a:r>
            <a:r>
              <a:rPr lang="en-US"/>
              <a:t>-UF</a:t>
            </a:r>
            <a:r>
              <a:rPr lang="en-US" baseline="-25000"/>
              <a:t>4</a:t>
            </a:r>
          </a:p>
        </p:txBody>
      </p:sp>
      <p:sp>
        <p:nvSpPr>
          <p:cNvPr id="55307" name="Text Box 11"/>
          <p:cNvSpPr txBox="1">
            <a:spLocks noChangeArrowheads="1"/>
          </p:cNvSpPr>
          <p:nvPr/>
        </p:nvSpPr>
        <p:spPr bwMode="auto">
          <a:xfrm>
            <a:off x="3352800" y="2514600"/>
            <a:ext cx="685800" cy="274638"/>
          </a:xfrm>
          <a:prstGeom prst="rect">
            <a:avLst/>
          </a:prstGeom>
          <a:noFill/>
          <a:ln w="38100" algn="ctr">
            <a:noFill/>
            <a:miter lim="800000"/>
            <a:headEnd/>
            <a:tailEnd/>
          </a:ln>
        </p:spPr>
        <p:txBody>
          <a:bodyPr>
            <a:spAutoFit/>
          </a:bodyPr>
          <a:lstStyle/>
          <a:p>
            <a:pPr algn="r">
              <a:spcBef>
                <a:spcPct val="50000"/>
              </a:spcBef>
            </a:pPr>
            <a:r>
              <a:rPr lang="en-US" baseline="30000"/>
              <a:t>233</a:t>
            </a:r>
            <a:r>
              <a:rPr lang="en-US"/>
              <a:t>UF</a:t>
            </a:r>
            <a:r>
              <a:rPr lang="en-US" baseline="-25000"/>
              <a:t>6</a:t>
            </a:r>
          </a:p>
        </p:txBody>
      </p:sp>
      <p:sp>
        <p:nvSpPr>
          <p:cNvPr id="55308" name="Rectangle 12"/>
          <p:cNvSpPr>
            <a:spLocks noChangeArrowheads="1"/>
          </p:cNvSpPr>
          <p:nvPr/>
        </p:nvSpPr>
        <p:spPr bwMode="auto">
          <a:xfrm>
            <a:off x="1447800" y="5791200"/>
            <a:ext cx="838200" cy="762000"/>
          </a:xfrm>
          <a:prstGeom prst="rect">
            <a:avLst/>
          </a:prstGeom>
          <a:solidFill>
            <a:srgbClr val="FF0000"/>
          </a:solidFill>
          <a:ln w="38100" algn="ctr">
            <a:solidFill>
              <a:srgbClr val="FFCC00"/>
            </a:solidFill>
            <a:miter lim="800000"/>
            <a:headEnd/>
            <a:tailEnd/>
          </a:ln>
        </p:spPr>
        <p:txBody>
          <a:bodyPr wrap="none" anchor="ctr"/>
          <a:lstStyle/>
          <a:p>
            <a:pPr algn="ctr"/>
            <a:r>
              <a:rPr lang="en-US" sz="1400"/>
              <a:t>Fission</a:t>
            </a:r>
          </a:p>
          <a:p>
            <a:pPr algn="ctr"/>
            <a:r>
              <a:rPr lang="en-US" sz="1400"/>
              <a:t>Product</a:t>
            </a:r>
          </a:p>
          <a:p>
            <a:pPr algn="ctr"/>
            <a:r>
              <a:rPr lang="en-US" sz="1400"/>
              <a:t>Waste</a:t>
            </a:r>
          </a:p>
        </p:txBody>
      </p:sp>
      <p:cxnSp>
        <p:nvCxnSpPr>
          <p:cNvPr id="55309" name="AutoShape 13"/>
          <p:cNvCxnSpPr>
            <a:cxnSpLocks noChangeShapeType="1"/>
            <a:stCxn id="55301" idx="2"/>
            <a:endCxn id="55308" idx="0"/>
          </p:cNvCxnSpPr>
          <p:nvPr/>
        </p:nvCxnSpPr>
        <p:spPr bwMode="auto">
          <a:xfrm>
            <a:off x="1866900" y="4895850"/>
            <a:ext cx="0" cy="876300"/>
          </a:xfrm>
          <a:prstGeom prst="straightConnector1">
            <a:avLst/>
          </a:prstGeom>
          <a:noFill/>
          <a:ln w="38100">
            <a:solidFill>
              <a:schemeClr val="tx1"/>
            </a:solidFill>
            <a:round/>
            <a:headEnd/>
            <a:tailEnd type="triangle" w="med" len="med"/>
          </a:ln>
        </p:spPr>
      </p:cxnSp>
      <p:sp>
        <p:nvSpPr>
          <p:cNvPr id="55310" name="Rectangle 14"/>
          <p:cNvSpPr>
            <a:spLocks noChangeArrowheads="1"/>
          </p:cNvSpPr>
          <p:nvPr/>
        </p:nvSpPr>
        <p:spPr bwMode="auto">
          <a:xfrm>
            <a:off x="3429000" y="4343400"/>
            <a:ext cx="1143000" cy="533400"/>
          </a:xfrm>
          <a:prstGeom prst="rect">
            <a:avLst/>
          </a:prstGeom>
          <a:gradFill rotWithShape="1">
            <a:gsLst>
              <a:gs pos="0">
                <a:schemeClr val="bg1"/>
              </a:gs>
              <a:gs pos="100000">
                <a:srgbClr val="00FF99"/>
              </a:gs>
            </a:gsLst>
            <a:lin ang="5400000" scaled="1"/>
          </a:gradFill>
          <a:ln w="38100" algn="ctr">
            <a:solidFill>
              <a:schemeClr val="tx1"/>
            </a:solidFill>
            <a:miter lim="800000"/>
            <a:headEnd/>
            <a:tailEnd/>
          </a:ln>
        </p:spPr>
        <p:txBody>
          <a:bodyPr wrap="none" anchor="ctr"/>
          <a:lstStyle/>
          <a:p>
            <a:pPr algn="ctr"/>
            <a:r>
              <a:rPr lang="en-US" sz="1400"/>
              <a:t>Hexafluoride</a:t>
            </a:r>
          </a:p>
          <a:p>
            <a:pPr algn="ctr"/>
            <a:r>
              <a:rPr lang="en-US" sz="1400"/>
              <a:t>Distillation</a:t>
            </a:r>
          </a:p>
        </p:txBody>
      </p:sp>
      <p:cxnSp>
        <p:nvCxnSpPr>
          <p:cNvPr id="55311" name="AutoShape 15"/>
          <p:cNvCxnSpPr>
            <a:cxnSpLocks noChangeShapeType="1"/>
            <a:stCxn id="55310" idx="0"/>
            <a:endCxn id="55302" idx="2"/>
          </p:cNvCxnSpPr>
          <p:nvPr/>
        </p:nvCxnSpPr>
        <p:spPr bwMode="auto">
          <a:xfrm flipV="1">
            <a:off x="4000500" y="3981450"/>
            <a:ext cx="0" cy="342900"/>
          </a:xfrm>
          <a:prstGeom prst="straightConnector1">
            <a:avLst/>
          </a:prstGeom>
          <a:noFill/>
          <a:ln w="38100">
            <a:solidFill>
              <a:schemeClr val="tx1"/>
            </a:solidFill>
            <a:round/>
            <a:headEnd/>
            <a:tailEnd type="triangle" w="med" len="med"/>
          </a:ln>
        </p:spPr>
      </p:cxnSp>
      <p:cxnSp>
        <p:nvCxnSpPr>
          <p:cNvPr id="55312" name="AutoShape 16"/>
          <p:cNvCxnSpPr>
            <a:cxnSpLocks noChangeShapeType="1"/>
            <a:endCxn id="55334" idx="2"/>
          </p:cNvCxnSpPr>
          <p:nvPr/>
        </p:nvCxnSpPr>
        <p:spPr bwMode="auto">
          <a:xfrm>
            <a:off x="4648200" y="3429000"/>
            <a:ext cx="2114550" cy="0"/>
          </a:xfrm>
          <a:prstGeom prst="straightConnector1">
            <a:avLst/>
          </a:prstGeom>
          <a:noFill/>
          <a:ln w="38100">
            <a:solidFill>
              <a:schemeClr val="tx1"/>
            </a:solidFill>
            <a:round/>
            <a:headEnd/>
            <a:tailEnd type="triangle" w="med" len="med"/>
          </a:ln>
        </p:spPr>
      </p:cxnSp>
      <p:cxnSp>
        <p:nvCxnSpPr>
          <p:cNvPr id="55313" name="AutoShape 17"/>
          <p:cNvCxnSpPr>
            <a:cxnSpLocks noChangeShapeType="1"/>
            <a:stCxn id="55300" idx="1"/>
            <a:endCxn id="55301" idx="3"/>
          </p:cNvCxnSpPr>
          <p:nvPr/>
        </p:nvCxnSpPr>
        <p:spPr bwMode="auto">
          <a:xfrm rot="10800000">
            <a:off x="2457450" y="4610100"/>
            <a:ext cx="952500" cy="838200"/>
          </a:xfrm>
          <a:prstGeom prst="bentConnector3">
            <a:avLst>
              <a:gd name="adj1" fmla="val 50000"/>
            </a:avLst>
          </a:prstGeom>
          <a:noFill/>
          <a:ln w="38100">
            <a:solidFill>
              <a:schemeClr val="tx1"/>
            </a:solidFill>
            <a:miter lim="800000"/>
            <a:headEnd/>
            <a:tailEnd type="triangle" w="med" len="med"/>
          </a:ln>
        </p:spPr>
      </p:cxnSp>
      <p:cxnSp>
        <p:nvCxnSpPr>
          <p:cNvPr id="55314" name="AutoShape 18"/>
          <p:cNvCxnSpPr>
            <a:cxnSpLocks noChangeShapeType="1"/>
            <a:stCxn id="55301" idx="0"/>
            <a:endCxn id="55302" idx="1"/>
          </p:cNvCxnSpPr>
          <p:nvPr/>
        </p:nvCxnSpPr>
        <p:spPr bwMode="auto">
          <a:xfrm rot="-5400000">
            <a:off x="2152650" y="3143250"/>
            <a:ext cx="895350" cy="1466850"/>
          </a:xfrm>
          <a:prstGeom prst="bentConnector2">
            <a:avLst/>
          </a:prstGeom>
          <a:noFill/>
          <a:ln w="38100">
            <a:solidFill>
              <a:schemeClr val="tx1"/>
            </a:solidFill>
            <a:miter lim="800000"/>
            <a:headEnd/>
            <a:tailEnd type="triangle" w="med" len="med"/>
          </a:ln>
        </p:spPr>
      </p:cxnSp>
      <p:cxnSp>
        <p:nvCxnSpPr>
          <p:cNvPr id="55315" name="AutoShape 19"/>
          <p:cNvCxnSpPr>
            <a:cxnSpLocks noChangeShapeType="1"/>
            <a:endCxn id="55300" idx="3"/>
          </p:cNvCxnSpPr>
          <p:nvPr/>
        </p:nvCxnSpPr>
        <p:spPr bwMode="auto">
          <a:xfrm rot="10800000" flipV="1">
            <a:off x="4591050" y="3810000"/>
            <a:ext cx="2346325" cy="1638300"/>
          </a:xfrm>
          <a:prstGeom prst="bentConnector3">
            <a:avLst>
              <a:gd name="adj1" fmla="val 50407"/>
            </a:avLst>
          </a:prstGeom>
          <a:noFill/>
          <a:ln w="38100">
            <a:solidFill>
              <a:schemeClr val="tx1"/>
            </a:solidFill>
            <a:miter lim="800000"/>
            <a:headEnd/>
            <a:tailEnd type="triangle" w="med" len="med"/>
          </a:ln>
        </p:spPr>
      </p:cxnSp>
      <p:sp>
        <p:nvSpPr>
          <p:cNvPr id="55316" name="Rectangle 20"/>
          <p:cNvSpPr>
            <a:spLocks noChangeArrowheads="1"/>
          </p:cNvSpPr>
          <p:nvPr/>
        </p:nvSpPr>
        <p:spPr bwMode="auto">
          <a:xfrm>
            <a:off x="3429000" y="1981200"/>
            <a:ext cx="1143000" cy="533400"/>
          </a:xfrm>
          <a:prstGeom prst="rect">
            <a:avLst/>
          </a:prstGeom>
          <a:gradFill rotWithShape="1">
            <a:gsLst>
              <a:gs pos="0">
                <a:schemeClr val="bg1"/>
              </a:gs>
              <a:gs pos="100000">
                <a:srgbClr val="00FF99"/>
              </a:gs>
            </a:gsLst>
            <a:lin ang="5400000" scaled="1"/>
          </a:gradFill>
          <a:ln w="38100" algn="ctr">
            <a:solidFill>
              <a:schemeClr val="tx1"/>
            </a:solidFill>
            <a:miter lim="800000"/>
            <a:headEnd/>
            <a:tailEnd/>
          </a:ln>
        </p:spPr>
        <p:txBody>
          <a:bodyPr wrap="none" anchor="ctr"/>
          <a:lstStyle/>
          <a:p>
            <a:pPr algn="ctr"/>
            <a:r>
              <a:rPr lang="en-US" sz="1400"/>
              <a:t>Fluoride</a:t>
            </a:r>
          </a:p>
          <a:p>
            <a:pPr algn="ctr"/>
            <a:r>
              <a:rPr lang="en-US" sz="1400"/>
              <a:t>Volatility</a:t>
            </a:r>
          </a:p>
        </p:txBody>
      </p:sp>
      <p:cxnSp>
        <p:nvCxnSpPr>
          <p:cNvPr id="55317" name="AutoShape 21"/>
          <p:cNvCxnSpPr>
            <a:cxnSpLocks noChangeShapeType="1"/>
          </p:cNvCxnSpPr>
          <p:nvPr/>
        </p:nvCxnSpPr>
        <p:spPr bwMode="auto">
          <a:xfrm>
            <a:off x="4038600" y="2514600"/>
            <a:ext cx="0" cy="342900"/>
          </a:xfrm>
          <a:prstGeom prst="straightConnector1">
            <a:avLst/>
          </a:prstGeom>
          <a:noFill/>
          <a:ln w="38100">
            <a:solidFill>
              <a:schemeClr val="tx1"/>
            </a:solidFill>
            <a:round/>
            <a:headEnd/>
            <a:tailEnd type="triangle" w="med" len="med"/>
          </a:ln>
        </p:spPr>
      </p:cxnSp>
      <p:sp>
        <p:nvSpPr>
          <p:cNvPr id="55318" name="Text Box 22"/>
          <p:cNvSpPr txBox="1">
            <a:spLocks noChangeArrowheads="1"/>
          </p:cNvSpPr>
          <p:nvPr/>
        </p:nvSpPr>
        <p:spPr bwMode="auto">
          <a:xfrm>
            <a:off x="1981200" y="3124200"/>
            <a:ext cx="990600" cy="274638"/>
          </a:xfrm>
          <a:prstGeom prst="rect">
            <a:avLst/>
          </a:prstGeom>
          <a:noFill/>
          <a:ln w="38100" algn="ctr">
            <a:noFill/>
            <a:miter lim="800000"/>
            <a:headEnd/>
            <a:tailEnd/>
          </a:ln>
        </p:spPr>
        <p:txBody>
          <a:bodyPr>
            <a:spAutoFit/>
          </a:bodyPr>
          <a:lstStyle/>
          <a:p>
            <a:pPr algn="ctr">
              <a:spcBef>
                <a:spcPct val="50000"/>
              </a:spcBef>
            </a:pPr>
            <a:r>
              <a:rPr lang="en-US"/>
              <a:t>7LiF-BeF</a:t>
            </a:r>
            <a:r>
              <a:rPr lang="en-US" baseline="-25000"/>
              <a:t>2</a:t>
            </a:r>
          </a:p>
        </p:txBody>
      </p:sp>
      <p:sp>
        <p:nvSpPr>
          <p:cNvPr id="55319" name="Text Box 23"/>
          <p:cNvSpPr txBox="1">
            <a:spLocks noChangeArrowheads="1"/>
          </p:cNvSpPr>
          <p:nvPr/>
        </p:nvSpPr>
        <p:spPr bwMode="auto">
          <a:xfrm>
            <a:off x="2362200" y="4953000"/>
            <a:ext cx="609600" cy="457200"/>
          </a:xfrm>
          <a:prstGeom prst="rect">
            <a:avLst/>
          </a:prstGeom>
          <a:noFill/>
          <a:ln w="38100" algn="ctr">
            <a:noFill/>
            <a:miter lim="800000"/>
            <a:headEnd/>
            <a:tailEnd/>
          </a:ln>
        </p:spPr>
        <p:txBody>
          <a:bodyPr>
            <a:spAutoFit/>
          </a:bodyPr>
          <a:lstStyle/>
          <a:p>
            <a:pPr algn="ctr">
              <a:spcBef>
                <a:spcPct val="50000"/>
              </a:spcBef>
            </a:pPr>
            <a:r>
              <a:rPr lang="en-US"/>
              <a:t>“Bare” Salt</a:t>
            </a:r>
          </a:p>
        </p:txBody>
      </p:sp>
      <p:sp>
        <p:nvSpPr>
          <p:cNvPr id="55320" name="Rectangle 24"/>
          <p:cNvSpPr>
            <a:spLocks noChangeArrowheads="1"/>
          </p:cNvSpPr>
          <p:nvPr/>
        </p:nvSpPr>
        <p:spPr bwMode="auto">
          <a:xfrm>
            <a:off x="3429000" y="1219200"/>
            <a:ext cx="1143000" cy="533400"/>
          </a:xfrm>
          <a:prstGeom prst="rect">
            <a:avLst/>
          </a:prstGeom>
          <a:gradFill rotWithShape="0">
            <a:gsLst>
              <a:gs pos="0">
                <a:schemeClr val="bg1"/>
              </a:gs>
              <a:gs pos="100000">
                <a:srgbClr val="3366FF"/>
              </a:gs>
            </a:gsLst>
            <a:lin ang="5400000" scaled="1"/>
          </a:gradFill>
          <a:ln w="38100" algn="ctr">
            <a:solidFill>
              <a:schemeClr val="tx1"/>
            </a:solidFill>
            <a:miter lim="800000"/>
            <a:headEnd/>
            <a:tailEnd/>
          </a:ln>
        </p:spPr>
        <p:txBody>
          <a:bodyPr wrap="none" anchor="ctr"/>
          <a:lstStyle/>
          <a:p>
            <a:pPr algn="ctr"/>
            <a:r>
              <a:rPr lang="en-US" sz="1400"/>
              <a:t>Pa-233</a:t>
            </a:r>
          </a:p>
          <a:p>
            <a:pPr algn="ctr"/>
            <a:r>
              <a:rPr lang="en-US" sz="1400"/>
              <a:t>Decay Tank</a:t>
            </a:r>
          </a:p>
        </p:txBody>
      </p:sp>
      <p:cxnSp>
        <p:nvCxnSpPr>
          <p:cNvPr id="55321" name="AutoShape 25"/>
          <p:cNvCxnSpPr>
            <a:cxnSpLocks noChangeShapeType="1"/>
            <a:stCxn id="55320" idx="2"/>
            <a:endCxn id="55316" idx="0"/>
          </p:cNvCxnSpPr>
          <p:nvPr/>
        </p:nvCxnSpPr>
        <p:spPr bwMode="auto">
          <a:xfrm>
            <a:off x="4000500" y="1771650"/>
            <a:ext cx="0" cy="190500"/>
          </a:xfrm>
          <a:prstGeom prst="straightConnector1">
            <a:avLst/>
          </a:prstGeom>
          <a:noFill/>
          <a:ln w="38100">
            <a:solidFill>
              <a:schemeClr val="tx1"/>
            </a:solidFill>
            <a:round/>
            <a:headEnd/>
            <a:tailEnd type="triangle" w="med" len="med"/>
          </a:ln>
        </p:spPr>
      </p:cxnSp>
      <p:cxnSp>
        <p:nvCxnSpPr>
          <p:cNvPr id="55322" name="AutoShape 26"/>
          <p:cNvCxnSpPr>
            <a:cxnSpLocks noChangeShapeType="1"/>
            <a:stCxn id="55316" idx="1"/>
            <a:endCxn id="55320" idx="1"/>
          </p:cNvCxnSpPr>
          <p:nvPr/>
        </p:nvCxnSpPr>
        <p:spPr bwMode="auto">
          <a:xfrm rot="10800000" flipH="1">
            <a:off x="3409950" y="1485900"/>
            <a:ext cx="1588" cy="762000"/>
          </a:xfrm>
          <a:prstGeom prst="bentConnector3">
            <a:avLst>
              <a:gd name="adj1" fmla="val -13200005"/>
            </a:avLst>
          </a:prstGeom>
          <a:noFill/>
          <a:ln w="38100">
            <a:solidFill>
              <a:schemeClr val="tx1"/>
            </a:solidFill>
            <a:miter lim="800000"/>
            <a:headEnd/>
            <a:tailEnd type="triangle" w="med" len="med"/>
          </a:ln>
        </p:spPr>
      </p:cxnSp>
      <p:sp>
        <p:nvSpPr>
          <p:cNvPr id="55323" name="AutoShape 27"/>
          <p:cNvSpPr>
            <a:spLocks noChangeArrowheads="1"/>
          </p:cNvSpPr>
          <p:nvPr/>
        </p:nvSpPr>
        <p:spPr bwMode="auto">
          <a:xfrm>
            <a:off x="5410200" y="1219200"/>
            <a:ext cx="304800" cy="1295400"/>
          </a:xfrm>
          <a:prstGeom prst="roundRect">
            <a:avLst>
              <a:gd name="adj" fmla="val 50000"/>
            </a:avLst>
          </a:prstGeom>
          <a:pattFill prst="solidDmnd">
            <a:fgClr>
              <a:srgbClr val="000000"/>
            </a:fgClr>
            <a:bgClr>
              <a:srgbClr val="0066FF"/>
            </a:bgClr>
          </a:pattFill>
          <a:ln w="25400">
            <a:solidFill>
              <a:schemeClr val="tx1"/>
            </a:solidFill>
            <a:round/>
            <a:headEnd/>
            <a:tailEnd/>
          </a:ln>
        </p:spPr>
        <p:txBody>
          <a:bodyPr wrap="none" anchor="ctr"/>
          <a:lstStyle/>
          <a:p>
            <a:endParaRPr lang="en-US"/>
          </a:p>
        </p:txBody>
      </p:sp>
      <p:cxnSp>
        <p:nvCxnSpPr>
          <p:cNvPr id="55324" name="AutoShape 28"/>
          <p:cNvCxnSpPr>
            <a:cxnSpLocks noChangeShapeType="1"/>
          </p:cNvCxnSpPr>
          <p:nvPr/>
        </p:nvCxnSpPr>
        <p:spPr bwMode="auto">
          <a:xfrm rot="16200000" flipH="1">
            <a:off x="6057900" y="2082800"/>
            <a:ext cx="268288" cy="1042988"/>
          </a:xfrm>
          <a:prstGeom prst="bentConnector2">
            <a:avLst/>
          </a:prstGeom>
          <a:noFill/>
          <a:ln w="38100">
            <a:solidFill>
              <a:schemeClr val="tx1"/>
            </a:solidFill>
            <a:miter lim="800000"/>
            <a:headEnd/>
            <a:tailEnd type="triangle" w="med" len="med"/>
          </a:ln>
        </p:spPr>
      </p:cxnSp>
      <p:cxnSp>
        <p:nvCxnSpPr>
          <p:cNvPr id="55325" name="AutoShape 29"/>
          <p:cNvCxnSpPr>
            <a:cxnSpLocks noChangeShapeType="1"/>
          </p:cNvCxnSpPr>
          <p:nvPr/>
        </p:nvCxnSpPr>
        <p:spPr bwMode="auto">
          <a:xfrm>
            <a:off x="1828800" y="990600"/>
            <a:ext cx="3625850" cy="273050"/>
          </a:xfrm>
          <a:prstGeom prst="bentConnector2">
            <a:avLst/>
          </a:prstGeom>
          <a:noFill/>
          <a:ln w="38100">
            <a:solidFill>
              <a:schemeClr val="tx1"/>
            </a:solidFill>
            <a:miter lim="800000"/>
            <a:headEnd/>
            <a:tailEnd type="triangle" w="med" len="med"/>
          </a:ln>
        </p:spPr>
      </p:cxnSp>
      <p:sp>
        <p:nvSpPr>
          <p:cNvPr id="55326" name="Text Box 30"/>
          <p:cNvSpPr txBox="1">
            <a:spLocks noChangeArrowheads="1"/>
          </p:cNvSpPr>
          <p:nvPr/>
        </p:nvSpPr>
        <p:spPr bwMode="auto">
          <a:xfrm>
            <a:off x="533400" y="838200"/>
            <a:ext cx="1295400" cy="274638"/>
          </a:xfrm>
          <a:prstGeom prst="rect">
            <a:avLst/>
          </a:prstGeom>
          <a:noFill/>
          <a:ln w="38100" algn="ctr">
            <a:noFill/>
            <a:miter lim="800000"/>
            <a:headEnd/>
            <a:tailEnd/>
          </a:ln>
        </p:spPr>
        <p:txBody>
          <a:bodyPr>
            <a:spAutoFit/>
          </a:bodyPr>
          <a:lstStyle/>
          <a:p>
            <a:pPr algn="ctr">
              <a:spcBef>
                <a:spcPct val="50000"/>
              </a:spcBef>
            </a:pPr>
            <a:r>
              <a:rPr lang="en-US"/>
              <a:t>Metallic thorium</a:t>
            </a:r>
          </a:p>
        </p:txBody>
      </p:sp>
      <p:cxnSp>
        <p:nvCxnSpPr>
          <p:cNvPr id="55327" name="AutoShape 31"/>
          <p:cNvCxnSpPr>
            <a:cxnSpLocks noChangeShapeType="1"/>
            <a:endCxn id="55320" idx="3"/>
          </p:cNvCxnSpPr>
          <p:nvPr/>
        </p:nvCxnSpPr>
        <p:spPr bwMode="auto">
          <a:xfrm rot="16200000" flipV="1">
            <a:off x="4530725" y="1546225"/>
            <a:ext cx="984250" cy="863600"/>
          </a:xfrm>
          <a:prstGeom prst="bentConnector4">
            <a:avLst>
              <a:gd name="adj1" fmla="val -27741"/>
              <a:gd name="adj2" fmla="val 53676"/>
            </a:avLst>
          </a:prstGeom>
          <a:noFill/>
          <a:ln w="38100">
            <a:solidFill>
              <a:schemeClr val="tx1"/>
            </a:solidFill>
            <a:miter lim="800000"/>
            <a:headEnd/>
            <a:tailEnd type="triangle" w="med" len="med"/>
          </a:ln>
        </p:spPr>
      </p:cxnSp>
      <p:cxnSp>
        <p:nvCxnSpPr>
          <p:cNvPr id="55328" name="AutoShape 32"/>
          <p:cNvCxnSpPr>
            <a:cxnSpLocks noChangeShapeType="1"/>
            <a:stCxn id="55310" idx="3"/>
            <a:endCxn id="55329" idx="0"/>
          </p:cNvCxnSpPr>
          <p:nvPr/>
        </p:nvCxnSpPr>
        <p:spPr bwMode="auto">
          <a:xfrm>
            <a:off x="4591050" y="4610100"/>
            <a:ext cx="1543050" cy="1162050"/>
          </a:xfrm>
          <a:prstGeom prst="bentConnector2">
            <a:avLst/>
          </a:prstGeom>
          <a:noFill/>
          <a:ln w="38100">
            <a:solidFill>
              <a:schemeClr val="tx1"/>
            </a:solidFill>
            <a:miter lim="800000"/>
            <a:headEnd/>
            <a:tailEnd type="triangle" w="med" len="med"/>
          </a:ln>
        </p:spPr>
      </p:cxnSp>
      <p:sp>
        <p:nvSpPr>
          <p:cNvPr id="55329" name="Rectangle 33"/>
          <p:cNvSpPr>
            <a:spLocks noChangeArrowheads="1"/>
          </p:cNvSpPr>
          <p:nvPr/>
        </p:nvSpPr>
        <p:spPr bwMode="auto">
          <a:xfrm>
            <a:off x="5486400" y="5791200"/>
            <a:ext cx="1295400" cy="762000"/>
          </a:xfrm>
          <a:prstGeom prst="rect">
            <a:avLst/>
          </a:prstGeom>
          <a:solidFill>
            <a:srgbClr val="FF0000"/>
          </a:solidFill>
          <a:ln w="38100" algn="ctr">
            <a:solidFill>
              <a:srgbClr val="FFCC00"/>
            </a:solidFill>
            <a:miter lim="800000"/>
            <a:headEnd/>
            <a:tailEnd/>
          </a:ln>
        </p:spPr>
        <p:txBody>
          <a:bodyPr wrap="none" anchor="ctr"/>
          <a:lstStyle/>
          <a:p>
            <a:pPr algn="ctr"/>
            <a:r>
              <a:rPr lang="en-US" sz="1000" b="1"/>
              <a:t>MoF</a:t>
            </a:r>
            <a:r>
              <a:rPr lang="en-US" sz="1000" b="1" baseline="-25000"/>
              <a:t>6</a:t>
            </a:r>
            <a:r>
              <a:rPr lang="en-US" sz="1000" b="1"/>
              <a:t>, TcF</a:t>
            </a:r>
            <a:r>
              <a:rPr lang="en-US" sz="1000" b="1" baseline="-25000"/>
              <a:t>6</a:t>
            </a:r>
            <a:r>
              <a:rPr lang="en-US" sz="1000" b="1"/>
              <a:t>, SeF</a:t>
            </a:r>
            <a:r>
              <a:rPr lang="en-US" sz="1000" b="1" baseline="-25000"/>
              <a:t>6</a:t>
            </a:r>
            <a:r>
              <a:rPr lang="en-US" sz="1000" b="1"/>
              <a:t>,</a:t>
            </a:r>
          </a:p>
          <a:p>
            <a:pPr algn="ctr"/>
            <a:r>
              <a:rPr lang="en-US" sz="1000" b="1"/>
              <a:t>RuF</a:t>
            </a:r>
            <a:r>
              <a:rPr lang="en-US" sz="1000" b="1" baseline="-25000"/>
              <a:t>5</a:t>
            </a:r>
            <a:r>
              <a:rPr lang="en-US" sz="1000" b="1"/>
              <a:t>, TeF</a:t>
            </a:r>
            <a:r>
              <a:rPr lang="en-US" sz="1000" b="1" baseline="-25000"/>
              <a:t>6</a:t>
            </a:r>
            <a:r>
              <a:rPr lang="en-US" sz="1000" b="1"/>
              <a:t>, IF</a:t>
            </a:r>
            <a:r>
              <a:rPr lang="en-US" sz="1000" b="1" baseline="-25000"/>
              <a:t>7</a:t>
            </a:r>
            <a:r>
              <a:rPr lang="en-US" sz="1000" b="1"/>
              <a:t>,</a:t>
            </a:r>
          </a:p>
          <a:p>
            <a:pPr algn="ctr"/>
            <a:r>
              <a:rPr lang="en-US" sz="1000" b="1"/>
              <a:t>Other F</a:t>
            </a:r>
            <a:r>
              <a:rPr lang="en-US" sz="1000" b="1" baseline="-25000"/>
              <a:t>6</a:t>
            </a:r>
          </a:p>
        </p:txBody>
      </p:sp>
      <p:sp>
        <p:nvSpPr>
          <p:cNvPr id="55330" name="Text Box 34"/>
          <p:cNvSpPr txBox="1">
            <a:spLocks noChangeArrowheads="1"/>
          </p:cNvSpPr>
          <p:nvPr/>
        </p:nvSpPr>
        <p:spPr bwMode="auto">
          <a:xfrm>
            <a:off x="5029200" y="5105400"/>
            <a:ext cx="990600" cy="274638"/>
          </a:xfrm>
          <a:prstGeom prst="rect">
            <a:avLst/>
          </a:prstGeom>
          <a:solidFill>
            <a:schemeClr val="bg1">
              <a:alpha val="74901"/>
            </a:schemeClr>
          </a:solidFill>
          <a:ln w="38100" algn="ctr">
            <a:noFill/>
            <a:miter lim="800000"/>
            <a:headEnd/>
            <a:tailEnd/>
          </a:ln>
        </p:spPr>
        <p:txBody>
          <a:bodyPr>
            <a:spAutoFit/>
          </a:bodyPr>
          <a:lstStyle/>
          <a:p>
            <a:pPr algn="ctr">
              <a:spcBef>
                <a:spcPct val="50000"/>
              </a:spcBef>
            </a:pPr>
            <a:r>
              <a:rPr lang="en-US"/>
              <a:t>Fuel Salt</a:t>
            </a:r>
          </a:p>
        </p:txBody>
      </p:sp>
      <p:sp>
        <p:nvSpPr>
          <p:cNvPr id="55331" name="Text Box 35"/>
          <p:cNvSpPr txBox="1">
            <a:spLocks noChangeArrowheads="1"/>
          </p:cNvSpPr>
          <p:nvPr/>
        </p:nvSpPr>
        <p:spPr bwMode="auto">
          <a:xfrm>
            <a:off x="3505200" y="4876800"/>
            <a:ext cx="457200" cy="274638"/>
          </a:xfrm>
          <a:prstGeom prst="rect">
            <a:avLst/>
          </a:prstGeom>
          <a:noFill/>
          <a:ln w="38100" algn="ctr">
            <a:noFill/>
            <a:miter lim="800000"/>
            <a:headEnd/>
            <a:tailEnd/>
          </a:ln>
        </p:spPr>
        <p:txBody>
          <a:bodyPr>
            <a:spAutoFit/>
          </a:bodyPr>
          <a:lstStyle/>
          <a:p>
            <a:pPr algn="r">
              <a:spcBef>
                <a:spcPct val="50000"/>
              </a:spcBef>
            </a:pPr>
            <a:r>
              <a:rPr lang="en-US"/>
              <a:t>xF</a:t>
            </a:r>
            <a:r>
              <a:rPr lang="en-US" baseline="-25000"/>
              <a:t>6</a:t>
            </a:r>
          </a:p>
        </p:txBody>
      </p:sp>
      <p:sp>
        <p:nvSpPr>
          <p:cNvPr id="55332" name="Line 36"/>
          <p:cNvSpPr>
            <a:spLocks noChangeShapeType="1"/>
          </p:cNvSpPr>
          <p:nvPr/>
        </p:nvSpPr>
        <p:spPr bwMode="auto">
          <a:xfrm>
            <a:off x="2590800" y="1295400"/>
            <a:ext cx="838200" cy="0"/>
          </a:xfrm>
          <a:prstGeom prst="line">
            <a:avLst/>
          </a:prstGeom>
          <a:noFill/>
          <a:ln w="38100" cap="rnd">
            <a:solidFill>
              <a:srgbClr val="C0C0C0"/>
            </a:solidFill>
            <a:prstDash val="sysDot"/>
            <a:round/>
            <a:headEnd/>
            <a:tailEnd type="triangle" w="med" len="med"/>
          </a:ln>
        </p:spPr>
        <p:txBody>
          <a:bodyPr anchor="ctr"/>
          <a:lstStyle/>
          <a:p>
            <a:endParaRPr lang="en-GB"/>
          </a:p>
        </p:txBody>
      </p:sp>
      <p:sp>
        <p:nvSpPr>
          <p:cNvPr id="55333" name="Rectangle 37"/>
          <p:cNvSpPr>
            <a:spLocks noChangeArrowheads="1"/>
          </p:cNvSpPr>
          <p:nvPr/>
        </p:nvSpPr>
        <p:spPr bwMode="auto">
          <a:xfrm>
            <a:off x="1828800" y="1295400"/>
            <a:ext cx="762000" cy="457200"/>
          </a:xfrm>
          <a:prstGeom prst="rect">
            <a:avLst/>
          </a:prstGeom>
          <a:gradFill rotWithShape="0">
            <a:gsLst>
              <a:gs pos="0">
                <a:srgbClr val="FF0000"/>
              </a:gs>
              <a:gs pos="100000">
                <a:srgbClr val="CCFF33"/>
              </a:gs>
            </a:gsLst>
            <a:lin ang="0" scaled="1"/>
          </a:gradFill>
          <a:ln w="38100" algn="ctr">
            <a:solidFill>
              <a:schemeClr val="tx1"/>
            </a:solidFill>
            <a:miter lim="800000"/>
            <a:headEnd/>
            <a:tailEnd/>
          </a:ln>
        </p:spPr>
        <p:txBody>
          <a:bodyPr wrap="none" anchor="ctr"/>
          <a:lstStyle/>
          <a:p>
            <a:pPr algn="ctr"/>
            <a:r>
              <a:rPr lang="en-US" sz="1400"/>
              <a:t>238U</a:t>
            </a:r>
          </a:p>
        </p:txBody>
      </p:sp>
      <p:sp>
        <p:nvSpPr>
          <p:cNvPr id="55334" name="Oval 38"/>
          <p:cNvSpPr>
            <a:spLocks noChangeArrowheads="1"/>
          </p:cNvSpPr>
          <p:nvPr/>
        </p:nvSpPr>
        <p:spPr bwMode="auto">
          <a:xfrm>
            <a:off x="6781800" y="2895600"/>
            <a:ext cx="1066800" cy="1066800"/>
          </a:xfrm>
          <a:prstGeom prst="ellipse">
            <a:avLst/>
          </a:prstGeom>
          <a:solidFill>
            <a:srgbClr val="3366FF"/>
          </a:solidFill>
          <a:ln w="38100" algn="ctr">
            <a:solidFill>
              <a:srgbClr val="808080"/>
            </a:solidFill>
            <a:round/>
            <a:headEnd/>
            <a:tailEnd/>
          </a:ln>
        </p:spPr>
        <p:txBody>
          <a:bodyPr wrap="none" anchor="ctr"/>
          <a:lstStyle/>
          <a:p>
            <a:pPr algn="ctr"/>
            <a:r>
              <a:rPr lang="en-US" sz="2000"/>
              <a:t>Core</a:t>
            </a:r>
          </a:p>
        </p:txBody>
      </p:sp>
      <p:sp>
        <p:nvSpPr>
          <p:cNvPr id="55335" name="Text Box 39"/>
          <p:cNvSpPr txBox="1">
            <a:spLocks noChangeArrowheads="1"/>
          </p:cNvSpPr>
          <p:nvPr/>
        </p:nvSpPr>
        <p:spPr bwMode="auto">
          <a:xfrm>
            <a:off x="6858000" y="3962400"/>
            <a:ext cx="990600" cy="336550"/>
          </a:xfrm>
          <a:prstGeom prst="rect">
            <a:avLst/>
          </a:prstGeom>
          <a:noFill/>
          <a:ln w="38100" algn="ctr">
            <a:noFill/>
            <a:miter lim="800000"/>
            <a:headEnd/>
            <a:tailEnd/>
          </a:ln>
        </p:spPr>
        <p:txBody>
          <a:bodyPr>
            <a:spAutoFit/>
          </a:bodyPr>
          <a:lstStyle/>
          <a:p>
            <a:pPr algn="ctr">
              <a:spcBef>
                <a:spcPct val="50000"/>
              </a:spcBef>
            </a:pPr>
            <a:r>
              <a:rPr lang="en-US" sz="1600"/>
              <a:t>Blanket</a:t>
            </a:r>
          </a:p>
        </p:txBody>
      </p:sp>
      <p:sp>
        <p:nvSpPr>
          <p:cNvPr id="55336" name="Text Box 40"/>
          <p:cNvSpPr txBox="1">
            <a:spLocks noChangeArrowheads="1"/>
          </p:cNvSpPr>
          <p:nvPr/>
        </p:nvSpPr>
        <p:spPr bwMode="auto">
          <a:xfrm>
            <a:off x="6705600" y="4343400"/>
            <a:ext cx="1219200" cy="581025"/>
          </a:xfrm>
          <a:prstGeom prst="rect">
            <a:avLst/>
          </a:prstGeom>
          <a:noFill/>
          <a:ln w="38100" algn="ctr">
            <a:noFill/>
            <a:miter lim="800000"/>
            <a:headEnd/>
            <a:tailEnd/>
          </a:ln>
        </p:spPr>
        <p:txBody>
          <a:bodyPr>
            <a:spAutoFit/>
          </a:bodyPr>
          <a:lstStyle/>
          <a:p>
            <a:pPr algn="ctr">
              <a:spcBef>
                <a:spcPct val="50000"/>
              </a:spcBef>
            </a:pPr>
            <a:r>
              <a:rPr lang="en-US" sz="1600"/>
              <a:t>Two-Fluid Reactor</a:t>
            </a:r>
          </a:p>
        </p:txBody>
      </p:sp>
      <p:sp>
        <p:nvSpPr>
          <p:cNvPr id="55337" name="Text Box 41"/>
          <p:cNvSpPr txBox="1">
            <a:spLocks noChangeArrowheads="1"/>
          </p:cNvSpPr>
          <p:nvPr/>
        </p:nvSpPr>
        <p:spPr bwMode="auto">
          <a:xfrm rot="5400000">
            <a:off x="5265738" y="1592262"/>
            <a:ext cx="1447800" cy="549275"/>
          </a:xfrm>
          <a:prstGeom prst="rect">
            <a:avLst/>
          </a:prstGeom>
          <a:noFill/>
          <a:ln w="38100" algn="ctr">
            <a:noFill/>
            <a:miter lim="800000"/>
            <a:headEnd/>
            <a:tailEnd/>
          </a:ln>
        </p:spPr>
        <p:txBody>
          <a:bodyPr>
            <a:spAutoFit/>
          </a:bodyPr>
          <a:lstStyle/>
          <a:p>
            <a:pPr algn="ctr">
              <a:spcBef>
                <a:spcPct val="50000"/>
              </a:spcBef>
            </a:pPr>
            <a:r>
              <a:rPr lang="en-US" sz="1000"/>
              <a:t>Bismuth-metal Reductive Extraction Column</a:t>
            </a:r>
          </a:p>
        </p:txBody>
      </p:sp>
      <p:cxnSp>
        <p:nvCxnSpPr>
          <p:cNvPr id="55338" name="AutoShape 42"/>
          <p:cNvCxnSpPr>
            <a:cxnSpLocks noChangeShapeType="1"/>
          </p:cNvCxnSpPr>
          <p:nvPr/>
        </p:nvCxnSpPr>
        <p:spPr bwMode="auto">
          <a:xfrm>
            <a:off x="6781800" y="6172200"/>
            <a:ext cx="381000" cy="0"/>
          </a:xfrm>
          <a:prstGeom prst="straightConnector1">
            <a:avLst/>
          </a:prstGeom>
          <a:noFill/>
          <a:ln w="38100">
            <a:solidFill>
              <a:schemeClr val="tx1"/>
            </a:solidFill>
            <a:round/>
            <a:headEnd/>
            <a:tailEnd type="triangle" w="med" len="med"/>
          </a:ln>
        </p:spPr>
      </p:cxnSp>
      <p:sp>
        <p:nvSpPr>
          <p:cNvPr id="55339" name="Text Box 43"/>
          <p:cNvSpPr txBox="1">
            <a:spLocks noChangeArrowheads="1"/>
          </p:cNvSpPr>
          <p:nvPr/>
        </p:nvSpPr>
        <p:spPr bwMode="auto">
          <a:xfrm>
            <a:off x="7086600" y="5867400"/>
            <a:ext cx="1295400" cy="639763"/>
          </a:xfrm>
          <a:prstGeom prst="rect">
            <a:avLst/>
          </a:prstGeom>
          <a:noFill/>
          <a:ln w="38100" algn="ctr">
            <a:noFill/>
            <a:miter lim="800000"/>
            <a:headEnd/>
            <a:tailEnd/>
          </a:ln>
        </p:spPr>
        <p:txBody>
          <a:bodyPr>
            <a:spAutoFit/>
          </a:bodyPr>
          <a:lstStyle/>
          <a:p>
            <a:pPr algn="ctr">
              <a:spcBef>
                <a:spcPct val="50000"/>
              </a:spcBef>
            </a:pPr>
            <a:r>
              <a:rPr lang="en-US"/>
              <a:t>Molybdenum and Iodine for Medical Uses</a:t>
            </a:r>
          </a:p>
        </p:txBody>
      </p:sp>
      <p:sp>
        <p:nvSpPr>
          <p:cNvPr id="55340" name="Text Box 44"/>
          <p:cNvSpPr txBox="1">
            <a:spLocks noChangeArrowheads="1"/>
          </p:cNvSpPr>
          <p:nvPr/>
        </p:nvSpPr>
        <p:spPr bwMode="auto">
          <a:xfrm>
            <a:off x="7315200" y="1447800"/>
            <a:ext cx="609600" cy="457200"/>
          </a:xfrm>
          <a:prstGeom prst="rect">
            <a:avLst/>
          </a:prstGeom>
          <a:noFill/>
          <a:ln w="38100" algn="ctr">
            <a:noFill/>
            <a:miter lim="800000"/>
            <a:headEnd/>
            <a:tailEnd/>
          </a:ln>
        </p:spPr>
        <p:txBody>
          <a:bodyPr>
            <a:spAutoFit/>
          </a:bodyPr>
          <a:lstStyle/>
          <a:p>
            <a:pPr algn="ctr">
              <a:spcBef>
                <a:spcPct val="50000"/>
              </a:spcBef>
            </a:pPr>
            <a:r>
              <a:rPr lang="en-US"/>
              <a:t>Fertile Salt</a:t>
            </a:r>
          </a:p>
        </p:txBody>
      </p:sp>
      <p:sp>
        <p:nvSpPr>
          <p:cNvPr id="55341" name="Text Box 45"/>
          <p:cNvSpPr txBox="1">
            <a:spLocks noChangeArrowheads="1"/>
          </p:cNvSpPr>
          <p:nvPr/>
        </p:nvSpPr>
        <p:spPr bwMode="auto">
          <a:xfrm>
            <a:off x="5638800" y="2514600"/>
            <a:ext cx="990600" cy="457200"/>
          </a:xfrm>
          <a:prstGeom prst="rect">
            <a:avLst/>
          </a:prstGeom>
          <a:noFill/>
          <a:ln w="38100" algn="ctr">
            <a:noFill/>
            <a:miter lim="800000"/>
            <a:headEnd/>
            <a:tailEnd/>
          </a:ln>
        </p:spPr>
        <p:txBody>
          <a:bodyPr>
            <a:spAutoFit/>
          </a:bodyPr>
          <a:lstStyle/>
          <a:p>
            <a:pPr algn="ctr">
              <a:spcBef>
                <a:spcPct val="50000"/>
              </a:spcBef>
            </a:pPr>
            <a:r>
              <a:rPr lang="en-US"/>
              <a:t>Recycle Fertile Salt</a:t>
            </a:r>
          </a:p>
        </p:txBody>
      </p:sp>
      <p:sp>
        <p:nvSpPr>
          <p:cNvPr id="55342" name="Text Box 46"/>
          <p:cNvSpPr txBox="1">
            <a:spLocks noChangeArrowheads="1"/>
          </p:cNvSpPr>
          <p:nvPr/>
        </p:nvSpPr>
        <p:spPr bwMode="auto">
          <a:xfrm>
            <a:off x="4648200" y="3124200"/>
            <a:ext cx="1600200" cy="274638"/>
          </a:xfrm>
          <a:prstGeom prst="rect">
            <a:avLst/>
          </a:prstGeom>
          <a:noFill/>
          <a:ln w="38100" algn="ctr">
            <a:noFill/>
            <a:miter lim="800000"/>
            <a:headEnd/>
            <a:tailEnd/>
          </a:ln>
        </p:spPr>
        <p:txBody>
          <a:bodyPr>
            <a:spAutoFit/>
          </a:bodyPr>
          <a:lstStyle/>
          <a:p>
            <a:pPr>
              <a:spcBef>
                <a:spcPct val="50000"/>
              </a:spcBef>
            </a:pPr>
            <a:r>
              <a:rPr lang="en-US"/>
              <a:t>Recycle Fuel Salt</a:t>
            </a:r>
          </a:p>
        </p:txBody>
      </p:sp>
      <p:sp>
        <p:nvSpPr>
          <p:cNvPr id="55343" name="Text Box 47"/>
          <p:cNvSpPr txBox="1">
            <a:spLocks noChangeArrowheads="1"/>
          </p:cNvSpPr>
          <p:nvPr/>
        </p:nvSpPr>
        <p:spPr bwMode="auto">
          <a:xfrm>
            <a:off x="5029200" y="2438400"/>
            <a:ext cx="381000" cy="274638"/>
          </a:xfrm>
          <a:prstGeom prst="rect">
            <a:avLst/>
          </a:prstGeom>
          <a:noFill/>
          <a:ln w="38100" algn="ctr">
            <a:noFill/>
            <a:miter lim="800000"/>
            <a:headEnd/>
            <a:tailEnd/>
          </a:ln>
        </p:spPr>
        <p:txBody>
          <a:bodyPr>
            <a:spAutoFit/>
          </a:bodyPr>
          <a:lstStyle/>
          <a:p>
            <a:pPr algn="r">
              <a:spcBef>
                <a:spcPct val="50000"/>
              </a:spcBef>
            </a:pPr>
            <a:r>
              <a:rPr lang="en-US"/>
              <a:t>Pa</a:t>
            </a:r>
            <a:endParaRPr lang="en-US" baseline="-25000"/>
          </a:p>
        </p:txBody>
      </p:sp>
    </p:spTree>
  </p:cSld>
  <p:clrMapOvr>
    <a:masterClrMapping/>
  </p:clrMapOv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p:txBody>
          <a:bodyPr/>
          <a:lstStyle/>
          <a:p>
            <a:r>
              <a:rPr lang="en-US" smtClean="0"/>
              <a:t>Alternative LFTR/LCFR plan for spent nuclear fuel</a:t>
            </a:r>
          </a:p>
        </p:txBody>
      </p:sp>
      <p:pic>
        <p:nvPicPr>
          <p:cNvPr id="106499" name="Picture 3" descr="SNF composition"/>
          <p:cNvPicPr>
            <a:picLocks noChangeAspect="1" noChangeArrowheads="1"/>
          </p:cNvPicPr>
          <p:nvPr/>
        </p:nvPicPr>
        <p:blipFill>
          <a:blip r:embed="rId2"/>
          <a:srcRect l="8197" t="3517" r="4918" b="22638"/>
          <a:stretch>
            <a:fillRect/>
          </a:stretch>
        </p:blipFill>
        <p:spPr bwMode="auto">
          <a:xfrm>
            <a:off x="381000" y="914400"/>
            <a:ext cx="2133600" cy="1690688"/>
          </a:xfrm>
          <a:prstGeom prst="rect">
            <a:avLst/>
          </a:prstGeom>
          <a:noFill/>
        </p:spPr>
      </p:pic>
      <p:sp>
        <p:nvSpPr>
          <p:cNvPr id="106500" name="Text Box 4"/>
          <p:cNvSpPr txBox="1">
            <a:spLocks noChangeArrowheads="1"/>
          </p:cNvSpPr>
          <p:nvPr/>
        </p:nvSpPr>
        <p:spPr bwMode="auto">
          <a:xfrm>
            <a:off x="304800" y="2667000"/>
            <a:ext cx="2057400" cy="457200"/>
          </a:xfrm>
          <a:prstGeom prst="rect">
            <a:avLst/>
          </a:prstGeom>
          <a:noFill/>
          <a:ln w="12700">
            <a:noFill/>
            <a:miter lim="800000"/>
            <a:headEnd/>
            <a:tailEnd/>
          </a:ln>
          <a:effectLst/>
        </p:spPr>
        <p:txBody>
          <a:bodyPr>
            <a:spAutoFit/>
          </a:bodyPr>
          <a:lstStyle/>
          <a:p>
            <a:pPr algn="ctr">
              <a:spcBef>
                <a:spcPct val="50000"/>
              </a:spcBef>
            </a:pPr>
            <a:r>
              <a:rPr lang="en-US"/>
              <a:t>Spent Nuclear Fuel from Light-Water Reactors</a:t>
            </a:r>
          </a:p>
        </p:txBody>
      </p:sp>
      <p:sp>
        <p:nvSpPr>
          <p:cNvPr id="106501" name="AutoShape 5"/>
          <p:cNvSpPr>
            <a:spLocks noChangeArrowheads="1"/>
          </p:cNvSpPr>
          <p:nvPr/>
        </p:nvSpPr>
        <p:spPr bwMode="auto">
          <a:xfrm>
            <a:off x="2590800" y="1447800"/>
            <a:ext cx="533400" cy="762000"/>
          </a:xfrm>
          <a:prstGeom prst="rightArrow">
            <a:avLst>
              <a:gd name="adj1" fmla="val 50000"/>
              <a:gd name="adj2" fmla="val 48750"/>
            </a:avLst>
          </a:prstGeom>
          <a:solidFill>
            <a:schemeClr val="bg1"/>
          </a:solidFill>
          <a:ln w="50800">
            <a:solidFill>
              <a:srgbClr val="00FF00"/>
            </a:solidFill>
            <a:miter lim="800000"/>
            <a:headEnd/>
            <a:tailEnd/>
          </a:ln>
          <a:effectLst/>
        </p:spPr>
        <p:txBody>
          <a:bodyPr wrap="none" anchor="ctr"/>
          <a:lstStyle/>
          <a:p>
            <a:endParaRPr lang="en-GB"/>
          </a:p>
        </p:txBody>
      </p:sp>
      <p:sp>
        <p:nvSpPr>
          <p:cNvPr id="106502" name="Text Box 6"/>
          <p:cNvSpPr txBox="1">
            <a:spLocks noChangeArrowheads="1"/>
          </p:cNvSpPr>
          <p:nvPr/>
        </p:nvSpPr>
        <p:spPr bwMode="auto">
          <a:xfrm>
            <a:off x="3352800" y="2667000"/>
            <a:ext cx="2057400" cy="274638"/>
          </a:xfrm>
          <a:prstGeom prst="rect">
            <a:avLst/>
          </a:prstGeom>
          <a:noFill/>
          <a:ln w="12700">
            <a:noFill/>
            <a:miter lim="800000"/>
            <a:headEnd/>
            <a:tailEnd/>
          </a:ln>
          <a:effectLst/>
        </p:spPr>
        <p:txBody>
          <a:bodyPr>
            <a:spAutoFit/>
          </a:bodyPr>
          <a:lstStyle/>
          <a:p>
            <a:pPr algn="ctr">
              <a:spcBef>
                <a:spcPct val="50000"/>
              </a:spcBef>
            </a:pPr>
            <a:r>
              <a:rPr lang="en-US"/>
              <a:t>Step 1: Fluorinate it!</a:t>
            </a:r>
          </a:p>
        </p:txBody>
      </p:sp>
      <p:sp>
        <p:nvSpPr>
          <p:cNvPr id="106503" name="AutoShape 7"/>
          <p:cNvSpPr>
            <a:spLocks noChangeArrowheads="1"/>
          </p:cNvSpPr>
          <p:nvPr/>
        </p:nvSpPr>
        <p:spPr bwMode="auto">
          <a:xfrm rot="5400000" flipV="1">
            <a:off x="4076700" y="2857500"/>
            <a:ext cx="533400" cy="762000"/>
          </a:xfrm>
          <a:prstGeom prst="rightArrow">
            <a:avLst>
              <a:gd name="adj1" fmla="val 50000"/>
              <a:gd name="adj2" fmla="val 48750"/>
            </a:avLst>
          </a:prstGeom>
          <a:solidFill>
            <a:schemeClr val="bg1"/>
          </a:solidFill>
          <a:ln w="50800">
            <a:solidFill>
              <a:srgbClr val="00FF00"/>
            </a:solidFill>
            <a:miter lim="800000"/>
            <a:headEnd/>
            <a:tailEnd/>
          </a:ln>
          <a:effectLst/>
        </p:spPr>
        <p:txBody>
          <a:bodyPr wrap="none" anchor="ctr"/>
          <a:lstStyle/>
          <a:p>
            <a:endParaRPr lang="en-GB"/>
          </a:p>
        </p:txBody>
      </p:sp>
      <p:sp>
        <p:nvSpPr>
          <p:cNvPr id="106504" name="Text Box 8"/>
          <p:cNvSpPr txBox="1">
            <a:spLocks noChangeArrowheads="1"/>
          </p:cNvSpPr>
          <p:nvPr/>
        </p:nvSpPr>
        <p:spPr bwMode="auto">
          <a:xfrm>
            <a:off x="3352800" y="3581400"/>
            <a:ext cx="2057400" cy="639763"/>
          </a:xfrm>
          <a:prstGeom prst="rect">
            <a:avLst/>
          </a:prstGeom>
          <a:noFill/>
          <a:ln w="12700">
            <a:noFill/>
            <a:miter lim="800000"/>
            <a:headEnd/>
            <a:tailEnd/>
          </a:ln>
          <a:effectLst/>
        </p:spPr>
        <p:txBody>
          <a:bodyPr>
            <a:spAutoFit/>
          </a:bodyPr>
          <a:lstStyle/>
          <a:p>
            <a:pPr algn="ctr">
              <a:spcBef>
                <a:spcPct val="50000"/>
              </a:spcBef>
            </a:pPr>
            <a:r>
              <a:rPr lang="en-US"/>
              <a:t>Remove uranium as UF6, which is then either re-enriched or buried.</a:t>
            </a:r>
          </a:p>
        </p:txBody>
      </p:sp>
      <p:sp>
        <p:nvSpPr>
          <p:cNvPr id="106505" name="Text Box 9"/>
          <p:cNvSpPr txBox="1">
            <a:spLocks noChangeArrowheads="1"/>
          </p:cNvSpPr>
          <p:nvPr/>
        </p:nvSpPr>
        <p:spPr bwMode="auto">
          <a:xfrm>
            <a:off x="3352800" y="1219200"/>
            <a:ext cx="2057400" cy="1293813"/>
          </a:xfrm>
          <a:prstGeom prst="rect">
            <a:avLst/>
          </a:prstGeom>
          <a:noFill/>
          <a:ln w="12700">
            <a:solidFill>
              <a:schemeClr val="tx1"/>
            </a:solidFill>
            <a:miter lim="800000"/>
            <a:headEnd/>
            <a:tailEnd/>
          </a:ln>
          <a:effectLst/>
        </p:spPr>
        <p:txBody>
          <a:bodyPr>
            <a:spAutoFit/>
          </a:bodyPr>
          <a:lstStyle/>
          <a:p>
            <a:pPr>
              <a:spcBef>
                <a:spcPct val="50000"/>
              </a:spcBef>
            </a:pPr>
            <a:r>
              <a:rPr lang="en-US"/>
              <a:t>UO2 + F2 -&gt; UF4</a:t>
            </a:r>
          </a:p>
          <a:p>
            <a:pPr>
              <a:spcBef>
                <a:spcPct val="50000"/>
              </a:spcBef>
            </a:pPr>
            <a:r>
              <a:rPr lang="en-US"/>
              <a:t>Zr + F2 -&gt; ZrF4</a:t>
            </a:r>
          </a:p>
          <a:p>
            <a:pPr>
              <a:spcBef>
                <a:spcPct val="50000"/>
              </a:spcBef>
            </a:pPr>
            <a:r>
              <a:rPr lang="en-US"/>
              <a:t>(TRU)O2 + F2 -&gt; PuF3,NpF4,AmF3, etc.</a:t>
            </a:r>
          </a:p>
          <a:p>
            <a:pPr>
              <a:spcBef>
                <a:spcPct val="50000"/>
              </a:spcBef>
            </a:pPr>
            <a:r>
              <a:rPr lang="en-US"/>
              <a:t>(FP)O2 + F2 -&gt; (FP)F</a:t>
            </a:r>
          </a:p>
        </p:txBody>
      </p:sp>
      <p:sp>
        <p:nvSpPr>
          <p:cNvPr id="106506" name="AutoShape 10"/>
          <p:cNvSpPr>
            <a:spLocks noChangeArrowheads="1"/>
          </p:cNvSpPr>
          <p:nvPr/>
        </p:nvSpPr>
        <p:spPr bwMode="auto">
          <a:xfrm>
            <a:off x="5638800" y="1447800"/>
            <a:ext cx="533400" cy="762000"/>
          </a:xfrm>
          <a:prstGeom prst="rightArrow">
            <a:avLst>
              <a:gd name="adj1" fmla="val 50000"/>
              <a:gd name="adj2" fmla="val 48750"/>
            </a:avLst>
          </a:prstGeom>
          <a:solidFill>
            <a:schemeClr val="bg1"/>
          </a:solidFill>
          <a:ln w="50800">
            <a:solidFill>
              <a:srgbClr val="00FF00"/>
            </a:solidFill>
            <a:miter lim="800000"/>
            <a:headEnd/>
            <a:tailEnd/>
          </a:ln>
          <a:effectLst/>
        </p:spPr>
        <p:txBody>
          <a:bodyPr wrap="none" anchor="ctr"/>
          <a:lstStyle/>
          <a:p>
            <a:endParaRPr lang="en-GB"/>
          </a:p>
        </p:txBody>
      </p:sp>
      <p:sp>
        <p:nvSpPr>
          <p:cNvPr id="106507" name="Text Box 11"/>
          <p:cNvSpPr txBox="1">
            <a:spLocks noChangeArrowheads="1"/>
          </p:cNvSpPr>
          <p:nvPr/>
        </p:nvSpPr>
        <p:spPr bwMode="auto">
          <a:xfrm>
            <a:off x="6324600" y="2667000"/>
            <a:ext cx="2057400" cy="822325"/>
          </a:xfrm>
          <a:prstGeom prst="rect">
            <a:avLst/>
          </a:prstGeom>
          <a:noFill/>
          <a:ln w="12700">
            <a:noFill/>
            <a:miter lim="800000"/>
            <a:headEnd/>
            <a:tailEnd/>
          </a:ln>
          <a:effectLst/>
        </p:spPr>
        <p:txBody>
          <a:bodyPr>
            <a:spAutoFit/>
          </a:bodyPr>
          <a:lstStyle/>
          <a:p>
            <a:pPr algn="ctr">
              <a:spcBef>
                <a:spcPct val="50000"/>
              </a:spcBef>
            </a:pPr>
            <a:r>
              <a:rPr lang="en-US"/>
              <a:t>Step 2: Use aluminum to remove the TRU-fluorides from the mix, leaving the fission products</a:t>
            </a:r>
          </a:p>
        </p:txBody>
      </p:sp>
      <p:sp>
        <p:nvSpPr>
          <p:cNvPr id="106508" name="Text Box 12"/>
          <p:cNvSpPr txBox="1">
            <a:spLocks noChangeArrowheads="1"/>
          </p:cNvSpPr>
          <p:nvPr/>
        </p:nvSpPr>
        <p:spPr bwMode="auto">
          <a:xfrm>
            <a:off x="228600" y="5257800"/>
            <a:ext cx="2057400" cy="822325"/>
          </a:xfrm>
          <a:prstGeom prst="rect">
            <a:avLst/>
          </a:prstGeom>
          <a:noFill/>
          <a:ln w="12700">
            <a:noFill/>
            <a:miter lim="800000"/>
            <a:headEnd/>
            <a:tailEnd/>
          </a:ln>
          <a:effectLst/>
        </p:spPr>
        <p:txBody>
          <a:bodyPr>
            <a:spAutoFit/>
          </a:bodyPr>
          <a:lstStyle/>
          <a:p>
            <a:pPr>
              <a:spcBef>
                <a:spcPct val="50000"/>
              </a:spcBef>
            </a:pPr>
            <a:r>
              <a:rPr lang="en-US"/>
              <a:t>Step 3: Chlorinate (with 37Cl) the metallic TRUs, forming fuel for the chloride reactor.</a:t>
            </a:r>
          </a:p>
        </p:txBody>
      </p:sp>
      <p:sp>
        <p:nvSpPr>
          <p:cNvPr id="106509" name="Text Box 13"/>
          <p:cNvSpPr txBox="1">
            <a:spLocks noChangeArrowheads="1"/>
          </p:cNvSpPr>
          <p:nvPr/>
        </p:nvSpPr>
        <p:spPr bwMode="auto">
          <a:xfrm>
            <a:off x="3352800" y="5181600"/>
            <a:ext cx="2209800" cy="1187450"/>
          </a:xfrm>
          <a:prstGeom prst="rect">
            <a:avLst/>
          </a:prstGeom>
          <a:noFill/>
          <a:ln w="12700">
            <a:noFill/>
            <a:miter lim="800000"/>
            <a:headEnd/>
            <a:tailEnd/>
          </a:ln>
          <a:effectLst/>
        </p:spPr>
        <p:txBody>
          <a:bodyPr>
            <a:spAutoFit/>
          </a:bodyPr>
          <a:lstStyle/>
          <a:p>
            <a:pPr>
              <a:spcBef>
                <a:spcPct val="50000"/>
              </a:spcBef>
            </a:pPr>
            <a:r>
              <a:rPr lang="en-US"/>
              <a:t>Step 4: BURN TRU-chlorides in the fast-spectrum chloride reactor, destroying them (through fission) and forming new U-233 for fluoride reactors (LFTR).</a:t>
            </a:r>
          </a:p>
        </p:txBody>
      </p:sp>
      <p:sp>
        <p:nvSpPr>
          <p:cNvPr id="106510" name="Text Box 14"/>
          <p:cNvSpPr txBox="1">
            <a:spLocks noChangeArrowheads="1"/>
          </p:cNvSpPr>
          <p:nvPr/>
        </p:nvSpPr>
        <p:spPr bwMode="auto">
          <a:xfrm>
            <a:off x="6248400" y="5181600"/>
            <a:ext cx="2209800" cy="1187450"/>
          </a:xfrm>
          <a:prstGeom prst="rect">
            <a:avLst/>
          </a:prstGeom>
          <a:noFill/>
          <a:ln w="12700">
            <a:noFill/>
            <a:miter lim="800000"/>
            <a:headEnd/>
            <a:tailEnd/>
          </a:ln>
          <a:effectLst/>
        </p:spPr>
        <p:txBody>
          <a:bodyPr>
            <a:spAutoFit/>
          </a:bodyPr>
          <a:lstStyle/>
          <a:p>
            <a:pPr>
              <a:spcBef>
                <a:spcPct val="50000"/>
              </a:spcBef>
            </a:pPr>
            <a:r>
              <a:rPr lang="en-US"/>
              <a:t>Step 5: Dispose of FP-fluorides in 300-yr disposal sites (not Yucca Mtn) and use U-233 from TRU destruction to start LFTRs that produce no further TRUs.</a:t>
            </a:r>
          </a:p>
        </p:txBody>
      </p:sp>
      <p:sp>
        <p:nvSpPr>
          <p:cNvPr id="106511" name="AutoShape 15"/>
          <p:cNvSpPr>
            <a:spLocks noChangeArrowheads="1"/>
          </p:cNvSpPr>
          <p:nvPr/>
        </p:nvSpPr>
        <p:spPr bwMode="auto">
          <a:xfrm>
            <a:off x="2514600" y="5181600"/>
            <a:ext cx="533400" cy="762000"/>
          </a:xfrm>
          <a:prstGeom prst="rightArrow">
            <a:avLst>
              <a:gd name="adj1" fmla="val 50000"/>
              <a:gd name="adj2" fmla="val 48750"/>
            </a:avLst>
          </a:prstGeom>
          <a:solidFill>
            <a:schemeClr val="bg1"/>
          </a:solidFill>
          <a:ln w="50800">
            <a:solidFill>
              <a:srgbClr val="00FF00"/>
            </a:solidFill>
            <a:miter lim="800000"/>
            <a:headEnd/>
            <a:tailEnd/>
          </a:ln>
          <a:effectLst/>
        </p:spPr>
        <p:txBody>
          <a:bodyPr wrap="none" anchor="ctr"/>
          <a:lstStyle/>
          <a:p>
            <a:endParaRPr lang="en-GB"/>
          </a:p>
        </p:txBody>
      </p:sp>
      <p:sp>
        <p:nvSpPr>
          <p:cNvPr id="106512" name="AutoShape 16"/>
          <p:cNvSpPr>
            <a:spLocks noChangeArrowheads="1"/>
          </p:cNvSpPr>
          <p:nvPr/>
        </p:nvSpPr>
        <p:spPr bwMode="auto">
          <a:xfrm>
            <a:off x="5638800" y="5257800"/>
            <a:ext cx="533400" cy="762000"/>
          </a:xfrm>
          <a:prstGeom prst="rightArrow">
            <a:avLst>
              <a:gd name="adj1" fmla="val 50000"/>
              <a:gd name="adj2" fmla="val 48750"/>
            </a:avLst>
          </a:prstGeom>
          <a:solidFill>
            <a:schemeClr val="bg1"/>
          </a:solidFill>
          <a:ln w="50800">
            <a:solidFill>
              <a:srgbClr val="00FF00"/>
            </a:solidFill>
            <a:miter lim="800000"/>
            <a:headEnd/>
            <a:tailEnd/>
          </a:ln>
          <a:effectLst/>
        </p:spPr>
        <p:txBody>
          <a:bodyPr wrap="none" anchor="ctr"/>
          <a:lstStyle/>
          <a:p>
            <a:endParaRPr lang="en-GB"/>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62" name="Picture 2" descr="ESBWR"/>
          <p:cNvPicPr>
            <a:picLocks noChangeAspect="1" noChangeArrowheads="1"/>
          </p:cNvPicPr>
          <p:nvPr/>
        </p:nvPicPr>
        <p:blipFill>
          <a:blip r:embed="rId2" cstate="print"/>
          <a:srcRect/>
          <a:stretch>
            <a:fillRect/>
          </a:stretch>
        </p:blipFill>
        <p:spPr bwMode="auto">
          <a:xfrm>
            <a:off x="0" y="3352800"/>
            <a:ext cx="5257800" cy="3168650"/>
          </a:xfrm>
          <a:prstGeom prst="rect">
            <a:avLst/>
          </a:prstGeom>
          <a:noFill/>
        </p:spPr>
      </p:pic>
      <p:sp>
        <p:nvSpPr>
          <p:cNvPr id="92163" name="Rectangle 3"/>
          <p:cNvSpPr>
            <a:spLocks noGrp="1" noChangeArrowheads="1"/>
          </p:cNvSpPr>
          <p:nvPr>
            <p:ph type="body" idx="1"/>
          </p:nvPr>
        </p:nvSpPr>
        <p:spPr>
          <a:xfrm>
            <a:off x="603250" y="990600"/>
            <a:ext cx="8083550" cy="2438400"/>
          </a:xfrm>
        </p:spPr>
        <p:txBody>
          <a:bodyPr/>
          <a:lstStyle/>
          <a:p>
            <a:r>
              <a:rPr lang="en-US" smtClean="0"/>
              <a:t>Cost</a:t>
            </a:r>
          </a:p>
          <a:p>
            <a:pPr lvl="1"/>
            <a:r>
              <a:rPr lang="en-US" smtClean="0"/>
              <a:t>Low capital cost thru small facility and compact power conversion</a:t>
            </a:r>
          </a:p>
          <a:p>
            <a:pPr lvl="2"/>
            <a:r>
              <a:rPr lang="en-US" smtClean="0"/>
              <a:t>Reactor operates at ambient pressure</a:t>
            </a:r>
          </a:p>
          <a:p>
            <a:pPr lvl="2"/>
            <a:r>
              <a:rPr lang="en-US" smtClean="0"/>
              <a:t>No expanding gases (steam) to drive large containment</a:t>
            </a:r>
          </a:p>
          <a:p>
            <a:pPr lvl="2"/>
            <a:r>
              <a:rPr lang="en-US" smtClean="0"/>
              <a:t>High-pressure helium gas turbine system</a:t>
            </a:r>
          </a:p>
          <a:p>
            <a:pPr lvl="1"/>
            <a:r>
              <a:rPr lang="en-US" smtClean="0"/>
              <a:t>Primary fuel (thorium) is inexpensive</a:t>
            </a:r>
          </a:p>
          <a:p>
            <a:pPr lvl="1"/>
            <a:r>
              <a:rPr lang="en-US" smtClean="0"/>
              <a:t>Simple fuel cycle processing, all done on site</a:t>
            </a:r>
          </a:p>
        </p:txBody>
      </p:sp>
      <p:sp>
        <p:nvSpPr>
          <p:cNvPr id="92164" name="Rectangle 4"/>
          <p:cNvSpPr>
            <a:spLocks noGrp="1" noChangeArrowheads="1"/>
          </p:cNvSpPr>
          <p:nvPr>
            <p:ph type="title"/>
          </p:nvPr>
        </p:nvSpPr>
        <p:spPr/>
        <p:txBody>
          <a:bodyPr/>
          <a:lstStyle/>
          <a:p>
            <a:r>
              <a:rPr lang="en-US" sz="2000" smtClean="0"/>
              <a:t>Cost advantages come from size and complexity reductions</a:t>
            </a:r>
          </a:p>
        </p:txBody>
      </p:sp>
      <p:pic>
        <p:nvPicPr>
          <p:cNvPr id="92165" name="Picture 5"/>
          <p:cNvPicPr>
            <a:picLocks noChangeAspect="1" noChangeArrowheads="1"/>
          </p:cNvPicPr>
          <p:nvPr/>
        </p:nvPicPr>
        <p:blipFill>
          <a:blip r:embed="rId3"/>
          <a:srcRect/>
          <a:stretch>
            <a:fillRect/>
          </a:stretch>
        </p:blipFill>
        <p:spPr bwMode="auto">
          <a:xfrm>
            <a:off x="5867400" y="2438400"/>
            <a:ext cx="2943225" cy="3608388"/>
          </a:xfrm>
          <a:prstGeom prst="rect">
            <a:avLst/>
          </a:prstGeom>
          <a:noFill/>
        </p:spPr>
      </p:pic>
      <p:sp>
        <p:nvSpPr>
          <p:cNvPr id="92166" name="AutoShape 6"/>
          <p:cNvSpPr>
            <a:spLocks noChangeArrowheads="1"/>
          </p:cNvSpPr>
          <p:nvPr/>
        </p:nvSpPr>
        <p:spPr bwMode="auto">
          <a:xfrm>
            <a:off x="4953000" y="4267200"/>
            <a:ext cx="533400" cy="914400"/>
          </a:xfrm>
          <a:prstGeom prst="rightArrow">
            <a:avLst>
              <a:gd name="adj1" fmla="val 72083"/>
              <a:gd name="adj2" fmla="val 29764"/>
            </a:avLst>
          </a:prstGeom>
          <a:solidFill>
            <a:srgbClr val="3366FF"/>
          </a:solidFill>
          <a:ln w="25400">
            <a:solidFill>
              <a:srgbClr val="000080"/>
            </a:solidFill>
            <a:miter lim="800000"/>
            <a:headEnd/>
            <a:tailEnd/>
          </a:ln>
          <a:effectLst/>
        </p:spPr>
        <p:txBody>
          <a:bodyPr rot="10800000" wrap="none" anchor="ctr"/>
          <a:lstStyle/>
          <a:p>
            <a:endParaRPr lang="en-GB"/>
          </a:p>
        </p:txBody>
      </p:sp>
      <p:sp>
        <p:nvSpPr>
          <p:cNvPr id="92167" name="Text Box 7"/>
          <p:cNvSpPr txBox="1">
            <a:spLocks noChangeArrowheads="1"/>
          </p:cNvSpPr>
          <p:nvPr/>
        </p:nvSpPr>
        <p:spPr bwMode="auto">
          <a:xfrm>
            <a:off x="228600" y="6096000"/>
            <a:ext cx="3581400" cy="581025"/>
          </a:xfrm>
          <a:prstGeom prst="rect">
            <a:avLst/>
          </a:prstGeom>
          <a:noFill/>
          <a:ln w="9525">
            <a:noFill/>
            <a:miter lim="800000"/>
            <a:headEnd/>
            <a:tailEnd/>
          </a:ln>
          <a:effectLst/>
        </p:spPr>
        <p:txBody>
          <a:bodyPr>
            <a:spAutoFit/>
          </a:bodyPr>
          <a:lstStyle/>
          <a:p>
            <a:pPr algn="ctr">
              <a:spcBef>
                <a:spcPct val="50000"/>
              </a:spcBef>
            </a:pPr>
            <a:r>
              <a:rPr lang="en-US" sz="1600" b="1"/>
              <a:t>GE Advanced Boiling Water Reactor (light-water reactor)</a:t>
            </a:r>
          </a:p>
        </p:txBody>
      </p:sp>
      <p:sp>
        <p:nvSpPr>
          <p:cNvPr id="92168" name="Text Box 8"/>
          <p:cNvSpPr txBox="1">
            <a:spLocks noChangeArrowheads="1"/>
          </p:cNvSpPr>
          <p:nvPr/>
        </p:nvSpPr>
        <p:spPr bwMode="auto">
          <a:xfrm>
            <a:off x="6858000" y="5788025"/>
            <a:ext cx="2286000" cy="1069975"/>
          </a:xfrm>
          <a:prstGeom prst="rect">
            <a:avLst/>
          </a:prstGeom>
          <a:noFill/>
          <a:ln w="9525">
            <a:noFill/>
            <a:miter lim="800000"/>
            <a:headEnd/>
            <a:tailEnd/>
          </a:ln>
          <a:effectLst/>
        </p:spPr>
        <p:txBody>
          <a:bodyPr>
            <a:spAutoFit/>
          </a:bodyPr>
          <a:lstStyle/>
          <a:p>
            <a:pPr algn="ctr">
              <a:spcBef>
                <a:spcPct val="50000"/>
              </a:spcBef>
            </a:pPr>
            <a:r>
              <a:rPr lang="en-US" sz="1600" b="1"/>
              <a:t>Fluoride-cooled reactor with helium gas turbine power conversion system</a:t>
            </a:r>
          </a:p>
        </p:txBody>
      </p:sp>
      <p:sp>
        <p:nvSpPr>
          <p:cNvPr id="92169" name="Text Box 9"/>
          <p:cNvSpPr txBox="1">
            <a:spLocks noChangeArrowheads="1"/>
          </p:cNvSpPr>
          <p:nvPr/>
        </p:nvSpPr>
        <p:spPr bwMode="auto">
          <a:xfrm>
            <a:off x="4572000" y="5334000"/>
            <a:ext cx="1219200" cy="701675"/>
          </a:xfrm>
          <a:prstGeom prst="rect">
            <a:avLst/>
          </a:prstGeom>
          <a:noFill/>
          <a:ln w="9525">
            <a:noFill/>
            <a:miter lim="800000"/>
            <a:headEnd/>
            <a:tailEnd/>
          </a:ln>
          <a:effectLst/>
        </p:spPr>
        <p:txBody>
          <a:bodyPr>
            <a:spAutoFit/>
          </a:bodyPr>
          <a:lstStyle/>
          <a:p>
            <a:pPr algn="ctr">
              <a:spcBef>
                <a:spcPct val="50000"/>
              </a:spcBef>
            </a:pPr>
            <a:r>
              <a:rPr lang="en-US" sz="1000"/>
              <a:t>Reduction in core size, complexity, fuel cost, and turbomachinery</a:t>
            </a:r>
          </a:p>
        </p:txBody>
      </p:sp>
    </p:spTree>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r>
              <a:rPr lang="en-US" smtClean="0"/>
              <a:t>Examples of Mobile Nuclear Reactors</a:t>
            </a:r>
          </a:p>
        </p:txBody>
      </p:sp>
      <p:pic>
        <p:nvPicPr>
          <p:cNvPr id="93187" name="Picture 3" descr="texas rollout"/>
          <p:cNvPicPr>
            <a:picLocks noChangeAspect="1" noChangeArrowheads="1"/>
          </p:cNvPicPr>
          <p:nvPr/>
        </p:nvPicPr>
        <p:blipFill>
          <a:blip r:embed="rId2"/>
          <a:srcRect/>
          <a:stretch>
            <a:fillRect/>
          </a:stretch>
        </p:blipFill>
        <p:spPr bwMode="auto">
          <a:xfrm>
            <a:off x="457200" y="1009650"/>
            <a:ext cx="3810000" cy="5848350"/>
          </a:xfrm>
          <a:prstGeom prst="rect">
            <a:avLst/>
          </a:prstGeom>
          <a:noFill/>
        </p:spPr>
      </p:pic>
      <p:pic>
        <p:nvPicPr>
          <p:cNvPr id="93188" name="Picture 4" descr="ReaganBattleGroup"/>
          <p:cNvPicPr>
            <a:picLocks noChangeAspect="1" noChangeArrowheads="1"/>
          </p:cNvPicPr>
          <p:nvPr/>
        </p:nvPicPr>
        <p:blipFill>
          <a:blip r:embed="rId3"/>
          <a:srcRect/>
          <a:stretch>
            <a:fillRect/>
          </a:stretch>
        </p:blipFill>
        <p:spPr bwMode="auto">
          <a:xfrm>
            <a:off x="4800600" y="990600"/>
            <a:ext cx="4075113" cy="5867400"/>
          </a:xfrm>
          <a:prstGeom prst="rect">
            <a:avLst/>
          </a:prstGeom>
          <a:noFill/>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r>
              <a:rPr lang="en-US" smtClean="0"/>
              <a:t>Coastal Populations in US</a:t>
            </a:r>
          </a:p>
        </p:txBody>
      </p:sp>
      <p:pic>
        <p:nvPicPr>
          <p:cNvPr id="94211" name="Picture 3" descr="US_pop_density"/>
          <p:cNvPicPr>
            <a:picLocks noChangeAspect="1" noChangeArrowheads="1"/>
          </p:cNvPicPr>
          <p:nvPr/>
        </p:nvPicPr>
        <p:blipFill>
          <a:blip r:embed="rId2"/>
          <a:srcRect/>
          <a:stretch>
            <a:fillRect/>
          </a:stretch>
        </p:blipFill>
        <p:spPr bwMode="auto">
          <a:xfrm>
            <a:off x="152400" y="914400"/>
            <a:ext cx="8839200" cy="5618163"/>
          </a:xfrm>
          <a:prstGeom prst="rect">
            <a:avLst/>
          </a:prstGeom>
          <a:noFill/>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US" smtClean="0"/>
              <a:t>Coastal Populations in Asia</a:t>
            </a:r>
          </a:p>
        </p:txBody>
      </p:sp>
      <p:pic>
        <p:nvPicPr>
          <p:cNvPr id="95235" name="Picture 3" descr="china_india_pop"/>
          <p:cNvPicPr>
            <a:picLocks noChangeAspect="1" noChangeArrowheads="1"/>
          </p:cNvPicPr>
          <p:nvPr/>
        </p:nvPicPr>
        <p:blipFill>
          <a:blip r:embed="rId2"/>
          <a:srcRect/>
          <a:stretch>
            <a:fillRect/>
          </a:stretch>
        </p:blipFill>
        <p:spPr bwMode="auto">
          <a:xfrm>
            <a:off x="457200" y="914400"/>
            <a:ext cx="8153400" cy="5810250"/>
          </a:xfrm>
          <a:prstGeom prst="rect">
            <a:avLst/>
          </a:prstGeom>
          <a:noFill/>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r>
              <a:rPr lang="en-US" smtClean="0"/>
              <a:t>“Gentlemen, our mission…”</a:t>
            </a:r>
          </a:p>
        </p:txBody>
      </p:sp>
      <p:pic>
        <p:nvPicPr>
          <p:cNvPr id="96259" name="Picture 3" descr="river-coal-plants"/>
          <p:cNvPicPr>
            <a:picLocks noChangeAspect="1" noChangeArrowheads="1"/>
          </p:cNvPicPr>
          <p:nvPr/>
        </p:nvPicPr>
        <p:blipFill>
          <a:blip r:embed="rId2"/>
          <a:srcRect t="858"/>
          <a:stretch>
            <a:fillRect/>
          </a:stretch>
        </p:blipFill>
        <p:spPr bwMode="auto">
          <a:xfrm>
            <a:off x="388938" y="887413"/>
            <a:ext cx="8575675" cy="5970587"/>
          </a:xfrm>
          <a:prstGeom prst="rect">
            <a:avLst/>
          </a:prstGeom>
          <a:noFill/>
        </p:spPr>
      </p:pic>
    </p:spTree>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US" smtClean="0"/>
              <a:t>Underwater Nuclear Powerplants?</a:t>
            </a:r>
          </a:p>
        </p:txBody>
      </p:sp>
      <p:pic>
        <p:nvPicPr>
          <p:cNvPr id="97283" name="Picture 3" descr="81patent"/>
          <p:cNvPicPr>
            <a:picLocks noChangeAspect="1" noChangeArrowheads="1"/>
          </p:cNvPicPr>
          <p:nvPr/>
        </p:nvPicPr>
        <p:blipFill>
          <a:blip r:embed="rId2"/>
          <a:srcRect/>
          <a:stretch>
            <a:fillRect/>
          </a:stretch>
        </p:blipFill>
        <p:spPr bwMode="auto">
          <a:xfrm>
            <a:off x="0" y="906463"/>
            <a:ext cx="9144000" cy="5951537"/>
          </a:xfrm>
          <a:prstGeom prst="rect">
            <a:avLst/>
          </a:prstGeom>
          <a:noFill/>
        </p:spPr>
      </p:pic>
    </p:spTree>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r>
              <a:rPr lang="en-US" smtClean="0"/>
              <a:t>Underwater Nuclear Powerplants?</a:t>
            </a:r>
          </a:p>
        </p:txBody>
      </p:sp>
      <p:pic>
        <p:nvPicPr>
          <p:cNvPr id="98307" name="Picture 3" descr="02patent"/>
          <p:cNvPicPr>
            <a:picLocks noChangeAspect="1" noChangeArrowheads="1"/>
          </p:cNvPicPr>
          <p:nvPr/>
        </p:nvPicPr>
        <p:blipFill>
          <a:blip r:embed="rId2"/>
          <a:srcRect/>
          <a:stretch>
            <a:fillRect/>
          </a:stretch>
        </p:blipFill>
        <p:spPr bwMode="auto">
          <a:xfrm>
            <a:off x="112713" y="774700"/>
            <a:ext cx="9031287" cy="6083300"/>
          </a:xfrm>
          <a:prstGeom prst="rect">
            <a:avLst/>
          </a:prstGeom>
          <a:noFill/>
        </p:spPr>
      </p:pic>
    </p:spTree>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r>
              <a:rPr lang="en-US" smtClean="0"/>
              <a:t>Underwater Nuclear Powerplants?</a:t>
            </a:r>
          </a:p>
        </p:txBody>
      </p:sp>
      <p:pic>
        <p:nvPicPr>
          <p:cNvPr id="99331" name="Picture 3" descr="93patent"/>
          <p:cNvPicPr>
            <a:picLocks noChangeAspect="1" noChangeArrowheads="1"/>
          </p:cNvPicPr>
          <p:nvPr/>
        </p:nvPicPr>
        <p:blipFill>
          <a:blip r:embed="rId2"/>
          <a:srcRect/>
          <a:stretch>
            <a:fillRect/>
          </a:stretch>
        </p:blipFill>
        <p:spPr bwMode="auto">
          <a:xfrm>
            <a:off x="0" y="2109788"/>
            <a:ext cx="9144000" cy="4041775"/>
          </a:xfrm>
          <a:prstGeom prst="rect">
            <a:avLst/>
          </a:prstGeom>
          <a:noFill/>
        </p:spPr>
      </p:pic>
    </p:spTree>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idx="4294967295"/>
          </p:nvPr>
        </p:nvSpPr>
        <p:spPr/>
        <p:txBody>
          <a:bodyPr/>
          <a:lstStyle/>
          <a:p>
            <a:r>
              <a:rPr lang="en-US" smtClean="0"/>
              <a:t>Conclusions</a:t>
            </a:r>
          </a:p>
        </p:txBody>
      </p:sp>
      <p:sp>
        <p:nvSpPr>
          <p:cNvPr id="24579" name="Rectangle 4"/>
          <p:cNvSpPr>
            <a:spLocks noGrp="1" noChangeArrowheads="1"/>
          </p:cNvSpPr>
          <p:nvPr>
            <p:ph type="body" idx="4294967295"/>
          </p:nvPr>
        </p:nvSpPr>
        <p:spPr/>
        <p:txBody>
          <a:bodyPr/>
          <a:lstStyle/>
          <a:p>
            <a:r>
              <a:rPr lang="en-US" smtClean="0"/>
              <a:t>Thorium is abundant, has incredible energy density, and can be utilized in thermal-spectrum reactors</a:t>
            </a:r>
          </a:p>
          <a:p>
            <a:pPr lvl="1"/>
            <a:r>
              <a:rPr lang="en-US" smtClean="0"/>
              <a:t>World thorium energy supplies will last for tens of thousands of years</a:t>
            </a:r>
          </a:p>
          <a:p>
            <a:endParaRPr lang="en-US" smtClean="0"/>
          </a:p>
          <a:p>
            <a:r>
              <a:rPr lang="en-US" smtClean="0"/>
              <a:t>Solid-fueled reactors have been disadvantaged in using thorium due to their inability to continuously reprocess</a:t>
            </a:r>
          </a:p>
          <a:p>
            <a:endParaRPr lang="en-US" smtClean="0"/>
          </a:p>
          <a:p>
            <a:r>
              <a:rPr lang="en-US" smtClean="0"/>
              <a:t>Fluid-fueled reactors, such as the liquid-fluoride reactor, offer the promise of complete consumption of thorium in energy generation</a:t>
            </a:r>
          </a:p>
          <a:p>
            <a:endParaRPr lang="en-US" smtClean="0"/>
          </a:p>
          <a:p>
            <a:r>
              <a:rPr lang="en-US" smtClean="0"/>
              <a:t>The world would be safer with thorium-fueled reactors</a:t>
            </a:r>
          </a:p>
          <a:p>
            <a:pPr lvl="1"/>
            <a:r>
              <a:rPr lang="en-US" smtClean="0"/>
              <a:t>Not an avenue for weapons production</a:t>
            </a:r>
          </a:p>
          <a:p>
            <a:endParaRPr lang="en-US" smtClean="0"/>
          </a:p>
          <a:p>
            <a:r>
              <a:rPr lang="en-US" smtClean="0"/>
              <a:t>The US should adopt a new “business model” for nuclear power for the country’s long term strategic needs</a:t>
            </a: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ctrTitle"/>
          </p:nvPr>
        </p:nvSpPr>
        <p:spPr>
          <a:xfrm>
            <a:off x="685800" y="2130425"/>
            <a:ext cx="7772400" cy="3355975"/>
          </a:xfrm>
        </p:spPr>
        <p:txBody>
          <a:bodyPr/>
          <a:lstStyle/>
          <a:p>
            <a:r>
              <a:rPr lang="en-US" sz="2800" smtClean="0"/>
              <a:t>Learn more at:</a:t>
            </a:r>
            <a:br>
              <a:rPr lang="en-US" sz="2800" smtClean="0"/>
            </a:br>
            <a:r>
              <a:rPr lang="en-US" sz="2800" smtClean="0"/>
              <a:t/>
            </a:r>
            <a:br>
              <a:rPr lang="en-US" sz="2800" smtClean="0"/>
            </a:br>
            <a:r>
              <a:rPr lang="en-US" sz="2800" smtClean="0">
                <a:hlinkClick r:id="rId2"/>
              </a:rPr>
              <a:t>http://thoriumenergy.blogspot.com/</a:t>
            </a:r>
            <a:r>
              <a:rPr lang="en-US" sz="2800" smtClean="0"/>
              <a:t/>
            </a:r>
            <a:br>
              <a:rPr lang="en-US" sz="2800" smtClean="0"/>
            </a:br>
            <a:r>
              <a:rPr lang="en-US" sz="2800" smtClean="0"/>
              <a:t/>
            </a:r>
            <a:br>
              <a:rPr lang="en-US" sz="2800" smtClean="0"/>
            </a:br>
            <a:r>
              <a:rPr lang="en-US" sz="2800" smtClean="0">
                <a:hlinkClick r:id="rId3"/>
              </a:rPr>
              <a:t>http://www.energyfromthorium.com/</a:t>
            </a:r>
            <a:r>
              <a:rPr lang="en-US" sz="2800" smtClean="0"/>
              <a:t/>
            </a:r>
            <a:br>
              <a:rPr lang="en-US" sz="2800" smtClean="0"/>
            </a:br>
            <a:r>
              <a:rPr lang="en-US" sz="2800" smtClean="0"/>
              <a:t/>
            </a:r>
            <a:br>
              <a:rPr lang="en-US" sz="2800" smtClean="0"/>
            </a:br>
            <a:r>
              <a:rPr lang="en-US" sz="2800" smtClean="0">
                <a:hlinkClick r:id="rId4"/>
              </a:rPr>
              <a:t>http://nucleargreen.blogspot.com/</a:t>
            </a:r>
            <a:r>
              <a:rPr lang="en-US" sz="2800" smtClean="0"/>
              <a:t/>
            </a:r>
            <a:br>
              <a:rPr lang="en-US" sz="2800" smtClean="0"/>
            </a:br>
            <a:r>
              <a:rPr lang="en-US" sz="2800" smtClean="0"/>
              <a:t/>
            </a:r>
            <a:br>
              <a:rPr lang="en-US" sz="2800" smtClean="0"/>
            </a:br>
            <a:endParaRPr lang="en-US" sz="2800" smtClean="0"/>
          </a:p>
        </p:txBody>
      </p:sp>
    </p:spTree>
  </p:cSld>
  <p:clrMapOvr>
    <a:masterClrMapping/>
  </p:clrMapOvr>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3"/>
          <p:cNvSpPr>
            <a:spLocks noGrp="1"/>
          </p:cNvSpPr>
          <p:nvPr>
            <p:ph type="title"/>
          </p:nvPr>
        </p:nvSpPr>
        <p:spPr/>
        <p:txBody>
          <a:bodyPr/>
          <a:lstStyle/>
          <a:p>
            <a:r>
              <a:rPr lang="en-US" smtClean="0"/>
              <a:t>Executive Summary</a:t>
            </a:r>
            <a:br>
              <a:rPr lang="en-US" smtClean="0"/>
            </a:br>
            <a:r>
              <a:rPr lang="en-US" sz="2000" smtClean="0"/>
              <a:t>Liquid Fluoride Thorium Reactor (LFTR)</a:t>
            </a:r>
          </a:p>
        </p:txBody>
      </p:sp>
      <p:sp>
        <p:nvSpPr>
          <p:cNvPr id="84995" name="Rectangle 3"/>
          <p:cNvSpPr>
            <a:spLocks noGrp="1" noChangeArrowheads="1"/>
          </p:cNvSpPr>
          <p:nvPr>
            <p:ph type="body" idx="1"/>
          </p:nvPr>
        </p:nvSpPr>
        <p:spPr/>
        <p:txBody>
          <a:bodyPr/>
          <a:lstStyle/>
          <a:p>
            <a:pPr>
              <a:lnSpc>
                <a:spcPct val="80000"/>
              </a:lnSpc>
            </a:pPr>
            <a:r>
              <a:rPr lang="en-US" sz="1500" smtClean="0"/>
              <a:t>A nuclear technology that was demonstrated successfully 40 years ago</a:t>
            </a:r>
          </a:p>
          <a:p>
            <a:pPr>
              <a:lnSpc>
                <a:spcPct val="80000"/>
              </a:lnSpc>
            </a:pPr>
            <a:r>
              <a:rPr lang="en-US" sz="1500" smtClean="0"/>
              <a:t>Highly energy efficient and able to completely utilize nuclear fuel</a:t>
            </a:r>
          </a:p>
          <a:p>
            <a:pPr>
              <a:lnSpc>
                <a:spcPct val="80000"/>
              </a:lnSpc>
            </a:pPr>
            <a:r>
              <a:rPr lang="en-US" sz="1500" smtClean="0"/>
              <a:t>Intrinsically safe due to the physics</a:t>
            </a:r>
          </a:p>
          <a:p>
            <a:pPr lvl="1">
              <a:lnSpc>
                <a:spcPct val="80000"/>
              </a:lnSpc>
            </a:pPr>
            <a:r>
              <a:rPr lang="en-US" sz="1400" smtClean="0"/>
              <a:t>Meltdown-proof and self-controlling</a:t>
            </a:r>
          </a:p>
          <a:p>
            <a:pPr lvl="1">
              <a:lnSpc>
                <a:spcPct val="80000"/>
              </a:lnSpc>
            </a:pPr>
            <a:r>
              <a:rPr lang="en-US" sz="1400" smtClean="0"/>
              <a:t>Runs at 1 atmosphere pressure</a:t>
            </a:r>
          </a:p>
          <a:p>
            <a:pPr lvl="1">
              <a:lnSpc>
                <a:spcPct val="80000"/>
              </a:lnSpc>
            </a:pPr>
            <a:r>
              <a:rPr lang="en-US" sz="1400" smtClean="0"/>
              <a:t>Use of fluid allows the burning of all fuel, thus no need for control rods, periodic solid fuel element replacement, etc.</a:t>
            </a:r>
          </a:p>
          <a:p>
            <a:pPr>
              <a:lnSpc>
                <a:spcPct val="80000"/>
              </a:lnSpc>
            </a:pPr>
            <a:r>
              <a:rPr lang="en-US" sz="1500" smtClean="0"/>
              <a:t>Produces orders of magnitude less waste than traditional light water reactors (LWR)</a:t>
            </a:r>
          </a:p>
          <a:p>
            <a:pPr lvl="1">
              <a:lnSpc>
                <a:spcPct val="80000"/>
              </a:lnSpc>
            </a:pPr>
            <a:r>
              <a:rPr lang="en-US" sz="1400" smtClean="0"/>
              <a:t>Thorium reactor produces 30-40 times less nuclear waste that a light water reactor </a:t>
            </a:r>
          </a:p>
          <a:p>
            <a:pPr lvl="1">
              <a:lnSpc>
                <a:spcPct val="80000"/>
              </a:lnSpc>
            </a:pPr>
            <a:r>
              <a:rPr lang="en-US" sz="1400" smtClean="0"/>
              <a:t>Waste from LFTR need be stored for much less time than those from a LWR</a:t>
            </a:r>
          </a:p>
          <a:p>
            <a:pPr>
              <a:lnSpc>
                <a:spcPct val="80000"/>
              </a:lnSpc>
            </a:pPr>
            <a:r>
              <a:rPr lang="en-US" sz="1500" smtClean="0"/>
              <a:t>Current supply of nuclear waste can be burned down in the LFTR to waste products that need to be stored for much less time</a:t>
            </a:r>
          </a:p>
          <a:p>
            <a:pPr lvl="1">
              <a:lnSpc>
                <a:spcPct val="80000"/>
              </a:lnSpc>
            </a:pPr>
            <a:r>
              <a:rPr lang="en-US" sz="1400" smtClean="0"/>
              <a:t>No transuranic element production</a:t>
            </a:r>
          </a:p>
          <a:p>
            <a:pPr lvl="1">
              <a:lnSpc>
                <a:spcPct val="80000"/>
              </a:lnSpc>
            </a:pPr>
            <a:r>
              <a:rPr lang="en-US" sz="1400" smtClean="0"/>
              <a:t>Yucca Mountain not a requirement for long term waste storage</a:t>
            </a:r>
          </a:p>
          <a:p>
            <a:pPr>
              <a:lnSpc>
                <a:spcPct val="80000"/>
              </a:lnSpc>
            </a:pPr>
            <a:r>
              <a:rPr lang="en-US" sz="1500" smtClean="0"/>
              <a:t>Can use air or water for cooling</a:t>
            </a:r>
          </a:p>
          <a:p>
            <a:pPr lvl="1">
              <a:lnSpc>
                <a:spcPct val="80000"/>
              </a:lnSpc>
            </a:pPr>
            <a:r>
              <a:rPr lang="en-US" sz="1400" smtClean="0"/>
              <a:t>Critical for arid areas such as the Western United States</a:t>
            </a:r>
          </a:p>
          <a:p>
            <a:pPr>
              <a:lnSpc>
                <a:spcPct val="80000"/>
              </a:lnSpc>
            </a:pPr>
            <a:r>
              <a:rPr lang="en-US" sz="1500" smtClean="0"/>
              <a:t>Unsuitable for nuclear weapons</a:t>
            </a:r>
          </a:p>
          <a:p>
            <a:pPr>
              <a:lnSpc>
                <a:spcPct val="80000"/>
              </a:lnSpc>
            </a:pPr>
            <a:r>
              <a:rPr lang="en-US" sz="1500" smtClean="0"/>
              <a:t>Thorium fuel supply is abundant and produces less mining waste than uranium</a:t>
            </a:r>
          </a:p>
          <a:p>
            <a:pPr lvl="1">
              <a:lnSpc>
                <a:spcPct val="80000"/>
              </a:lnSpc>
            </a:pPr>
            <a:r>
              <a:rPr lang="en-US" sz="1400" smtClean="0"/>
              <a:t>Thorium four times as common in the Earth’s crust as uranium</a:t>
            </a:r>
          </a:p>
          <a:p>
            <a:pPr>
              <a:lnSpc>
                <a:spcPct val="80000"/>
              </a:lnSpc>
            </a:pPr>
            <a:r>
              <a:rPr lang="en-US" sz="1500" smtClean="0"/>
              <a:t>Could provide the US electrical energy needs for hundreds to thousands of years and provide base power needed for non-electrical energy and resource production</a:t>
            </a:r>
          </a:p>
          <a:p>
            <a:pPr lvl="1">
              <a:lnSpc>
                <a:spcPct val="80000"/>
              </a:lnSpc>
            </a:pPr>
            <a:r>
              <a:rPr lang="en-US" sz="1400" smtClean="0"/>
              <a:t>Coal gasification, water desalinization, oil sands and oil shale processing, etc.</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General">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9595BA"/>
      </a:hlink>
      <a:folHlink>
        <a:srgbClr val="B2B2B2"/>
      </a:folHlink>
    </a:clrScheme>
    <a:fontScheme name="Gener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bg1"/>
        </a:solidFill>
        <a:ln w="12700" cap="flat" cmpd="sng" algn="ctr">
          <a:solidFill>
            <a:schemeClr val="tx1"/>
          </a:solid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2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bg1"/>
        </a:solidFill>
        <a:ln w="12700" cap="flat" cmpd="sng" algn="ctr">
          <a:solidFill>
            <a:schemeClr val="tx1"/>
          </a:solid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2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General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General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General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General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General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General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General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D:\Documents and Settings\johnscl\Application Data\Microsoft\Templates\NASA ISP.pot</Template>
  <TotalTime>5680</TotalTime>
  <Words>3988</Words>
  <Application>Microsoft Office PowerPoint</Application>
  <PresentationFormat>Letter Paper (8.5x11 in)</PresentationFormat>
  <Paragraphs>605</Paragraphs>
  <Slides>60</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60</vt:i4>
      </vt:variant>
    </vt:vector>
  </HeadingPairs>
  <TitlesOfParts>
    <vt:vector size="66" baseType="lpstr">
      <vt:lpstr>Arial</vt:lpstr>
      <vt:lpstr>Gill Sans MT</vt:lpstr>
      <vt:lpstr>Symbol</vt:lpstr>
      <vt:lpstr>Times</vt:lpstr>
      <vt:lpstr>General</vt:lpstr>
      <vt:lpstr>SPW 9.0 Notebook</vt:lpstr>
      <vt:lpstr>Low Carbon Technologies</vt:lpstr>
      <vt:lpstr>Thorium and the Liquid-Fluoride Thorium Reactor Concept</vt:lpstr>
      <vt:lpstr>World Energy Consumption is Rapidly Escalating Future Energy Consumption Has Been Significantly Underestimated</vt:lpstr>
      <vt:lpstr>The Binding Energy of Matter</vt:lpstr>
      <vt:lpstr>Supernova—Birth of the Heavy Elements</vt:lpstr>
      <vt:lpstr>Fissile fuel has extraordinary energy density!</vt:lpstr>
      <vt:lpstr>Energy Generation Comparison</vt:lpstr>
      <vt:lpstr>Nature gave us three options for fissile fuel</vt:lpstr>
      <vt:lpstr>Could weapons be made from the fissile material?</vt:lpstr>
      <vt:lpstr>U-232 decays into Tl-208, a HARD gamma emitter</vt:lpstr>
      <vt:lpstr>1944: A tale of two isotopes…</vt:lpstr>
      <vt:lpstr>Can Nuclear Reactions be Sustained in Natural Uranium?</vt:lpstr>
      <vt:lpstr>Fission/Absorption Cross Sections</vt:lpstr>
      <vt:lpstr>Neutrons are moderated through collisions</vt:lpstr>
      <vt:lpstr>Radiation Damage Limits Energy Release</vt:lpstr>
      <vt:lpstr>Lifetime of a Typical Uranium Fuel Element</vt:lpstr>
      <vt:lpstr>Typical Pressurized-Water Reactor Containment</vt:lpstr>
      <vt:lpstr>Radiotoxicity of fission products over time</vt:lpstr>
      <vt:lpstr>Can Nuclear Reactions be Sustained in Natural Thorium?</vt:lpstr>
      <vt:lpstr>Thorium-Uranium Breeding Cycle</vt:lpstr>
      <vt:lpstr>1944: A tale of two isotopes…</vt:lpstr>
      <vt:lpstr>ORNL Fluid-Fueled Thorium Reactor Progress (1947-1960)</vt:lpstr>
      <vt:lpstr>Aircraft Nuclear Program</vt:lpstr>
      <vt:lpstr>Ionically-bonded fluids are impervious to radiation</vt:lpstr>
      <vt:lpstr>The Aircraft Reactor Experiment (ARE)</vt:lpstr>
      <vt:lpstr>Aircraft Nuclear Program allowed ORNL to develop reactors</vt:lpstr>
      <vt:lpstr>ORNL Aircraft Nuclear Reactor Progress (1949-1960)</vt:lpstr>
      <vt:lpstr>Fluid-Fueled Reactors for Thorium Energy</vt:lpstr>
      <vt:lpstr>Molten Salt Reactor Experiment (1965-1969)</vt:lpstr>
      <vt:lpstr>LFTR is totally passively safe in case of accident</vt:lpstr>
      <vt:lpstr>A “Modern” Fluoride Reactor</vt:lpstr>
      <vt:lpstr>LFTR produces far less mining waste than LWR  ( ~4000:1 ratio)</vt:lpstr>
      <vt:lpstr>LFTR produces less operational waste than LWR, (mission: make 1000 MW of electricity for one year)</vt:lpstr>
      <vt:lpstr>Thorium Fuel Supply</vt:lpstr>
      <vt:lpstr>A single mine site in Idaho could recover  4500 MT of thorium per year</vt:lpstr>
      <vt:lpstr>ANWR times 6 in the Nevada desert</vt:lpstr>
      <vt:lpstr>Thorium Resources in the United States</vt:lpstr>
      <vt:lpstr>LFTR could produce many valuable by-products</vt:lpstr>
      <vt:lpstr>The byproducts of conventional reactors are more limited</vt:lpstr>
      <vt:lpstr>LFTR can be environmentally friendly</vt:lpstr>
      <vt:lpstr>Why wasn’t this done? No Plutonium Production!</vt:lpstr>
      <vt:lpstr>LFTR could cost much less than LWR</vt:lpstr>
      <vt:lpstr>The Current Plan is to Dispose Fuel in Yucca Mountain</vt:lpstr>
      <vt:lpstr>Tunnels in Yucca Mountain</vt:lpstr>
      <vt:lpstr>Projected Spent Fuel Accumulation  without Reprocessing</vt:lpstr>
      <vt:lpstr>DOE Plan (“GNEP”) for Spent Nuclear Fuel</vt:lpstr>
      <vt:lpstr>Uranium-Plutonium Fuel Cycle</vt:lpstr>
      <vt:lpstr>How does a fluoride reactor use thorium?</vt:lpstr>
      <vt:lpstr>Alternative LFTR/LCFR plan for spent nuclear fuel</vt:lpstr>
      <vt:lpstr>Cost advantages come from size and complexity reductions</vt:lpstr>
      <vt:lpstr>Examples of Mobile Nuclear Reactors</vt:lpstr>
      <vt:lpstr>Coastal Populations in US</vt:lpstr>
      <vt:lpstr>Coastal Populations in Asia</vt:lpstr>
      <vt:lpstr>“Gentlemen, our mission…”</vt:lpstr>
      <vt:lpstr>Underwater Nuclear Powerplants?</vt:lpstr>
      <vt:lpstr>Underwater Nuclear Powerplants?</vt:lpstr>
      <vt:lpstr>Underwater Nuclear Powerplants?</vt:lpstr>
      <vt:lpstr>Conclusions</vt:lpstr>
      <vt:lpstr>Learn more at:  http://thoriumenergy.blogspot.com/  http://www.energyfromthorium.com/  http://nucleargreen.blogspot.com/  </vt:lpstr>
      <vt:lpstr>Executive Summary Liquid Fluoride Thorium Reactor (LFTR)</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Jeff</dc:creator>
  <cp:lastModifiedBy>Linda Rudd</cp:lastModifiedBy>
  <cp:revision>253</cp:revision>
  <cp:lastPrinted>1999-10-04T22:48:15Z</cp:lastPrinted>
  <dcterms:created xsi:type="dcterms:W3CDTF">2003-02-27T23:02:23Z</dcterms:created>
  <dcterms:modified xsi:type="dcterms:W3CDTF">2016-11-10T10:49:18Z</dcterms:modified>
</cp:coreProperties>
</file>