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64" r:id="rId6"/>
    <p:sldId id="265" r:id="rId7"/>
    <p:sldId id="266" r:id="rId8"/>
    <p:sldId id="261" r:id="rId9"/>
    <p:sldId id="262" r:id="rId10"/>
    <p:sldId id="267" r:id="rId11"/>
    <p:sldId id="268" r:id="rId12"/>
    <p:sldId id="269" r:id="rId13"/>
    <p:sldId id="271" r:id="rId14"/>
    <p:sldId id="270" r:id="rId15"/>
    <p:sldId id="272" r:id="rId16"/>
    <p:sldId id="273" r:id="rId17"/>
    <p:sldId id="274" r:id="rId18"/>
    <p:sldId id="275" r:id="rId19"/>
    <p:sldId id="25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11/10/19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11/10/19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11/10/19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11/10/19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11/10/19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11/10/19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11/10/19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11/10/19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11/10/19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11/10/19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11/10/19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11/10/19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11/10/19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11/10/19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11/10/19</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11/10/19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11/10/19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11/10/19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30EE8-0953-CB44-9565-2568150C037F}"/>
              </a:ext>
            </a:extLst>
          </p:cNvPr>
          <p:cNvSpPr>
            <a:spLocks noGrp="1"/>
          </p:cNvSpPr>
          <p:nvPr>
            <p:ph type="ctrTitle"/>
          </p:nvPr>
        </p:nvSpPr>
        <p:spPr/>
        <p:txBody>
          <a:bodyPr/>
          <a:lstStyle/>
          <a:p>
            <a:r>
              <a:rPr lang="en-GB" dirty="0"/>
              <a:t>Monitoring &amp; Review</a:t>
            </a:r>
            <a:endParaRPr lang="en-US" dirty="0"/>
          </a:p>
        </p:txBody>
      </p:sp>
      <p:sp>
        <p:nvSpPr>
          <p:cNvPr id="3" name="Subtitle 2">
            <a:extLst>
              <a:ext uri="{FF2B5EF4-FFF2-40B4-BE49-F238E27FC236}">
                <a16:creationId xmlns:a16="http://schemas.microsoft.com/office/drawing/2014/main" id="{AC652500-F1E4-6B4A-B0E7-5872D3C0C346}"/>
              </a:ext>
            </a:extLst>
          </p:cNvPr>
          <p:cNvSpPr>
            <a:spLocks noGrp="1"/>
          </p:cNvSpPr>
          <p:nvPr>
            <p:ph type="subTitle" idx="1"/>
          </p:nvPr>
        </p:nvSpPr>
        <p:spPr/>
        <p:txBody>
          <a:bodyPr/>
          <a:lstStyle/>
          <a:p>
            <a:r>
              <a:rPr lang="en-GB" dirty="0"/>
              <a:t>Learning from experience , external environments and impacts- what changes policies and procedures.</a:t>
            </a:r>
            <a:endParaRPr lang="en-US" dirty="0"/>
          </a:p>
        </p:txBody>
      </p:sp>
    </p:spTree>
    <p:extLst>
      <p:ext uri="{BB962C8B-B14F-4D97-AF65-F5344CB8AC3E}">
        <p14:creationId xmlns:p14="http://schemas.microsoft.com/office/powerpoint/2010/main" val="1617485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0AF17-C5C6-064C-95BD-63F1E0DE83EB}"/>
              </a:ext>
            </a:extLst>
          </p:cNvPr>
          <p:cNvSpPr>
            <a:spLocks noGrp="1"/>
          </p:cNvSpPr>
          <p:nvPr>
            <p:ph type="title"/>
          </p:nvPr>
        </p:nvSpPr>
        <p:spPr/>
        <p:txBody>
          <a:bodyPr/>
          <a:lstStyle/>
          <a:p>
            <a:r>
              <a:rPr lang="en-GB" dirty="0"/>
              <a:t> Controlling Risks in the Workplace</a:t>
            </a:r>
            <a:endParaRPr lang="en-US" dirty="0"/>
          </a:p>
        </p:txBody>
      </p:sp>
      <p:sp>
        <p:nvSpPr>
          <p:cNvPr id="3" name="Content Placeholder 2">
            <a:extLst>
              <a:ext uri="{FF2B5EF4-FFF2-40B4-BE49-F238E27FC236}">
                <a16:creationId xmlns:a16="http://schemas.microsoft.com/office/drawing/2014/main" id="{1CF6FBE8-CCB5-3646-8325-76369D23D953}"/>
              </a:ext>
            </a:extLst>
          </p:cNvPr>
          <p:cNvSpPr>
            <a:spLocks noGrp="1"/>
          </p:cNvSpPr>
          <p:nvPr>
            <p:ph idx="1"/>
          </p:nvPr>
        </p:nvSpPr>
        <p:spPr/>
        <p:txBody>
          <a:bodyPr>
            <a:normAutofit fontScale="85000" lnSpcReduction="20000"/>
          </a:bodyPr>
          <a:lstStyle/>
          <a:p>
            <a:r>
              <a:rPr lang="en-GB" dirty="0"/>
              <a:t>To assist you in working successfully in a managed organisation- what BELBIN type are you?</a:t>
            </a:r>
          </a:p>
          <a:p>
            <a:endParaRPr lang="en-GB" dirty="0"/>
          </a:p>
          <a:p>
            <a:r>
              <a:rPr lang="en-GB" dirty="0"/>
              <a:t>Pre-reading feedback. (Managing for Health &amp; Safety pp 7-9,13-16 &amp; 26-30)</a:t>
            </a:r>
          </a:p>
          <a:p>
            <a:r>
              <a:rPr lang="en-GB" dirty="0"/>
              <a:t>How do organisations profile their risks- what has to happen?</a:t>
            </a:r>
          </a:p>
          <a:p>
            <a:endParaRPr lang="en-GB" dirty="0"/>
          </a:p>
          <a:p>
            <a:pPr marL="0" indent="0">
              <a:buNone/>
            </a:pPr>
            <a:endParaRPr lang="en-GB" dirty="0"/>
          </a:p>
          <a:p>
            <a:r>
              <a:rPr lang="en-GB" dirty="0"/>
              <a:t>Identify the risk</a:t>
            </a:r>
          </a:p>
          <a:p>
            <a:r>
              <a:rPr lang="en-GB" dirty="0"/>
              <a:t>Who gets involved</a:t>
            </a:r>
          </a:p>
          <a:p>
            <a:r>
              <a:rPr lang="en-GB" dirty="0"/>
              <a:t>What is essential?…</a:t>
            </a:r>
          </a:p>
          <a:p>
            <a:r>
              <a:rPr lang="en-GB" dirty="0"/>
              <a:t>COMMUNICATION &amp; TRAINING</a:t>
            </a:r>
          </a:p>
          <a:p>
            <a:endParaRPr lang="en-US" dirty="0"/>
          </a:p>
        </p:txBody>
      </p:sp>
    </p:spTree>
    <p:extLst>
      <p:ext uri="{BB962C8B-B14F-4D97-AF65-F5344CB8AC3E}">
        <p14:creationId xmlns:p14="http://schemas.microsoft.com/office/powerpoint/2010/main" val="3292005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942AD-CE15-054F-8555-8842FFCE2F3A}"/>
              </a:ext>
            </a:extLst>
          </p:cNvPr>
          <p:cNvSpPr>
            <a:spLocks noGrp="1"/>
          </p:cNvSpPr>
          <p:nvPr>
            <p:ph type="title"/>
          </p:nvPr>
        </p:nvSpPr>
        <p:spPr/>
        <p:txBody>
          <a:bodyPr/>
          <a:lstStyle/>
          <a:p>
            <a:r>
              <a:rPr lang="en-GB" dirty="0"/>
              <a:t>General Duties of Employers to their Employees</a:t>
            </a:r>
            <a:endParaRPr lang="en-US" dirty="0"/>
          </a:p>
        </p:txBody>
      </p:sp>
      <p:sp>
        <p:nvSpPr>
          <p:cNvPr id="3" name="Content Placeholder 2">
            <a:extLst>
              <a:ext uri="{FF2B5EF4-FFF2-40B4-BE49-F238E27FC236}">
                <a16:creationId xmlns:a16="http://schemas.microsoft.com/office/drawing/2014/main" id="{90DB8BEF-5248-DA45-91DA-1FF9ADF826B7}"/>
              </a:ext>
            </a:extLst>
          </p:cNvPr>
          <p:cNvSpPr>
            <a:spLocks noGrp="1"/>
          </p:cNvSpPr>
          <p:nvPr>
            <p:ph idx="1"/>
          </p:nvPr>
        </p:nvSpPr>
        <p:spPr/>
        <p:txBody>
          <a:bodyPr/>
          <a:lstStyle/>
          <a:p>
            <a:r>
              <a:rPr lang="en-GB" dirty="0"/>
              <a:t>Pre-reading (the Health &amp; Safety at Work etc.Act 1974.S2 (6)</a:t>
            </a:r>
          </a:p>
          <a:p>
            <a:endParaRPr lang="en-GB" dirty="0"/>
          </a:p>
          <a:p>
            <a:r>
              <a:rPr lang="en-GB" dirty="0"/>
              <a:t>What does the law say about Risk assessment?</a:t>
            </a:r>
            <a:endParaRPr lang="en-US" dirty="0"/>
          </a:p>
        </p:txBody>
      </p:sp>
    </p:spTree>
    <p:extLst>
      <p:ext uri="{BB962C8B-B14F-4D97-AF65-F5344CB8AC3E}">
        <p14:creationId xmlns:p14="http://schemas.microsoft.com/office/powerpoint/2010/main" val="101301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F8C5-0D22-754D-B839-E4A60D21479A}"/>
              </a:ext>
            </a:extLst>
          </p:cNvPr>
          <p:cNvSpPr>
            <a:spLocks noGrp="1"/>
          </p:cNvSpPr>
          <p:nvPr>
            <p:ph type="title"/>
          </p:nvPr>
        </p:nvSpPr>
        <p:spPr/>
        <p:txBody>
          <a:bodyPr/>
          <a:lstStyle/>
          <a:p>
            <a:r>
              <a:rPr lang="en-GB" dirty="0"/>
              <a:t>Risk Assessment – Shocking Reality</a:t>
            </a:r>
            <a:endParaRPr lang="en-US" dirty="0"/>
          </a:p>
        </p:txBody>
      </p:sp>
      <p:sp>
        <p:nvSpPr>
          <p:cNvPr id="3" name="Content Placeholder 2">
            <a:extLst>
              <a:ext uri="{FF2B5EF4-FFF2-40B4-BE49-F238E27FC236}">
                <a16:creationId xmlns:a16="http://schemas.microsoft.com/office/drawing/2014/main" id="{4C60845E-AFF4-4B4D-B50B-38589F2CA8E8}"/>
              </a:ext>
            </a:extLst>
          </p:cNvPr>
          <p:cNvSpPr>
            <a:spLocks noGrp="1"/>
          </p:cNvSpPr>
          <p:nvPr>
            <p:ph idx="1"/>
          </p:nvPr>
        </p:nvSpPr>
        <p:spPr/>
        <p:txBody>
          <a:bodyPr/>
          <a:lstStyle/>
          <a:p>
            <a:r>
              <a:rPr lang="en-GB" dirty="0"/>
              <a:t>All organisations/ businesses whether public or private, profit making, not for profit or charitable must have risk assessments in place, where there are more than 5 employees then the assessment and results MUST be recorded.</a:t>
            </a:r>
          </a:p>
          <a:p>
            <a:r>
              <a:rPr lang="en-GB" dirty="0"/>
              <a:t>We could think broadly about organisations which eventually impact on Health &amp; Social Care services.</a:t>
            </a:r>
          </a:p>
          <a:p>
            <a:r>
              <a:rPr lang="en-GB" dirty="0"/>
              <a:t>To illustrate the assessment of ‘Risk’ we are going to consider </a:t>
            </a:r>
            <a:r>
              <a:rPr lang="en-GB" dirty="0" err="1"/>
              <a:t>GRENFELL</a:t>
            </a:r>
            <a:r>
              <a:rPr lang="en-GB" dirty="0"/>
              <a:t> TOWER .</a:t>
            </a:r>
            <a:endParaRPr lang="en-US" dirty="0"/>
          </a:p>
        </p:txBody>
      </p:sp>
    </p:spTree>
    <p:extLst>
      <p:ext uri="{BB962C8B-B14F-4D97-AF65-F5344CB8AC3E}">
        <p14:creationId xmlns:p14="http://schemas.microsoft.com/office/powerpoint/2010/main" val="860357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4FFCB-25F8-6743-9743-8C34A8DC63E7}"/>
              </a:ext>
            </a:extLst>
          </p:cNvPr>
          <p:cNvSpPr>
            <a:spLocks noGrp="1"/>
          </p:cNvSpPr>
          <p:nvPr>
            <p:ph type="title"/>
          </p:nvPr>
        </p:nvSpPr>
        <p:spPr/>
        <p:txBody>
          <a:bodyPr/>
          <a:lstStyle/>
          <a:p>
            <a:r>
              <a:rPr lang="en-GB" dirty="0"/>
              <a:t>Reality</a:t>
            </a:r>
            <a:endParaRPr lang="en-US" dirty="0"/>
          </a:p>
        </p:txBody>
      </p:sp>
      <p:sp>
        <p:nvSpPr>
          <p:cNvPr id="3" name="Content Placeholder 2">
            <a:extLst>
              <a:ext uri="{FF2B5EF4-FFF2-40B4-BE49-F238E27FC236}">
                <a16:creationId xmlns:a16="http://schemas.microsoft.com/office/drawing/2014/main" id="{EBE79AC1-DC30-154F-92A3-EA96A63DC0C3}"/>
              </a:ext>
            </a:extLst>
          </p:cNvPr>
          <p:cNvSpPr>
            <a:spLocks noGrp="1"/>
          </p:cNvSpPr>
          <p:nvPr>
            <p:ph idx="1"/>
          </p:nvPr>
        </p:nvSpPr>
        <p:spPr/>
        <p:txBody>
          <a:bodyPr/>
          <a:lstStyle/>
          <a:p>
            <a:r>
              <a:rPr lang="en-GB" dirty="0"/>
              <a:t>The ‘ Initial  Report ‘ documents and Audits are the first to reveal that official warnings about Fire safety and risk assessment that the Kensington and Chelsea Tenants Management Organisation (KCTMO ) was legally required to act upon, were issued before the fire.</a:t>
            </a:r>
          </a:p>
          <a:p>
            <a:r>
              <a:rPr lang="en-GB" dirty="0"/>
              <a:t>What do you think are obvious considerations of Fire risk assessments?</a:t>
            </a:r>
          </a:p>
          <a:p>
            <a:r>
              <a:rPr lang="en-GB" dirty="0"/>
              <a:t>Fire doors</a:t>
            </a:r>
          </a:p>
          <a:p>
            <a:r>
              <a:rPr lang="en-GB" dirty="0"/>
              <a:t>Fire doors with self closers.</a:t>
            </a:r>
          </a:p>
          <a:p>
            <a:r>
              <a:rPr lang="en-GB" dirty="0"/>
              <a:t>The reports also raised questions about how refurbishment had affected the operation of the buildings smoke venting system and the firefighters lift controls.</a:t>
            </a:r>
          </a:p>
          <a:p>
            <a:endParaRPr lang="en-US" dirty="0"/>
          </a:p>
        </p:txBody>
      </p:sp>
    </p:spTree>
    <p:extLst>
      <p:ext uri="{BB962C8B-B14F-4D97-AF65-F5344CB8AC3E}">
        <p14:creationId xmlns:p14="http://schemas.microsoft.com/office/powerpoint/2010/main" val="2095192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B8C56-8C57-0749-B6CC-0E07E7CD3A43}"/>
              </a:ext>
            </a:extLst>
          </p:cNvPr>
          <p:cNvSpPr>
            <a:spLocks noGrp="1"/>
          </p:cNvSpPr>
          <p:nvPr>
            <p:ph type="title"/>
          </p:nvPr>
        </p:nvSpPr>
        <p:spPr/>
        <p:txBody>
          <a:bodyPr/>
          <a:lstStyle/>
          <a:p>
            <a:r>
              <a:rPr lang="en-GB" dirty="0"/>
              <a:t>Post fire Findings</a:t>
            </a:r>
            <a:endParaRPr lang="en-US" dirty="0"/>
          </a:p>
        </p:txBody>
      </p:sp>
      <p:sp>
        <p:nvSpPr>
          <p:cNvPr id="3" name="Content Placeholder 2">
            <a:extLst>
              <a:ext uri="{FF2B5EF4-FFF2-40B4-BE49-F238E27FC236}">
                <a16:creationId xmlns:a16="http://schemas.microsoft.com/office/drawing/2014/main" id="{C937909F-E075-BE4B-A214-F77D6D906CE6}"/>
              </a:ext>
            </a:extLst>
          </p:cNvPr>
          <p:cNvSpPr>
            <a:spLocks noGrp="1"/>
          </p:cNvSpPr>
          <p:nvPr>
            <p:ph idx="1"/>
          </p:nvPr>
        </p:nvSpPr>
        <p:spPr/>
        <p:txBody>
          <a:bodyPr/>
          <a:lstStyle/>
          <a:p>
            <a:r>
              <a:rPr lang="en-GB" dirty="0"/>
              <a:t>Barbara Lane, a fire engineer who analysed the blaze detailed failings in her official report to the </a:t>
            </a:r>
            <a:r>
              <a:rPr lang="en-GB" dirty="0" err="1"/>
              <a:t>Grenfell</a:t>
            </a:r>
            <a:r>
              <a:rPr lang="en-GB" dirty="0"/>
              <a:t> Inquiry.</a:t>
            </a:r>
          </a:p>
          <a:p>
            <a:r>
              <a:rPr lang="en-GB" dirty="0"/>
              <a:t>Work undertaken on lifts in 2005 and between 2012-16 left them unfit for evacuating vulnerable residents when aiding an emergency response.</a:t>
            </a:r>
          </a:p>
          <a:p>
            <a:r>
              <a:rPr lang="en-GB" dirty="0"/>
              <a:t>106 flat entrance fire doors replaced in 2011 did not meet building regulation standards( giving 30 minute to withstand a a fire).</a:t>
            </a:r>
          </a:p>
          <a:p>
            <a:r>
              <a:rPr lang="en-GB" dirty="0"/>
              <a:t>The KCTMO ceased to exist following the fire, but the owner of </a:t>
            </a:r>
            <a:r>
              <a:rPr lang="en-GB" dirty="0" err="1"/>
              <a:t>Grenfell</a:t>
            </a:r>
            <a:r>
              <a:rPr lang="en-GB" dirty="0"/>
              <a:t> Tower, Kensington and Chelsea Council, wished to leave commentary to the Investigation and full Report.</a:t>
            </a:r>
            <a:endParaRPr lang="en-US" dirty="0"/>
          </a:p>
        </p:txBody>
      </p:sp>
    </p:spTree>
    <p:extLst>
      <p:ext uri="{BB962C8B-B14F-4D97-AF65-F5344CB8AC3E}">
        <p14:creationId xmlns:p14="http://schemas.microsoft.com/office/powerpoint/2010/main" val="4291142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0AB1B-62D5-4244-95B4-796A9D2E172D}"/>
              </a:ext>
            </a:extLst>
          </p:cNvPr>
          <p:cNvSpPr>
            <a:spLocks noGrp="1"/>
          </p:cNvSpPr>
          <p:nvPr>
            <p:ph type="title"/>
          </p:nvPr>
        </p:nvSpPr>
        <p:spPr/>
        <p:txBody>
          <a:bodyPr/>
          <a:lstStyle/>
          <a:p>
            <a:r>
              <a:rPr lang="en-GB" dirty="0"/>
              <a:t>How does Risk management Impact society.</a:t>
            </a:r>
            <a:endParaRPr lang="en-US" dirty="0"/>
          </a:p>
        </p:txBody>
      </p:sp>
      <p:sp>
        <p:nvSpPr>
          <p:cNvPr id="3" name="Content Placeholder 2">
            <a:extLst>
              <a:ext uri="{FF2B5EF4-FFF2-40B4-BE49-F238E27FC236}">
                <a16:creationId xmlns:a16="http://schemas.microsoft.com/office/drawing/2014/main" id="{42C4CF32-CAB0-3449-931A-7D8EB2A423DB}"/>
              </a:ext>
            </a:extLst>
          </p:cNvPr>
          <p:cNvSpPr>
            <a:spLocks noGrp="1"/>
          </p:cNvSpPr>
          <p:nvPr>
            <p:ph idx="1"/>
          </p:nvPr>
        </p:nvSpPr>
        <p:spPr/>
        <p:txBody>
          <a:bodyPr/>
          <a:lstStyle/>
          <a:p>
            <a:r>
              <a:rPr lang="en-GB" dirty="0"/>
              <a:t>Days before the fatal fire the Association of British Insurers(ABI) submitted evidence in response to a Government white paper on fixing the UK’s broken housing market.</a:t>
            </a:r>
          </a:p>
          <a:p>
            <a:r>
              <a:rPr lang="en-GB" dirty="0"/>
              <a:t>In its report the ABI predicted” For high risk construction, building regulations focus on the internal fire suppression and ‘Risk Management’, However external cladding, made from combustible material can cause significant fire spread upwards between buildings”.</a:t>
            </a:r>
          </a:p>
          <a:p>
            <a:r>
              <a:rPr lang="en-GB" dirty="0"/>
              <a:t>Report writing and public debate have far-reaching effects for society.</a:t>
            </a:r>
          </a:p>
          <a:p>
            <a:r>
              <a:rPr lang="en-GB" dirty="0"/>
              <a:t>Within the locality there have also been major impact on Health &amp;Social Care provision, at the time and continuing now.</a:t>
            </a:r>
            <a:endParaRPr lang="en-US" dirty="0"/>
          </a:p>
        </p:txBody>
      </p:sp>
    </p:spTree>
    <p:extLst>
      <p:ext uri="{BB962C8B-B14F-4D97-AF65-F5344CB8AC3E}">
        <p14:creationId xmlns:p14="http://schemas.microsoft.com/office/powerpoint/2010/main" val="158656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0193B-6C6E-B941-A7FC-9A1B486DFC7B}"/>
              </a:ext>
            </a:extLst>
          </p:cNvPr>
          <p:cNvSpPr>
            <a:spLocks noGrp="1"/>
          </p:cNvSpPr>
          <p:nvPr>
            <p:ph type="title"/>
          </p:nvPr>
        </p:nvSpPr>
        <p:spPr/>
        <p:txBody>
          <a:bodyPr/>
          <a:lstStyle/>
          <a:p>
            <a:r>
              <a:rPr lang="en-GB" dirty="0" err="1"/>
              <a:t>Grenfell</a:t>
            </a:r>
            <a:r>
              <a:rPr lang="en-GB" dirty="0"/>
              <a:t> Tower- the affects on Health &amp; Social Care.</a:t>
            </a:r>
            <a:endParaRPr lang="en-US" dirty="0"/>
          </a:p>
        </p:txBody>
      </p:sp>
      <p:sp>
        <p:nvSpPr>
          <p:cNvPr id="3" name="Content Placeholder 2">
            <a:extLst>
              <a:ext uri="{FF2B5EF4-FFF2-40B4-BE49-F238E27FC236}">
                <a16:creationId xmlns:a16="http://schemas.microsoft.com/office/drawing/2014/main" id="{D4998C58-976F-BF4C-BAD9-CCF71875A751}"/>
              </a:ext>
            </a:extLst>
          </p:cNvPr>
          <p:cNvSpPr>
            <a:spLocks noGrp="1"/>
          </p:cNvSpPr>
          <p:nvPr>
            <p:ph idx="1"/>
          </p:nvPr>
        </p:nvSpPr>
        <p:spPr/>
        <p:txBody>
          <a:bodyPr/>
          <a:lstStyle/>
          <a:p>
            <a:r>
              <a:rPr lang="en-GB" dirty="0"/>
              <a:t>An independent fire risk assessment , a routine inspection during refurbishment process was carried out in June 2016 and recommended action  on more than 40 ‘high risk’ issues – needing to be corrected within 2-3 weeks.</a:t>
            </a:r>
          </a:p>
          <a:p>
            <a:r>
              <a:rPr lang="en-GB" dirty="0"/>
              <a:t>Four months later the fire risk assessor wrote to Kensington and Chelsea Tenant Management Organisation (KCTMO)- asking why action still hadn’t been taken on 20 remaining issues.</a:t>
            </a:r>
          </a:p>
          <a:p>
            <a:r>
              <a:rPr lang="en-GB" dirty="0"/>
              <a:t>A separate fire deficiency notice from the then London Fire and Emergency Planning Authority(LFEPA) was issued in November 2016 with a May 2017 deadline- a month on from that deadline 72 residents were dead</a:t>
            </a:r>
            <a:endParaRPr lang="en-US" dirty="0"/>
          </a:p>
        </p:txBody>
      </p:sp>
    </p:spTree>
    <p:extLst>
      <p:ext uri="{BB962C8B-B14F-4D97-AF65-F5344CB8AC3E}">
        <p14:creationId xmlns:p14="http://schemas.microsoft.com/office/powerpoint/2010/main" val="409869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ECD34-CBEB-1942-A7BC-DC0317286640}"/>
              </a:ext>
            </a:extLst>
          </p:cNvPr>
          <p:cNvSpPr>
            <a:spLocks noGrp="1"/>
          </p:cNvSpPr>
          <p:nvPr>
            <p:ph type="title"/>
          </p:nvPr>
        </p:nvSpPr>
        <p:spPr/>
        <p:txBody>
          <a:bodyPr/>
          <a:lstStyle/>
          <a:p>
            <a:r>
              <a:rPr lang="en-GB" dirty="0"/>
              <a:t>Emergency Care</a:t>
            </a:r>
            <a:endParaRPr lang="en-US" dirty="0"/>
          </a:p>
        </p:txBody>
      </p:sp>
      <p:sp>
        <p:nvSpPr>
          <p:cNvPr id="3" name="Content Placeholder 2">
            <a:extLst>
              <a:ext uri="{FF2B5EF4-FFF2-40B4-BE49-F238E27FC236}">
                <a16:creationId xmlns:a16="http://schemas.microsoft.com/office/drawing/2014/main" id="{0EB28E25-DF54-2242-A4DE-0D49B60479A6}"/>
              </a:ext>
            </a:extLst>
          </p:cNvPr>
          <p:cNvSpPr>
            <a:spLocks noGrp="1"/>
          </p:cNvSpPr>
          <p:nvPr>
            <p:ph idx="1"/>
          </p:nvPr>
        </p:nvSpPr>
        <p:spPr/>
        <p:txBody>
          <a:bodyPr/>
          <a:lstStyle/>
          <a:p>
            <a:r>
              <a:rPr lang="en-GB" dirty="0"/>
              <a:t>When we think about this event what care do we think of?</a:t>
            </a:r>
          </a:p>
          <a:p>
            <a:r>
              <a:rPr lang="en-GB" dirty="0"/>
              <a:t>Ambulance</a:t>
            </a:r>
          </a:p>
          <a:p>
            <a:r>
              <a:rPr lang="en-GB" dirty="0"/>
              <a:t>Hospital</a:t>
            </a:r>
          </a:p>
          <a:p>
            <a:r>
              <a:rPr lang="en-GB" dirty="0"/>
              <a:t>Burns &amp; Trauma treatment</a:t>
            </a:r>
          </a:p>
          <a:p>
            <a:endParaRPr lang="en-GB" dirty="0"/>
          </a:p>
          <a:p>
            <a:r>
              <a:rPr lang="en-GB" dirty="0"/>
              <a:t>But which services?</a:t>
            </a:r>
          </a:p>
        </p:txBody>
      </p:sp>
    </p:spTree>
    <p:extLst>
      <p:ext uri="{BB962C8B-B14F-4D97-AF65-F5344CB8AC3E}">
        <p14:creationId xmlns:p14="http://schemas.microsoft.com/office/powerpoint/2010/main" val="3787629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55CC6-43BB-4C4D-BE31-B521D993B47C}"/>
              </a:ext>
            </a:extLst>
          </p:cNvPr>
          <p:cNvSpPr>
            <a:spLocks noGrp="1"/>
          </p:cNvSpPr>
          <p:nvPr>
            <p:ph type="title"/>
          </p:nvPr>
        </p:nvSpPr>
        <p:spPr/>
        <p:txBody>
          <a:bodyPr/>
          <a:lstStyle/>
          <a:p>
            <a:r>
              <a:rPr lang="en-GB" dirty="0"/>
              <a:t>The bigger Health &amp; Social Care Impact.</a:t>
            </a:r>
            <a:endParaRPr lang="en-US" dirty="0"/>
          </a:p>
        </p:txBody>
      </p:sp>
      <p:sp>
        <p:nvSpPr>
          <p:cNvPr id="3" name="Content Placeholder 2">
            <a:extLst>
              <a:ext uri="{FF2B5EF4-FFF2-40B4-BE49-F238E27FC236}">
                <a16:creationId xmlns:a16="http://schemas.microsoft.com/office/drawing/2014/main" id="{CE44A28C-63C4-E445-B6A2-27019C59F159}"/>
              </a:ext>
            </a:extLst>
          </p:cNvPr>
          <p:cNvSpPr>
            <a:spLocks noGrp="1"/>
          </p:cNvSpPr>
          <p:nvPr>
            <p:ph idx="1"/>
          </p:nvPr>
        </p:nvSpPr>
        <p:spPr/>
        <p:txBody>
          <a:bodyPr/>
          <a:lstStyle/>
          <a:p>
            <a:r>
              <a:rPr lang="en-GB" dirty="0"/>
              <a:t>In the Independent </a:t>
            </a:r>
            <a:r>
              <a:rPr lang="en-GB" dirty="0" err="1"/>
              <a:t>Grenfell</a:t>
            </a:r>
            <a:r>
              <a:rPr lang="en-GB" dirty="0"/>
              <a:t> Recovery Taskforce Initial Report- there is commentary made about the impressive work of voluntary sector agencies. </a:t>
            </a:r>
          </a:p>
          <a:p>
            <a:r>
              <a:rPr lang="en-GB" dirty="0"/>
              <a:t>These responded to the immediate needs after the fire and continuing resident support.</a:t>
            </a:r>
          </a:p>
          <a:p>
            <a:r>
              <a:rPr lang="en-GB" dirty="0"/>
              <a:t>The Report talks about working holistically- and risk management informing social care.</a:t>
            </a:r>
          </a:p>
          <a:p>
            <a:r>
              <a:rPr lang="en-GB" dirty="0"/>
              <a:t>Also an introduction of Key-workers.</a:t>
            </a:r>
            <a:endParaRPr lang="en-US" dirty="0"/>
          </a:p>
        </p:txBody>
      </p:sp>
    </p:spTree>
    <p:extLst>
      <p:ext uri="{BB962C8B-B14F-4D97-AF65-F5344CB8AC3E}">
        <p14:creationId xmlns:p14="http://schemas.microsoft.com/office/powerpoint/2010/main" val="4097452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B5497-B564-F341-BB18-618A960B8049}"/>
              </a:ext>
            </a:extLst>
          </p:cNvPr>
          <p:cNvSpPr>
            <a:spLocks noGrp="1"/>
          </p:cNvSpPr>
          <p:nvPr>
            <p:ph type="title"/>
          </p:nvPr>
        </p:nvSpPr>
        <p:spPr/>
        <p:txBody>
          <a:bodyPr/>
          <a:lstStyle/>
          <a:p>
            <a:r>
              <a:rPr lang="en-GB" dirty="0"/>
              <a:t>Rationale for Risk management impacting Health &amp; Social Care.</a:t>
            </a:r>
            <a:endParaRPr lang="en-US" dirty="0"/>
          </a:p>
        </p:txBody>
      </p:sp>
      <p:sp>
        <p:nvSpPr>
          <p:cNvPr id="3" name="Content Placeholder 2">
            <a:extLst>
              <a:ext uri="{FF2B5EF4-FFF2-40B4-BE49-F238E27FC236}">
                <a16:creationId xmlns:a16="http://schemas.microsoft.com/office/drawing/2014/main" id="{965FF051-792D-674B-8180-9EFCD6C08946}"/>
              </a:ext>
            </a:extLst>
          </p:cNvPr>
          <p:cNvSpPr>
            <a:spLocks noGrp="1"/>
          </p:cNvSpPr>
          <p:nvPr>
            <p:ph idx="1"/>
          </p:nvPr>
        </p:nvSpPr>
        <p:spPr/>
        <p:txBody>
          <a:bodyPr/>
          <a:lstStyle/>
          <a:p>
            <a:r>
              <a:rPr lang="en-GB" dirty="0"/>
              <a:t>After this event, Council Departments, Local support services, the voluntary sector as well as the emergency services all had to work together.</a:t>
            </a:r>
          </a:p>
          <a:p>
            <a:r>
              <a:rPr lang="en-GB" dirty="0"/>
              <a:t>If we consider what we already know about multi disciplinary teams- the managing of organisations is dependent about successful partnerships. (Refer to defining teams &amp; groups and Multidisciplinary &amp; Multi-agency working).</a:t>
            </a:r>
          </a:p>
          <a:p>
            <a:r>
              <a:rPr lang="en-GB" dirty="0"/>
              <a:t>Risk management which risk assessment is essential to is complex, requiring high levels or co-ordination if it is going to be effective.</a:t>
            </a:r>
            <a:endParaRPr lang="en-US" dirty="0"/>
          </a:p>
        </p:txBody>
      </p:sp>
    </p:spTree>
    <p:extLst>
      <p:ext uri="{BB962C8B-B14F-4D97-AF65-F5344CB8AC3E}">
        <p14:creationId xmlns:p14="http://schemas.microsoft.com/office/powerpoint/2010/main" val="157889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EC05E-DF67-7549-AF57-1735C96358BD}"/>
              </a:ext>
            </a:extLst>
          </p:cNvPr>
          <p:cNvSpPr>
            <a:spLocks noGrp="1"/>
          </p:cNvSpPr>
          <p:nvPr>
            <p:ph type="title"/>
          </p:nvPr>
        </p:nvSpPr>
        <p:spPr/>
        <p:txBody>
          <a:bodyPr/>
          <a:lstStyle/>
          <a:p>
            <a:r>
              <a:rPr lang="en-GB" dirty="0"/>
              <a:t>Which Services?</a:t>
            </a:r>
            <a:endParaRPr lang="en-US" dirty="0"/>
          </a:p>
        </p:txBody>
      </p:sp>
      <p:sp>
        <p:nvSpPr>
          <p:cNvPr id="3" name="Content Placeholder 2">
            <a:extLst>
              <a:ext uri="{FF2B5EF4-FFF2-40B4-BE49-F238E27FC236}">
                <a16:creationId xmlns:a16="http://schemas.microsoft.com/office/drawing/2014/main" id="{04DB2A47-356E-1347-9F7F-2A34B8221B51}"/>
              </a:ext>
            </a:extLst>
          </p:cNvPr>
          <p:cNvSpPr>
            <a:spLocks noGrp="1"/>
          </p:cNvSpPr>
          <p:nvPr>
            <p:ph idx="1"/>
          </p:nvPr>
        </p:nvSpPr>
        <p:spPr/>
        <p:txBody>
          <a:bodyPr>
            <a:normAutofit fontScale="77500" lnSpcReduction="20000"/>
          </a:bodyPr>
          <a:lstStyle/>
          <a:p>
            <a:r>
              <a:rPr lang="en-GB" dirty="0"/>
              <a:t>What Health and Social services do you think are involved in the ongoing risk management process?</a:t>
            </a:r>
          </a:p>
          <a:p>
            <a:r>
              <a:rPr lang="en-GB" dirty="0"/>
              <a:t>GP services</a:t>
            </a:r>
          </a:p>
          <a:p>
            <a:r>
              <a:rPr lang="en-GB" dirty="0"/>
              <a:t>Psychologists</a:t>
            </a:r>
          </a:p>
          <a:p>
            <a:r>
              <a:rPr lang="en-GB" dirty="0"/>
              <a:t>Psychiatrists</a:t>
            </a:r>
          </a:p>
          <a:p>
            <a:r>
              <a:rPr lang="en-GB" dirty="0"/>
              <a:t>Public Health</a:t>
            </a:r>
          </a:p>
          <a:p>
            <a:r>
              <a:rPr lang="en-GB" dirty="0"/>
              <a:t>In-patient services</a:t>
            </a:r>
          </a:p>
          <a:p>
            <a:r>
              <a:rPr lang="en-GB" dirty="0"/>
              <a:t>Rehabilitation services</a:t>
            </a:r>
          </a:p>
          <a:p>
            <a:r>
              <a:rPr lang="en-GB" dirty="0"/>
              <a:t>Social work teams</a:t>
            </a:r>
          </a:p>
          <a:p>
            <a:r>
              <a:rPr lang="en-GB" dirty="0"/>
              <a:t>Bereavement services</a:t>
            </a:r>
          </a:p>
          <a:p>
            <a:r>
              <a:rPr lang="en-GB" dirty="0"/>
              <a:t>Religious &amp; cultural groups</a:t>
            </a:r>
          </a:p>
          <a:p>
            <a:r>
              <a:rPr lang="en-GB" dirty="0"/>
              <a:t>Housing services.</a:t>
            </a:r>
            <a:endParaRPr lang="en-US" dirty="0"/>
          </a:p>
        </p:txBody>
      </p:sp>
    </p:spTree>
    <p:extLst>
      <p:ext uri="{BB962C8B-B14F-4D97-AF65-F5344CB8AC3E}">
        <p14:creationId xmlns:p14="http://schemas.microsoft.com/office/powerpoint/2010/main" val="1835183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EC27E-B050-E24D-95F2-4288E4DEB1FA}"/>
              </a:ext>
            </a:extLst>
          </p:cNvPr>
          <p:cNvSpPr>
            <a:spLocks noGrp="1"/>
          </p:cNvSpPr>
          <p:nvPr>
            <p:ph type="title"/>
          </p:nvPr>
        </p:nvSpPr>
        <p:spPr/>
        <p:txBody>
          <a:bodyPr/>
          <a:lstStyle/>
          <a:p>
            <a:r>
              <a:rPr lang="en-GB" dirty="0"/>
              <a:t>Social Services</a:t>
            </a:r>
            <a:endParaRPr lang="en-US" dirty="0"/>
          </a:p>
        </p:txBody>
      </p:sp>
      <p:sp>
        <p:nvSpPr>
          <p:cNvPr id="3" name="Content Placeholder 2">
            <a:extLst>
              <a:ext uri="{FF2B5EF4-FFF2-40B4-BE49-F238E27FC236}">
                <a16:creationId xmlns:a16="http://schemas.microsoft.com/office/drawing/2014/main" id="{F85FD8F9-DB06-8F4E-B7D2-05AD3EBA5720}"/>
              </a:ext>
            </a:extLst>
          </p:cNvPr>
          <p:cNvSpPr>
            <a:spLocks noGrp="1"/>
          </p:cNvSpPr>
          <p:nvPr>
            <p:ph idx="1"/>
          </p:nvPr>
        </p:nvSpPr>
        <p:spPr/>
        <p:txBody>
          <a:bodyPr>
            <a:normAutofit lnSpcReduction="10000"/>
          </a:bodyPr>
          <a:lstStyle/>
          <a:p>
            <a:r>
              <a:rPr lang="en-GB" dirty="0"/>
              <a:t>What role do we think that Social Services would play?</a:t>
            </a:r>
          </a:p>
          <a:p>
            <a:r>
              <a:rPr lang="en-GB" dirty="0"/>
              <a:t>Mariam Raja was one of the first social workers on the ground after the fire.</a:t>
            </a:r>
          </a:p>
          <a:p>
            <a:r>
              <a:rPr lang="en-GB" dirty="0"/>
              <a:t>She describes her role metaphorically as – providing an ‘umbrella’. Providing shelter from an emotional storm.</a:t>
            </a:r>
          </a:p>
          <a:p>
            <a:r>
              <a:rPr lang="en-GB" dirty="0"/>
              <a:t>Social services were part of the initial response team.</a:t>
            </a:r>
          </a:p>
          <a:p>
            <a:r>
              <a:rPr lang="en-GB" dirty="0"/>
              <a:t>Early assessment was to undertaking a risk assessment for service users they knew- later it has become much wider as assessing the risk to many more individuals, actually involved, witnesses, and other service providers.</a:t>
            </a:r>
          </a:p>
          <a:p>
            <a:r>
              <a:rPr lang="en-GB" dirty="0"/>
              <a:t>One key component identified as- long term mental health care and support.</a:t>
            </a:r>
            <a:endParaRPr lang="en-US" dirty="0"/>
          </a:p>
        </p:txBody>
      </p:sp>
    </p:spTree>
    <p:extLst>
      <p:ext uri="{BB962C8B-B14F-4D97-AF65-F5344CB8AC3E}">
        <p14:creationId xmlns:p14="http://schemas.microsoft.com/office/powerpoint/2010/main" val="1738226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21CC1-6EB5-5A42-A3AC-469CE85728B6}"/>
              </a:ext>
            </a:extLst>
          </p:cNvPr>
          <p:cNvSpPr>
            <a:spLocks noGrp="1"/>
          </p:cNvSpPr>
          <p:nvPr>
            <p:ph type="title"/>
          </p:nvPr>
        </p:nvSpPr>
        <p:spPr/>
        <p:txBody>
          <a:bodyPr/>
          <a:lstStyle/>
          <a:p>
            <a:r>
              <a:rPr lang="en-GB" dirty="0"/>
              <a:t>Public Health Impact</a:t>
            </a:r>
            <a:endParaRPr lang="en-US" dirty="0"/>
          </a:p>
        </p:txBody>
      </p:sp>
      <p:sp>
        <p:nvSpPr>
          <p:cNvPr id="3" name="Content Placeholder 2">
            <a:extLst>
              <a:ext uri="{FF2B5EF4-FFF2-40B4-BE49-F238E27FC236}">
                <a16:creationId xmlns:a16="http://schemas.microsoft.com/office/drawing/2014/main" id="{A1DB8BC1-1D78-F349-AE7E-4C9E0F7B6FFF}"/>
              </a:ext>
            </a:extLst>
          </p:cNvPr>
          <p:cNvSpPr>
            <a:spLocks noGrp="1"/>
          </p:cNvSpPr>
          <p:nvPr>
            <p:ph idx="1"/>
          </p:nvPr>
        </p:nvSpPr>
        <p:spPr/>
        <p:txBody>
          <a:bodyPr>
            <a:normAutofit lnSpcReduction="10000"/>
          </a:bodyPr>
          <a:lstStyle/>
          <a:p>
            <a:r>
              <a:rPr lang="en-GB" dirty="0"/>
              <a:t>When we think of healthcare we often only think of Primary services. </a:t>
            </a:r>
          </a:p>
          <a:p>
            <a:r>
              <a:rPr lang="en-GB" dirty="0"/>
              <a:t>Following the fire and the investigation of the site wider public health concerns have arisen.</a:t>
            </a:r>
          </a:p>
          <a:p>
            <a:r>
              <a:rPr lang="en-GB" dirty="0"/>
              <a:t>What do you think some physical health impacts could be?</a:t>
            </a:r>
          </a:p>
          <a:p>
            <a:r>
              <a:rPr lang="en-GB" dirty="0"/>
              <a:t>Not only fire fighters but also evacuees and members of the local population may/ will have been exposed to Asbestos dust.</a:t>
            </a:r>
          </a:p>
          <a:p>
            <a:r>
              <a:rPr lang="en-GB" dirty="0"/>
              <a:t>If the exposure is of significant occurrence then this will cause real cost to individuals and public health costs. (Local and National Government)</a:t>
            </a:r>
          </a:p>
          <a:p>
            <a:r>
              <a:rPr lang="en-GB" dirty="0"/>
              <a:t>Following 9/11 when similar risks were raised there have been deaths of fire fighters and previous onlookers who were exposed to differing dusts.</a:t>
            </a:r>
            <a:endParaRPr lang="en-US" dirty="0"/>
          </a:p>
        </p:txBody>
      </p:sp>
    </p:spTree>
    <p:extLst>
      <p:ext uri="{BB962C8B-B14F-4D97-AF65-F5344CB8AC3E}">
        <p14:creationId xmlns:p14="http://schemas.microsoft.com/office/powerpoint/2010/main" val="3262140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77DD-7974-F543-8057-2F9E45E8416F}"/>
              </a:ext>
            </a:extLst>
          </p:cNvPr>
          <p:cNvSpPr>
            <a:spLocks noGrp="1"/>
          </p:cNvSpPr>
          <p:nvPr>
            <p:ph type="title"/>
          </p:nvPr>
        </p:nvSpPr>
        <p:spPr/>
        <p:txBody>
          <a:bodyPr/>
          <a:lstStyle/>
          <a:p>
            <a:r>
              <a:rPr lang="en-GB" dirty="0"/>
              <a:t>Public Health Impact</a:t>
            </a:r>
            <a:endParaRPr lang="en-US" dirty="0"/>
          </a:p>
        </p:txBody>
      </p:sp>
      <p:sp>
        <p:nvSpPr>
          <p:cNvPr id="3" name="Content Placeholder 2">
            <a:extLst>
              <a:ext uri="{FF2B5EF4-FFF2-40B4-BE49-F238E27FC236}">
                <a16:creationId xmlns:a16="http://schemas.microsoft.com/office/drawing/2014/main" id="{C5E16A48-7602-1D4D-9A60-A98AB54FA1D1}"/>
              </a:ext>
            </a:extLst>
          </p:cNvPr>
          <p:cNvSpPr>
            <a:spLocks noGrp="1"/>
          </p:cNvSpPr>
          <p:nvPr>
            <p:ph idx="1"/>
          </p:nvPr>
        </p:nvSpPr>
        <p:spPr/>
        <p:txBody>
          <a:bodyPr/>
          <a:lstStyle/>
          <a:p>
            <a:r>
              <a:rPr lang="en-GB" dirty="0" err="1"/>
              <a:t>Polyisocyanurate</a:t>
            </a:r>
            <a:r>
              <a:rPr lang="en-GB" dirty="0"/>
              <a:t> – rigid thermal insulation.</a:t>
            </a:r>
          </a:p>
          <a:p>
            <a:r>
              <a:rPr lang="en-GB" dirty="0"/>
              <a:t>The starting materials are similar to polyurethane, but with higher levels of methylene diphenhydramine </a:t>
            </a:r>
            <a:r>
              <a:rPr lang="en-GB" dirty="0" err="1"/>
              <a:t>diisocynate</a:t>
            </a:r>
            <a:r>
              <a:rPr lang="en-GB" dirty="0"/>
              <a:t>. Giving a complex polymeric structure.</a:t>
            </a:r>
          </a:p>
          <a:p>
            <a:r>
              <a:rPr lang="en-GB" dirty="0"/>
              <a:t>The chemicals involved are irritant to skin, eyes and the upper respiratory tract ( when as dust).</a:t>
            </a:r>
          </a:p>
          <a:p>
            <a:r>
              <a:rPr lang="en-GB" dirty="0"/>
              <a:t>Although it is stated as being fire retardant, these have only been tested on ‘small scale tests’.</a:t>
            </a:r>
          </a:p>
          <a:p>
            <a:r>
              <a:rPr lang="en-GB" dirty="0"/>
              <a:t>A 2011 study(University of Central Lancashire) observed that fire deaths where this were present were due to toxic product inhalation.</a:t>
            </a:r>
            <a:endParaRPr lang="en-US" dirty="0"/>
          </a:p>
        </p:txBody>
      </p:sp>
    </p:spTree>
    <p:extLst>
      <p:ext uri="{BB962C8B-B14F-4D97-AF65-F5344CB8AC3E}">
        <p14:creationId xmlns:p14="http://schemas.microsoft.com/office/powerpoint/2010/main" val="265664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EBD1-B160-3E44-A2F8-22F881A565DA}"/>
              </a:ext>
            </a:extLst>
          </p:cNvPr>
          <p:cNvSpPr>
            <a:spLocks noGrp="1"/>
          </p:cNvSpPr>
          <p:nvPr>
            <p:ph type="title"/>
          </p:nvPr>
        </p:nvSpPr>
        <p:spPr/>
        <p:txBody>
          <a:bodyPr/>
          <a:lstStyle/>
          <a:p>
            <a:r>
              <a:rPr lang="en-GB" dirty="0"/>
              <a:t>Social policy Impact</a:t>
            </a:r>
            <a:endParaRPr lang="en-US" dirty="0"/>
          </a:p>
        </p:txBody>
      </p:sp>
      <p:sp>
        <p:nvSpPr>
          <p:cNvPr id="3" name="Content Placeholder 2">
            <a:extLst>
              <a:ext uri="{FF2B5EF4-FFF2-40B4-BE49-F238E27FC236}">
                <a16:creationId xmlns:a16="http://schemas.microsoft.com/office/drawing/2014/main" id="{6A2E204E-150A-7D48-AA74-AFAD4829CAF6}"/>
              </a:ext>
            </a:extLst>
          </p:cNvPr>
          <p:cNvSpPr>
            <a:spLocks noGrp="1"/>
          </p:cNvSpPr>
          <p:nvPr>
            <p:ph idx="1"/>
          </p:nvPr>
        </p:nvSpPr>
        <p:spPr/>
        <p:txBody>
          <a:bodyPr/>
          <a:lstStyle/>
          <a:p>
            <a:r>
              <a:rPr lang="en-GB" dirty="0"/>
              <a:t>Where we consider a multi-agency approach, </a:t>
            </a:r>
            <a:r>
              <a:rPr lang="en-GB" dirty="0" err="1"/>
              <a:t>Grenfell</a:t>
            </a:r>
            <a:r>
              <a:rPr lang="en-GB" dirty="0"/>
              <a:t> encompasses what we know to date.</a:t>
            </a:r>
          </a:p>
          <a:p>
            <a:r>
              <a:rPr lang="en-GB" dirty="0"/>
              <a:t>Social housing policy is high on the agenda of Royal Borough of Kingston and Chelsea … although too late some commentators believe.</a:t>
            </a:r>
          </a:p>
          <a:p>
            <a:r>
              <a:rPr lang="en-GB" dirty="0"/>
              <a:t>A greater community network is now established.</a:t>
            </a:r>
          </a:p>
          <a:p>
            <a:r>
              <a:rPr lang="en-GB" dirty="0"/>
              <a:t>Services include a leaning towards self help / self care services.</a:t>
            </a:r>
          </a:p>
          <a:p>
            <a:r>
              <a:rPr lang="en-GB" dirty="0"/>
              <a:t>Enhances health checks to support victims and the wider community.</a:t>
            </a:r>
          </a:p>
          <a:p>
            <a:r>
              <a:rPr lang="en-GB" dirty="0"/>
              <a:t>Greater levels of Mental health services which are more accessible.</a:t>
            </a:r>
            <a:endParaRPr lang="en-US" dirty="0"/>
          </a:p>
        </p:txBody>
      </p:sp>
    </p:spTree>
    <p:extLst>
      <p:ext uri="{BB962C8B-B14F-4D97-AF65-F5344CB8AC3E}">
        <p14:creationId xmlns:p14="http://schemas.microsoft.com/office/powerpoint/2010/main" val="2742077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96793-F973-BF4F-B100-66B83BD2C8D8}"/>
              </a:ext>
            </a:extLst>
          </p:cNvPr>
          <p:cNvSpPr>
            <a:spLocks noGrp="1"/>
          </p:cNvSpPr>
          <p:nvPr>
            <p:ph type="title"/>
          </p:nvPr>
        </p:nvSpPr>
        <p:spPr/>
        <p:txBody>
          <a:bodyPr/>
          <a:lstStyle/>
          <a:p>
            <a:r>
              <a:rPr lang="en-GB" dirty="0"/>
              <a:t>Comments after Reporting</a:t>
            </a:r>
            <a:endParaRPr lang="en-US" dirty="0"/>
          </a:p>
        </p:txBody>
      </p:sp>
      <p:sp>
        <p:nvSpPr>
          <p:cNvPr id="3" name="Content Placeholder 2">
            <a:extLst>
              <a:ext uri="{FF2B5EF4-FFF2-40B4-BE49-F238E27FC236}">
                <a16:creationId xmlns:a16="http://schemas.microsoft.com/office/drawing/2014/main" id="{E23E105C-61BB-BE45-B5AB-A5502484C79D}"/>
              </a:ext>
            </a:extLst>
          </p:cNvPr>
          <p:cNvSpPr>
            <a:spLocks noGrp="1"/>
          </p:cNvSpPr>
          <p:nvPr>
            <p:ph idx="1"/>
          </p:nvPr>
        </p:nvSpPr>
        <p:spPr/>
        <p:txBody>
          <a:bodyPr>
            <a:normAutofit fontScale="92500" lnSpcReduction="10000"/>
          </a:bodyPr>
          <a:lstStyle/>
          <a:p>
            <a:r>
              <a:rPr lang="en-GB" dirty="0"/>
              <a:t>Media onslaught on Fire fighters.</a:t>
            </a:r>
          </a:p>
          <a:p>
            <a:r>
              <a:rPr lang="en-GB" dirty="0"/>
              <a:t>Felt by some deliberately to deflect from the landlords.</a:t>
            </a:r>
          </a:p>
          <a:p>
            <a:r>
              <a:rPr lang="en-GB" dirty="0"/>
              <a:t>Failure of audit and Inspection.</a:t>
            </a:r>
          </a:p>
          <a:p>
            <a:r>
              <a:rPr lang="en-GB" dirty="0"/>
              <a:t>Poor levels of risk management and risk assessment.</a:t>
            </a:r>
          </a:p>
          <a:p>
            <a:endParaRPr lang="en-GB" dirty="0"/>
          </a:p>
          <a:p>
            <a:r>
              <a:rPr lang="en-GB" dirty="0"/>
              <a:t>Where do you think the system of risk management failed?</a:t>
            </a:r>
          </a:p>
          <a:p>
            <a:r>
              <a:rPr lang="en-GB" dirty="0"/>
              <a:t>Who do you think should be held accountable for the original audit requirements?</a:t>
            </a:r>
          </a:p>
          <a:p>
            <a:r>
              <a:rPr lang="en-GB" dirty="0"/>
              <a:t>What changes should be made to risk management, and who should enforce this?</a:t>
            </a:r>
          </a:p>
        </p:txBody>
      </p:sp>
    </p:spTree>
    <p:extLst>
      <p:ext uri="{BB962C8B-B14F-4D97-AF65-F5344CB8AC3E}">
        <p14:creationId xmlns:p14="http://schemas.microsoft.com/office/powerpoint/2010/main" val="237343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D990B-E92B-3B4C-9194-49C76F142D2D}"/>
              </a:ext>
            </a:extLst>
          </p:cNvPr>
          <p:cNvSpPr>
            <a:spLocks noGrp="1"/>
          </p:cNvSpPr>
          <p:nvPr>
            <p:ph type="title"/>
          </p:nvPr>
        </p:nvSpPr>
        <p:spPr/>
        <p:txBody>
          <a:bodyPr/>
          <a:lstStyle/>
          <a:p>
            <a:r>
              <a:rPr lang="en-GB" dirty="0"/>
              <a:t>Activity</a:t>
            </a:r>
            <a:endParaRPr lang="en-US" dirty="0"/>
          </a:p>
        </p:txBody>
      </p:sp>
      <p:sp>
        <p:nvSpPr>
          <p:cNvPr id="3" name="Content Placeholder 2">
            <a:extLst>
              <a:ext uri="{FF2B5EF4-FFF2-40B4-BE49-F238E27FC236}">
                <a16:creationId xmlns:a16="http://schemas.microsoft.com/office/drawing/2014/main" id="{278386D8-1C19-BE46-9A72-9F965B71320B}"/>
              </a:ext>
            </a:extLst>
          </p:cNvPr>
          <p:cNvSpPr>
            <a:spLocks noGrp="1"/>
          </p:cNvSpPr>
          <p:nvPr>
            <p:ph idx="1"/>
          </p:nvPr>
        </p:nvSpPr>
        <p:spPr/>
        <p:txBody>
          <a:bodyPr/>
          <a:lstStyle/>
          <a:p>
            <a:r>
              <a:rPr lang="en-GB" dirty="0"/>
              <a:t>Compile a risk assessment for the risk management of this room.</a:t>
            </a:r>
          </a:p>
          <a:p>
            <a:endParaRPr lang="en-GB" dirty="0"/>
          </a:p>
          <a:p>
            <a:endParaRPr lang="en-GB" dirty="0"/>
          </a:p>
          <a:p>
            <a:r>
              <a:rPr lang="en-GB" dirty="0"/>
              <a:t>Base this activity on the principles that you have already started to consider for your assignment.</a:t>
            </a:r>
          </a:p>
          <a:p>
            <a:r>
              <a:rPr lang="en-GB" dirty="0"/>
              <a:t>Remember to include- who will be at risk, what environmental controls are in place or would need to be in place, how is the risk going to be managed.</a:t>
            </a:r>
          </a:p>
        </p:txBody>
      </p:sp>
    </p:spTree>
    <p:extLst>
      <p:ext uri="{BB962C8B-B14F-4D97-AF65-F5344CB8AC3E}">
        <p14:creationId xmlns:p14="http://schemas.microsoft.com/office/powerpoint/2010/main" val="3057364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16B85-84A9-0643-A77C-F533615DE346}"/>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7ACBE2EA-6BB9-B742-91E7-9B655BB80DA9}"/>
              </a:ext>
            </a:extLst>
          </p:cNvPr>
          <p:cNvSpPr>
            <a:spLocks noGrp="1"/>
          </p:cNvSpPr>
          <p:nvPr>
            <p:ph idx="1"/>
          </p:nvPr>
        </p:nvSpPr>
        <p:spPr/>
        <p:txBody>
          <a:bodyPr>
            <a:normAutofit fontScale="92500" lnSpcReduction="10000"/>
          </a:bodyPr>
          <a:lstStyle/>
          <a:p>
            <a:r>
              <a:rPr lang="en-GB" dirty="0"/>
              <a:t>Telegraph.co.uk/2018/08/07/Grenfell-tower-official-fire-safety-warnings-served-2016-documents ( accessed 05/11/2019)</a:t>
            </a:r>
          </a:p>
          <a:p>
            <a:r>
              <a:rPr lang="en-GB" dirty="0"/>
              <a:t>Fmglobal-touchpoints.co.uk/we-content/uploads/2017/11FMGlobal_NewsAnalysis_November17_DPS_hi-res.pdf</a:t>
            </a:r>
          </a:p>
          <a:p>
            <a:r>
              <a:rPr lang="en-GB" dirty="0"/>
              <a:t>Assets.publishing.service.gov.uk/government/uploads/system/uploads/attachment_data/file/657336/171031_independent_Grenfell_Recovery_Taskforce_intial_report (accessed 05/11/2019)</a:t>
            </a:r>
          </a:p>
          <a:p>
            <a:r>
              <a:rPr lang="en-GB" dirty="0"/>
              <a:t>Base.co.uk/resources/paw-magazine/paw-online/social-work-shadow-Grenfell ( accessed 05/11/2019)</a:t>
            </a:r>
          </a:p>
          <a:p>
            <a:r>
              <a:rPr lang="en-GB" dirty="0"/>
              <a:t>Assessment of the fire toxicity of building insulation materials- </a:t>
            </a:r>
            <a:r>
              <a:rPr lang="en-GB" dirty="0" err="1"/>
              <a:t>Stec</a:t>
            </a:r>
            <a:r>
              <a:rPr lang="en-GB" dirty="0"/>
              <a:t> &amp; Hull,2011 reported in Energy and Buildings July,43 (2-3) pp. 498-506(2011)</a:t>
            </a:r>
            <a:endParaRPr lang="en-US" dirty="0"/>
          </a:p>
        </p:txBody>
      </p:sp>
    </p:spTree>
    <p:extLst>
      <p:ext uri="{BB962C8B-B14F-4D97-AF65-F5344CB8AC3E}">
        <p14:creationId xmlns:p14="http://schemas.microsoft.com/office/powerpoint/2010/main" val="32686643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Ion Boardroom</vt:lpstr>
      <vt:lpstr>Monitoring &amp; Review</vt:lpstr>
      <vt:lpstr> Controlling Risks in the Workplace</vt:lpstr>
      <vt:lpstr>General Duties of Employers to their Employees</vt:lpstr>
      <vt:lpstr>Risk Assessment – Shocking Reality</vt:lpstr>
      <vt:lpstr>Reality</vt:lpstr>
      <vt:lpstr>Post fire Findings</vt:lpstr>
      <vt:lpstr>How does Risk management Impact society.</vt:lpstr>
      <vt:lpstr>Grenfell Tower- the affects on Health &amp; Social Care.</vt:lpstr>
      <vt:lpstr>Emergency Care</vt:lpstr>
      <vt:lpstr>The bigger Health &amp; Social Care Impact.</vt:lpstr>
      <vt:lpstr>Rationale for Risk management impacting Health &amp; Social Care.</vt:lpstr>
      <vt:lpstr>Which Services?</vt:lpstr>
      <vt:lpstr>Social Services</vt:lpstr>
      <vt:lpstr>Public Health Impact</vt:lpstr>
      <vt:lpstr>Public Health Impact</vt:lpstr>
      <vt:lpstr>Social policy Impact</vt:lpstr>
      <vt:lpstr>Comments after Reporting</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Monitoring &amp; Review</dc:title>
  <dc:creator>Jayne Griffith-Parry</dc:creator>
  <cp:lastModifiedBy>Jayne Griffith-Parry</cp:lastModifiedBy>
  <cp:revision>1</cp:revision>
  <dcterms:created xsi:type="dcterms:W3CDTF">2019-11-10T13:12:34Z</dcterms:created>
  <dcterms:modified xsi:type="dcterms:W3CDTF">2019-11-10T17:08:15Z</dcterms:modified>
</cp:coreProperties>
</file>