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8" r:id="rId32"/>
    <p:sldId id="287" r:id="rId33"/>
    <p:sldId id="289" r:id="rId34"/>
    <p:sldId id="29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99A4E2-BAB9-4B34-A63A-AB33025950BD}" v="2" dt="2026-04-17T18:16:06.2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Craig (2404705)" userId="84bbfa5f-abe4-49a5-be78-22734cf345b1" providerId="ADAL" clId="{ECCCA4D8-685D-45D8-8C31-C4E078AB07C4}"/>
    <pc:docChg chg="addSld delSld modSld sldOrd">
      <pc:chgData name="Daniel Craig (2404705)" userId="84bbfa5f-abe4-49a5-be78-22734cf345b1" providerId="ADAL" clId="{ECCCA4D8-685D-45D8-8C31-C4E078AB07C4}" dt="2026-04-17T18:17:12.135" v="38" actId="20577"/>
      <pc:docMkLst>
        <pc:docMk/>
      </pc:docMkLst>
      <pc:sldChg chg="del">
        <pc:chgData name="Daniel Craig (2404705)" userId="84bbfa5f-abe4-49a5-be78-22734cf345b1" providerId="ADAL" clId="{ECCCA4D8-685D-45D8-8C31-C4E078AB07C4}" dt="2026-04-17T18:01:30.425" v="0" actId="47"/>
        <pc:sldMkLst>
          <pc:docMk/>
          <pc:sldMk cId="4062017251" sldId="286"/>
        </pc:sldMkLst>
      </pc:sldChg>
      <pc:sldChg chg="addSp modSp mod">
        <pc:chgData name="Daniel Craig (2404705)" userId="84bbfa5f-abe4-49a5-be78-22734cf345b1" providerId="ADAL" clId="{ECCCA4D8-685D-45D8-8C31-C4E078AB07C4}" dt="2026-04-17T18:14:16.401" v="19" actId="1076"/>
        <pc:sldMkLst>
          <pc:docMk/>
          <pc:sldMk cId="3887182863" sldId="287"/>
        </pc:sldMkLst>
        <pc:spChg chg="add mod">
          <ac:chgData name="Daniel Craig (2404705)" userId="84bbfa5f-abe4-49a5-be78-22734cf345b1" providerId="ADAL" clId="{ECCCA4D8-685D-45D8-8C31-C4E078AB07C4}" dt="2026-04-17T18:14:16.401" v="19" actId="1076"/>
          <ac:spMkLst>
            <pc:docMk/>
            <pc:sldMk cId="3887182863" sldId="287"/>
            <ac:spMk id="3" creationId="{6494BF7F-4741-9D0C-9AE3-665D6F479F84}"/>
          </ac:spMkLst>
        </pc:spChg>
      </pc:sldChg>
      <pc:sldChg chg="del">
        <pc:chgData name="Daniel Craig (2404705)" userId="84bbfa5f-abe4-49a5-be78-22734cf345b1" providerId="ADAL" clId="{ECCCA4D8-685D-45D8-8C31-C4E078AB07C4}" dt="2026-04-17T18:01:36.278" v="3" actId="47"/>
        <pc:sldMkLst>
          <pc:docMk/>
          <pc:sldMk cId="1206018403" sldId="288"/>
        </pc:sldMkLst>
      </pc:sldChg>
      <pc:sldChg chg="addSp modSp new mod ord">
        <pc:chgData name="Daniel Craig (2404705)" userId="84bbfa5f-abe4-49a5-be78-22734cf345b1" providerId="ADAL" clId="{ECCCA4D8-685D-45D8-8C31-C4E078AB07C4}" dt="2026-04-17T18:14:30.044" v="20" actId="1076"/>
        <pc:sldMkLst>
          <pc:docMk/>
          <pc:sldMk cId="2669874714" sldId="288"/>
        </pc:sldMkLst>
        <pc:spChg chg="add mod">
          <ac:chgData name="Daniel Craig (2404705)" userId="84bbfa5f-abe4-49a5-be78-22734cf345b1" providerId="ADAL" clId="{ECCCA4D8-685D-45D8-8C31-C4E078AB07C4}" dt="2026-04-17T18:13:02.601" v="7" actId="1076"/>
          <ac:spMkLst>
            <pc:docMk/>
            <pc:sldMk cId="2669874714" sldId="288"/>
            <ac:spMk id="3" creationId="{36E11541-86F8-6C03-5B58-BA513AA0B35D}"/>
          </ac:spMkLst>
        </pc:spChg>
        <pc:spChg chg="add mod">
          <ac:chgData name="Daniel Craig (2404705)" userId="84bbfa5f-abe4-49a5-be78-22734cf345b1" providerId="ADAL" clId="{ECCCA4D8-685D-45D8-8C31-C4E078AB07C4}" dt="2026-04-17T18:14:30.044" v="20" actId="1076"/>
          <ac:spMkLst>
            <pc:docMk/>
            <pc:sldMk cId="2669874714" sldId="288"/>
            <ac:spMk id="5" creationId="{C80EA0EC-9089-E015-1C95-6B90AA279FBC}"/>
          </ac:spMkLst>
        </pc:spChg>
      </pc:sldChg>
      <pc:sldChg chg="del">
        <pc:chgData name="Daniel Craig (2404705)" userId="84bbfa5f-abe4-49a5-be78-22734cf345b1" providerId="ADAL" clId="{ECCCA4D8-685D-45D8-8C31-C4E078AB07C4}" dt="2026-04-17T18:01:35.572" v="2" actId="47"/>
        <pc:sldMkLst>
          <pc:docMk/>
          <pc:sldMk cId="447856288" sldId="289"/>
        </pc:sldMkLst>
      </pc:sldChg>
      <pc:sldChg chg="addSp modSp new mod">
        <pc:chgData name="Daniel Craig (2404705)" userId="84bbfa5f-abe4-49a5-be78-22734cf345b1" providerId="ADAL" clId="{ECCCA4D8-685D-45D8-8C31-C4E078AB07C4}" dt="2026-04-17T18:16:17.510" v="31" actId="20577"/>
        <pc:sldMkLst>
          <pc:docMk/>
          <pc:sldMk cId="1870527091" sldId="289"/>
        </pc:sldMkLst>
        <pc:spChg chg="add mod">
          <ac:chgData name="Daniel Craig (2404705)" userId="84bbfa5f-abe4-49a5-be78-22734cf345b1" providerId="ADAL" clId="{ECCCA4D8-685D-45D8-8C31-C4E078AB07C4}" dt="2026-04-17T18:16:17.510" v="31" actId="20577"/>
          <ac:spMkLst>
            <pc:docMk/>
            <pc:sldMk cId="1870527091" sldId="289"/>
            <ac:spMk id="3" creationId="{28247EB2-CC3E-2D46-6DAC-A1D8AE2D7523}"/>
          </ac:spMkLst>
        </pc:spChg>
      </pc:sldChg>
      <pc:sldChg chg="addSp modSp new mod">
        <pc:chgData name="Daniel Craig (2404705)" userId="84bbfa5f-abe4-49a5-be78-22734cf345b1" providerId="ADAL" clId="{ECCCA4D8-685D-45D8-8C31-C4E078AB07C4}" dt="2026-04-17T18:17:12.135" v="38" actId="20577"/>
        <pc:sldMkLst>
          <pc:docMk/>
          <pc:sldMk cId="34484068" sldId="290"/>
        </pc:sldMkLst>
        <pc:spChg chg="add mod">
          <ac:chgData name="Daniel Craig (2404705)" userId="84bbfa5f-abe4-49a5-be78-22734cf345b1" providerId="ADAL" clId="{ECCCA4D8-685D-45D8-8C31-C4E078AB07C4}" dt="2026-04-17T18:17:12.135" v="38" actId="20577"/>
          <ac:spMkLst>
            <pc:docMk/>
            <pc:sldMk cId="34484068" sldId="290"/>
            <ac:spMk id="3" creationId="{39EAFE65-E807-39A3-E807-A0BC280F6992}"/>
          </ac:spMkLst>
        </pc:spChg>
      </pc:sldChg>
      <pc:sldChg chg="del">
        <pc:chgData name="Daniel Craig (2404705)" userId="84bbfa5f-abe4-49a5-be78-22734cf345b1" providerId="ADAL" clId="{ECCCA4D8-685D-45D8-8C31-C4E078AB07C4}" dt="2026-04-17T18:01:34.514" v="1" actId="47"/>
        <pc:sldMkLst>
          <pc:docMk/>
          <pc:sldMk cId="3789165283" sldId="29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89D32D-6995-4077-AD6E-3D79420DB287}" type="datetimeFigureOut">
              <a:rPr lang="en-GB" smtClean="0"/>
              <a:t>17/04/2026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9FB19C-28C6-44D5-B330-FBBEB4415093}" type="slidenum">
              <a:rPr lang="en-GB" smtClean="0"/>
              <a:t>‹#›</a:t>
            </a:fld>
            <a:endParaRPr lang="en-GB"/>
          </a:p>
        </p:txBody>
      </p:sp>
    </p:spTree>
    <p:extLst>
      <p:ext uri="{BB962C8B-B14F-4D97-AF65-F5344CB8AC3E}">
        <p14:creationId xmlns:p14="http://schemas.microsoft.com/office/powerpoint/2010/main" val="3026979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9FB19C-28C6-44D5-B330-FBBEB4415093}" type="slidenum">
              <a:rPr lang="en-GB" smtClean="0"/>
              <a:t>4</a:t>
            </a:fld>
            <a:endParaRPr lang="en-GB"/>
          </a:p>
        </p:txBody>
      </p:sp>
    </p:spTree>
    <p:extLst>
      <p:ext uri="{BB962C8B-B14F-4D97-AF65-F5344CB8AC3E}">
        <p14:creationId xmlns:p14="http://schemas.microsoft.com/office/powerpoint/2010/main" val="5013795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BF8E8-6D7C-77F1-B054-3217E75C7B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273D0D-BA32-8DAC-7E08-4DBB0EE844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6AAE7A-5A3F-963E-3010-7A6D26479A3E}"/>
              </a:ext>
            </a:extLst>
          </p:cNvPr>
          <p:cNvSpPr>
            <a:spLocks noGrp="1"/>
          </p:cNvSpPr>
          <p:nvPr>
            <p:ph type="dt" sz="half" idx="10"/>
          </p:nvPr>
        </p:nvSpPr>
        <p:spPr/>
        <p:txBody>
          <a:bodyPr/>
          <a:lstStyle/>
          <a:p>
            <a:fld id="{E35E4663-7A57-4724-A140-96DD8ED183D3}" type="datetimeFigureOut">
              <a:rPr lang="en-GB" smtClean="0"/>
              <a:t>17/04/2026</a:t>
            </a:fld>
            <a:endParaRPr lang="en-GB"/>
          </a:p>
        </p:txBody>
      </p:sp>
      <p:sp>
        <p:nvSpPr>
          <p:cNvPr id="5" name="Footer Placeholder 4">
            <a:extLst>
              <a:ext uri="{FF2B5EF4-FFF2-40B4-BE49-F238E27FC236}">
                <a16:creationId xmlns:a16="http://schemas.microsoft.com/office/drawing/2014/main" id="{B838BF8C-856D-AC64-5045-473D622D50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460677-E131-4553-CF3E-6E4D69997EC4}"/>
              </a:ext>
            </a:extLst>
          </p:cNvPr>
          <p:cNvSpPr>
            <a:spLocks noGrp="1"/>
          </p:cNvSpPr>
          <p:nvPr>
            <p:ph type="sldNum" sz="quarter" idx="12"/>
          </p:nvPr>
        </p:nvSpPr>
        <p:spPr/>
        <p:txBody>
          <a:bodyPr/>
          <a:lstStyle/>
          <a:p>
            <a:fld id="{453ECD8A-F7CC-4974-AFEA-8613DD48B31F}" type="slidenum">
              <a:rPr lang="en-GB" smtClean="0"/>
              <a:t>‹#›</a:t>
            </a:fld>
            <a:endParaRPr lang="en-GB"/>
          </a:p>
        </p:txBody>
      </p:sp>
    </p:spTree>
    <p:extLst>
      <p:ext uri="{BB962C8B-B14F-4D97-AF65-F5344CB8AC3E}">
        <p14:creationId xmlns:p14="http://schemas.microsoft.com/office/powerpoint/2010/main" val="3895833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D5EB7-7360-3FA3-AB15-BCD2A4FDBE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376BD7-201A-4D31-AC41-BC77052F3C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5B0E1E-D8CD-A923-DE16-AC6BC551D93E}"/>
              </a:ext>
            </a:extLst>
          </p:cNvPr>
          <p:cNvSpPr>
            <a:spLocks noGrp="1"/>
          </p:cNvSpPr>
          <p:nvPr>
            <p:ph type="dt" sz="half" idx="10"/>
          </p:nvPr>
        </p:nvSpPr>
        <p:spPr/>
        <p:txBody>
          <a:bodyPr/>
          <a:lstStyle/>
          <a:p>
            <a:fld id="{E35E4663-7A57-4724-A140-96DD8ED183D3}" type="datetimeFigureOut">
              <a:rPr lang="en-GB" smtClean="0"/>
              <a:t>17/04/2026</a:t>
            </a:fld>
            <a:endParaRPr lang="en-GB"/>
          </a:p>
        </p:txBody>
      </p:sp>
      <p:sp>
        <p:nvSpPr>
          <p:cNvPr id="5" name="Footer Placeholder 4">
            <a:extLst>
              <a:ext uri="{FF2B5EF4-FFF2-40B4-BE49-F238E27FC236}">
                <a16:creationId xmlns:a16="http://schemas.microsoft.com/office/drawing/2014/main" id="{8F2E2126-D089-59EA-DA5F-14E3472EE5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B202A7-18FC-8B4C-8F83-1E1A48332ACB}"/>
              </a:ext>
            </a:extLst>
          </p:cNvPr>
          <p:cNvSpPr>
            <a:spLocks noGrp="1"/>
          </p:cNvSpPr>
          <p:nvPr>
            <p:ph type="sldNum" sz="quarter" idx="12"/>
          </p:nvPr>
        </p:nvSpPr>
        <p:spPr/>
        <p:txBody>
          <a:bodyPr/>
          <a:lstStyle/>
          <a:p>
            <a:fld id="{453ECD8A-F7CC-4974-AFEA-8613DD48B31F}" type="slidenum">
              <a:rPr lang="en-GB" smtClean="0"/>
              <a:t>‹#›</a:t>
            </a:fld>
            <a:endParaRPr lang="en-GB"/>
          </a:p>
        </p:txBody>
      </p:sp>
    </p:spTree>
    <p:extLst>
      <p:ext uri="{BB962C8B-B14F-4D97-AF65-F5344CB8AC3E}">
        <p14:creationId xmlns:p14="http://schemas.microsoft.com/office/powerpoint/2010/main" val="2320034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1D62A-D32A-065F-ED5D-4E9879EC46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3A98AD-E3E4-0C44-7E2A-4EC99CD7B5A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B1ABECE-0975-763C-CFB3-2134079F0038}"/>
              </a:ext>
            </a:extLst>
          </p:cNvPr>
          <p:cNvSpPr>
            <a:spLocks noGrp="1"/>
          </p:cNvSpPr>
          <p:nvPr>
            <p:ph type="dt" sz="half" idx="10"/>
          </p:nvPr>
        </p:nvSpPr>
        <p:spPr/>
        <p:txBody>
          <a:bodyPr/>
          <a:lstStyle/>
          <a:p>
            <a:fld id="{E35E4663-7A57-4724-A140-96DD8ED183D3}" type="datetimeFigureOut">
              <a:rPr lang="en-GB" smtClean="0"/>
              <a:t>17/04/2026</a:t>
            </a:fld>
            <a:endParaRPr lang="en-GB"/>
          </a:p>
        </p:txBody>
      </p:sp>
      <p:sp>
        <p:nvSpPr>
          <p:cNvPr id="5" name="Footer Placeholder 4">
            <a:extLst>
              <a:ext uri="{FF2B5EF4-FFF2-40B4-BE49-F238E27FC236}">
                <a16:creationId xmlns:a16="http://schemas.microsoft.com/office/drawing/2014/main" id="{7F72F18B-40F1-C113-1B35-015F54853C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7F0204-BE4E-F195-CBFA-576E91081419}"/>
              </a:ext>
            </a:extLst>
          </p:cNvPr>
          <p:cNvSpPr>
            <a:spLocks noGrp="1"/>
          </p:cNvSpPr>
          <p:nvPr>
            <p:ph type="sldNum" sz="quarter" idx="12"/>
          </p:nvPr>
        </p:nvSpPr>
        <p:spPr/>
        <p:txBody>
          <a:bodyPr/>
          <a:lstStyle/>
          <a:p>
            <a:fld id="{453ECD8A-F7CC-4974-AFEA-8613DD48B31F}" type="slidenum">
              <a:rPr lang="en-GB" smtClean="0"/>
              <a:t>‹#›</a:t>
            </a:fld>
            <a:endParaRPr lang="en-GB"/>
          </a:p>
        </p:txBody>
      </p:sp>
    </p:spTree>
    <p:extLst>
      <p:ext uri="{BB962C8B-B14F-4D97-AF65-F5344CB8AC3E}">
        <p14:creationId xmlns:p14="http://schemas.microsoft.com/office/powerpoint/2010/main" val="1111880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8467C-F951-C54C-ACB0-407C59C6BF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C12B6B-F633-528B-D84F-6FDFD7ABDF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997DDE-3BD0-72CA-C843-B6C28EF012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1751843-2600-1914-2423-A9FA749654F3}"/>
              </a:ext>
            </a:extLst>
          </p:cNvPr>
          <p:cNvSpPr>
            <a:spLocks noGrp="1"/>
          </p:cNvSpPr>
          <p:nvPr>
            <p:ph type="dt" sz="half" idx="10"/>
          </p:nvPr>
        </p:nvSpPr>
        <p:spPr/>
        <p:txBody>
          <a:bodyPr/>
          <a:lstStyle/>
          <a:p>
            <a:fld id="{E35E4663-7A57-4724-A140-96DD8ED183D3}" type="datetimeFigureOut">
              <a:rPr lang="en-GB" smtClean="0"/>
              <a:t>17/04/2026</a:t>
            </a:fld>
            <a:endParaRPr lang="en-GB"/>
          </a:p>
        </p:txBody>
      </p:sp>
      <p:sp>
        <p:nvSpPr>
          <p:cNvPr id="6" name="Footer Placeholder 5">
            <a:extLst>
              <a:ext uri="{FF2B5EF4-FFF2-40B4-BE49-F238E27FC236}">
                <a16:creationId xmlns:a16="http://schemas.microsoft.com/office/drawing/2014/main" id="{083BE83C-6047-6D28-A708-0F3AD47F62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0CF38E-A444-70A5-CDE0-14B87566763E}"/>
              </a:ext>
            </a:extLst>
          </p:cNvPr>
          <p:cNvSpPr>
            <a:spLocks noGrp="1"/>
          </p:cNvSpPr>
          <p:nvPr>
            <p:ph type="sldNum" sz="quarter" idx="12"/>
          </p:nvPr>
        </p:nvSpPr>
        <p:spPr/>
        <p:txBody>
          <a:bodyPr/>
          <a:lstStyle/>
          <a:p>
            <a:fld id="{453ECD8A-F7CC-4974-AFEA-8613DD48B31F}" type="slidenum">
              <a:rPr lang="en-GB" smtClean="0"/>
              <a:t>‹#›</a:t>
            </a:fld>
            <a:endParaRPr lang="en-GB"/>
          </a:p>
        </p:txBody>
      </p:sp>
    </p:spTree>
    <p:extLst>
      <p:ext uri="{BB962C8B-B14F-4D97-AF65-F5344CB8AC3E}">
        <p14:creationId xmlns:p14="http://schemas.microsoft.com/office/powerpoint/2010/main" val="4247886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40B21-2ACD-40BC-B4AD-E450D48BDC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078597-D3FF-57BF-166E-2A2BC25E01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D9B649-D2EE-E374-0EE5-5F3C7AD34BE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F84B5F-ECBF-A897-F9FA-7D31F300AF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FAA602B-7966-2BC7-254A-6BF5E47A56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0951A3C-B03D-D1D9-948F-71433BEE8943}"/>
              </a:ext>
            </a:extLst>
          </p:cNvPr>
          <p:cNvSpPr>
            <a:spLocks noGrp="1"/>
          </p:cNvSpPr>
          <p:nvPr>
            <p:ph type="dt" sz="half" idx="10"/>
          </p:nvPr>
        </p:nvSpPr>
        <p:spPr/>
        <p:txBody>
          <a:bodyPr/>
          <a:lstStyle/>
          <a:p>
            <a:fld id="{E35E4663-7A57-4724-A140-96DD8ED183D3}" type="datetimeFigureOut">
              <a:rPr lang="en-GB" smtClean="0"/>
              <a:t>17/04/2026</a:t>
            </a:fld>
            <a:endParaRPr lang="en-GB"/>
          </a:p>
        </p:txBody>
      </p:sp>
      <p:sp>
        <p:nvSpPr>
          <p:cNvPr id="8" name="Footer Placeholder 7">
            <a:extLst>
              <a:ext uri="{FF2B5EF4-FFF2-40B4-BE49-F238E27FC236}">
                <a16:creationId xmlns:a16="http://schemas.microsoft.com/office/drawing/2014/main" id="{9CDF8CD1-82E3-2319-EDB2-4FDE39A52D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D74C65B-C7C1-6606-A81B-31CACD0A1708}"/>
              </a:ext>
            </a:extLst>
          </p:cNvPr>
          <p:cNvSpPr>
            <a:spLocks noGrp="1"/>
          </p:cNvSpPr>
          <p:nvPr>
            <p:ph type="sldNum" sz="quarter" idx="12"/>
          </p:nvPr>
        </p:nvSpPr>
        <p:spPr/>
        <p:txBody>
          <a:bodyPr/>
          <a:lstStyle/>
          <a:p>
            <a:fld id="{453ECD8A-F7CC-4974-AFEA-8613DD48B31F}" type="slidenum">
              <a:rPr lang="en-GB" smtClean="0"/>
              <a:t>‹#›</a:t>
            </a:fld>
            <a:endParaRPr lang="en-GB"/>
          </a:p>
        </p:txBody>
      </p:sp>
    </p:spTree>
    <p:extLst>
      <p:ext uri="{BB962C8B-B14F-4D97-AF65-F5344CB8AC3E}">
        <p14:creationId xmlns:p14="http://schemas.microsoft.com/office/powerpoint/2010/main" val="1093704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0204-C37F-B80A-0714-0FCF0E43A6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8B5C16F-65FA-1815-57F9-A83B5EBBACE7}"/>
              </a:ext>
            </a:extLst>
          </p:cNvPr>
          <p:cNvSpPr>
            <a:spLocks noGrp="1"/>
          </p:cNvSpPr>
          <p:nvPr>
            <p:ph type="dt" sz="half" idx="10"/>
          </p:nvPr>
        </p:nvSpPr>
        <p:spPr/>
        <p:txBody>
          <a:bodyPr/>
          <a:lstStyle/>
          <a:p>
            <a:fld id="{E35E4663-7A57-4724-A140-96DD8ED183D3}" type="datetimeFigureOut">
              <a:rPr lang="en-GB" smtClean="0"/>
              <a:t>17/04/2026</a:t>
            </a:fld>
            <a:endParaRPr lang="en-GB"/>
          </a:p>
        </p:txBody>
      </p:sp>
      <p:sp>
        <p:nvSpPr>
          <p:cNvPr id="4" name="Footer Placeholder 3">
            <a:extLst>
              <a:ext uri="{FF2B5EF4-FFF2-40B4-BE49-F238E27FC236}">
                <a16:creationId xmlns:a16="http://schemas.microsoft.com/office/drawing/2014/main" id="{A46BEF7D-93AF-9B7F-B7A5-21E96BAF49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401D13D-E9F6-9D0D-AB76-32ED3A54EEBB}"/>
              </a:ext>
            </a:extLst>
          </p:cNvPr>
          <p:cNvSpPr>
            <a:spLocks noGrp="1"/>
          </p:cNvSpPr>
          <p:nvPr>
            <p:ph type="sldNum" sz="quarter" idx="12"/>
          </p:nvPr>
        </p:nvSpPr>
        <p:spPr/>
        <p:txBody>
          <a:bodyPr/>
          <a:lstStyle/>
          <a:p>
            <a:fld id="{453ECD8A-F7CC-4974-AFEA-8613DD48B31F}" type="slidenum">
              <a:rPr lang="en-GB" smtClean="0"/>
              <a:t>‹#›</a:t>
            </a:fld>
            <a:endParaRPr lang="en-GB"/>
          </a:p>
        </p:txBody>
      </p:sp>
    </p:spTree>
    <p:extLst>
      <p:ext uri="{BB962C8B-B14F-4D97-AF65-F5344CB8AC3E}">
        <p14:creationId xmlns:p14="http://schemas.microsoft.com/office/powerpoint/2010/main" val="4067405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9CAA5C-F3AD-640C-AB86-D3073003BB8C}"/>
              </a:ext>
            </a:extLst>
          </p:cNvPr>
          <p:cNvSpPr>
            <a:spLocks noGrp="1"/>
          </p:cNvSpPr>
          <p:nvPr>
            <p:ph type="dt" sz="half" idx="10"/>
          </p:nvPr>
        </p:nvSpPr>
        <p:spPr/>
        <p:txBody>
          <a:bodyPr/>
          <a:lstStyle/>
          <a:p>
            <a:fld id="{E35E4663-7A57-4724-A140-96DD8ED183D3}" type="datetimeFigureOut">
              <a:rPr lang="en-GB" smtClean="0"/>
              <a:t>17/04/2026</a:t>
            </a:fld>
            <a:endParaRPr lang="en-GB"/>
          </a:p>
        </p:txBody>
      </p:sp>
      <p:sp>
        <p:nvSpPr>
          <p:cNvPr id="3" name="Footer Placeholder 2">
            <a:extLst>
              <a:ext uri="{FF2B5EF4-FFF2-40B4-BE49-F238E27FC236}">
                <a16:creationId xmlns:a16="http://schemas.microsoft.com/office/drawing/2014/main" id="{81532C76-86A1-EC5B-593B-7CF092523E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31C6DC-C5F9-653C-5358-18C515C66343}"/>
              </a:ext>
            </a:extLst>
          </p:cNvPr>
          <p:cNvSpPr>
            <a:spLocks noGrp="1"/>
          </p:cNvSpPr>
          <p:nvPr>
            <p:ph type="sldNum" sz="quarter" idx="12"/>
          </p:nvPr>
        </p:nvSpPr>
        <p:spPr/>
        <p:txBody>
          <a:bodyPr/>
          <a:lstStyle/>
          <a:p>
            <a:fld id="{453ECD8A-F7CC-4974-AFEA-8613DD48B31F}" type="slidenum">
              <a:rPr lang="en-GB" smtClean="0"/>
              <a:t>‹#›</a:t>
            </a:fld>
            <a:endParaRPr lang="en-GB"/>
          </a:p>
        </p:txBody>
      </p:sp>
    </p:spTree>
    <p:extLst>
      <p:ext uri="{BB962C8B-B14F-4D97-AF65-F5344CB8AC3E}">
        <p14:creationId xmlns:p14="http://schemas.microsoft.com/office/powerpoint/2010/main" val="3974253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61DB1-8369-8A29-A5DB-D0061964F0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1B1D8E9-7F9D-5A08-C993-00472AA4C3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C8FDBF3-3905-D97B-7E68-527605C104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C32EF7-6417-C6D8-7CFE-29965265C5E4}"/>
              </a:ext>
            </a:extLst>
          </p:cNvPr>
          <p:cNvSpPr>
            <a:spLocks noGrp="1"/>
          </p:cNvSpPr>
          <p:nvPr>
            <p:ph type="dt" sz="half" idx="10"/>
          </p:nvPr>
        </p:nvSpPr>
        <p:spPr/>
        <p:txBody>
          <a:bodyPr/>
          <a:lstStyle/>
          <a:p>
            <a:fld id="{E35E4663-7A57-4724-A140-96DD8ED183D3}" type="datetimeFigureOut">
              <a:rPr lang="en-GB" smtClean="0"/>
              <a:t>17/04/2026</a:t>
            </a:fld>
            <a:endParaRPr lang="en-GB"/>
          </a:p>
        </p:txBody>
      </p:sp>
      <p:sp>
        <p:nvSpPr>
          <p:cNvPr id="6" name="Footer Placeholder 5">
            <a:extLst>
              <a:ext uri="{FF2B5EF4-FFF2-40B4-BE49-F238E27FC236}">
                <a16:creationId xmlns:a16="http://schemas.microsoft.com/office/drawing/2014/main" id="{50A7644A-90D4-1DD2-B8A2-1567C08E68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FBCCF2-49D7-CA10-D4BB-535C5EB39014}"/>
              </a:ext>
            </a:extLst>
          </p:cNvPr>
          <p:cNvSpPr>
            <a:spLocks noGrp="1"/>
          </p:cNvSpPr>
          <p:nvPr>
            <p:ph type="sldNum" sz="quarter" idx="12"/>
          </p:nvPr>
        </p:nvSpPr>
        <p:spPr/>
        <p:txBody>
          <a:bodyPr/>
          <a:lstStyle/>
          <a:p>
            <a:fld id="{453ECD8A-F7CC-4974-AFEA-8613DD48B31F}" type="slidenum">
              <a:rPr lang="en-GB" smtClean="0"/>
              <a:t>‹#›</a:t>
            </a:fld>
            <a:endParaRPr lang="en-GB"/>
          </a:p>
        </p:txBody>
      </p:sp>
    </p:spTree>
    <p:extLst>
      <p:ext uri="{BB962C8B-B14F-4D97-AF65-F5344CB8AC3E}">
        <p14:creationId xmlns:p14="http://schemas.microsoft.com/office/powerpoint/2010/main" val="871754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B6CDF-0468-1FCA-2E88-FF3FC56D29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7485D9E-6EE5-8CB1-7632-556B22309F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1F284D-5F3C-9F37-A28E-6F2B55A46F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35889F-44E4-BF16-04E8-F59B930DEE5E}"/>
              </a:ext>
            </a:extLst>
          </p:cNvPr>
          <p:cNvSpPr>
            <a:spLocks noGrp="1"/>
          </p:cNvSpPr>
          <p:nvPr>
            <p:ph type="dt" sz="half" idx="10"/>
          </p:nvPr>
        </p:nvSpPr>
        <p:spPr/>
        <p:txBody>
          <a:bodyPr/>
          <a:lstStyle/>
          <a:p>
            <a:fld id="{E35E4663-7A57-4724-A140-96DD8ED183D3}" type="datetimeFigureOut">
              <a:rPr lang="en-GB" smtClean="0"/>
              <a:t>17/04/2026</a:t>
            </a:fld>
            <a:endParaRPr lang="en-GB"/>
          </a:p>
        </p:txBody>
      </p:sp>
      <p:sp>
        <p:nvSpPr>
          <p:cNvPr id="6" name="Footer Placeholder 5">
            <a:extLst>
              <a:ext uri="{FF2B5EF4-FFF2-40B4-BE49-F238E27FC236}">
                <a16:creationId xmlns:a16="http://schemas.microsoft.com/office/drawing/2014/main" id="{01E0DB6E-CF31-77B1-A6A7-1DA7C0F5E1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03D1BD-C440-EBFE-F54C-BDE4478B999C}"/>
              </a:ext>
            </a:extLst>
          </p:cNvPr>
          <p:cNvSpPr>
            <a:spLocks noGrp="1"/>
          </p:cNvSpPr>
          <p:nvPr>
            <p:ph type="sldNum" sz="quarter" idx="12"/>
          </p:nvPr>
        </p:nvSpPr>
        <p:spPr/>
        <p:txBody>
          <a:bodyPr/>
          <a:lstStyle/>
          <a:p>
            <a:fld id="{453ECD8A-F7CC-4974-AFEA-8613DD48B31F}" type="slidenum">
              <a:rPr lang="en-GB" smtClean="0"/>
              <a:t>‹#›</a:t>
            </a:fld>
            <a:endParaRPr lang="en-GB"/>
          </a:p>
        </p:txBody>
      </p:sp>
    </p:spTree>
    <p:extLst>
      <p:ext uri="{BB962C8B-B14F-4D97-AF65-F5344CB8AC3E}">
        <p14:creationId xmlns:p14="http://schemas.microsoft.com/office/powerpoint/2010/main" val="1431398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721F2-AD93-4764-88A9-B458559502E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2A01FA-8359-7804-59BF-A85E34C58A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1F1F8D-0101-4F13-C2C1-5D78829EB560}"/>
              </a:ext>
            </a:extLst>
          </p:cNvPr>
          <p:cNvSpPr>
            <a:spLocks noGrp="1"/>
          </p:cNvSpPr>
          <p:nvPr>
            <p:ph type="dt" sz="half" idx="10"/>
          </p:nvPr>
        </p:nvSpPr>
        <p:spPr/>
        <p:txBody>
          <a:bodyPr/>
          <a:lstStyle/>
          <a:p>
            <a:fld id="{E35E4663-7A57-4724-A140-96DD8ED183D3}" type="datetimeFigureOut">
              <a:rPr lang="en-GB" smtClean="0"/>
              <a:t>17/04/2026</a:t>
            </a:fld>
            <a:endParaRPr lang="en-GB"/>
          </a:p>
        </p:txBody>
      </p:sp>
      <p:sp>
        <p:nvSpPr>
          <p:cNvPr id="5" name="Footer Placeholder 4">
            <a:extLst>
              <a:ext uri="{FF2B5EF4-FFF2-40B4-BE49-F238E27FC236}">
                <a16:creationId xmlns:a16="http://schemas.microsoft.com/office/drawing/2014/main" id="{19EADA9A-0E4C-EF58-C463-AD27B4B4C2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7492C2-C2D2-A5DB-32DF-864C31C27113}"/>
              </a:ext>
            </a:extLst>
          </p:cNvPr>
          <p:cNvSpPr>
            <a:spLocks noGrp="1"/>
          </p:cNvSpPr>
          <p:nvPr>
            <p:ph type="sldNum" sz="quarter" idx="12"/>
          </p:nvPr>
        </p:nvSpPr>
        <p:spPr/>
        <p:txBody>
          <a:bodyPr/>
          <a:lstStyle/>
          <a:p>
            <a:fld id="{453ECD8A-F7CC-4974-AFEA-8613DD48B31F}" type="slidenum">
              <a:rPr lang="en-GB" smtClean="0"/>
              <a:t>‹#›</a:t>
            </a:fld>
            <a:endParaRPr lang="en-GB"/>
          </a:p>
        </p:txBody>
      </p:sp>
    </p:spTree>
    <p:extLst>
      <p:ext uri="{BB962C8B-B14F-4D97-AF65-F5344CB8AC3E}">
        <p14:creationId xmlns:p14="http://schemas.microsoft.com/office/powerpoint/2010/main" val="1780153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542FFE-174E-AC5E-41E5-FA6EE3C0BA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81B749-28F1-FBF5-DEA2-AC49979AE89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532D04-24DA-AC89-26A7-08F2389EA5A6}"/>
              </a:ext>
            </a:extLst>
          </p:cNvPr>
          <p:cNvSpPr>
            <a:spLocks noGrp="1"/>
          </p:cNvSpPr>
          <p:nvPr>
            <p:ph type="dt" sz="half" idx="10"/>
          </p:nvPr>
        </p:nvSpPr>
        <p:spPr/>
        <p:txBody>
          <a:bodyPr/>
          <a:lstStyle/>
          <a:p>
            <a:fld id="{E35E4663-7A57-4724-A140-96DD8ED183D3}" type="datetimeFigureOut">
              <a:rPr lang="en-GB" smtClean="0"/>
              <a:t>17/04/2026</a:t>
            </a:fld>
            <a:endParaRPr lang="en-GB"/>
          </a:p>
        </p:txBody>
      </p:sp>
      <p:sp>
        <p:nvSpPr>
          <p:cNvPr id="5" name="Footer Placeholder 4">
            <a:extLst>
              <a:ext uri="{FF2B5EF4-FFF2-40B4-BE49-F238E27FC236}">
                <a16:creationId xmlns:a16="http://schemas.microsoft.com/office/drawing/2014/main" id="{9AA45129-F4B2-A590-6812-AEED27A521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7462D3-3D30-FFC8-0A26-8420BE3C38D9}"/>
              </a:ext>
            </a:extLst>
          </p:cNvPr>
          <p:cNvSpPr>
            <a:spLocks noGrp="1"/>
          </p:cNvSpPr>
          <p:nvPr>
            <p:ph type="sldNum" sz="quarter" idx="12"/>
          </p:nvPr>
        </p:nvSpPr>
        <p:spPr/>
        <p:txBody>
          <a:bodyPr/>
          <a:lstStyle/>
          <a:p>
            <a:fld id="{453ECD8A-F7CC-4974-AFEA-8613DD48B31F}" type="slidenum">
              <a:rPr lang="en-GB" smtClean="0"/>
              <a:t>‹#›</a:t>
            </a:fld>
            <a:endParaRPr lang="en-GB"/>
          </a:p>
        </p:txBody>
      </p:sp>
    </p:spTree>
    <p:extLst>
      <p:ext uri="{BB962C8B-B14F-4D97-AF65-F5344CB8AC3E}">
        <p14:creationId xmlns:p14="http://schemas.microsoft.com/office/powerpoint/2010/main" val="3779619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75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2E371D-309C-4612-FDCB-A72C317469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1F115F-460E-31F1-7843-3879DD3C9E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40022D-3060-31D5-EF1F-EE65FCA243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5E4663-7A57-4724-A140-96DD8ED183D3}" type="datetimeFigureOut">
              <a:rPr lang="en-GB" smtClean="0"/>
              <a:t>17/04/2026</a:t>
            </a:fld>
            <a:endParaRPr lang="en-GB"/>
          </a:p>
        </p:txBody>
      </p:sp>
      <p:sp>
        <p:nvSpPr>
          <p:cNvPr id="5" name="Footer Placeholder 4">
            <a:extLst>
              <a:ext uri="{FF2B5EF4-FFF2-40B4-BE49-F238E27FC236}">
                <a16:creationId xmlns:a16="http://schemas.microsoft.com/office/drawing/2014/main" id="{76D859F0-D428-3919-FB67-506CBE4A3C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E59DD3A-76A5-14C6-0D56-5A1F4F8690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3ECD8A-F7CC-4974-AFEA-8613DD48B31F}" type="slidenum">
              <a:rPr lang="en-GB" smtClean="0"/>
              <a:t>‹#›</a:t>
            </a:fld>
            <a:endParaRPr lang="en-GB"/>
          </a:p>
        </p:txBody>
      </p:sp>
    </p:spTree>
    <p:extLst>
      <p:ext uri="{BB962C8B-B14F-4D97-AF65-F5344CB8AC3E}">
        <p14:creationId xmlns:p14="http://schemas.microsoft.com/office/powerpoint/2010/main" val="1387890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www.childrenandnature.org/" TargetMode="External"/><Relationship Id="rId2" Type="http://schemas.openxmlformats.org/officeDocument/2006/relationships/hyperlink" Target="https://www.beachacademywales.com/"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www.learning-theories.com/" TargetMode="External"/><Relationship Id="rId2" Type="http://schemas.openxmlformats.org/officeDocument/2006/relationships/hyperlink" Target="https://www.froebel.org.uk/" TargetMode="External"/><Relationship Id="rId1" Type="http://schemas.openxmlformats.org/officeDocument/2006/relationships/slideLayout" Target="../slideLayouts/slideLayout7.xml"/><Relationship Id="rId4" Type="http://schemas.openxmlformats.org/officeDocument/2006/relationships/hyperlink" Target="https://www.simplypsychology.org/"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bing.com/search?q=%22https%3A%2F%2Fwww.naturesbase.co.uk%2F%22" TargetMode="External"/><Relationship Id="rId2" Type="http://schemas.openxmlformats.org/officeDocument/2006/relationships/hyperlink" Target="https://naturalresources.wales/" TargetMode="External"/><Relationship Id="rId1" Type="http://schemas.openxmlformats.org/officeDocument/2006/relationships/slideLayout" Target="../slideLayouts/slideLayout7.xml"/><Relationship Id="rId4" Type="http://schemas.openxmlformats.org/officeDocument/2006/relationships/hyperlink" Target="https://www.teachearlyyears.com/"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D4BDF26-C2ED-CEBB-8C08-C54872B4EDE0}"/>
              </a:ext>
            </a:extLst>
          </p:cNvPr>
          <p:cNvSpPr txBox="1"/>
          <p:nvPr/>
        </p:nvSpPr>
        <p:spPr>
          <a:xfrm>
            <a:off x="6096000" y="185057"/>
            <a:ext cx="5705709" cy="6260432"/>
          </a:xfrm>
          <a:prstGeom prst="rect">
            <a:avLst/>
          </a:prstGeom>
          <a:noFill/>
        </p:spPr>
        <p:txBody>
          <a:bodyPr wrap="square">
            <a:spAutoFit/>
          </a:bodyPr>
          <a:lstStyle/>
          <a:p>
            <a:pPr marL="0" lvl="0" indent="0" algn="ctr">
              <a:lnSpc>
                <a:spcPts val="12480"/>
              </a:lnSpc>
              <a:spcBef>
                <a:spcPct val="0"/>
              </a:spcBef>
            </a:pPr>
            <a:r>
              <a:rPr lang="en-US" sz="5400" dirty="0">
                <a:solidFill>
                  <a:srgbClr val="000000"/>
                </a:solidFill>
                <a:latin typeface="Segoe UI" panose="020B0502040204020203" pitchFamily="34" charset="0"/>
                <a:ea typeface="Calibri (MS)"/>
                <a:cs typeface="Segoe UI" panose="020B0502040204020203" pitchFamily="34" charset="0"/>
                <a:sym typeface="Calibri (MS)"/>
              </a:rPr>
              <a:t>Learning in Alternative Learning Environments</a:t>
            </a:r>
          </a:p>
        </p:txBody>
      </p:sp>
      <p:sp>
        <p:nvSpPr>
          <p:cNvPr id="7" name="TextBox 6">
            <a:extLst>
              <a:ext uri="{FF2B5EF4-FFF2-40B4-BE49-F238E27FC236}">
                <a16:creationId xmlns:a16="http://schemas.microsoft.com/office/drawing/2014/main" id="{CCE6AB43-A320-0FB2-F388-7D96144BEE22}"/>
              </a:ext>
            </a:extLst>
          </p:cNvPr>
          <p:cNvSpPr txBox="1"/>
          <p:nvPr/>
        </p:nvSpPr>
        <p:spPr>
          <a:xfrm>
            <a:off x="185854" y="108856"/>
            <a:ext cx="2883917" cy="1569660"/>
          </a:xfrm>
          <a:prstGeom prst="rect">
            <a:avLst/>
          </a:prstGeom>
          <a:noFill/>
        </p:spPr>
        <p:txBody>
          <a:bodyPr wrap="square">
            <a:spAutoFit/>
          </a:bodyPr>
          <a:lstStyle/>
          <a:p>
            <a:r>
              <a:rPr lang="en-GB" sz="3200" kern="0" dirty="0">
                <a:effectLst/>
                <a:latin typeface="Segoe UI" panose="020B0502040204020203" pitchFamily="34" charset="0"/>
                <a:ea typeface="Times New Roman" panose="02020603050405020304" pitchFamily="18" charset="0"/>
              </a:rPr>
              <a:t>Daniel Craig</a:t>
            </a:r>
          </a:p>
          <a:p>
            <a:r>
              <a:rPr lang="en-GB" sz="3200" kern="0" dirty="0">
                <a:effectLst/>
                <a:latin typeface="Segoe UI" panose="020B0502040204020203" pitchFamily="34" charset="0"/>
                <a:ea typeface="Times New Roman" panose="02020603050405020304" pitchFamily="18" charset="0"/>
              </a:rPr>
              <a:t> </a:t>
            </a:r>
          </a:p>
          <a:p>
            <a:r>
              <a:rPr lang="en-GB" sz="3200" kern="0" dirty="0">
                <a:effectLst/>
                <a:latin typeface="Segoe UI" panose="020B0502040204020203" pitchFamily="34" charset="0"/>
                <a:ea typeface="Times New Roman" panose="02020603050405020304" pitchFamily="18" charset="0"/>
              </a:rPr>
              <a:t>ECES5014C</a:t>
            </a:r>
            <a:endParaRPr lang="en-GB" sz="3200" dirty="0"/>
          </a:p>
        </p:txBody>
      </p:sp>
    </p:spTree>
    <p:extLst>
      <p:ext uri="{BB962C8B-B14F-4D97-AF65-F5344CB8AC3E}">
        <p14:creationId xmlns:p14="http://schemas.microsoft.com/office/powerpoint/2010/main" val="37127901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E48BDF-B4F0-5BA8-8102-21647310FA49}"/>
              </a:ext>
            </a:extLst>
          </p:cNvPr>
          <p:cNvSpPr txBox="1"/>
          <p:nvPr/>
        </p:nvSpPr>
        <p:spPr>
          <a:xfrm>
            <a:off x="783771" y="533400"/>
            <a:ext cx="10624457" cy="6001643"/>
          </a:xfrm>
          <a:prstGeom prst="rect">
            <a:avLst/>
          </a:prstGeom>
          <a:noFill/>
        </p:spPr>
        <p:txBody>
          <a:bodyPr wrap="square">
            <a:spAutoFit/>
          </a:bodyPr>
          <a:lstStyle/>
          <a:p>
            <a:pPr>
              <a:buNone/>
            </a:pPr>
            <a:r>
              <a:rPr lang="en-GB" sz="3200" dirty="0">
                <a:latin typeface="Segoe UI" panose="020B0502040204020203" pitchFamily="34" charset="0"/>
                <a:cs typeface="Segoe UI" panose="020B0502040204020203" pitchFamily="34" charset="0"/>
              </a:rPr>
              <a:t>What This Portfolio Is About</a:t>
            </a:r>
          </a:p>
          <a:p>
            <a:pPr>
              <a:buNone/>
            </a:pPr>
            <a:endParaRPr lang="en-GB" sz="3200" dirty="0">
              <a:latin typeface="Segoe UI" panose="020B0502040204020203" pitchFamily="34" charset="0"/>
              <a:cs typeface="Segoe UI" panose="020B0502040204020203" pitchFamily="34" charset="0"/>
            </a:endParaRPr>
          </a:p>
          <a:p>
            <a:pPr>
              <a:buFont typeface="Arial" panose="020B0604020202020204" pitchFamily="34" charset="0"/>
              <a:buChar char="•"/>
            </a:pPr>
            <a:r>
              <a:rPr lang="en-GB" sz="3200" dirty="0">
                <a:effectLst/>
                <a:latin typeface="Segoe UI" panose="020B0502040204020203" pitchFamily="34" charset="0"/>
                <a:cs typeface="Segoe UI" panose="020B0502040204020203" pitchFamily="34" charset="0"/>
              </a:rPr>
              <a:t>Focuses on learning in alternative learning environments</a:t>
            </a:r>
          </a:p>
          <a:p>
            <a:endParaRPr lang="en-GB" sz="3200" dirty="0">
              <a:latin typeface="Segoe UI" panose="020B0502040204020203" pitchFamily="34" charset="0"/>
              <a:cs typeface="Segoe UI" panose="020B0502040204020203" pitchFamily="34" charset="0"/>
            </a:endParaRPr>
          </a:p>
          <a:p>
            <a:pPr>
              <a:buFont typeface="Arial" panose="020B0604020202020204" pitchFamily="34" charset="0"/>
              <a:buChar char="•"/>
            </a:pPr>
            <a:r>
              <a:rPr lang="en-GB" sz="3200" dirty="0">
                <a:effectLst/>
                <a:latin typeface="Segoe UI" panose="020B0502040204020203" pitchFamily="34" charset="0"/>
                <a:cs typeface="Segoe UI" panose="020B0502040204020203" pitchFamily="34" charset="0"/>
              </a:rPr>
              <a:t>Examines how outdoor contexts (forest, beach, garden) enhance children’s learning</a:t>
            </a:r>
          </a:p>
          <a:p>
            <a:endParaRPr lang="en-GB" sz="3200" dirty="0">
              <a:latin typeface="Segoe UI" panose="020B0502040204020203" pitchFamily="34" charset="0"/>
              <a:cs typeface="Segoe UI" panose="020B0502040204020203" pitchFamily="34" charset="0"/>
            </a:endParaRPr>
          </a:p>
          <a:p>
            <a:pPr>
              <a:buFont typeface="Arial" panose="020B0604020202020204" pitchFamily="34" charset="0"/>
              <a:buChar char="•"/>
            </a:pPr>
            <a:r>
              <a:rPr lang="en-GB" sz="3200" dirty="0">
                <a:effectLst/>
                <a:latin typeface="Segoe UI" panose="020B0502040204020203" pitchFamily="34" charset="0"/>
                <a:cs typeface="Segoe UI" panose="020B0502040204020203" pitchFamily="34" charset="0"/>
              </a:rPr>
              <a:t>Central aim: to critically evaluate three activities delivered outside the traditional classroom</a:t>
            </a:r>
          </a:p>
          <a:p>
            <a:endParaRPr lang="en-GB" sz="3200" dirty="0">
              <a:latin typeface="Segoe UI" panose="020B0502040204020203" pitchFamily="34" charset="0"/>
              <a:cs typeface="Segoe UI" panose="020B0502040204020203" pitchFamily="34" charset="0"/>
            </a:endParaRPr>
          </a:p>
          <a:p>
            <a:pPr>
              <a:buFont typeface="Arial" panose="020B0604020202020204" pitchFamily="34" charset="0"/>
              <a:buChar char="•"/>
            </a:pPr>
            <a:r>
              <a:rPr lang="en-GB" sz="3200" dirty="0">
                <a:effectLst/>
                <a:latin typeface="Segoe UI" panose="020B0502040204020203" pitchFamily="34" charset="0"/>
                <a:cs typeface="Segoe UI" panose="020B0502040204020203" pitchFamily="34" charset="0"/>
              </a:rPr>
              <a:t>Shows how these environments support the Curriculum for Wales and holistic development</a:t>
            </a:r>
            <a:endParaRPr lang="en-GB" sz="3200" dirty="0">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454947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16B90F-C670-DC37-CE48-46E134BF09FF}"/>
              </a:ext>
            </a:extLst>
          </p:cNvPr>
          <p:cNvSpPr txBox="1"/>
          <p:nvPr/>
        </p:nvSpPr>
        <p:spPr>
          <a:xfrm>
            <a:off x="293914" y="163286"/>
            <a:ext cx="11734800" cy="6635599"/>
          </a:xfrm>
          <a:prstGeom prst="rect">
            <a:avLst/>
          </a:prstGeom>
          <a:noFill/>
        </p:spPr>
        <p:txBody>
          <a:bodyPr wrap="square">
            <a:spAutoFit/>
          </a:bodyPr>
          <a:lstStyle/>
          <a:p>
            <a:pPr>
              <a:buNone/>
            </a:pPr>
            <a:r>
              <a:rPr lang="en-GB" sz="3200" b="1" dirty="0">
                <a:latin typeface="Segoe UI" panose="020B0502040204020203" pitchFamily="34" charset="0"/>
                <a:cs typeface="Segoe UI" panose="020B0502040204020203" pitchFamily="34" charset="0"/>
              </a:rPr>
              <a:t>Why Alternative Learning Environments Matter</a:t>
            </a:r>
          </a:p>
          <a:p>
            <a:pPr>
              <a:buFont typeface="Arial" panose="020B0604020202020204" pitchFamily="34" charset="0"/>
              <a:buChar char="•"/>
            </a:pPr>
            <a:r>
              <a:rPr lang="en-GB" sz="3200" dirty="0">
                <a:effectLst/>
                <a:latin typeface="Segoe UI" panose="020B0502040204020203" pitchFamily="34" charset="0"/>
                <a:cs typeface="Segoe UI" panose="020B0502040204020203" pitchFamily="34" charset="0"/>
              </a:rPr>
              <a:t>Provide hands‑on, meaningful and contextualised learning</a:t>
            </a:r>
          </a:p>
          <a:p>
            <a:endParaRPr lang="en-GB" sz="3200" dirty="0">
              <a:latin typeface="Segoe UI" panose="020B0502040204020203" pitchFamily="34" charset="0"/>
              <a:cs typeface="Segoe UI" panose="020B0502040204020203" pitchFamily="34" charset="0"/>
            </a:endParaRPr>
          </a:p>
          <a:p>
            <a:pPr>
              <a:buFont typeface="Arial" panose="020B0604020202020204" pitchFamily="34" charset="0"/>
              <a:buChar char="•"/>
            </a:pPr>
            <a:r>
              <a:rPr lang="en-GB" sz="3200" dirty="0">
                <a:effectLst/>
                <a:latin typeface="Segoe UI" panose="020B0502040204020203" pitchFamily="34" charset="0"/>
                <a:cs typeface="Segoe UI" panose="020B0502040204020203" pitchFamily="34" charset="0"/>
              </a:rPr>
              <a:t>Support wellbeing, curiosity and engagement (Natural Resources Wales, 2022)</a:t>
            </a:r>
          </a:p>
          <a:p>
            <a:endParaRPr lang="en-GB" sz="3200" dirty="0">
              <a:latin typeface="Segoe UI" panose="020B0502040204020203" pitchFamily="34" charset="0"/>
              <a:cs typeface="Segoe UI" panose="020B0502040204020203" pitchFamily="34" charset="0"/>
            </a:endParaRPr>
          </a:p>
          <a:p>
            <a:pPr>
              <a:buFont typeface="Arial" panose="020B0604020202020204" pitchFamily="34" charset="0"/>
              <a:buChar char="•"/>
            </a:pPr>
            <a:r>
              <a:rPr lang="en-GB" sz="3200" dirty="0">
                <a:effectLst/>
                <a:latin typeface="Segoe UI" panose="020B0502040204020203" pitchFamily="34" charset="0"/>
                <a:cs typeface="Segoe UI" panose="020B0502040204020203" pitchFamily="34" charset="0"/>
              </a:rPr>
              <a:t>Offer opportunities not possible indoors: sensory exploration, risk‑taking, real‑world problem‑solving</a:t>
            </a:r>
          </a:p>
          <a:p>
            <a:endParaRPr lang="en-GB" sz="3200" dirty="0">
              <a:latin typeface="Segoe UI" panose="020B0502040204020203" pitchFamily="34" charset="0"/>
              <a:cs typeface="Segoe UI" panose="020B0502040204020203" pitchFamily="34" charset="0"/>
            </a:endParaRPr>
          </a:p>
          <a:p>
            <a:pPr>
              <a:buFont typeface="Arial" panose="020B0604020202020204" pitchFamily="34" charset="0"/>
              <a:buChar char="•"/>
            </a:pPr>
            <a:r>
              <a:rPr lang="en-GB" sz="3200" dirty="0">
                <a:effectLst/>
                <a:latin typeface="Segoe UI" panose="020B0502040204020203" pitchFamily="34" charset="0"/>
                <a:cs typeface="Segoe UI" panose="020B0502040204020203" pitchFamily="34" charset="0"/>
              </a:rPr>
              <a:t>Align with theorists who value authentic experience:</a:t>
            </a:r>
            <a:endParaRPr lang="en-GB" sz="3200" dirty="0">
              <a:latin typeface="Segoe UI" panose="020B0502040204020203" pitchFamily="34" charset="0"/>
              <a:cs typeface="Segoe UI" panose="020B0502040204020203" pitchFamily="34" charset="0"/>
            </a:endParaRPr>
          </a:p>
          <a:p>
            <a:pPr marL="742950" lvl="1" indent="-285750">
              <a:buFont typeface="Arial" panose="020B0604020202020204" pitchFamily="34" charset="0"/>
              <a:buChar char="•"/>
            </a:pPr>
            <a:r>
              <a:rPr lang="en-GB" sz="3200" b="1" dirty="0">
                <a:effectLst/>
                <a:latin typeface="Segoe UI" panose="020B0502040204020203" pitchFamily="34" charset="0"/>
                <a:cs typeface="Segoe UI" panose="020B0502040204020203" pitchFamily="34" charset="0"/>
              </a:rPr>
              <a:t>Dewey (1938)</a:t>
            </a:r>
            <a:r>
              <a:rPr lang="en-GB" sz="3200" dirty="0">
                <a:effectLst/>
                <a:latin typeface="Segoe UI" panose="020B0502040204020203" pitchFamily="34" charset="0"/>
                <a:cs typeface="Segoe UI" panose="020B0502040204020203" pitchFamily="34" charset="0"/>
              </a:rPr>
              <a:t> – learning through real experiences</a:t>
            </a:r>
            <a:endParaRPr lang="en-GB" sz="3200" dirty="0">
              <a:latin typeface="Segoe UI" panose="020B0502040204020203" pitchFamily="34" charset="0"/>
              <a:cs typeface="Segoe UI" panose="020B0502040204020203" pitchFamily="34" charset="0"/>
            </a:endParaRPr>
          </a:p>
          <a:p>
            <a:pPr marL="742950" lvl="1" indent="-285750">
              <a:buFont typeface="Arial" panose="020B0604020202020204" pitchFamily="34" charset="0"/>
              <a:buChar char="•"/>
            </a:pPr>
            <a:r>
              <a:rPr lang="en-GB" sz="3200" b="1" dirty="0">
                <a:effectLst/>
                <a:latin typeface="Segoe UI" panose="020B0502040204020203" pitchFamily="34" charset="0"/>
                <a:cs typeface="Segoe UI" panose="020B0502040204020203" pitchFamily="34" charset="0"/>
              </a:rPr>
              <a:t>Kolb (2015)</a:t>
            </a:r>
            <a:r>
              <a:rPr lang="en-GB" sz="3200" dirty="0">
                <a:effectLst/>
                <a:latin typeface="Segoe UI" panose="020B0502040204020203" pitchFamily="34" charset="0"/>
                <a:cs typeface="Segoe UI" panose="020B0502040204020203" pitchFamily="34" charset="0"/>
              </a:rPr>
              <a:t> – experiential learning cycle</a:t>
            </a:r>
            <a:endParaRPr lang="en-GB" sz="3200" dirty="0">
              <a:latin typeface="Segoe UI" panose="020B0502040204020203" pitchFamily="34" charset="0"/>
              <a:cs typeface="Segoe UI" panose="020B0502040204020203" pitchFamily="34" charset="0"/>
            </a:endParaRPr>
          </a:p>
          <a:p>
            <a:pPr marL="742950" lvl="1" indent="-285750">
              <a:buFont typeface="Arial" panose="020B0604020202020204" pitchFamily="34" charset="0"/>
              <a:buChar char="•"/>
            </a:pPr>
            <a:r>
              <a:rPr lang="en-GB" sz="3200" b="1" dirty="0">
                <a:effectLst/>
                <a:latin typeface="Segoe UI" panose="020B0502040204020203" pitchFamily="34" charset="0"/>
                <a:cs typeface="Segoe UI" panose="020B0502040204020203" pitchFamily="34" charset="0"/>
              </a:rPr>
              <a:t>Vygotsky (1978)</a:t>
            </a:r>
            <a:r>
              <a:rPr lang="en-GB" sz="3200" dirty="0">
                <a:effectLst/>
                <a:latin typeface="Segoe UI" panose="020B0502040204020203" pitchFamily="34" charset="0"/>
                <a:cs typeface="Segoe UI" panose="020B0502040204020203" pitchFamily="34" charset="0"/>
              </a:rPr>
              <a:t> – social interaction and scaffolding</a:t>
            </a:r>
            <a:endParaRPr lang="en-GB" sz="3200" dirty="0">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620617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AC7D78-8648-4B74-9520-EDA2A4C33D05}"/>
              </a:ext>
            </a:extLst>
          </p:cNvPr>
          <p:cNvSpPr txBox="1"/>
          <p:nvPr/>
        </p:nvSpPr>
        <p:spPr>
          <a:xfrm>
            <a:off x="119742" y="206828"/>
            <a:ext cx="11255829" cy="5693866"/>
          </a:xfrm>
          <a:prstGeom prst="rect">
            <a:avLst/>
          </a:prstGeom>
          <a:noFill/>
        </p:spPr>
        <p:txBody>
          <a:bodyPr wrap="square">
            <a:spAutoFit/>
          </a:bodyPr>
          <a:lstStyle/>
          <a:p>
            <a:pPr>
              <a:buNone/>
            </a:pPr>
            <a:r>
              <a:rPr lang="en-GB" sz="2800" b="1" dirty="0">
                <a:latin typeface="Segoe UI" panose="020B0502040204020203" pitchFamily="34" charset="0"/>
                <a:cs typeface="Segoe UI" panose="020B0502040204020203" pitchFamily="34" charset="0"/>
              </a:rPr>
              <a:t>Activities Covered in This Portfolio</a:t>
            </a:r>
          </a:p>
          <a:p>
            <a:pPr>
              <a:buNone/>
            </a:pPr>
            <a:r>
              <a:rPr lang="en-GB" sz="2800" dirty="0">
                <a:effectLst/>
                <a:latin typeface="Segoe UI" panose="020B0502040204020203" pitchFamily="34" charset="0"/>
                <a:cs typeface="Segoe UI" panose="020B0502040204020203" pitchFamily="34" charset="0"/>
              </a:rPr>
              <a:t>The portfolio evaluates three activities using a consistent structure:</a:t>
            </a:r>
            <a:endParaRPr lang="en-GB" sz="2800" dirty="0">
              <a:latin typeface="Segoe UI" panose="020B0502040204020203" pitchFamily="34" charset="0"/>
              <a:cs typeface="Segoe UI" panose="020B0502040204020203" pitchFamily="34" charset="0"/>
            </a:endParaRPr>
          </a:p>
          <a:p>
            <a:pPr>
              <a:buFont typeface="+mj-lt"/>
              <a:buAutoNum type="arabicPeriod"/>
            </a:pPr>
            <a:r>
              <a:rPr lang="en-GB" sz="2800" b="1" dirty="0">
                <a:effectLst/>
                <a:latin typeface="Segoe UI" panose="020B0502040204020203" pitchFamily="34" charset="0"/>
                <a:cs typeface="Segoe UI" panose="020B0502040204020203" pitchFamily="34" charset="0"/>
              </a:rPr>
              <a:t>Tickly Prickly</a:t>
            </a:r>
            <a:r>
              <a:rPr lang="en-GB" sz="2800" dirty="0">
                <a:effectLst/>
                <a:latin typeface="Segoe UI" panose="020B0502040204020203" pitchFamily="34" charset="0"/>
                <a:cs typeface="Segoe UI" panose="020B0502040204020203" pitchFamily="34" charset="0"/>
              </a:rPr>
              <a:t> – Forest School</a:t>
            </a:r>
            <a:endParaRPr lang="en-GB" sz="2800" dirty="0">
              <a:latin typeface="Segoe UI" panose="020B0502040204020203" pitchFamily="34" charset="0"/>
              <a:cs typeface="Segoe UI" panose="020B0502040204020203" pitchFamily="34" charset="0"/>
            </a:endParaRPr>
          </a:p>
          <a:p>
            <a:pPr>
              <a:buFont typeface="+mj-lt"/>
              <a:buAutoNum type="arabicPeriod"/>
            </a:pPr>
            <a:r>
              <a:rPr lang="en-GB" sz="2800" b="1" dirty="0">
                <a:effectLst/>
                <a:latin typeface="Segoe UI" panose="020B0502040204020203" pitchFamily="34" charset="0"/>
                <a:cs typeface="Segoe UI" panose="020B0502040204020203" pitchFamily="34" charset="0"/>
              </a:rPr>
              <a:t>Sand Sculpting</a:t>
            </a:r>
            <a:r>
              <a:rPr lang="en-GB" sz="2800" dirty="0">
                <a:effectLst/>
                <a:latin typeface="Segoe UI" panose="020B0502040204020203" pitchFamily="34" charset="0"/>
                <a:cs typeface="Segoe UI" panose="020B0502040204020203" pitchFamily="34" charset="0"/>
              </a:rPr>
              <a:t> – Beach School</a:t>
            </a:r>
            <a:endParaRPr lang="en-GB" sz="2800" dirty="0">
              <a:latin typeface="Segoe UI" panose="020B0502040204020203" pitchFamily="34" charset="0"/>
              <a:cs typeface="Segoe UI" panose="020B0502040204020203" pitchFamily="34" charset="0"/>
            </a:endParaRPr>
          </a:p>
          <a:p>
            <a:pPr>
              <a:buFont typeface="+mj-lt"/>
              <a:buAutoNum type="arabicPeriod"/>
            </a:pPr>
            <a:r>
              <a:rPr lang="en-GB" sz="2800" b="1" dirty="0">
                <a:effectLst/>
                <a:latin typeface="Segoe UI" panose="020B0502040204020203" pitchFamily="34" charset="0"/>
                <a:cs typeface="Segoe UI" panose="020B0502040204020203" pitchFamily="34" charset="0"/>
              </a:rPr>
              <a:t>Grass Bucket Seat</a:t>
            </a:r>
            <a:r>
              <a:rPr lang="en-GB" sz="2800" dirty="0">
                <a:effectLst/>
                <a:latin typeface="Segoe UI" panose="020B0502040204020203" pitchFamily="34" charset="0"/>
                <a:cs typeface="Segoe UI" panose="020B0502040204020203" pitchFamily="34" charset="0"/>
              </a:rPr>
              <a:t> – Garden environment</a:t>
            </a:r>
          </a:p>
          <a:p>
            <a:endParaRPr lang="en-GB" sz="2800" dirty="0">
              <a:latin typeface="Segoe UI" panose="020B0502040204020203" pitchFamily="34" charset="0"/>
              <a:cs typeface="Segoe UI" panose="020B0502040204020203" pitchFamily="34" charset="0"/>
            </a:endParaRPr>
          </a:p>
          <a:p>
            <a:pPr>
              <a:buNone/>
            </a:pPr>
            <a:r>
              <a:rPr lang="en-GB" sz="2800" b="1" dirty="0">
                <a:effectLst/>
                <a:latin typeface="Segoe UI" panose="020B0502040204020203" pitchFamily="34" charset="0"/>
                <a:cs typeface="Segoe UI" panose="020B0502040204020203" pitchFamily="34" charset="0"/>
              </a:rPr>
              <a:t>Each activity includes:</a:t>
            </a:r>
            <a:endParaRPr lang="en-GB" sz="2800" b="1" dirty="0">
              <a:latin typeface="Segoe UI" panose="020B0502040204020203" pitchFamily="34" charset="0"/>
              <a:cs typeface="Segoe UI" panose="020B0502040204020203" pitchFamily="34" charset="0"/>
            </a:endParaRPr>
          </a:p>
          <a:p>
            <a:pPr>
              <a:buFont typeface="Arial" panose="020B0604020202020204" pitchFamily="34" charset="0"/>
              <a:buChar char="•"/>
            </a:pPr>
            <a:r>
              <a:rPr lang="en-GB" sz="2800" dirty="0">
                <a:effectLst/>
                <a:latin typeface="Segoe UI" panose="020B0502040204020203" pitchFamily="34" charset="0"/>
                <a:cs typeface="Segoe UI" panose="020B0502040204020203" pitchFamily="34" charset="0"/>
              </a:rPr>
              <a:t>Description</a:t>
            </a:r>
            <a:endParaRPr lang="en-GB" sz="2800" dirty="0">
              <a:latin typeface="Segoe UI" panose="020B0502040204020203" pitchFamily="34" charset="0"/>
              <a:cs typeface="Segoe UI" panose="020B0502040204020203" pitchFamily="34" charset="0"/>
            </a:endParaRPr>
          </a:p>
          <a:p>
            <a:pPr>
              <a:buFont typeface="Arial" panose="020B0604020202020204" pitchFamily="34" charset="0"/>
              <a:buChar char="•"/>
            </a:pPr>
            <a:r>
              <a:rPr lang="en-GB" sz="2800" dirty="0">
                <a:effectLst/>
                <a:latin typeface="Segoe UI" panose="020B0502040204020203" pitchFamily="34" charset="0"/>
                <a:cs typeface="Segoe UI" panose="020B0502040204020203" pitchFamily="34" charset="0"/>
              </a:rPr>
              <a:t>Purpose &amp; learning outcomes</a:t>
            </a:r>
            <a:endParaRPr lang="en-GB" sz="2800" dirty="0">
              <a:latin typeface="Segoe UI" panose="020B0502040204020203" pitchFamily="34" charset="0"/>
              <a:cs typeface="Segoe UI" panose="020B0502040204020203" pitchFamily="34" charset="0"/>
            </a:endParaRPr>
          </a:p>
          <a:p>
            <a:pPr>
              <a:buFont typeface="Arial" panose="020B0604020202020204" pitchFamily="34" charset="0"/>
              <a:buChar char="•"/>
            </a:pPr>
            <a:r>
              <a:rPr lang="en-GB" sz="2800" dirty="0">
                <a:effectLst/>
                <a:latin typeface="Segoe UI" panose="020B0502040204020203" pitchFamily="34" charset="0"/>
                <a:cs typeface="Segoe UI" panose="020B0502040204020203" pitchFamily="34" charset="0"/>
              </a:rPr>
              <a:t>Theoretical links</a:t>
            </a:r>
            <a:endParaRPr lang="en-GB" sz="2800" dirty="0">
              <a:latin typeface="Segoe UI" panose="020B0502040204020203" pitchFamily="34" charset="0"/>
              <a:cs typeface="Segoe UI" panose="020B0502040204020203" pitchFamily="34" charset="0"/>
            </a:endParaRPr>
          </a:p>
          <a:p>
            <a:pPr>
              <a:buFont typeface="Arial" panose="020B0604020202020204" pitchFamily="34" charset="0"/>
              <a:buChar char="•"/>
            </a:pPr>
            <a:r>
              <a:rPr lang="en-GB" sz="2800" dirty="0">
                <a:effectLst/>
                <a:latin typeface="Segoe UI" panose="020B0502040204020203" pitchFamily="34" charset="0"/>
                <a:cs typeface="Segoe UI" panose="020B0502040204020203" pitchFamily="34" charset="0"/>
              </a:rPr>
              <a:t>Critical evaluation</a:t>
            </a:r>
            <a:endParaRPr lang="en-GB" sz="2800" dirty="0">
              <a:latin typeface="Segoe UI" panose="020B0502040204020203" pitchFamily="34" charset="0"/>
              <a:cs typeface="Segoe UI" panose="020B0502040204020203" pitchFamily="34" charset="0"/>
            </a:endParaRPr>
          </a:p>
          <a:p>
            <a:pPr>
              <a:buFont typeface="Arial" panose="020B0604020202020204" pitchFamily="34" charset="0"/>
              <a:buChar char="•"/>
            </a:pPr>
            <a:r>
              <a:rPr lang="en-GB" sz="2800" dirty="0">
                <a:effectLst/>
                <a:latin typeface="Segoe UI" panose="020B0502040204020203" pitchFamily="34" charset="0"/>
                <a:cs typeface="Segoe UI" panose="020B0502040204020203" pitchFamily="34" charset="0"/>
              </a:rPr>
              <a:t>Application to practice</a:t>
            </a:r>
            <a:endParaRPr lang="en-GB" sz="2800" dirty="0">
              <a:latin typeface="Segoe UI" panose="020B0502040204020203" pitchFamily="34" charset="0"/>
              <a:cs typeface="Segoe UI" panose="020B0502040204020203" pitchFamily="34" charset="0"/>
            </a:endParaRPr>
          </a:p>
          <a:p>
            <a:pPr>
              <a:buFont typeface="Arial" panose="020B0604020202020204" pitchFamily="34" charset="0"/>
              <a:buChar char="•"/>
            </a:pPr>
            <a:r>
              <a:rPr lang="en-GB" sz="2800" dirty="0">
                <a:effectLst/>
                <a:latin typeface="Segoe UI" panose="020B0502040204020203" pitchFamily="34" charset="0"/>
                <a:cs typeface="Segoe UI" panose="020B0502040204020203" pitchFamily="34" charset="0"/>
              </a:rPr>
              <a:t>Overall judgement</a:t>
            </a:r>
            <a:endParaRPr lang="en-GB" sz="2800" dirty="0">
              <a:latin typeface="Segoe UI" panose="020B0502040204020203" pitchFamily="34" charset="0"/>
              <a:cs typeface="Segoe UI" panose="020B0502040204020203" pitchFamily="34" charset="0"/>
            </a:endParaRPr>
          </a:p>
        </p:txBody>
      </p:sp>
      <p:sp>
        <p:nvSpPr>
          <p:cNvPr id="5" name="TextBox 4">
            <a:extLst>
              <a:ext uri="{FF2B5EF4-FFF2-40B4-BE49-F238E27FC236}">
                <a16:creationId xmlns:a16="http://schemas.microsoft.com/office/drawing/2014/main" id="{D2C2459D-ADBC-780E-F7E7-2BDAC5BEA5B4}"/>
              </a:ext>
            </a:extLst>
          </p:cNvPr>
          <p:cNvSpPr txBox="1"/>
          <p:nvPr/>
        </p:nvSpPr>
        <p:spPr>
          <a:xfrm>
            <a:off x="5747656" y="2845750"/>
            <a:ext cx="6762750" cy="2677656"/>
          </a:xfrm>
          <a:prstGeom prst="rect">
            <a:avLst/>
          </a:prstGeom>
          <a:noFill/>
        </p:spPr>
        <p:txBody>
          <a:bodyPr wrap="square">
            <a:spAutoFit/>
          </a:bodyPr>
          <a:lstStyle/>
          <a:p>
            <a:pPr>
              <a:buNone/>
            </a:pPr>
            <a:r>
              <a:rPr lang="en-GB" sz="2800" b="1" dirty="0">
                <a:latin typeface="Segoe UI" panose="020B0502040204020203" pitchFamily="34" charset="0"/>
                <a:cs typeface="Segoe UI" panose="020B0502040204020203" pitchFamily="34" charset="0"/>
              </a:rPr>
              <a:t>How the Portfolio Is Structured</a:t>
            </a:r>
          </a:p>
          <a:p>
            <a:pPr>
              <a:buFont typeface="Arial" panose="020B0604020202020204" pitchFamily="34" charset="0"/>
              <a:buChar char="•"/>
            </a:pPr>
            <a:r>
              <a:rPr lang="en-GB" sz="2800" dirty="0">
                <a:effectLst/>
                <a:latin typeface="Segoe UI" panose="020B0502040204020203" pitchFamily="34" charset="0"/>
                <a:cs typeface="Segoe UI" panose="020B0502040204020203" pitchFamily="34" charset="0"/>
              </a:rPr>
              <a:t>Introduction &amp; Overview</a:t>
            </a:r>
            <a:endParaRPr lang="en-GB" sz="2800" dirty="0">
              <a:latin typeface="Segoe UI" panose="020B0502040204020203" pitchFamily="34" charset="0"/>
              <a:cs typeface="Segoe UI" panose="020B0502040204020203" pitchFamily="34" charset="0"/>
            </a:endParaRPr>
          </a:p>
          <a:p>
            <a:pPr>
              <a:buFont typeface="Arial" panose="020B0604020202020204" pitchFamily="34" charset="0"/>
              <a:buChar char="•"/>
            </a:pPr>
            <a:r>
              <a:rPr lang="en-GB" sz="2800" dirty="0">
                <a:effectLst/>
                <a:latin typeface="Segoe UI" panose="020B0502040204020203" pitchFamily="34" charset="0"/>
                <a:cs typeface="Segoe UI" panose="020B0502040204020203" pitchFamily="34" charset="0"/>
              </a:rPr>
              <a:t>Terminology Analysis</a:t>
            </a:r>
            <a:endParaRPr lang="en-GB" sz="2800" dirty="0">
              <a:latin typeface="Segoe UI" panose="020B0502040204020203" pitchFamily="34" charset="0"/>
              <a:cs typeface="Segoe UI" panose="020B0502040204020203" pitchFamily="34" charset="0"/>
            </a:endParaRPr>
          </a:p>
          <a:p>
            <a:pPr>
              <a:buFont typeface="Arial" panose="020B0604020202020204" pitchFamily="34" charset="0"/>
              <a:buChar char="•"/>
            </a:pPr>
            <a:r>
              <a:rPr lang="en-GB" sz="2800" dirty="0">
                <a:effectLst/>
                <a:latin typeface="Segoe UI" panose="020B0502040204020203" pitchFamily="34" charset="0"/>
                <a:cs typeface="Segoe UI" panose="020B0502040204020203" pitchFamily="34" charset="0"/>
              </a:rPr>
              <a:t>Three Activity Analyses</a:t>
            </a:r>
            <a:endParaRPr lang="en-GB" sz="2800" dirty="0">
              <a:latin typeface="Segoe UI" panose="020B0502040204020203" pitchFamily="34" charset="0"/>
              <a:cs typeface="Segoe UI" panose="020B0502040204020203" pitchFamily="34" charset="0"/>
            </a:endParaRPr>
          </a:p>
          <a:p>
            <a:pPr>
              <a:buFont typeface="Arial" panose="020B0604020202020204" pitchFamily="34" charset="0"/>
              <a:buChar char="•"/>
            </a:pPr>
            <a:r>
              <a:rPr lang="en-GB" sz="2800" dirty="0">
                <a:effectLst/>
                <a:latin typeface="Segoe UI" panose="020B0502040204020203" pitchFamily="34" charset="0"/>
                <a:cs typeface="Segoe UI" panose="020B0502040204020203" pitchFamily="34" charset="0"/>
              </a:rPr>
              <a:t>Conclusion &amp; Reflection</a:t>
            </a:r>
            <a:endParaRPr lang="en-GB" sz="2800" dirty="0">
              <a:latin typeface="Segoe UI" panose="020B0502040204020203" pitchFamily="34" charset="0"/>
              <a:cs typeface="Segoe UI" panose="020B0502040204020203" pitchFamily="34" charset="0"/>
            </a:endParaRPr>
          </a:p>
          <a:p>
            <a:pPr>
              <a:buFont typeface="Arial" panose="020B0604020202020204" pitchFamily="34" charset="0"/>
              <a:buChar char="•"/>
            </a:pPr>
            <a:r>
              <a:rPr lang="en-GB" sz="2800" dirty="0">
                <a:effectLst/>
                <a:latin typeface="Segoe UI" panose="020B0502040204020203" pitchFamily="34" charset="0"/>
                <a:cs typeface="Segoe UI" panose="020B0502040204020203" pitchFamily="34" charset="0"/>
              </a:rPr>
              <a:t>Reference List</a:t>
            </a:r>
            <a:endParaRPr lang="en-GB" sz="2800" dirty="0">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6282382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5337B48-8467-51D8-14DA-A389C33C7D26}"/>
              </a:ext>
            </a:extLst>
          </p:cNvPr>
          <p:cNvSpPr txBox="1"/>
          <p:nvPr/>
        </p:nvSpPr>
        <p:spPr>
          <a:xfrm>
            <a:off x="163285" y="228600"/>
            <a:ext cx="8011885" cy="584775"/>
          </a:xfrm>
          <a:prstGeom prst="rect">
            <a:avLst/>
          </a:prstGeom>
          <a:noFill/>
        </p:spPr>
        <p:txBody>
          <a:bodyPr wrap="square">
            <a:spAutoFit/>
          </a:bodyPr>
          <a:lstStyle/>
          <a:p>
            <a:r>
              <a:rPr lang="en-GB" sz="3200" b="1" kern="0">
                <a:solidFill>
                  <a:schemeClr val="accent3"/>
                </a:solidFill>
                <a:effectLst/>
                <a:latin typeface="Segoe UI" panose="020B0502040204020203" pitchFamily="34" charset="0"/>
                <a:ea typeface="Times New Roman" panose="02020603050405020304" pitchFamily="18" charset="0"/>
              </a:rPr>
              <a:t>Activity 1 in Forest School Environment </a:t>
            </a:r>
            <a:endParaRPr lang="en-GB" sz="3200" dirty="0">
              <a:solidFill>
                <a:schemeClr val="accent3"/>
              </a:solidFill>
            </a:endParaRPr>
          </a:p>
        </p:txBody>
      </p:sp>
      <p:sp>
        <p:nvSpPr>
          <p:cNvPr id="5" name="TextBox 4">
            <a:extLst>
              <a:ext uri="{FF2B5EF4-FFF2-40B4-BE49-F238E27FC236}">
                <a16:creationId xmlns:a16="http://schemas.microsoft.com/office/drawing/2014/main" id="{597EA1B7-23EC-A8A4-87C3-F256488DD472}"/>
              </a:ext>
            </a:extLst>
          </p:cNvPr>
          <p:cNvSpPr txBox="1"/>
          <p:nvPr/>
        </p:nvSpPr>
        <p:spPr>
          <a:xfrm>
            <a:off x="348342" y="1208315"/>
            <a:ext cx="7445829" cy="4401205"/>
          </a:xfrm>
          <a:prstGeom prst="rect">
            <a:avLst/>
          </a:prstGeom>
          <a:noFill/>
        </p:spPr>
        <p:txBody>
          <a:bodyPr wrap="square">
            <a:spAutoFit/>
          </a:bodyPr>
          <a:lstStyle/>
          <a:p>
            <a:pPr fontAlgn="base">
              <a:buNone/>
            </a:pPr>
            <a:r>
              <a:rPr lang="en-GB" sz="2000" b="1"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Description of the Activity: Tickly Prickly </a:t>
            </a:r>
          </a:p>
          <a:p>
            <a:pPr fontAlgn="base">
              <a:buNone/>
            </a:pPr>
            <a:endParaRPr lang="en-GB" sz="2000" b="1"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endParaRPr>
          </a:p>
          <a:p>
            <a:pPr fontAlgn="base">
              <a:buNone/>
            </a:pPr>
            <a:r>
              <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With a forest environment located as part of the outdoor learning facility, a group of 6- to 7-year-olds could work in pairs to explore and investigate textures of natural resources withing the forest. To encompass literacy, pupils are encouraged to choose a set of adjectives and source natural objects that match the criteria. For more able and talented pupils, they could work independently or apply two or more criteria to any one object e.g. rough and smooth. A set amount of time is dedicated to exploring and gathering objects. Pupils are reminded of health and safety procedures before undertaking the task. Once the time is up, they can regroup in a circle near the firepit to share their finds.</a:t>
            </a:r>
          </a:p>
        </p:txBody>
      </p:sp>
      <p:pic>
        <p:nvPicPr>
          <p:cNvPr id="7" name="Picture 6" descr="Pinecones">
            <a:extLst>
              <a:ext uri="{FF2B5EF4-FFF2-40B4-BE49-F238E27FC236}">
                <a16:creationId xmlns:a16="http://schemas.microsoft.com/office/drawing/2014/main" id="{0DA536E8-5650-97F5-DB2F-1B3579935F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75170" y="388832"/>
            <a:ext cx="2803071" cy="1868714"/>
          </a:xfrm>
          <a:prstGeom prst="rect">
            <a:avLst/>
          </a:prstGeom>
        </p:spPr>
      </p:pic>
      <p:pic>
        <p:nvPicPr>
          <p:cNvPr id="9" name="Picture 8" descr="close up of tree bark">
            <a:extLst>
              <a:ext uri="{FF2B5EF4-FFF2-40B4-BE49-F238E27FC236}">
                <a16:creationId xmlns:a16="http://schemas.microsoft.com/office/drawing/2014/main" id="{EEAE9E2C-AB03-05F1-98E6-4EE28D8AC3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69397" y="4754974"/>
            <a:ext cx="2808844" cy="1874426"/>
          </a:xfrm>
          <a:prstGeom prst="rect">
            <a:avLst/>
          </a:prstGeom>
        </p:spPr>
      </p:pic>
      <p:pic>
        <p:nvPicPr>
          <p:cNvPr id="11" name="Picture 10" descr="Closeup of dried frond">
            <a:extLst>
              <a:ext uri="{FF2B5EF4-FFF2-40B4-BE49-F238E27FC236}">
                <a16:creationId xmlns:a16="http://schemas.microsoft.com/office/drawing/2014/main" id="{01B7BBB5-C4B9-3753-56D6-6B8D7BD6FF5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75170" y="2561017"/>
            <a:ext cx="2803071" cy="1868714"/>
          </a:xfrm>
          <a:prstGeom prst="rect">
            <a:avLst/>
          </a:prstGeom>
        </p:spPr>
      </p:pic>
    </p:spTree>
    <p:extLst>
      <p:ext uri="{BB962C8B-B14F-4D97-AF65-F5344CB8AC3E}">
        <p14:creationId xmlns:p14="http://schemas.microsoft.com/office/powerpoint/2010/main" val="2172255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95C791-FBA0-7384-3B5C-307BD5D7C161}"/>
              </a:ext>
            </a:extLst>
          </p:cNvPr>
          <p:cNvSpPr txBox="1"/>
          <p:nvPr/>
        </p:nvSpPr>
        <p:spPr>
          <a:xfrm>
            <a:off x="794658" y="348343"/>
            <a:ext cx="10613572" cy="4593565"/>
          </a:xfrm>
          <a:prstGeom prst="rect">
            <a:avLst/>
          </a:prstGeom>
          <a:noFill/>
        </p:spPr>
        <p:txBody>
          <a:bodyPr wrap="square">
            <a:spAutoFit/>
          </a:bodyPr>
          <a:lstStyle/>
          <a:p>
            <a:pPr fontAlgn="base">
              <a:buNone/>
            </a:pPr>
            <a:r>
              <a:rPr lang="en-GB" sz="2400" b="1" dirty="0">
                <a:solidFill>
                  <a:schemeClr val="accent3"/>
                </a:solidFill>
                <a:effectLst/>
                <a:latin typeface="Segoe UI" panose="020B0502040204020203" pitchFamily="34" charset="0"/>
                <a:ea typeface="Times New Roman" panose="02020603050405020304" pitchFamily="18" charset="0"/>
              </a:rPr>
              <a:t>Purpose &amp; Learning Outcomes </a:t>
            </a:r>
            <a:endParaRPr lang="en-GB" sz="2400" b="1" dirty="0">
              <a:solidFill>
                <a:schemeClr val="accent3"/>
              </a:solidFill>
              <a:latin typeface="Segoe UI" panose="020B0502040204020203" pitchFamily="34" charset="0"/>
              <a:ea typeface="Times New Roman" panose="02020603050405020304" pitchFamily="18" charset="0"/>
            </a:endParaRPr>
          </a:p>
          <a:p>
            <a:pPr fontAlgn="base">
              <a:buNone/>
            </a:pPr>
            <a:endParaRPr lang="en-GB" sz="1800" dirty="0">
              <a:solidFill>
                <a:schemeClr val="accent3"/>
              </a:solidFill>
              <a:effectLst/>
              <a:latin typeface="Times New Roman" panose="02020603050405020304" pitchFamily="18" charset="0"/>
              <a:ea typeface="Times New Roman" panose="02020603050405020304" pitchFamily="18" charset="0"/>
            </a:endParaRPr>
          </a:p>
          <a:p>
            <a:pPr fontAlgn="base">
              <a:buNone/>
            </a:pPr>
            <a:r>
              <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Within the Science and Technology Area of Learning and Experience (</a:t>
            </a:r>
            <a:r>
              <a:rPr lang="en-GB" sz="2000" dirty="0" err="1">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AoLE</a:t>
            </a:r>
            <a:r>
              <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 pupils will develop their observation skills and classify natural materials (Welsh Government, </a:t>
            </a:r>
            <a:r>
              <a:rPr lang="en-GB" sz="2000" u="sng"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2020</a:t>
            </a:r>
            <a:r>
              <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 a). opportunity for enquiry, exploration and investigation can inspire pupils’ curiosity about the world (Welsh Government, </a:t>
            </a:r>
            <a:r>
              <a:rPr lang="en-GB" sz="2000" u="sng"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2020c</a:t>
            </a:r>
            <a:r>
              <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 ). When applying one or more adjective to a resource, problem solving skills will come into force. Literacy skills will be deployed with pupils developing their vocabulary when reading the numerous adjectives. Speaking and listening will be deployed when working in pairs along with cooperation work (Welsh Government, </a:t>
            </a:r>
            <a:r>
              <a:rPr lang="en-GB" sz="2000" u="sng"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2020b</a:t>
            </a:r>
            <a:r>
              <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 ). Natural Resource Wales (</a:t>
            </a:r>
            <a:r>
              <a:rPr lang="en-GB" sz="2000" u="sng"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2022</a:t>
            </a:r>
            <a:r>
              <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 ) clarifies how “exposure to nature supports the regulation of mood and helps to improve emotional resilience. Exposure to nature supports the regulation of mood and helps to improve emotional resilience”. Pupils can experience how and why their “thoughts, feelings and actions change in response to different experiences” (Welsh Government, 2020).</a:t>
            </a:r>
          </a:p>
          <a:p>
            <a:pPr>
              <a:buNone/>
            </a:pPr>
            <a:r>
              <a:rPr lang="en-GB" sz="1050" dirty="0">
                <a:effectLst/>
                <a:latin typeface="Times New Roman" panose="02020603050405020304" pitchFamily="18"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p:txBody>
      </p:sp>
      <p:pic>
        <p:nvPicPr>
          <p:cNvPr id="5" name="Picture 4" descr="Autumn Leaves">
            <a:extLst>
              <a:ext uri="{FF2B5EF4-FFF2-40B4-BE49-F238E27FC236}">
                <a16:creationId xmlns:a16="http://schemas.microsoft.com/office/drawing/2014/main" id="{7F82005D-5DD9-4AB5-549A-E70D5AEAB7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06473" y="4575301"/>
            <a:ext cx="3130899" cy="2086756"/>
          </a:xfrm>
          <a:prstGeom prst="rect">
            <a:avLst/>
          </a:prstGeom>
        </p:spPr>
      </p:pic>
    </p:spTree>
    <p:extLst>
      <p:ext uri="{BB962C8B-B14F-4D97-AF65-F5344CB8AC3E}">
        <p14:creationId xmlns:p14="http://schemas.microsoft.com/office/powerpoint/2010/main" val="2552398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A87DCD9-3921-4450-C374-563F1918EB22}"/>
              </a:ext>
            </a:extLst>
          </p:cNvPr>
          <p:cNvSpPr txBox="1"/>
          <p:nvPr/>
        </p:nvSpPr>
        <p:spPr>
          <a:xfrm>
            <a:off x="337457" y="370114"/>
            <a:ext cx="5355772" cy="5139869"/>
          </a:xfrm>
          <a:prstGeom prst="rect">
            <a:avLst/>
          </a:prstGeom>
          <a:noFill/>
        </p:spPr>
        <p:txBody>
          <a:bodyPr wrap="square">
            <a:spAutoFit/>
          </a:bodyPr>
          <a:lstStyle/>
          <a:p>
            <a:pPr fontAlgn="base">
              <a:buNone/>
            </a:pPr>
            <a:r>
              <a:rPr lang="en-GB" sz="2400" b="1"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Theoretical Links </a:t>
            </a:r>
          </a:p>
          <a:p>
            <a:pPr fontAlgn="base">
              <a:buNone/>
            </a:pPr>
            <a:endParaRPr lang="en-GB" sz="2400" b="1"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endParaRPr>
          </a:p>
          <a:p>
            <a:pPr fontAlgn="base">
              <a:buNone/>
            </a:pPr>
            <a:r>
              <a:rPr lang="en-GB" sz="2000" dirty="0">
                <a:solidFill>
                  <a:schemeClr val="accent3"/>
                </a:solidFill>
                <a:effectLst/>
                <a:latin typeface="Segoe UI" panose="020B0502040204020203" pitchFamily="34" charset="0"/>
                <a:ea typeface="Times New Roman" panose="02020603050405020304" pitchFamily="18" charset="0"/>
              </a:rPr>
              <a:t>This activity reflects Kolb’s Experiential Learning Theory (2015)  as pupils learn best through </a:t>
            </a:r>
            <a:r>
              <a:rPr lang="en-GB" sz="2000" i="1" dirty="0">
                <a:solidFill>
                  <a:schemeClr val="accent3"/>
                </a:solidFill>
                <a:effectLst/>
                <a:latin typeface="Segoe UI" panose="020B0502040204020203" pitchFamily="34" charset="0"/>
                <a:ea typeface="Times New Roman" panose="02020603050405020304" pitchFamily="18" charset="0"/>
              </a:rPr>
              <a:t>direct experience</a:t>
            </a:r>
            <a:r>
              <a:rPr lang="en-GB" sz="2000" dirty="0">
                <a:solidFill>
                  <a:schemeClr val="accent3"/>
                </a:solidFill>
                <a:effectLst/>
                <a:latin typeface="Segoe UI" panose="020B0502040204020203" pitchFamily="34" charset="0"/>
                <a:ea typeface="Times New Roman" panose="02020603050405020304" pitchFamily="18" charset="0"/>
              </a:rPr>
              <a:t>, followed by reflection and application. The activity relates to Kolb’s four‑stage cycle through providing concrete experience allowing pupils to explore textures in the forest and actively experiment when searching for appropriate natural items to accommodate adjectives or criteria. Reflective observation is evident when pupils compare natural objects and discuss them with peers, and abstract conceptualisation occurs when pupils apply adjectives to objects.  </a:t>
            </a:r>
            <a:endParaRPr lang="en-GB" sz="2000" dirty="0">
              <a:solidFill>
                <a:schemeClr val="accent3"/>
              </a:solidFill>
              <a:effectLst/>
              <a:latin typeface="Times New Roman" panose="02020603050405020304" pitchFamily="18" charset="0"/>
              <a:ea typeface="Times New Roman" panose="02020603050405020304" pitchFamily="18" charset="0"/>
            </a:endParaRPr>
          </a:p>
        </p:txBody>
      </p:sp>
      <p:pic>
        <p:nvPicPr>
          <p:cNvPr id="4" name="Picture 3">
            <a:extLst>
              <a:ext uri="{FF2B5EF4-FFF2-40B4-BE49-F238E27FC236}">
                <a16:creationId xmlns:a16="http://schemas.microsoft.com/office/drawing/2014/main" id="{7925F8C8-63F0-29BE-6647-DA2FE32D350C}"/>
              </a:ext>
            </a:extLst>
          </p:cNvPr>
          <p:cNvPicPr>
            <a:picLocks noChangeAspect="1"/>
          </p:cNvPicPr>
          <p:nvPr/>
        </p:nvPicPr>
        <p:blipFill>
          <a:blip r:embed="rId2"/>
          <a:stretch>
            <a:fillRect/>
          </a:stretch>
        </p:blipFill>
        <p:spPr>
          <a:xfrm>
            <a:off x="6096000" y="568778"/>
            <a:ext cx="5473700" cy="4152900"/>
          </a:xfrm>
          <a:prstGeom prst="rect">
            <a:avLst/>
          </a:prstGeom>
        </p:spPr>
      </p:pic>
      <p:sp>
        <p:nvSpPr>
          <p:cNvPr id="6" name="TextBox 5">
            <a:extLst>
              <a:ext uri="{FF2B5EF4-FFF2-40B4-BE49-F238E27FC236}">
                <a16:creationId xmlns:a16="http://schemas.microsoft.com/office/drawing/2014/main" id="{FD90A43A-5970-6E75-D78C-84CD04B3B938}"/>
              </a:ext>
            </a:extLst>
          </p:cNvPr>
          <p:cNvSpPr txBox="1"/>
          <p:nvPr/>
        </p:nvSpPr>
        <p:spPr>
          <a:xfrm>
            <a:off x="8218714" y="5062248"/>
            <a:ext cx="6096000" cy="369332"/>
          </a:xfrm>
          <a:prstGeom prst="rect">
            <a:avLst/>
          </a:prstGeom>
          <a:noFill/>
        </p:spPr>
        <p:txBody>
          <a:bodyPr wrap="square">
            <a:spAutoFit/>
          </a:bodyPr>
          <a:lstStyle/>
          <a:p>
            <a:r>
              <a:rPr lang="en-GB" sz="1800" kern="0" dirty="0">
                <a:effectLst/>
                <a:latin typeface="Segoe UI" panose="020B0502040204020203" pitchFamily="34" charset="0"/>
                <a:ea typeface="Times New Roman" panose="02020603050405020304" pitchFamily="18" charset="0"/>
              </a:rPr>
              <a:t>Kolb (2015)</a:t>
            </a:r>
            <a:endParaRPr lang="en-GB" dirty="0"/>
          </a:p>
        </p:txBody>
      </p:sp>
    </p:spTree>
    <p:extLst>
      <p:ext uri="{BB962C8B-B14F-4D97-AF65-F5344CB8AC3E}">
        <p14:creationId xmlns:p14="http://schemas.microsoft.com/office/powerpoint/2010/main" val="1452172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17C225A-1FB7-D9C0-563A-9EA3BE34DE29}"/>
              </a:ext>
            </a:extLst>
          </p:cNvPr>
          <p:cNvSpPr txBox="1"/>
          <p:nvPr/>
        </p:nvSpPr>
        <p:spPr>
          <a:xfrm>
            <a:off x="522514" y="642256"/>
            <a:ext cx="10210800" cy="3023905"/>
          </a:xfrm>
          <a:prstGeom prst="rect">
            <a:avLst/>
          </a:prstGeom>
          <a:noFill/>
        </p:spPr>
        <p:txBody>
          <a:bodyPr wrap="square">
            <a:spAutoFit/>
          </a:bodyPr>
          <a:lstStyle/>
          <a:p>
            <a:pPr fontAlgn="base">
              <a:buNone/>
            </a:pPr>
            <a:r>
              <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The activity also reflects Vygotsky’s Social Development Theory </a:t>
            </a:r>
            <a:r>
              <a:rPr lang="en-GB" sz="2000" u="sng"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(Vygotsky,1978</a:t>
            </a:r>
            <a:r>
              <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 ). Vygotsky emphasises the importance of social interaction, language, and guided participation with more knowledgeable others such as teachers and peers promoting the Zone of Proximal Development (ZPD) (McLeod, </a:t>
            </a:r>
            <a:r>
              <a:rPr lang="en-GB" sz="2000" u="sng"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2025</a:t>
            </a:r>
            <a:r>
              <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 ). This activity aligns with Vygotsky’s model as pupils work in pairs, supporting each other’s learning through talk. It also supports pupils within their ZPD as teacher’s provide scaffolding with safety reminders, vocabulary deduction and criteria matching. Language drives cognitive development according to Vygotsky, and the ability to read and comprehend the adjectives is central to success within this activity.  </a:t>
            </a:r>
          </a:p>
          <a:p>
            <a:pPr>
              <a:buNone/>
            </a:pPr>
            <a:r>
              <a:rPr lang="en-GB" sz="1050" dirty="0">
                <a:effectLst/>
                <a:latin typeface="Times New Roman" panose="02020603050405020304" pitchFamily="18"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54F1119D-CA01-62F4-D72D-26E3CF25EC8B}"/>
              </a:ext>
            </a:extLst>
          </p:cNvPr>
          <p:cNvSpPr txBox="1"/>
          <p:nvPr/>
        </p:nvSpPr>
        <p:spPr>
          <a:xfrm>
            <a:off x="522514" y="3655275"/>
            <a:ext cx="11027230" cy="3023905"/>
          </a:xfrm>
          <a:prstGeom prst="rect">
            <a:avLst/>
          </a:prstGeom>
          <a:noFill/>
        </p:spPr>
        <p:txBody>
          <a:bodyPr wrap="square">
            <a:spAutoFit/>
          </a:bodyPr>
          <a:lstStyle/>
          <a:p>
            <a:pPr fontAlgn="base">
              <a:buNone/>
            </a:pPr>
            <a:r>
              <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This </a:t>
            </a:r>
            <a:r>
              <a:rPr lang="en-GB" sz="2000" dirty="0">
                <a:solidFill>
                  <a:schemeClr val="accent3"/>
                </a:solidFill>
                <a:latin typeface="Segoe UI" panose="020B0502040204020203" pitchFamily="34" charset="0"/>
                <a:ea typeface="Times New Roman" panose="02020603050405020304" pitchFamily="18" charset="0"/>
                <a:cs typeface="Segoe UI" panose="020B0502040204020203" pitchFamily="34" charset="0"/>
              </a:rPr>
              <a:t>also</a:t>
            </a:r>
            <a:r>
              <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 reflects Dewey’s Learning by Doing theory, which promotes authentic, meaningful experiences that lead to deeper learning (Dewey, 1938 ). Learning happens in a real forest setting, not a classroom simulation in alignment with Dewey’s meaningful context principle (Ye and Shih, 2021 ). Within the activity, pupils take a hands-on approach and physically engage with natural objects which aligns with Dewey’s active involvement principle and learning by doing (Thomas and Lewis, 2020 ). The activity is child centred with pupil driven inquiry, focusing on independence as they choose their adjectives and objects (Gray and </a:t>
            </a:r>
            <a:r>
              <a:rPr lang="en-GB" sz="2000" dirty="0" err="1">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Macblaine</a:t>
            </a:r>
            <a:r>
              <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 2012 ). Dewey’s reflection principle is actioned when pupils share findings around the firepit, which encourages thinking and communication.</a:t>
            </a:r>
          </a:p>
          <a:p>
            <a:pPr>
              <a:buNone/>
            </a:pPr>
            <a:r>
              <a:rPr lang="en-GB" sz="1050" dirty="0">
                <a:effectLst/>
                <a:latin typeface="Times New Roman" panose="02020603050405020304" pitchFamily="18"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770829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C1A091B-6FA2-5EDE-C8DD-129A6936EF8B}"/>
              </a:ext>
            </a:extLst>
          </p:cNvPr>
          <p:cNvSpPr txBox="1"/>
          <p:nvPr/>
        </p:nvSpPr>
        <p:spPr>
          <a:xfrm>
            <a:off x="0" y="76200"/>
            <a:ext cx="11963400" cy="3550844"/>
          </a:xfrm>
          <a:prstGeom prst="rect">
            <a:avLst/>
          </a:prstGeom>
          <a:noFill/>
        </p:spPr>
        <p:txBody>
          <a:bodyPr wrap="square">
            <a:spAutoFit/>
          </a:bodyPr>
          <a:lstStyle/>
          <a:p>
            <a:pPr fontAlgn="base">
              <a:buNone/>
            </a:pPr>
            <a:r>
              <a:rPr lang="en-GB" sz="2400" b="1" dirty="0">
                <a:solidFill>
                  <a:schemeClr val="accent3"/>
                </a:solidFill>
                <a:effectLst/>
                <a:latin typeface="Segoe UI" panose="020B0502040204020203" pitchFamily="34" charset="0"/>
                <a:ea typeface="Times New Roman" panose="02020603050405020304" pitchFamily="18" charset="0"/>
              </a:rPr>
              <a:t>Critical Evaluation </a:t>
            </a:r>
          </a:p>
          <a:p>
            <a:pPr fontAlgn="base">
              <a:buNone/>
            </a:pPr>
            <a:endParaRPr lang="en-GB" sz="2400" b="1" dirty="0">
              <a:effectLst/>
              <a:latin typeface="Times New Roman" panose="02020603050405020304" pitchFamily="18" charset="0"/>
              <a:ea typeface="Times New Roman" panose="02020603050405020304" pitchFamily="18" charset="0"/>
            </a:endParaRPr>
          </a:p>
          <a:p>
            <a:pPr fontAlgn="base">
              <a:buNone/>
            </a:pPr>
            <a:r>
              <a:rPr lang="en-GB" sz="1800" b="1" dirty="0">
                <a:solidFill>
                  <a:schemeClr val="accent3"/>
                </a:solidFill>
                <a:effectLst/>
                <a:latin typeface="Segoe UI" panose="020B0502040204020203" pitchFamily="34" charset="0"/>
                <a:ea typeface="Times New Roman" panose="02020603050405020304" pitchFamily="18" charset="0"/>
              </a:rPr>
              <a:t>Strengths</a:t>
            </a:r>
            <a:r>
              <a:rPr lang="en-GB" sz="1800" dirty="0">
                <a:solidFill>
                  <a:schemeClr val="accent3"/>
                </a:solidFill>
                <a:effectLst/>
                <a:latin typeface="Segoe UI" panose="020B0502040204020203" pitchFamily="34" charset="0"/>
                <a:ea typeface="Times New Roman" panose="02020603050405020304" pitchFamily="18" charset="0"/>
              </a:rPr>
              <a:t>: </a:t>
            </a:r>
          </a:p>
          <a:p>
            <a:pPr fontAlgn="base">
              <a:buNone/>
            </a:pPr>
            <a:r>
              <a:rPr lang="en-GB" sz="18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The </a:t>
            </a:r>
            <a:r>
              <a:rPr lang="en-GB" sz="1800" i="1"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Tickly Prickly</a:t>
            </a:r>
            <a:r>
              <a:rPr lang="en-GB" sz="18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 activity is effective as it situates learning within an authentic forest environment, enabling pupils aged 6–7 to engage in hands-on, multisensory exploration. Direct interaction with natural textures such as bark, leaves and stones supports concrete cognitive development and deepens understanding more effectively than classroom-based representations. Research indicates that outdoor, nature-specific learning increases pupil engagement, motivation and ownership of learning, particularly when linked to curriculum objectives such as literacy and science (Mann</a:t>
            </a:r>
            <a:r>
              <a:rPr lang="en-GB" sz="1800" i="1"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 et al</a:t>
            </a:r>
            <a:r>
              <a:rPr lang="en-GB" sz="18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.,2022).</a:t>
            </a:r>
          </a:p>
          <a:p>
            <a:pPr fontAlgn="base">
              <a:lnSpc>
                <a:spcPct val="150000"/>
              </a:lnSpc>
              <a:buNone/>
            </a:pPr>
            <a:r>
              <a:rPr lang="en-GB" sz="1800" dirty="0">
                <a:effectLst/>
                <a:latin typeface="Segoe UI" panose="020B0502040204020203"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fontAlgn="base">
              <a:lnSpc>
                <a:spcPct val="150000"/>
              </a:lnSpc>
              <a:buNone/>
            </a:pPr>
            <a:r>
              <a:rPr lang="en-GB" sz="1800" dirty="0">
                <a:effectLst/>
                <a:latin typeface="Segoe UI" panose="020B0502040204020203"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1290A1E8-EDF1-86EF-FC9B-DF220AA03549}"/>
              </a:ext>
            </a:extLst>
          </p:cNvPr>
          <p:cNvSpPr txBox="1"/>
          <p:nvPr/>
        </p:nvSpPr>
        <p:spPr>
          <a:xfrm>
            <a:off x="0" y="3026879"/>
            <a:ext cx="11963400" cy="1200329"/>
          </a:xfrm>
          <a:prstGeom prst="rect">
            <a:avLst/>
          </a:prstGeom>
          <a:noFill/>
        </p:spPr>
        <p:txBody>
          <a:bodyPr wrap="square">
            <a:spAutoFit/>
          </a:bodyPr>
          <a:lstStyle/>
          <a:p>
            <a:pPr fontAlgn="base">
              <a:buNone/>
            </a:pPr>
            <a:r>
              <a:rPr lang="en-GB" sz="1800" dirty="0">
                <a:solidFill>
                  <a:schemeClr val="accent3"/>
                </a:solidFill>
                <a:effectLst/>
                <a:latin typeface="Segoe UI" panose="020B0502040204020203" pitchFamily="34" charset="0"/>
                <a:ea typeface="Times New Roman" panose="02020603050405020304" pitchFamily="18" charset="0"/>
              </a:rPr>
              <a:t>All pupils benefit from this approach, particularly kinaesthetic learners and those with emerging language skills, as real-world objects provide concrete reference points for adjective use. Pair work supports social interaction and scaffolding within the Zone of Proximal Development, enhancing both cognitive and social development (Vygotsky, 1978).</a:t>
            </a:r>
            <a:endParaRPr lang="en-GB" sz="1800" dirty="0">
              <a:solidFill>
                <a:schemeClr val="accent3"/>
              </a:solidFill>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4DE61309-7E9F-5808-43FB-3CA70DC4C715}"/>
              </a:ext>
            </a:extLst>
          </p:cNvPr>
          <p:cNvSpPr txBox="1"/>
          <p:nvPr/>
        </p:nvSpPr>
        <p:spPr>
          <a:xfrm>
            <a:off x="0" y="4595767"/>
            <a:ext cx="12147096" cy="1477328"/>
          </a:xfrm>
          <a:prstGeom prst="rect">
            <a:avLst/>
          </a:prstGeom>
          <a:noFill/>
        </p:spPr>
        <p:txBody>
          <a:bodyPr wrap="square">
            <a:spAutoFit/>
          </a:bodyPr>
          <a:lstStyle/>
          <a:p>
            <a:pPr fontAlgn="base">
              <a:buNone/>
            </a:pPr>
            <a:r>
              <a:rPr lang="en-GB" sz="1800" dirty="0">
                <a:solidFill>
                  <a:schemeClr val="accent3"/>
                </a:solidFill>
                <a:effectLst/>
                <a:latin typeface="Segoe UI" panose="020B0502040204020203" pitchFamily="34" charset="0"/>
                <a:ea typeface="Times New Roman" panose="02020603050405020304" pitchFamily="18" charset="0"/>
              </a:rPr>
              <a:t>The activity promotes enquiry-based learning as pupils actively investigate materials and apply descriptive language, encouraging problem-solving and sustained attention (Parkin, </a:t>
            </a:r>
            <a:r>
              <a:rPr lang="en-GB" sz="1800" u="sng" dirty="0">
                <a:solidFill>
                  <a:schemeClr val="accent3"/>
                </a:solidFill>
                <a:effectLst/>
                <a:latin typeface="Segoe UI" panose="020B0502040204020203" pitchFamily="34" charset="0"/>
                <a:ea typeface="Times New Roman" panose="02020603050405020304" pitchFamily="18" charset="0"/>
              </a:rPr>
              <a:t>2025</a:t>
            </a:r>
            <a:r>
              <a:rPr lang="en-GB" sz="1800" dirty="0">
                <a:solidFill>
                  <a:schemeClr val="accent3"/>
                </a:solidFill>
                <a:effectLst/>
                <a:latin typeface="Segoe UI" panose="020B0502040204020203" pitchFamily="34" charset="0"/>
                <a:ea typeface="Times New Roman" panose="02020603050405020304" pitchFamily="18" charset="0"/>
              </a:rPr>
              <a:t> ). Sensory-rich experiences have been shown to enhance memory, classification skills and vocabulary development in early childhood, particularly when learning is contextualised and meaningful (Beery and Jørgensen, </a:t>
            </a:r>
            <a:r>
              <a:rPr lang="en-GB" sz="1800" u="sng" dirty="0">
                <a:solidFill>
                  <a:schemeClr val="accent3"/>
                </a:solidFill>
                <a:effectLst/>
                <a:latin typeface="Segoe UI" panose="020B0502040204020203" pitchFamily="34" charset="0"/>
                <a:ea typeface="Times New Roman" panose="02020603050405020304" pitchFamily="18" charset="0"/>
              </a:rPr>
              <a:t>2018</a:t>
            </a:r>
            <a:r>
              <a:rPr lang="en-GB" sz="1800" dirty="0">
                <a:solidFill>
                  <a:schemeClr val="accent3"/>
                </a:solidFill>
                <a:effectLst/>
                <a:latin typeface="Segoe UI" panose="020B0502040204020203" pitchFamily="34" charset="0"/>
                <a:ea typeface="Times New Roman" panose="02020603050405020304" pitchFamily="18" charset="0"/>
              </a:rPr>
              <a:t> ). The reflective discussion at the end of the activity further consolidates learning by encouraging verbalisation and shared meaning-making.</a:t>
            </a:r>
            <a:endParaRPr lang="en-GB" sz="1800" dirty="0">
              <a:solidFill>
                <a:schemeClr val="accent3"/>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203729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221F951-AA1D-C2D3-8BC9-E7837B1738C7}"/>
              </a:ext>
            </a:extLst>
          </p:cNvPr>
          <p:cNvSpPr txBox="1"/>
          <p:nvPr/>
        </p:nvSpPr>
        <p:spPr>
          <a:xfrm>
            <a:off x="272141" y="620485"/>
            <a:ext cx="11745687" cy="4955203"/>
          </a:xfrm>
          <a:prstGeom prst="rect">
            <a:avLst/>
          </a:prstGeom>
          <a:noFill/>
        </p:spPr>
        <p:txBody>
          <a:bodyPr wrap="square">
            <a:spAutoFit/>
          </a:bodyPr>
          <a:lstStyle/>
          <a:p>
            <a:pPr fontAlgn="base">
              <a:buNone/>
            </a:pPr>
            <a:r>
              <a:rPr lang="en-GB" sz="1800" b="1"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Limitations</a:t>
            </a:r>
            <a:r>
              <a:rPr lang="en-GB" sz="18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 </a:t>
            </a:r>
          </a:p>
          <a:p>
            <a:pPr fontAlgn="base">
              <a:buNone/>
            </a:pPr>
            <a:endParaRPr lang="en-GB" sz="18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endParaRPr>
          </a:p>
          <a:p>
            <a:pPr>
              <a:buNone/>
            </a:pPr>
            <a:r>
              <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Despite its strengths, the </a:t>
            </a:r>
            <a:r>
              <a:rPr lang="en-GB" sz="2000" i="1"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Tickly Prickly</a:t>
            </a:r>
            <a:r>
              <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 activity presents several limitations. Practical constraints such as staffing ratios, timetabling and financial costs can restrict regular access to forest environments. Outdoor learning is also highly weather-dependent, with adverse conditions potentially reducing learning time or increasing supervision demands (Welsh Government, 2023).</a:t>
            </a:r>
          </a:p>
          <a:p>
            <a:pPr>
              <a:buNone/>
            </a:pPr>
            <a:endPar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endParaRPr>
          </a:p>
          <a:p>
            <a:pPr>
              <a:buNone/>
            </a:pPr>
            <a:r>
              <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Inclusion remains a challenge, as pupils with physical disabilities, sensory sensitivities or additional learning needs may find uneven terrain, unfamiliar textures or environmental stimuli overwhelming without appropriate adaptations (Harvey, 2025). Ensuring accessibility may require additional adult support or modified tasks, increasing staffing pressures.</a:t>
            </a:r>
          </a:p>
          <a:p>
            <a:pPr>
              <a:buNone/>
            </a:pPr>
            <a:endPar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endParaRPr>
          </a:p>
          <a:p>
            <a:pPr>
              <a:buNone/>
            </a:pPr>
            <a:r>
              <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Risk and safeguarding considerations are significant in forest settings. Potential hazards such as sharp objects, uneven surfaces and open firepits necessitate comprehensive risk assessments, clear behavioural expectations and constant supervision (DfE, 2018).</a:t>
            </a:r>
          </a:p>
          <a:p>
            <a:pPr>
              <a:buNone/>
            </a:pPr>
            <a:endParaRPr lang="en-GB" sz="20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endParaRPr>
          </a:p>
        </p:txBody>
      </p:sp>
    </p:spTree>
    <p:extLst>
      <p:ext uri="{BB962C8B-B14F-4D97-AF65-F5344CB8AC3E}">
        <p14:creationId xmlns:p14="http://schemas.microsoft.com/office/powerpoint/2010/main" val="138713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2A770AC-E15F-102C-F03C-CFEEBC2A22D2}"/>
              </a:ext>
            </a:extLst>
          </p:cNvPr>
          <p:cNvSpPr txBox="1"/>
          <p:nvPr/>
        </p:nvSpPr>
        <p:spPr>
          <a:xfrm>
            <a:off x="544286" y="994228"/>
            <a:ext cx="5551714" cy="1754326"/>
          </a:xfrm>
          <a:prstGeom prst="rect">
            <a:avLst/>
          </a:prstGeom>
          <a:noFill/>
        </p:spPr>
        <p:txBody>
          <a:bodyPr wrap="square">
            <a:spAutoFit/>
          </a:bodyPr>
          <a:lstStyle/>
          <a:p>
            <a:pPr>
              <a:buNone/>
            </a:pPr>
            <a:r>
              <a:rPr lang="en-GB" sz="1800" dirty="0">
                <a:solidFill>
                  <a:schemeClr val="accent3"/>
                </a:solidFill>
                <a:effectLst/>
                <a:latin typeface="Segoe UI" panose="020B0502040204020203" pitchFamily="34" charset="0"/>
                <a:ea typeface="Times New Roman" panose="02020603050405020304" pitchFamily="18" charset="0"/>
                <a:cs typeface="Segoe UI" panose="020B0502040204020203" pitchFamily="34" charset="0"/>
              </a:rPr>
              <a:t>Additionally, experiential learning approaches may not suit all learners. Some pupils may feel distracted or anxious in open environments, limiting engagement or learning outcomes (Kolb, 2015). Therefore, careful planning and flexibility are essential for effective implementation.</a:t>
            </a:r>
          </a:p>
        </p:txBody>
      </p:sp>
      <p:pic>
        <p:nvPicPr>
          <p:cNvPr id="4" name="Picture 3">
            <a:extLst>
              <a:ext uri="{FF2B5EF4-FFF2-40B4-BE49-F238E27FC236}">
                <a16:creationId xmlns:a16="http://schemas.microsoft.com/office/drawing/2014/main" id="{E4055AF5-D1ED-59CA-18C7-183EB2FC0500}"/>
              </a:ext>
            </a:extLst>
          </p:cNvPr>
          <p:cNvPicPr>
            <a:picLocks noChangeAspect="1"/>
          </p:cNvPicPr>
          <p:nvPr/>
        </p:nvPicPr>
        <p:blipFill>
          <a:blip r:embed="rId2"/>
          <a:stretch>
            <a:fillRect/>
          </a:stretch>
        </p:blipFill>
        <p:spPr>
          <a:xfrm>
            <a:off x="6411686" y="1621019"/>
            <a:ext cx="5107743" cy="4743415"/>
          </a:xfrm>
          <a:prstGeom prst="rect">
            <a:avLst/>
          </a:prstGeom>
        </p:spPr>
      </p:pic>
      <p:sp>
        <p:nvSpPr>
          <p:cNvPr id="6" name="TextBox 5">
            <a:extLst>
              <a:ext uri="{FF2B5EF4-FFF2-40B4-BE49-F238E27FC236}">
                <a16:creationId xmlns:a16="http://schemas.microsoft.com/office/drawing/2014/main" id="{D7C0806D-69B0-BFD3-3461-E00A5BBB1B43}"/>
              </a:ext>
            </a:extLst>
          </p:cNvPr>
          <p:cNvSpPr txBox="1"/>
          <p:nvPr/>
        </p:nvSpPr>
        <p:spPr>
          <a:xfrm>
            <a:off x="10256686" y="6364434"/>
            <a:ext cx="1578429" cy="369332"/>
          </a:xfrm>
          <a:prstGeom prst="rect">
            <a:avLst/>
          </a:prstGeom>
          <a:noFill/>
        </p:spPr>
        <p:txBody>
          <a:bodyPr wrap="square">
            <a:spAutoFit/>
          </a:bodyPr>
          <a:lstStyle/>
          <a:p>
            <a:r>
              <a:rPr lang="en-GB" sz="1800" kern="0" dirty="0">
                <a:effectLst/>
                <a:latin typeface="Segoe UI" panose="020B0502040204020203" pitchFamily="34" charset="0"/>
                <a:ea typeface="Times New Roman" panose="02020603050405020304" pitchFamily="18" charset="0"/>
              </a:rPr>
              <a:t>Kolb (2015)</a:t>
            </a:r>
            <a:endParaRPr lang="en-GB" dirty="0"/>
          </a:p>
        </p:txBody>
      </p:sp>
      <p:pic>
        <p:nvPicPr>
          <p:cNvPr id="8" name="Picture 7" descr="Worm's-eye view of a large tree">
            <a:extLst>
              <a:ext uri="{FF2B5EF4-FFF2-40B4-BE49-F238E27FC236}">
                <a16:creationId xmlns:a16="http://schemas.microsoft.com/office/drawing/2014/main" id="{5582875D-605D-C0CD-86F0-0AA5DC2A50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571" y="3222954"/>
            <a:ext cx="4898571" cy="3265714"/>
          </a:xfrm>
          <a:prstGeom prst="rect">
            <a:avLst/>
          </a:prstGeom>
        </p:spPr>
      </p:pic>
    </p:spTree>
    <p:extLst>
      <p:ext uri="{BB962C8B-B14F-4D97-AF65-F5344CB8AC3E}">
        <p14:creationId xmlns:p14="http://schemas.microsoft.com/office/powerpoint/2010/main" val="3181132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2E9142-6BC2-66AA-8F16-AB2C7B056E82}"/>
              </a:ext>
            </a:extLst>
          </p:cNvPr>
          <p:cNvSpPr txBox="1"/>
          <p:nvPr/>
        </p:nvSpPr>
        <p:spPr>
          <a:xfrm>
            <a:off x="957943" y="843677"/>
            <a:ext cx="4408715" cy="5170646"/>
          </a:xfrm>
          <a:prstGeom prst="rect">
            <a:avLst/>
          </a:prstGeom>
          <a:noFill/>
        </p:spPr>
        <p:txBody>
          <a:bodyPr wrap="square">
            <a:spAutoFit/>
          </a:bodyPr>
          <a:lstStyle/>
          <a:p>
            <a:pPr fontAlgn="base">
              <a:buNone/>
            </a:pPr>
            <a:r>
              <a:rPr lang="en-GB" sz="2400" b="1" dirty="0">
                <a:solidFill>
                  <a:schemeClr val="accent3"/>
                </a:solidFill>
                <a:effectLst/>
                <a:latin typeface="Segoe UI" panose="020B0502040204020203" pitchFamily="34" charset="0"/>
                <a:ea typeface="Times New Roman" panose="02020603050405020304" pitchFamily="18" charset="0"/>
              </a:rPr>
              <a:t>Application to Practice </a:t>
            </a:r>
            <a:endParaRPr lang="en-GB" sz="2400" b="1" dirty="0">
              <a:solidFill>
                <a:schemeClr val="accent3"/>
              </a:solidFill>
              <a:latin typeface="Segoe UI" panose="020B0502040204020203" pitchFamily="34" charset="0"/>
              <a:ea typeface="Times New Roman" panose="02020603050405020304" pitchFamily="18" charset="0"/>
            </a:endParaRPr>
          </a:p>
          <a:p>
            <a:pPr fontAlgn="base">
              <a:buNone/>
            </a:pPr>
            <a:r>
              <a:rPr lang="en-GB" sz="1800" dirty="0">
                <a:solidFill>
                  <a:schemeClr val="accent3"/>
                </a:solidFill>
                <a:effectLst/>
                <a:latin typeface="Segoe UI" panose="020B0502040204020203" pitchFamily="34" charset="0"/>
                <a:ea typeface="Times New Roman" panose="02020603050405020304" pitchFamily="18" charset="0"/>
              </a:rPr>
              <a:t>A teacher would implement this activity as part of a planned Forest School or outdoor learning session, beginning with a dynamic risk assessment and a recap of safety rules, including boundary setting and safe handling of natural materials. Pupils work in pairs with adjective cards to guide exploration, while the teacher facilitates learning through questioning and observation, linking outcomes to the Curriculum for Wales, particularly Languages, Literacy and Communication and Science and Technology (Welsh Government, 2022). Outdoor learning is recognised in Wales as an effective pedagogy that enhances engagement and wellbeing (Welsh Government, 2023) </a:t>
            </a:r>
            <a:endParaRPr lang="en-GB" sz="1800" dirty="0">
              <a:solidFill>
                <a:schemeClr val="accent3"/>
              </a:solidFill>
              <a:effectLst/>
              <a:latin typeface="Times New Roman" panose="02020603050405020304" pitchFamily="18" charset="0"/>
              <a:ea typeface="Times New Roman" panose="02020603050405020304" pitchFamily="18" charset="0"/>
            </a:endParaRPr>
          </a:p>
        </p:txBody>
      </p:sp>
      <p:pic>
        <p:nvPicPr>
          <p:cNvPr id="9" name="Picture 8">
            <a:extLst>
              <a:ext uri="{FF2B5EF4-FFF2-40B4-BE49-F238E27FC236}">
                <a16:creationId xmlns:a16="http://schemas.microsoft.com/office/drawing/2014/main" id="{0D0C79C1-F17F-9281-4ED2-EA0ECDCB72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76902" y="297954"/>
            <a:ext cx="2296884" cy="3990349"/>
          </a:xfrm>
          <a:prstGeom prst="rect">
            <a:avLst/>
          </a:prstGeom>
        </p:spPr>
      </p:pic>
      <p:pic>
        <p:nvPicPr>
          <p:cNvPr id="11" name="Picture 10">
            <a:extLst>
              <a:ext uri="{FF2B5EF4-FFF2-40B4-BE49-F238E27FC236}">
                <a16:creationId xmlns:a16="http://schemas.microsoft.com/office/drawing/2014/main" id="{298CF9E8-7A39-828B-87D2-17AE597FF6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27672" y="1926103"/>
            <a:ext cx="2362200" cy="4724400"/>
          </a:xfrm>
          <a:prstGeom prst="rect">
            <a:avLst/>
          </a:prstGeom>
        </p:spPr>
      </p:pic>
    </p:spTree>
    <p:extLst>
      <p:ext uri="{BB962C8B-B14F-4D97-AF65-F5344CB8AC3E}">
        <p14:creationId xmlns:p14="http://schemas.microsoft.com/office/powerpoint/2010/main" val="1526259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87CAE0-D94E-0729-5F6F-CB534A632A56}"/>
              </a:ext>
            </a:extLst>
          </p:cNvPr>
          <p:cNvSpPr txBox="1"/>
          <p:nvPr/>
        </p:nvSpPr>
        <p:spPr>
          <a:xfrm>
            <a:off x="261257" y="326571"/>
            <a:ext cx="6302829" cy="2308324"/>
          </a:xfrm>
          <a:prstGeom prst="rect">
            <a:avLst/>
          </a:prstGeom>
          <a:noFill/>
        </p:spPr>
        <p:txBody>
          <a:bodyPr wrap="square">
            <a:spAutoFit/>
          </a:bodyPr>
          <a:lstStyle/>
          <a:p>
            <a:pPr fontAlgn="base">
              <a:buNone/>
            </a:pPr>
            <a:r>
              <a:rPr lang="en-GB" sz="1800" b="1" dirty="0">
                <a:solidFill>
                  <a:schemeClr val="accent3"/>
                </a:solidFill>
                <a:effectLst/>
                <a:latin typeface="Segoe UI" panose="020B0502040204020203" pitchFamily="34" charset="0"/>
                <a:ea typeface="Times New Roman" panose="02020603050405020304" pitchFamily="18" charset="0"/>
              </a:rPr>
              <a:t>Adaptations:</a:t>
            </a:r>
            <a:br>
              <a:rPr lang="en-GB" sz="1800" dirty="0">
                <a:solidFill>
                  <a:schemeClr val="accent3"/>
                </a:solidFill>
                <a:effectLst/>
                <a:latin typeface="Segoe UI" panose="020B0502040204020203" pitchFamily="34" charset="0"/>
                <a:ea typeface="Times New Roman" panose="02020603050405020304" pitchFamily="18" charset="0"/>
              </a:rPr>
            </a:br>
            <a:r>
              <a:rPr lang="en-GB" sz="1800" dirty="0">
                <a:solidFill>
                  <a:schemeClr val="accent3"/>
                </a:solidFill>
                <a:effectLst/>
                <a:latin typeface="Segoe UI" panose="020B0502040204020203" pitchFamily="34" charset="0"/>
                <a:ea typeface="Times New Roman" panose="02020603050405020304" pitchFamily="18" charset="0"/>
              </a:rPr>
              <a:t>For SEN learners, adaptations may include visual prompts, simplified vocabulary, sensory-friendly gloves, adult scaffolding or alternative tasks focusing on fewer textures (Natural Resources Wales, 2023)</a:t>
            </a:r>
            <a:br>
              <a:rPr lang="en-GB" sz="1800" dirty="0">
                <a:solidFill>
                  <a:schemeClr val="accent3"/>
                </a:solidFill>
                <a:effectLst/>
                <a:latin typeface="Segoe UI" panose="020B0502040204020203" pitchFamily="34" charset="0"/>
                <a:ea typeface="Times New Roman" panose="02020603050405020304" pitchFamily="18" charset="0"/>
              </a:rPr>
            </a:br>
            <a:r>
              <a:rPr lang="en-GB" sz="1800" dirty="0">
                <a:solidFill>
                  <a:schemeClr val="accent3"/>
                </a:solidFill>
                <a:effectLst/>
                <a:latin typeface="Segoe UI" panose="020B0502040204020203" pitchFamily="34" charset="0"/>
                <a:ea typeface="Times New Roman" panose="02020603050405020304" pitchFamily="18" charset="0"/>
              </a:rPr>
              <a:t>For different ages, younger pupils (4-5) could focus on sensory exploration and oral language, while older pupils (8-9) apply multiple criteria and record findings in written form.</a:t>
            </a:r>
            <a:endParaRPr lang="en-GB" sz="1800" dirty="0">
              <a:solidFill>
                <a:schemeClr val="accent3"/>
              </a:solidFill>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58F45A55-5AC5-7E07-81F2-D6BDA4942801}"/>
              </a:ext>
            </a:extLst>
          </p:cNvPr>
          <p:cNvSpPr txBox="1"/>
          <p:nvPr/>
        </p:nvSpPr>
        <p:spPr>
          <a:xfrm>
            <a:off x="4120242" y="4777103"/>
            <a:ext cx="6096000" cy="1754326"/>
          </a:xfrm>
          <a:prstGeom prst="rect">
            <a:avLst/>
          </a:prstGeom>
          <a:noFill/>
        </p:spPr>
        <p:txBody>
          <a:bodyPr wrap="square">
            <a:spAutoFit/>
          </a:bodyPr>
          <a:lstStyle/>
          <a:p>
            <a:pPr fontAlgn="base">
              <a:buNone/>
            </a:pPr>
            <a:r>
              <a:rPr lang="en-GB" sz="1800" b="1" dirty="0">
                <a:solidFill>
                  <a:schemeClr val="accent3"/>
                </a:solidFill>
                <a:effectLst/>
                <a:latin typeface="Segoe UI" panose="020B0502040204020203" pitchFamily="34" charset="0"/>
                <a:ea typeface="Times New Roman" panose="02020603050405020304" pitchFamily="18" charset="0"/>
              </a:rPr>
              <a:t>Example in practice:</a:t>
            </a:r>
            <a:br>
              <a:rPr lang="en-GB" sz="1800" dirty="0">
                <a:solidFill>
                  <a:schemeClr val="accent3"/>
                </a:solidFill>
                <a:effectLst/>
                <a:latin typeface="Segoe UI" panose="020B0502040204020203" pitchFamily="34" charset="0"/>
                <a:ea typeface="Times New Roman" panose="02020603050405020304" pitchFamily="18" charset="0"/>
              </a:rPr>
            </a:br>
            <a:r>
              <a:rPr lang="en-GB" sz="1800" dirty="0">
                <a:solidFill>
                  <a:schemeClr val="accent3"/>
                </a:solidFill>
                <a:effectLst/>
                <a:latin typeface="Segoe UI" panose="020B0502040204020203" pitchFamily="34" charset="0"/>
                <a:ea typeface="Times New Roman" panose="02020603050405020304" pitchFamily="18" charset="0"/>
              </a:rPr>
              <a:t>In West Wales, </a:t>
            </a:r>
            <a:r>
              <a:rPr lang="en-GB" sz="1800" i="1" dirty="0">
                <a:solidFill>
                  <a:schemeClr val="accent3"/>
                </a:solidFill>
                <a:effectLst/>
                <a:latin typeface="Segoe UI" panose="020B0502040204020203" pitchFamily="34" charset="0"/>
                <a:ea typeface="Times New Roman" panose="02020603050405020304" pitchFamily="18" charset="0"/>
              </a:rPr>
              <a:t>Natures Base Education (2026)</a:t>
            </a:r>
            <a:r>
              <a:rPr lang="en-GB" sz="1800" dirty="0">
                <a:solidFill>
                  <a:schemeClr val="accent3"/>
                </a:solidFill>
                <a:effectLst/>
                <a:latin typeface="Segoe UI" panose="020B0502040204020203" pitchFamily="34" charset="0"/>
                <a:ea typeface="Times New Roman" panose="02020603050405020304" pitchFamily="18" charset="0"/>
              </a:rPr>
              <a:t> (Ceredigion) delivers curriculum-linked forest-based learning experiences that model inclusive, structured outdoor activities supporting literacy, wellbeing and enquiry-based learning </a:t>
            </a:r>
            <a:endParaRPr lang="en-GB" sz="1800" dirty="0">
              <a:solidFill>
                <a:schemeClr val="accent3"/>
              </a:solidFill>
              <a:effectLst/>
              <a:latin typeface="Times New Roman" panose="02020603050405020304" pitchFamily="18" charset="0"/>
              <a:ea typeface="Times New Roman" panose="02020603050405020304" pitchFamily="18" charset="0"/>
            </a:endParaRPr>
          </a:p>
        </p:txBody>
      </p:sp>
      <p:pic>
        <p:nvPicPr>
          <p:cNvPr id="7" name="Picture 6">
            <a:extLst>
              <a:ext uri="{FF2B5EF4-FFF2-40B4-BE49-F238E27FC236}">
                <a16:creationId xmlns:a16="http://schemas.microsoft.com/office/drawing/2014/main" id="{6E454A11-1539-98A3-7B22-9C0DC1C735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07928" y="218266"/>
            <a:ext cx="2416629" cy="4833257"/>
          </a:xfrm>
          <a:prstGeom prst="rect">
            <a:avLst/>
          </a:prstGeom>
        </p:spPr>
      </p:pic>
      <p:pic>
        <p:nvPicPr>
          <p:cNvPr id="9" name="Picture 8">
            <a:extLst>
              <a:ext uri="{FF2B5EF4-FFF2-40B4-BE49-F238E27FC236}">
                <a16:creationId xmlns:a16="http://schemas.microsoft.com/office/drawing/2014/main" id="{25DC22BB-F0A0-5E01-00CB-787DE5B103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5914" y="2790460"/>
            <a:ext cx="2648857" cy="3973286"/>
          </a:xfrm>
          <a:prstGeom prst="rect">
            <a:avLst/>
          </a:prstGeom>
        </p:spPr>
      </p:pic>
    </p:spTree>
    <p:extLst>
      <p:ext uri="{BB962C8B-B14F-4D97-AF65-F5344CB8AC3E}">
        <p14:creationId xmlns:p14="http://schemas.microsoft.com/office/powerpoint/2010/main" val="23532460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D544FF-2CE8-D377-078A-27A61A97F790}"/>
              </a:ext>
            </a:extLst>
          </p:cNvPr>
          <p:cNvSpPr txBox="1"/>
          <p:nvPr/>
        </p:nvSpPr>
        <p:spPr>
          <a:xfrm>
            <a:off x="1915883" y="1186543"/>
            <a:ext cx="8795659" cy="4124206"/>
          </a:xfrm>
          <a:prstGeom prst="rect">
            <a:avLst/>
          </a:prstGeom>
          <a:noFill/>
        </p:spPr>
        <p:txBody>
          <a:bodyPr wrap="square">
            <a:spAutoFit/>
          </a:bodyPr>
          <a:lstStyle/>
          <a:p>
            <a:pPr fontAlgn="base">
              <a:buNone/>
            </a:pPr>
            <a:r>
              <a:rPr lang="en-GB" sz="2400" b="1" dirty="0">
                <a:solidFill>
                  <a:schemeClr val="accent3"/>
                </a:solidFill>
                <a:effectLst/>
                <a:latin typeface="Segoe UI" panose="020B0502040204020203" pitchFamily="34" charset="0"/>
                <a:ea typeface="Times New Roman" panose="02020603050405020304" pitchFamily="18" charset="0"/>
              </a:rPr>
              <a:t>Overall Judgement/Mini Conclusion</a:t>
            </a:r>
          </a:p>
          <a:p>
            <a:pPr fontAlgn="base">
              <a:buNone/>
            </a:pPr>
            <a:endParaRPr lang="en-GB" sz="1800" dirty="0">
              <a:effectLst/>
              <a:latin typeface="Times New Roman" panose="02020603050405020304" pitchFamily="18" charset="0"/>
              <a:ea typeface="Times New Roman" panose="02020603050405020304" pitchFamily="18" charset="0"/>
            </a:endParaRPr>
          </a:p>
          <a:p>
            <a:pPr fontAlgn="base">
              <a:buNone/>
            </a:pPr>
            <a:r>
              <a:rPr lang="en-GB" sz="2000" dirty="0">
                <a:solidFill>
                  <a:schemeClr val="accent3"/>
                </a:solidFill>
                <a:effectLst/>
                <a:latin typeface="Segoe UI" panose="020B0502040204020203" pitchFamily="34" charset="0"/>
                <a:ea typeface="Times New Roman" panose="02020603050405020304" pitchFamily="18" charset="0"/>
              </a:rPr>
              <a:t>Overall, the </a:t>
            </a:r>
            <a:r>
              <a:rPr lang="en-GB" sz="2000" i="1" dirty="0">
                <a:solidFill>
                  <a:schemeClr val="accent3"/>
                </a:solidFill>
                <a:effectLst/>
                <a:latin typeface="Segoe UI" panose="020B0502040204020203" pitchFamily="34" charset="0"/>
                <a:ea typeface="Times New Roman" panose="02020603050405020304" pitchFamily="18" charset="0"/>
              </a:rPr>
              <a:t>Tickly Prickly</a:t>
            </a:r>
            <a:r>
              <a:rPr lang="en-GB" sz="2000" dirty="0">
                <a:solidFill>
                  <a:schemeClr val="accent3"/>
                </a:solidFill>
                <a:effectLst/>
                <a:latin typeface="Segoe UI" panose="020B0502040204020203" pitchFamily="34" charset="0"/>
                <a:ea typeface="Times New Roman" panose="02020603050405020304" pitchFamily="18" charset="0"/>
              </a:rPr>
              <a:t> activity is an effective alternative learning experience that promotes experiential, language‑rich and enquiry‑based learning within a meaningful forest environment. Its effectiveness is strongest when delivered as part of a planned Forest School session, supported by clear safety procedures, adult scaffolding and inclusive adaptations. Grounded in Kolb’s experiential learning cycle, Vygotsky’s social development theory and Dewey’s learning by doing the activity successfully integrates literacy, science and wellbeing outcomes aligned with the Curriculum for Wales. While practical and inclusion challenges must be carefully managed, the activity offers strong educational value when implemented purposefully and reflectively.</a:t>
            </a:r>
            <a:endParaRPr lang="en-GB" sz="2000" dirty="0">
              <a:solidFill>
                <a:schemeClr val="accent3"/>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472333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507EBE-CE18-2DAF-CBBD-79CAC6BA315B}"/>
              </a:ext>
            </a:extLst>
          </p:cNvPr>
          <p:cNvSpPr txBox="1"/>
          <p:nvPr/>
        </p:nvSpPr>
        <p:spPr>
          <a:xfrm>
            <a:off x="206828" y="315686"/>
            <a:ext cx="6357258" cy="4985980"/>
          </a:xfrm>
          <a:prstGeom prst="rect">
            <a:avLst/>
          </a:prstGeom>
          <a:noFill/>
        </p:spPr>
        <p:txBody>
          <a:bodyPr wrap="square">
            <a:spAutoFit/>
          </a:bodyPr>
          <a:lstStyle/>
          <a:p>
            <a:pPr fontAlgn="base">
              <a:buNone/>
            </a:pPr>
            <a:r>
              <a:rPr lang="en-GB" sz="2000" b="1" dirty="0">
                <a:solidFill>
                  <a:schemeClr val="accent1"/>
                </a:solidFill>
                <a:effectLst/>
                <a:latin typeface="Segoe UI" panose="020B0502040204020203" pitchFamily="34" charset="0"/>
                <a:ea typeface="Times New Roman" panose="02020603050405020304" pitchFamily="18" charset="0"/>
                <a:cs typeface="Segoe UI" panose="020B0502040204020203" pitchFamily="34" charset="0"/>
              </a:rPr>
              <a:t>Activity 2 in Beach School Environment </a:t>
            </a:r>
            <a:endParaRPr lang="en-GB" sz="2000" dirty="0">
              <a:solidFill>
                <a:schemeClr val="accent1"/>
              </a:solidFill>
              <a:effectLst/>
              <a:latin typeface="Segoe UI" panose="020B0502040204020203" pitchFamily="34" charset="0"/>
              <a:ea typeface="Times New Roman" panose="02020603050405020304" pitchFamily="18" charset="0"/>
              <a:cs typeface="Segoe UI" panose="020B0502040204020203" pitchFamily="34" charset="0"/>
            </a:endParaRPr>
          </a:p>
          <a:p>
            <a:pPr fontAlgn="base">
              <a:buNone/>
            </a:pPr>
            <a:r>
              <a:rPr lang="en-GB" sz="2000" b="1" dirty="0">
                <a:solidFill>
                  <a:schemeClr val="accent1"/>
                </a:solidFill>
                <a:effectLst/>
                <a:latin typeface="Segoe UI" panose="020B0502040204020203" pitchFamily="34" charset="0"/>
                <a:ea typeface="Times New Roman" panose="02020603050405020304" pitchFamily="18" charset="0"/>
                <a:cs typeface="Segoe UI" panose="020B0502040204020203" pitchFamily="34" charset="0"/>
              </a:rPr>
              <a:t> </a:t>
            </a:r>
            <a:endParaRPr lang="en-GB" sz="2000" dirty="0">
              <a:solidFill>
                <a:schemeClr val="accent1"/>
              </a:solidFill>
              <a:effectLst/>
              <a:latin typeface="Segoe UI" panose="020B0502040204020203" pitchFamily="34" charset="0"/>
              <a:ea typeface="Times New Roman" panose="02020603050405020304" pitchFamily="18" charset="0"/>
              <a:cs typeface="Segoe UI" panose="020B0502040204020203" pitchFamily="34" charset="0"/>
            </a:endParaRPr>
          </a:p>
          <a:p>
            <a:pPr fontAlgn="base">
              <a:buNone/>
            </a:pPr>
            <a:r>
              <a:rPr lang="en-GB" sz="2000" b="1" dirty="0">
                <a:solidFill>
                  <a:schemeClr val="accent1"/>
                </a:solidFill>
                <a:effectLst/>
                <a:latin typeface="Segoe UI" panose="020B0502040204020203" pitchFamily="34" charset="0"/>
                <a:ea typeface="Times New Roman" panose="02020603050405020304" pitchFamily="18" charset="0"/>
                <a:cs typeface="Segoe UI" panose="020B0502040204020203" pitchFamily="34" charset="0"/>
              </a:rPr>
              <a:t>Description of the Activity: Sand Sculpting </a:t>
            </a:r>
          </a:p>
          <a:p>
            <a:pPr fontAlgn="base">
              <a:buNone/>
            </a:pPr>
            <a:endParaRPr lang="en-GB" sz="1800" dirty="0">
              <a:solidFill>
                <a:schemeClr val="accent1"/>
              </a:solidFill>
              <a:effectLst/>
              <a:latin typeface="Segoe UI" panose="020B0502040204020203" pitchFamily="34" charset="0"/>
              <a:ea typeface="Times New Roman" panose="02020603050405020304" pitchFamily="18" charset="0"/>
              <a:cs typeface="Segoe UI" panose="020B0502040204020203" pitchFamily="34" charset="0"/>
            </a:endParaRPr>
          </a:p>
          <a:p>
            <a:pPr fontAlgn="base">
              <a:buNone/>
            </a:pPr>
            <a:r>
              <a:rPr lang="en-GB" sz="2000" dirty="0">
                <a:solidFill>
                  <a:schemeClr val="accent1"/>
                </a:solidFill>
                <a:effectLst/>
                <a:latin typeface="Segoe UI" panose="020B0502040204020203" pitchFamily="34" charset="0"/>
                <a:ea typeface="Times New Roman" panose="02020603050405020304" pitchFamily="18" charset="0"/>
                <a:cs typeface="Segoe UI" panose="020B0502040204020203" pitchFamily="34" charset="0"/>
              </a:rPr>
              <a:t>Build a 3D structure from sand and natural resources found on the beach. Sculpting and moulding damp sand is suitable for all ages, although children aged 3-8 gain the most from texture exploration and motor-skill practice. With close adult supervision, they can squish pack and scoop damp sand to create a simple structure which will form a basis for more complex structures when older (9-12+) implementing planned designs. From practical, hands-on experiences they will learn how to make a structure stronger and increase its height.   Supervision is essential for water safety, use of tools and sand play.</a:t>
            </a:r>
          </a:p>
        </p:txBody>
      </p:sp>
      <p:pic>
        <p:nvPicPr>
          <p:cNvPr id="5" name="Picture 4" descr="Sandcastle with sea in background">
            <a:extLst>
              <a:ext uri="{FF2B5EF4-FFF2-40B4-BE49-F238E27FC236}">
                <a16:creationId xmlns:a16="http://schemas.microsoft.com/office/drawing/2014/main" id="{ECF249BB-A201-D106-98F7-F7BBD7E14F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0224" y="166539"/>
            <a:ext cx="4893692" cy="3262461"/>
          </a:xfrm>
          <a:prstGeom prst="rect">
            <a:avLst/>
          </a:prstGeom>
        </p:spPr>
      </p:pic>
      <p:pic>
        <p:nvPicPr>
          <p:cNvPr id="7" name="Picture 6" descr="Shell on sand">
            <a:extLst>
              <a:ext uri="{FF2B5EF4-FFF2-40B4-BE49-F238E27FC236}">
                <a16:creationId xmlns:a16="http://schemas.microsoft.com/office/drawing/2014/main" id="{2E455299-CED6-38AC-3CF6-16B0EB7E1B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021" y="3839578"/>
            <a:ext cx="4888895" cy="2750003"/>
          </a:xfrm>
          <a:prstGeom prst="rect">
            <a:avLst/>
          </a:prstGeom>
        </p:spPr>
      </p:pic>
    </p:spTree>
    <p:extLst>
      <p:ext uri="{BB962C8B-B14F-4D97-AF65-F5344CB8AC3E}">
        <p14:creationId xmlns:p14="http://schemas.microsoft.com/office/powerpoint/2010/main" val="847818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29212FD-677C-EE33-1478-78FAA12BC2B0}"/>
              </a:ext>
            </a:extLst>
          </p:cNvPr>
          <p:cNvSpPr txBox="1"/>
          <p:nvPr/>
        </p:nvSpPr>
        <p:spPr>
          <a:xfrm>
            <a:off x="810985" y="1120676"/>
            <a:ext cx="10570029" cy="4616648"/>
          </a:xfrm>
          <a:prstGeom prst="rect">
            <a:avLst/>
          </a:prstGeom>
          <a:noFill/>
        </p:spPr>
        <p:txBody>
          <a:bodyPr wrap="square">
            <a:spAutoFit/>
          </a:bodyPr>
          <a:lstStyle/>
          <a:p>
            <a:pPr fontAlgn="base">
              <a:buNone/>
            </a:pPr>
            <a:r>
              <a:rPr lang="en-GB" sz="2400" dirty="0">
                <a:solidFill>
                  <a:schemeClr val="accent1"/>
                </a:solidFill>
                <a:effectLst/>
                <a:latin typeface="Segoe UI" panose="020B0502040204020203" pitchFamily="34" charset="0"/>
                <a:ea typeface="Times New Roman" panose="02020603050405020304" pitchFamily="18" charset="0"/>
                <a:cs typeface="Segoe UI" panose="020B0502040204020203" pitchFamily="34" charset="0"/>
              </a:rPr>
              <a:t>Purpose &amp; Learning Outcomes </a:t>
            </a:r>
            <a:endParaRPr lang="en-GB" sz="2400" dirty="0">
              <a:solidFill>
                <a:schemeClr val="accent1"/>
              </a:solidFill>
              <a:latin typeface="Segoe UI" panose="020B0502040204020203" pitchFamily="34" charset="0"/>
              <a:ea typeface="Times New Roman" panose="02020603050405020304" pitchFamily="18" charset="0"/>
              <a:cs typeface="Segoe UI" panose="020B0502040204020203" pitchFamily="34" charset="0"/>
            </a:endParaRPr>
          </a:p>
          <a:p>
            <a:pPr fontAlgn="base">
              <a:buNone/>
            </a:pPr>
            <a:endParaRPr lang="en-GB" sz="1800" dirty="0">
              <a:solidFill>
                <a:schemeClr val="accent1"/>
              </a:solidFill>
              <a:effectLst/>
              <a:latin typeface="Segoe UI" panose="020B0502040204020203" pitchFamily="34" charset="0"/>
              <a:ea typeface="Times New Roman" panose="02020603050405020304" pitchFamily="18" charset="0"/>
              <a:cs typeface="Segoe UI" panose="020B0502040204020203" pitchFamily="34" charset="0"/>
            </a:endParaRPr>
          </a:p>
          <a:p>
            <a:pPr>
              <a:buNone/>
            </a:pPr>
            <a:r>
              <a:rPr lang="en-GB" sz="1800" dirty="0">
                <a:solidFill>
                  <a:schemeClr val="accent1"/>
                </a:solidFill>
                <a:effectLst/>
                <a:latin typeface="Segoe UI" panose="020B0502040204020203" pitchFamily="34" charset="0"/>
                <a:ea typeface="Times New Roman" panose="02020603050405020304" pitchFamily="18" charset="0"/>
                <a:cs typeface="Segoe UI" panose="020B0502040204020203" pitchFamily="34" charset="0"/>
              </a:rPr>
              <a:t>The purpose of this beach-based sand sculpting activity is to provide an experiential and play-based learning opportunity that supports children’s physical, cognitive and social development within an alternative learning environment. Through building 3D structures using damp sand and natural beach materials, pupils engage in hands-on exploration that promotes curiosity, creativity and practical problem-solving. This aligns with the Curriculum for Wales emphasis on outdoor learning as a meaningful pedagogy that supports holistic development across Areas of Learning and Experience (Welsh Government, 2020).</a:t>
            </a:r>
          </a:p>
          <a:p>
            <a:pPr>
              <a:buNone/>
            </a:pPr>
            <a:r>
              <a:rPr lang="en-GB" sz="1800" dirty="0">
                <a:solidFill>
                  <a:schemeClr val="accent1"/>
                </a:solidFill>
                <a:effectLst/>
                <a:latin typeface="Segoe UI" panose="020B0502040204020203" pitchFamily="34" charset="0"/>
                <a:ea typeface="Times New Roman" panose="02020603050405020304" pitchFamily="18" charset="0"/>
                <a:cs typeface="Segoe UI" panose="020B0502040204020203" pitchFamily="34" charset="0"/>
              </a:rPr>
              <a:t>Cognitively, pupils develop problem-solving, planning and spatial reasoning skills as they experiment with stability, height and structure, supporting early scientific enquiry and constructivist learning (Piaget, 1952 McLeod, 2026).  Socially, collaborative construction promotes communication, cooperation and shared decision-making, reflecting Vygotsky’s emphasis on learning through social interaction and scaffolding (Vygotsky, 1978 McLeod, 2025 ). Emotionally, the activity builds confidence and resilience as pupils respond to challenge, adapt designs and experience success through persistence, supporting wellbeing and engagement (Kolb, 2015).</a:t>
            </a:r>
          </a:p>
        </p:txBody>
      </p:sp>
    </p:spTree>
    <p:extLst>
      <p:ext uri="{BB962C8B-B14F-4D97-AF65-F5344CB8AC3E}">
        <p14:creationId xmlns:p14="http://schemas.microsoft.com/office/powerpoint/2010/main" val="14933361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AA3D89D-6861-BCB8-80BA-A195C77A02E6}"/>
              </a:ext>
            </a:extLst>
          </p:cNvPr>
          <p:cNvSpPr txBox="1"/>
          <p:nvPr/>
        </p:nvSpPr>
        <p:spPr>
          <a:xfrm>
            <a:off x="228600" y="348734"/>
            <a:ext cx="6096000" cy="461665"/>
          </a:xfrm>
          <a:prstGeom prst="rect">
            <a:avLst/>
          </a:prstGeom>
          <a:noFill/>
        </p:spPr>
        <p:txBody>
          <a:bodyPr wrap="square">
            <a:spAutoFit/>
          </a:bodyPr>
          <a:lstStyle/>
          <a:p>
            <a:r>
              <a:rPr lang="en-GB" sz="2400" b="1" kern="0" dirty="0">
                <a:solidFill>
                  <a:schemeClr val="accent1"/>
                </a:solidFill>
                <a:effectLst/>
                <a:latin typeface="Segoe UI" panose="020B0502040204020203" pitchFamily="34" charset="0"/>
                <a:ea typeface="Times New Roman" panose="02020603050405020304" pitchFamily="18" charset="0"/>
              </a:rPr>
              <a:t>Theoretical Links </a:t>
            </a:r>
            <a:endParaRPr lang="en-GB" sz="2400" b="1" dirty="0">
              <a:solidFill>
                <a:schemeClr val="accent1"/>
              </a:solidFill>
            </a:endParaRPr>
          </a:p>
        </p:txBody>
      </p:sp>
      <p:sp>
        <p:nvSpPr>
          <p:cNvPr id="5" name="TextBox 4">
            <a:extLst>
              <a:ext uri="{FF2B5EF4-FFF2-40B4-BE49-F238E27FC236}">
                <a16:creationId xmlns:a16="http://schemas.microsoft.com/office/drawing/2014/main" id="{67D8D642-57C6-E19F-EEEF-21DB25CCD046}"/>
              </a:ext>
            </a:extLst>
          </p:cNvPr>
          <p:cNvSpPr txBox="1"/>
          <p:nvPr/>
        </p:nvSpPr>
        <p:spPr>
          <a:xfrm>
            <a:off x="228599" y="1017734"/>
            <a:ext cx="11778343" cy="1200329"/>
          </a:xfrm>
          <a:prstGeom prst="rect">
            <a:avLst/>
          </a:prstGeom>
          <a:noFill/>
        </p:spPr>
        <p:txBody>
          <a:bodyPr wrap="square">
            <a:spAutoFit/>
          </a:bodyPr>
          <a:lstStyle/>
          <a:p>
            <a:pPr fontAlgn="base">
              <a:buNone/>
            </a:pPr>
            <a:r>
              <a:rPr lang="en-GB" sz="1800" dirty="0">
                <a:solidFill>
                  <a:schemeClr val="accent1"/>
                </a:solidFill>
                <a:effectLst/>
                <a:latin typeface="Segoe UI" panose="020B0502040204020203" pitchFamily="34" charset="0"/>
                <a:ea typeface="Times New Roman" panose="02020603050405020304" pitchFamily="18" charset="0"/>
              </a:rPr>
              <a:t>The sand structure activity aligns with Piaget’s theory of cognitive development, particularly the preoperational (ages 2–7) and concrete operational stages (7–11). Pupils learn through active, hands-on exploration, developing concepts such as balance, weight, and stability as they manipulate damp sand (Brodie, 2026 ). This supports their understanding of cause and effect as they test how to make structures stronger or taller.</a:t>
            </a:r>
            <a:endParaRPr lang="en-GB" sz="1800" dirty="0">
              <a:solidFill>
                <a:schemeClr val="accent1"/>
              </a:solidFill>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C4402978-9832-B54D-F5DB-0874AD9CA4D2}"/>
              </a:ext>
            </a:extLst>
          </p:cNvPr>
          <p:cNvSpPr txBox="1"/>
          <p:nvPr/>
        </p:nvSpPr>
        <p:spPr>
          <a:xfrm>
            <a:off x="228598" y="2425398"/>
            <a:ext cx="11963401" cy="1415772"/>
          </a:xfrm>
          <a:prstGeom prst="rect">
            <a:avLst/>
          </a:prstGeom>
          <a:noFill/>
        </p:spPr>
        <p:txBody>
          <a:bodyPr wrap="square">
            <a:spAutoFit/>
          </a:bodyPr>
          <a:lstStyle/>
          <a:p>
            <a:pPr>
              <a:buNone/>
            </a:pPr>
            <a:r>
              <a:rPr lang="en-GB" sz="1800" kern="0" dirty="0">
                <a:solidFill>
                  <a:schemeClr val="accent1"/>
                </a:solidFill>
                <a:effectLst/>
                <a:latin typeface="Segoe UI" panose="020B0502040204020203" pitchFamily="34" charset="0"/>
                <a:ea typeface="Times New Roman" panose="02020603050405020304" pitchFamily="18" charset="0"/>
              </a:rPr>
              <a:t>The activity also reflects Vygotsky’s social constructivist theory. With adult supervision and guidance, children work within their Zone of Proximal Development (ZPD), where scaffolding (e.g., demonstrating packing techniques or suggesting design ideas) helps them achieve more complex structures than they could independently (Kretchmar, 2021 ). Peer collaboration further enhances language development and problem-solving skills.</a:t>
            </a:r>
            <a:r>
              <a:rPr lang="en-GB" dirty="0">
                <a:solidFill>
                  <a:schemeClr val="accent1"/>
                </a:solidFill>
                <a:effectLst/>
              </a:rPr>
              <a:t> </a:t>
            </a:r>
          </a:p>
          <a:p>
            <a:pPr>
              <a:buNone/>
            </a:pPr>
            <a:r>
              <a:rPr lang="en-GB" sz="140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6CFC821A-C07C-4890-6265-5F4228AC93DC}"/>
              </a:ext>
            </a:extLst>
          </p:cNvPr>
          <p:cNvSpPr txBox="1"/>
          <p:nvPr/>
        </p:nvSpPr>
        <p:spPr>
          <a:xfrm>
            <a:off x="228597" y="4048505"/>
            <a:ext cx="11778343" cy="1677381"/>
          </a:xfrm>
          <a:prstGeom prst="rect">
            <a:avLst/>
          </a:prstGeom>
          <a:noFill/>
        </p:spPr>
        <p:txBody>
          <a:bodyPr wrap="square">
            <a:spAutoFit/>
          </a:bodyPr>
          <a:lstStyle/>
          <a:p>
            <a:pPr>
              <a:buNone/>
            </a:pPr>
            <a:r>
              <a:rPr lang="en-GB" sz="1800" kern="0" dirty="0">
                <a:solidFill>
                  <a:schemeClr val="accent1"/>
                </a:solidFill>
                <a:effectLst/>
                <a:latin typeface="Segoe UI" panose="020B0502040204020203" pitchFamily="34" charset="0"/>
                <a:ea typeface="Times New Roman" panose="02020603050405020304" pitchFamily="18" charset="0"/>
              </a:rPr>
              <a:t>Additionally, Froebel emphasised learning through play and interaction with natural materials (Froebel Trust, no date ). Using sand, water and natural resources found withing the environment supports sensory exploration and creativity, which are central to early childhood development. Froebel believed such experiences build a foundation for later abstract thinking and design skills, evident as older children begin planning and constructing more advanced structures (Bruce, 2020 ).</a:t>
            </a:r>
            <a:r>
              <a:rPr lang="en-GB" dirty="0">
                <a:solidFill>
                  <a:schemeClr val="accent1"/>
                </a:solidFill>
                <a:effectLst/>
              </a:rPr>
              <a:t> </a:t>
            </a:r>
          </a:p>
          <a:p>
            <a:pPr>
              <a:buNone/>
            </a:pPr>
            <a:r>
              <a:rPr lang="en-GB" sz="140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307944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168C162-DD0F-7DCB-1817-6D22A67F8130}"/>
              </a:ext>
            </a:extLst>
          </p:cNvPr>
          <p:cNvSpPr txBox="1"/>
          <p:nvPr/>
        </p:nvSpPr>
        <p:spPr>
          <a:xfrm>
            <a:off x="185057" y="229382"/>
            <a:ext cx="6096000" cy="461665"/>
          </a:xfrm>
          <a:prstGeom prst="rect">
            <a:avLst/>
          </a:prstGeom>
          <a:noFill/>
        </p:spPr>
        <p:txBody>
          <a:bodyPr wrap="square">
            <a:spAutoFit/>
          </a:bodyPr>
          <a:lstStyle/>
          <a:p>
            <a:r>
              <a:rPr lang="en-GB" sz="2400" b="1" kern="0" dirty="0">
                <a:solidFill>
                  <a:schemeClr val="accent1"/>
                </a:solidFill>
                <a:effectLst/>
                <a:latin typeface="Segoe UI" panose="020B0502040204020203" pitchFamily="34" charset="0"/>
                <a:ea typeface="Times New Roman" panose="02020603050405020304" pitchFamily="18" charset="0"/>
              </a:rPr>
              <a:t>Critical Evaluation </a:t>
            </a:r>
            <a:endParaRPr lang="en-GB" sz="2400" b="1" dirty="0">
              <a:solidFill>
                <a:schemeClr val="accent1"/>
              </a:solidFill>
            </a:endParaRPr>
          </a:p>
        </p:txBody>
      </p:sp>
      <p:sp>
        <p:nvSpPr>
          <p:cNvPr id="5" name="TextBox 4">
            <a:extLst>
              <a:ext uri="{FF2B5EF4-FFF2-40B4-BE49-F238E27FC236}">
                <a16:creationId xmlns:a16="http://schemas.microsoft.com/office/drawing/2014/main" id="{54779DCB-470C-4F2E-A3DF-35D2EDE9B9E4}"/>
              </a:ext>
            </a:extLst>
          </p:cNvPr>
          <p:cNvSpPr txBox="1"/>
          <p:nvPr/>
        </p:nvSpPr>
        <p:spPr>
          <a:xfrm>
            <a:off x="185057" y="849086"/>
            <a:ext cx="10189029" cy="1200329"/>
          </a:xfrm>
          <a:prstGeom prst="rect">
            <a:avLst/>
          </a:prstGeom>
          <a:noFill/>
        </p:spPr>
        <p:txBody>
          <a:bodyPr wrap="square">
            <a:spAutoFit/>
          </a:bodyPr>
          <a:lstStyle/>
          <a:p>
            <a:pPr fontAlgn="base">
              <a:buNone/>
            </a:pPr>
            <a:r>
              <a:rPr lang="en-GB" sz="1800" dirty="0">
                <a:solidFill>
                  <a:schemeClr val="accent1"/>
                </a:solidFill>
                <a:effectLst/>
                <a:latin typeface="Segoe UI" panose="020B0502040204020203" pitchFamily="34" charset="0"/>
                <a:ea typeface="Times New Roman" panose="02020603050405020304" pitchFamily="18" charset="0"/>
              </a:rPr>
              <a:t>A beach‑based 3D sand‑sculpting activity offers rich developmental value, yet it also presents limitations that require careful consideration. From a pedagogical perspective, the activity strongly supports experiential, sensory and construction-based learning, but its effectiveness depends on environmental, developmental and safety factors.</a:t>
            </a:r>
            <a:endParaRPr lang="en-GB" sz="1800" dirty="0">
              <a:solidFill>
                <a:schemeClr val="accent1"/>
              </a:solidFill>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C7C91370-9CC9-FB8E-6C15-F5316D75FCF8}"/>
              </a:ext>
            </a:extLst>
          </p:cNvPr>
          <p:cNvSpPr txBox="1"/>
          <p:nvPr/>
        </p:nvSpPr>
        <p:spPr>
          <a:xfrm>
            <a:off x="185057" y="2207454"/>
            <a:ext cx="11027229" cy="4524315"/>
          </a:xfrm>
          <a:prstGeom prst="rect">
            <a:avLst/>
          </a:prstGeom>
          <a:noFill/>
        </p:spPr>
        <p:txBody>
          <a:bodyPr wrap="square">
            <a:spAutoFit/>
          </a:bodyPr>
          <a:lstStyle/>
          <a:p>
            <a:pPr fontAlgn="base">
              <a:buNone/>
            </a:pPr>
            <a:r>
              <a:rPr lang="en-GB" sz="1800" b="1" dirty="0">
                <a:solidFill>
                  <a:schemeClr val="accent1"/>
                </a:solidFill>
                <a:effectLst/>
                <a:latin typeface="Segoe UI" panose="020B0502040204020203" pitchFamily="34" charset="0"/>
                <a:ea typeface="Times New Roman" panose="02020603050405020304" pitchFamily="18" charset="0"/>
              </a:rPr>
              <a:t>Strengths:</a:t>
            </a:r>
          </a:p>
          <a:p>
            <a:pPr fontAlgn="base">
              <a:buNone/>
            </a:pPr>
            <a:endParaRPr lang="en-GB" sz="1800" b="1" dirty="0">
              <a:solidFill>
                <a:schemeClr val="accent1"/>
              </a:solidFill>
              <a:effectLst/>
              <a:latin typeface="Times New Roman" panose="02020603050405020304" pitchFamily="18" charset="0"/>
              <a:ea typeface="Times New Roman" panose="02020603050405020304" pitchFamily="18" charset="0"/>
            </a:endParaRPr>
          </a:p>
          <a:p>
            <a:pPr>
              <a:buNone/>
            </a:pPr>
            <a:r>
              <a:rPr lang="en-GB" sz="1800" dirty="0">
                <a:solidFill>
                  <a:schemeClr val="accent1"/>
                </a:solidFill>
                <a:effectLst/>
                <a:latin typeface="Segoe UI" panose="020B0502040204020203" pitchFamily="34" charset="0"/>
                <a:ea typeface="Times New Roman" panose="02020603050405020304" pitchFamily="18" charset="0"/>
              </a:rPr>
              <a:t>A key strength lies in its alignment with experiential learning theory, particularly Kolb’s Learning Cycle, where children move through concrete experience, reflection, conceptualisation, and experimentation. The tactile nature of damp sand encourages iterative problem‑solving as children test structural strength and height. </a:t>
            </a:r>
            <a:endParaRPr lang="en-GB" sz="1200" dirty="0">
              <a:solidFill>
                <a:schemeClr val="accent1"/>
              </a:solidFill>
              <a:latin typeface="Segoe UI" panose="020B0502040204020203" pitchFamily="34" charset="0"/>
              <a:ea typeface="Times New Roman" panose="02020603050405020304" pitchFamily="18" charset="0"/>
              <a:cs typeface="Courier New" panose="02070309020205020404" pitchFamily="49" charset="0"/>
            </a:endParaRPr>
          </a:p>
          <a:p>
            <a:pPr>
              <a:buNone/>
            </a:pPr>
            <a:endParaRPr lang="en-GB" sz="1800" dirty="0">
              <a:solidFill>
                <a:schemeClr val="accent1"/>
              </a:solidFill>
              <a:effectLst/>
              <a:latin typeface="Times New Roman" panose="02020603050405020304" pitchFamily="18" charset="0"/>
              <a:ea typeface="Times New Roman" panose="02020603050405020304" pitchFamily="18" charset="0"/>
            </a:endParaRPr>
          </a:p>
          <a:p>
            <a:pPr>
              <a:buNone/>
            </a:pPr>
            <a:r>
              <a:rPr lang="en-GB" sz="1800" dirty="0">
                <a:solidFill>
                  <a:schemeClr val="accent1"/>
                </a:solidFill>
                <a:effectLst/>
                <a:latin typeface="Segoe UI" panose="020B0502040204020203" pitchFamily="34" charset="0"/>
                <a:ea typeface="Times New Roman" panose="02020603050405020304" pitchFamily="18" charset="0"/>
              </a:rPr>
              <a:t>The activity also supports Piaget’s constructivist principles, enabling children aged 3-8 to build schemas through hands-on manipulation of materials. The transition to more planned, intentional designs in ages 9-12 reflects movement toward the concrete operational stage, where logical reasoning and spatial understanding strengthen (McLeod, 2026 ) </a:t>
            </a:r>
          </a:p>
          <a:p>
            <a:pPr>
              <a:buNone/>
            </a:pPr>
            <a:endParaRPr lang="en-GB" sz="1800" dirty="0">
              <a:solidFill>
                <a:schemeClr val="accent1"/>
              </a:solidFill>
              <a:effectLst/>
              <a:latin typeface="Times New Roman" panose="02020603050405020304" pitchFamily="18" charset="0"/>
              <a:ea typeface="Times New Roman" panose="02020603050405020304" pitchFamily="18" charset="0"/>
            </a:endParaRPr>
          </a:p>
          <a:p>
            <a:pPr>
              <a:buNone/>
            </a:pPr>
            <a:r>
              <a:rPr lang="en-GB" sz="1800" dirty="0">
                <a:solidFill>
                  <a:schemeClr val="accent1"/>
                </a:solidFill>
                <a:effectLst/>
                <a:latin typeface="Segoe UI" panose="020B0502040204020203" pitchFamily="34" charset="0"/>
                <a:ea typeface="Times New Roman" panose="02020603050405020304" pitchFamily="18" charset="0"/>
              </a:rPr>
              <a:t>Socially, the activity encourages collaboration, dialogue and co‑construction of knowledge, consistent with Vygotsky’s sociocultural theory. Adult scaffolding, essential for safety, extends children’s capabilities within the Zone of Proximal Development, particularly when discussing stability, balance and design choices (McLeod, 2024 )</a:t>
            </a:r>
            <a:endParaRPr lang="en-GB" sz="1800" dirty="0">
              <a:solidFill>
                <a:schemeClr val="accent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614601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A42A22-F628-F46E-D5CC-029F9E628B9F}"/>
              </a:ext>
            </a:extLst>
          </p:cNvPr>
          <p:cNvSpPr txBox="1"/>
          <p:nvPr/>
        </p:nvSpPr>
        <p:spPr>
          <a:xfrm>
            <a:off x="272143" y="207220"/>
            <a:ext cx="6096000" cy="461665"/>
          </a:xfrm>
          <a:prstGeom prst="rect">
            <a:avLst/>
          </a:prstGeom>
          <a:noFill/>
        </p:spPr>
        <p:txBody>
          <a:bodyPr wrap="square">
            <a:spAutoFit/>
          </a:bodyPr>
          <a:lstStyle/>
          <a:p>
            <a:r>
              <a:rPr lang="en-GB" sz="2400" b="1" kern="0" dirty="0">
                <a:solidFill>
                  <a:schemeClr val="accent1"/>
                </a:solidFill>
                <a:effectLst/>
                <a:latin typeface="Segoe UI" panose="020B0502040204020203" pitchFamily="34" charset="0"/>
                <a:ea typeface="Times New Roman" panose="02020603050405020304" pitchFamily="18" charset="0"/>
              </a:rPr>
              <a:t>Limitations</a:t>
            </a:r>
            <a:r>
              <a:rPr lang="en-GB" sz="2400" kern="0" dirty="0">
                <a:solidFill>
                  <a:schemeClr val="accent1"/>
                </a:solidFill>
                <a:effectLst/>
                <a:latin typeface="Segoe UI" panose="020B0502040204020203" pitchFamily="34" charset="0"/>
                <a:ea typeface="Times New Roman" panose="02020603050405020304" pitchFamily="18" charset="0"/>
              </a:rPr>
              <a:t>: </a:t>
            </a:r>
            <a:endParaRPr lang="en-GB" sz="2400" dirty="0">
              <a:solidFill>
                <a:schemeClr val="accent1"/>
              </a:solidFill>
            </a:endParaRPr>
          </a:p>
        </p:txBody>
      </p:sp>
      <p:sp>
        <p:nvSpPr>
          <p:cNvPr id="5" name="TextBox 4">
            <a:extLst>
              <a:ext uri="{FF2B5EF4-FFF2-40B4-BE49-F238E27FC236}">
                <a16:creationId xmlns:a16="http://schemas.microsoft.com/office/drawing/2014/main" id="{F86C27C1-BEFE-2A6B-81EE-36AF278DFDEB}"/>
              </a:ext>
            </a:extLst>
          </p:cNvPr>
          <p:cNvSpPr txBox="1"/>
          <p:nvPr/>
        </p:nvSpPr>
        <p:spPr>
          <a:xfrm>
            <a:off x="272143" y="713992"/>
            <a:ext cx="11636828" cy="3785652"/>
          </a:xfrm>
          <a:prstGeom prst="rect">
            <a:avLst/>
          </a:prstGeom>
          <a:noFill/>
        </p:spPr>
        <p:txBody>
          <a:bodyPr wrap="square">
            <a:spAutoFit/>
          </a:bodyPr>
          <a:lstStyle/>
          <a:p>
            <a:pPr>
              <a:buNone/>
            </a:pPr>
            <a:r>
              <a:rPr lang="en-GB" sz="2000" dirty="0">
                <a:solidFill>
                  <a:schemeClr val="accent1"/>
                </a:solidFill>
                <a:effectLst/>
                <a:latin typeface="Segoe UI" panose="020B0502040204020203" pitchFamily="34" charset="0"/>
                <a:ea typeface="Times New Roman" panose="02020603050405020304" pitchFamily="18" charset="0"/>
              </a:rPr>
              <a:t>Despite its strengths, the activity has limitations. First, environmental variability (tide times, sand quality, weather) can restrict consistency and accessibility. Learning outcomes may differ significantly depending on conditions, making it less predictable than classroom‑based construction tasks.</a:t>
            </a:r>
          </a:p>
          <a:p>
            <a:pPr>
              <a:buNone/>
            </a:pPr>
            <a:endParaRPr lang="en-GB" sz="2000" dirty="0">
              <a:solidFill>
                <a:schemeClr val="accent1"/>
              </a:solidFill>
              <a:effectLst/>
              <a:latin typeface="Times New Roman" panose="02020603050405020304" pitchFamily="18" charset="0"/>
              <a:ea typeface="Times New Roman" panose="02020603050405020304" pitchFamily="18" charset="0"/>
            </a:endParaRPr>
          </a:p>
          <a:p>
            <a:pPr>
              <a:buNone/>
            </a:pPr>
            <a:r>
              <a:rPr lang="en-GB" sz="2000" dirty="0">
                <a:solidFill>
                  <a:schemeClr val="accent1"/>
                </a:solidFill>
                <a:effectLst/>
                <a:latin typeface="Segoe UI" panose="020B0502040204020203" pitchFamily="34" charset="0"/>
                <a:ea typeface="Times New Roman" panose="02020603050405020304" pitchFamily="18" charset="0"/>
              </a:rPr>
              <a:t>Second, the activity requires high levels of adult supervision for water safety, tool use and group management. This can limit opportunities for independent exploration, particularly for older children who may benefit from greater autonomy.</a:t>
            </a:r>
            <a:endParaRPr lang="en-GB" sz="2000" dirty="0">
              <a:solidFill>
                <a:schemeClr val="accent1"/>
              </a:solidFill>
              <a:latin typeface="Segoe UI" panose="020B0502040204020203" pitchFamily="34" charset="0"/>
              <a:ea typeface="Times New Roman" panose="02020603050405020304" pitchFamily="18" charset="0"/>
            </a:endParaRPr>
          </a:p>
          <a:p>
            <a:pPr>
              <a:buNone/>
            </a:pPr>
            <a:endParaRPr lang="en-GB" sz="2000" dirty="0">
              <a:solidFill>
                <a:schemeClr val="accent1"/>
              </a:solidFill>
              <a:effectLst/>
              <a:latin typeface="Times New Roman" panose="02020603050405020304" pitchFamily="18" charset="0"/>
              <a:ea typeface="Times New Roman" panose="02020603050405020304" pitchFamily="18" charset="0"/>
            </a:endParaRPr>
          </a:p>
          <a:p>
            <a:pPr>
              <a:buNone/>
            </a:pPr>
            <a:r>
              <a:rPr lang="en-GB" sz="2000" dirty="0">
                <a:solidFill>
                  <a:schemeClr val="accent1"/>
                </a:solidFill>
                <a:effectLst/>
                <a:latin typeface="Segoe UI" panose="020B0502040204020203" pitchFamily="34" charset="0"/>
                <a:ea typeface="Times New Roman" panose="02020603050405020304" pitchFamily="18" charset="0"/>
              </a:rPr>
              <a:t>Third, motor‑skill and sensory differences among ALN/SEN learners may affect engagement. Some children may find wet sand aversive, while others may struggle with the fine‑motor demands of sculpting. Adaptations, such as alternative textures, pre‑shaped moulds or reduced sensory load, may be necessary to ensure inclusivity.</a:t>
            </a:r>
            <a:endParaRPr lang="en-GB" sz="2000" dirty="0">
              <a:solidFill>
                <a:schemeClr val="accent1"/>
              </a:solidFill>
              <a:effectLst/>
              <a:latin typeface="Times New Roman" panose="02020603050405020304" pitchFamily="18" charset="0"/>
              <a:ea typeface="Times New Roman" panose="02020603050405020304" pitchFamily="18" charset="0"/>
            </a:endParaRPr>
          </a:p>
        </p:txBody>
      </p:sp>
      <p:pic>
        <p:nvPicPr>
          <p:cNvPr id="7" name="Picture 6" descr="Toy bucket on beach">
            <a:extLst>
              <a:ext uri="{FF2B5EF4-FFF2-40B4-BE49-F238E27FC236}">
                <a16:creationId xmlns:a16="http://schemas.microsoft.com/office/drawing/2014/main" id="{AD925FC8-865F-B1F5-99BE-4DB84915EB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3237" y="4201494"/>
            <a:ext cx="3670300" cy="2449286"/>
          </a:xfrm>
          <a:prstGeom prst="rect">
            <a:avLst/>
          </a:prstGeom>
        </p:spPr>
      </p:pic>
    </p:spTree>
    <p:extLst>
      <p:ext uri="{BB962C8B-B14F-4D97-AF65-F5344CB8AC3E}">
        <p14:creationId xmlns:p14="http://schemas.microsoft.com/office/powerpoint/2010/main" val="9172214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3B5797-4271-9797-0A01-CBC358B5E13E}"/>
              </a:ext>
            </a:extLst>
          </p:cNvPr>
          <p:cNvSpPr txBox="1"/>
          <p:nvPr/>
        </p:nvSpPr>
        <p:spPr>
          <a:xfrm>
            <a:off x="163286" y="196334"/>
            <a:ext cx="6096000" cy="461665"/>
          </a:xfrm>
          <a:prstGeom prst="rect">
            <a:avLst/>
          </a:prstGeom>
          <a:noFill/>
        </p:spPr>
        <p:txBody>
          <a:bodyPr wrap="square">
            <a:spAutoFit/>
          </a:bodyPr>
          <a:lstStyle/>
          <a:p>
            <a:r>
              <a:rPr lang="en-GB" sz="2400" b="1" kern="0" dirty="0">
                <a:solidFill>
                  <a:schemeClr val="accent1"/>
                </a:solidFill>
                <a:effectLst/>
                <a:latin typeface="Segoe UI" panose="020B0502040204020203" pitchFamily="34" charset="0"/>
                <a:ea typeface="Times New Roman" panose="02020603050405020304" pitchFamily="18" charset="0"/>
              </a:rPr>
              <a:t>Application to Practice </a:t>
            </a:r>
            <a:endParaRPr lang="en-GB" sz="2400" b="1" dirty="0">
              <a:solidFill>
                <a:schemeClr val="accent1"/>
              </a:solidFill>
            </a:endParaRPr>
          </a:p>
        </p:txBody>
      </p:sp>
      <p:sp>
        <p:nvSpPr>
          <p:cNvPr id="5" name="TextBox 4">
            <a:extLst>
              <a:ext uri="{FF2B5EF4-FFF2-40B4-BE49-F238E27FC236}">
                <a16:creationId xmlns:a16="http://schemas.microsoft.com/office/drawing/2014/main" id="{87ACBB4C-8F26-530A-C285-4AE8FB093DA1}"/>
              </a:ext>
            </a:extLst>
          </p:cNvPr>
          <p:cNvSpPr txBox="1"/>
          <p:nvPr/>
        </p:nvSpPr>
        <p:spPr>
          <a:xfrm>
            <a:off x="163286" y="762000"/>
            <a:ext cx="8643257" cy="2585323"/>
          </a:xfrm>
          <a:prstGeom prst="rect">
            <a:avLst/>
          </a:prstGeom>
          <a:noFill/>
        </p:spPr>
        <p:txBody>
          <a:bodyPr wrap="square">
            <a:spAutoFit/>
          </a:bodyPr>
          <a:lstStyle/>
          <a:p>
            <a:pPr fontAlgn="base">
              <a:buNone/>
            </a:pPr>
            <a:r>
              <a:rPr lang="en-GB" sz="1800" dirty="0">
                <a:solidFill>
                  <a:schemeClr val="accent1"/>
                </a:solidFill>
                <a:effectLst/>
                <a:latin typeface="Segoe UI" panose="020B0502040204020203" pitchFamily="34" charset="0"/>
                <a:ea typeface="Times New Roman" panose="02020603050405020304" pitchFamily="18" charset="0"/>
              </a:rPr>
              <a:t>A teacher would implement this sand‑sculpting activity as part of a planned Beach School session, ensuring a full risk assessment is completed in line with Welsh Government guidance on outdoor learning and educational visits (Welsh Government, 2023; DfE, 2018). Clear boundaries, water‑safety rules and tool expectations would be established before pupils engage in open‑ended construction challenges, such as designing a structure that is taller or more stable. Teaching staff support learning through observation, questioning and scaffolding, linking outcomes to the Curriculum for Wales, particularly Science and Technology and Health and Well‑being (Welsh Government, 2022).</a:t>
            </a:r>
            <a:endParaRPr lang="en-GB" sz="1800" dirty="0">
              <a:solidFill>
                <a:schemeClr val="accent1"/>
              </a:solidFill>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F9701A9A-8E63-D085-CCAE-D8D31F8ABA96}"/>
              </a:ext>
            </a:extLst>
          </p:cNvPr>
          <p:cNvSpPr txBox="1"/>
          <p:nvPr/>
        </p:nvSpPr>
        <p:spPr>
          <a:xfrm>
            <a:off x="163286" y="3429000"/>
            <a:ext cx="6144984" cy="3139321"/>
          </a:xfrm>
          <a:prstGeom prst="rect">
            <a:avLst/>
          </a:prstGeom>
          <a:noFill/>
        </p:spPr>
        <p:txBody>
          <a:bodyPr wrap="square">
            <a:spAutoFit/>
          </a:bodyPr>
          <a:lstStyle/>
          <a:p>
            <a:pPr fontAlgn="base">
              <a:buNone/>
            </a:pPr>
            <a:r>
              <a:rPr lang="en-GB" sz="1800" dirty="0">
                <a:solidFill>
                  <a:schemeClr val="accent1"/>
                </a:solidFill>
                <a:effectLst/>
                <a:latin typeface="Segoe UI" panose="020B0502040204020203" pitchFamily="34" charset="0"/>
                <a:ea typeface="Times New Roman" panose="02020603050405020304" pitchFamily="18" charset="0"/>
              </a:rPr>
              <a:t>Adaptations for SEN learners include alternative textures, larger tools, visual instructions and peer support to reduce sensory or physical barriers (Teach Early Years, 2024). Different ages access the activity progressively, with younger learners focusing on sensory play and motor skills, and older pupils planning, testing and evaluating structures. In Wales, similar practice is delivered by Beach Academy Wales (2020) and supported in West Wales through learning resource centres such as Natures base Education (2026) in Ceredigion, offering curriculum‑linked coastal learning experiences.</a:t>
            </a:r>
            <a:endParaRPr lang="en-GB" sz="1800" dirty="0">
              <a:solidFill>
                <a:schemeClr val="accent1"/>
              </a:solidFill>
              <a:effectLst/>
              <a:latin typeface="Times New Roman" panose="02020603050405020304" pitchFamily="18" charset="0"/>
              <a:ea typeface="Times New Roman" panose="02020603050405020304" pitchFamily="18" charset="0"/>
            </a:endParaRPr>
          </a:p>
        </p:txBody>
      </p:sp>
      <p:pic>
        <p:nvPicPr>
          <p:cNvPr id="9" name="Picture 8">
            <a:extLst>
              <a:ext uri="{FF2B5EF4-FFF2-40B4-BE49-F238E27FC236}">
                <a16:creationId xmlns:a16="http://schemas.microsoft.com/office/drawing/2014/main" id="{29A94C4C-9859-BDC6-C5B1-3F19101FC9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73342" y="196334"/>
            <a:ext cx="2066245" cy="3673325"/>
          </a:xfrm>
          <a:prstGeom prst="rect">
            <a:avLst/>
          </a:prstGeom>
        </p:spPr>
      </p:pic>
      <p:pic>
        <p:nvPicPr>
          <p:cNvPr id="11" name="Picture 10">
            <a:extLst>
              <a:ext uri="{FF2B5EF4-FFF2-40B4-BE49-F238E27FC236}">
                <a16:creationId xmlns:a16="http://schemas.microsoft.com/office/drawing/2014/main" id="{1F88AB9F-1603-D818-FD66-B3E29282F9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5069" y="3057644"/>
            <a:ext cx="1974756" cy="3510677"/>
          </a:xfrm>
          <a:prstGeom prst="rect">
            <a:avLst/>
          </a:prstGeom>
        </p:spPr>
      </p:pic>
    </p:spTree>
    <p:extLst>
      <p:ext uri="{BB962C8B-B14F-4D97-AF65-F5344CB8AC3E}">
        <p14:creationId xmlns:p14="http://schemas.microsoft.com/office/powerpoint/2010/main" val="9574057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A28FC7-12A7-19EF-3FC4-B7A20D23F6A3}"/>
              </a:ext>
            </a:extLst>
          </p:cNvPr>
          <p:cNvSpPr txBox="1"/>
          <p:nvPr/>
        </p:nvSpPr>
        <p:spPr>
          <a:xfrm>
            <a:off x="1611086" y="1817913"/>
            <a:ext cx="9448800" cy="3477875"/>
          </a:xfrm>
          <a:prstGeom prst="rect">
            <a:avLst/>
          </a:prstGeom>
          <a:noFill/>
        </p:spPr>
        <p:txBody>
          <a:bodyPr wrap="square">
            <a:spAutoFit/>
          </a:bodyPr>
          <a:lstStyle/>
          <a:p>
            <a:pPr fontAlgn="base">
              <a:buNone/>
            </a:pPr>
            <a:r>
              <a:rPr lang="en-GB" sz="2000" dirty="0">
                <a:solidFill>
                  <a:schemeClr val="accent1"/>
                </a:solidFill>
                <a:effectLst/>
                <a:latin typeface="Segoe UI" panose="020B0502040204020203" pitchFamily="34" charset="0"/>
                <a:ea typeface="Times New Roman" panose="02020603050405020304" pitchFamily="18" charset="0"/>
              </a:rPr>
              <a:t>Overall, the beach‑based sand sculpting activity is a highly effective alternative learning experience that supports children’s cognitive, physical and social development through experiential and play‑based learning. Its effectiveness is strongest when delivered within a carefully planned Beach School session, supported by clear boundaries, thorough risk assessment and appropriate adult scaffolding to ensure safety and progression. Grounded in experiential, constructivist and sociocultural theories, the activity promotes problem‑solving, collaboration and resilience while aligning well with Curriculum for Wales priorities. While environmental variability and inclusion considerations may limit consistency, these challenges can be mitigated through adaptation, making the activity educationally valuable when implemented thoughtfully and inclusively</a:t>
            </a:r>
            <a:r>
              <a:rPr lang="en-GB" sz="1800" dirty="0">
                <a:solidFill>
                  <a:schemeClr val="accent1"/>
                </a:solidFill>
                <a:effectLst/>
                <a:latin typeface="Segoe UI" panose="020B0502040204020203" pitchFamily="34" charset="0"/>
                <a:ea typeface="Times New Roman" panose="02020603050405020304" pitchFamily="18" charset="0"/>
              </a:rPr>
              <a:t>.</a:t>
            </a:r>
            <a:endParaRPr lang="en-GB" sz="1800" dirty="0">
              <a:solidFill>
                <a:schemeClr val="accent1"/>
              </a:solidFill>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40C4A754-B0E1-8E9D-07F4-50DB7CEE9DAF}"/>
              </a:ext>
            </a:extLst>
          </p:cNvPr>
          <p:cNvSpPr txBox="1"/>
          <p:nvPr/>
        </p:nvSpPr>
        <p:spPr>
          <a:xfrm>
            <a:off x="239486" y="261648"/>
            <a:ext cx="6096000" cy="461665"/>
          </a:xfrm>
          <a:prstGeom prst="rect">
            <a:avLst/>
          </a:prstGeom>
          <a:noFill/>
        </p:spPr>
        <p:txBody>
          <a:bodyPr wrap="square">
            <a:spAutoFit/>
          </a:bodyPr>
          <a:lstStyle/>
          <a:p>
            <a:pPr fontAlgn="base">
              <a:buNone/>
            </a:pPr>
            <a:r>
              <a:rPr lang="en-GB" sz="2400" b="1" dirty="0">
                <a:solidFill>
                  <a:schemeClr val="accent1"/>
                </a:solidFill>
                <a:effectLst/>
                <a:latin typeface="Segoe UI" panose="020B0502040204020203" pitchFamily="34" charset="0"/>
                <a:ea typeface="Times New Roman" panose="02020603050405020304" pitchFamily="18" charset="0"/>
              </a:rPr>
              <a:t>Overall Judgement/Mini Conclusion  </a:t>
            </a:r>
            <a:endParaRPr lang="en-GB" sz="2400" b="1" dirty="0">
              <a:solidFill>
                <a:schemeClr val="accent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8665796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AB362A1-4704-50EB-A3E1-538AA77DE655}"/>
              </a:ext>
            </a:extLst>
          </p:cNvPr>
          <p:cNvSpPr txBox="1"/>
          <p:nvPr/>
        </p:nvSpPr>
        <p:spPr>
          <a:xfrm>
            <a:off x="270502" y="393059"/>
            <a:ext cx="6096000" cy="1138773"/>
          </a:xfrm>
          <a:prstGeom prst="rect">
            <a:avLst/>
          </a:prstGeom>
          <a:noFill/>
        </p:spPr>
        <p:txBody>
          <a:bodyPr wrap="square">
            <a:spAutoFit/>
          </a:bodyPr>
          <a:lstStyle/>
          <a:p>
            <a:pPr fontAlgn="base">
              <a:buNone/>
            </a:pPr>
            <a:r>
              <a:rPr lang="en-GB" sz="2400" b="1" dirty="0">
                <a:solidFill>
                  <a:schemeClr val="accent2">
                    <a:lumMod val="75000"/>
                  </a:schemeClr>
                </a:solidFill>
                <a:effectLst/>
                <a:latin typeface="Segoe UI" panose="020B0502040204020203" pitchFamily="34" charset="0"/>
                <a:ea typeface="Times New Roman" panose="02020603050405020304" pitchFamily="18" charset="0"/>
              </a:rPr>
              <a:t>Activity 3: </a:t>
            </a:r>
            <a:r>
              <a:rPr lang="en-GB" sz="2400" dirty="0">
                <a:solidFill>
                  <a:schemeClr val="accent2">
                    <a:lumMod val="75000"/>
                  </a:schemeClr>
                </a:solidFill>
                <a:effectLst/>
                <a:latin typeface="Segoe UI" panose="020B0502040204020203" pitchFamily="34" charset="0"/>
                <a:ea typeface="Times New Roman" panose="02020603050405020304" pitchFamily="18" charset="0"/>
              </a:rPr>
              <a:t>Make a grass bucket seat</a:t>
            </a:r>
            <a:endParaRPr lang="en-GB" sz="2400" dirty="0">
              <a:solidFill>
                <a:schemeClr val="accent2">
                  <a:lumMod val="75000"/>
                </a:schemeClr>
              </a:solidFill>
              <a:effectLst/>
              <a:latin typeface="Times New Roman" panose="02020603050405020304" pitchFamily="18" charset="0"/>
              <a:ea typeface="Times New Roman" panose="02020603050405020304" pitchFamily="18" charset="0"/>
            </a:endParaRPr>
          </a:p>
          <a:p>
            <a:pPr fontAlgn="base">
              <a:buNone/>
            </a:pPr>
            <a:r>
              <a:rPr lang="en-GB" sz="2400" b="1" dirty="0">
                <a:solidFill>
                  <a:schemeClr val="accent2">
                    <a:lumMod val="75000"/>
                  </a:schemeClr>
                </a:solidFill>
                <a:effectLst/>
                <a:latin typeface="Segoe UI" panose="020B0502040204020203" pitchFamily="34" charset="0"/>
                <a:ea typeface="Times New Roman" panose="02020603050405020304" pitchFamily="18" charset="0"/>
              </a:rPr>
              <a:t> </a:t>
            </a:r>
            <a:endParaRPr lang="en-GB" sz="2400" dirty="0">
              <a:solidFill>
                <a:schemeClr val="accent2">
                  <a:lumMod val="75000"/>
                </a:schemeClr>
              </a:solidFill>
              <a:effectLst/>
              <a:latin typeface="Times New Roman" panose="02020603050405020304" pitchFamily="18" charset="0"/>
              <a:ea typeface="Times New Roman" panose="02020603050405020304" pitchFamily="18" charset="0"/>
            </a:endParaRPr>
          </a:p>
          <a:p>
            <a:pPr fontAlgn="base">
              <a:buNone/>
            </a:pPr>
            <a:r>
              <a:rPr lang="en-GB" sz="2000" kern="0" dirty="0">
                <a:solidFill>
                  <a:schemeClr val="accent2">
                    <a:lumMod val="75000"/>
                  </a:schemeClr>
                </a:solidFill>
                <a:effectLst/>
                <a:latin typeface="Segoe UI" panose="020B0502040204020203" pitchFamily="34" charset="0"/>
                <a:ea typeface="Times New Roman" panose="02020603050405020304" pitchFamily="18" charset="0"/>
              </a:rPr>
              <a:t>Description of the Activity: Garden Seat </a:t>
            </a:r>
            <a:endParaRPr lang="en-GB" sz="2000" dirty="0">
              <a:solidFill>
                <a:schemeClr val="accent2">
                  <a:lumMod val="75000"/>
                </a:schemeClr>
              </a:solidFill>
            </a:endParaRPr>
          </a:p>
        </p:txBody>
      </p:sp>
      <p:pic>
        <p:nvPicPr>
          <p:cNvPr id="4" name="Picture 3" descr="Dense mat of grass gowing in a tin bucket">
            <a:extLst>
              <a:ext uri="{FF2B5EF4-FFF2-40B4-BE49-F238E27FC236}">
                <a16:creationId xmlns:a16="http://schemas.microsoft.com/office/drawing/2014/main" id="{1D115F6A-4335-53D9-69C4-972565F4A76B}"/>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7283329" y="393060"/>
            <a:ext cx="4397039" cy="3693320"/>
          </a:xfrm>
          <a:prstGeom prst="rect">
            <a:avLst/>
          </a:prstGeom>
          <a:noFill/>
          <a:ln>
            <a:noFill/>
          </a:ln>
        </p:spPr>
      </p:pic>
      <p:sp>
        <p:nvSpPr>
          <p:cNvPr id="6" name="TextBox 5">
            <a:extLst>
              <a:ext uri="{FF2B5EF4-FFF2-40B4-BE49-F238E27FC236}">
                <a16:creationId xmlns:a16="http://schemas.microsoft.com/office/drawing/2014/main" id="{393ED09F-B264-373D-73D2-C33CF1DC3F5D}"/>
              </a:ext>
            </a:extLst>
          </p:cNvPr>
          <p:cNvSpPr txBox="1"/>
          <p:nvPr/>
        </p:nvSpPr>
        <p:spPr>
          <a:xfrm>
            <a:off x="270502" y="1995998"/>
            <a:ext cx="6826984" cy="3416320"/>
          </a:xfrm>
          <a:prstGeom prst="rect">
            <a:avLst/>
          </a:prstGeom>
          <a:noFill/>
        </p:spPr>
        <p:txBody>
          <a:bodyPr wrap="square">
            <a:spAutoFit/>
          </a:bodyPr>
          <a:lstStyle/>
          <a:p>
            <a:pPr fontAlgn="base">
              <a:buNone/>
            </a:pPr>
            <a:r>
              <a:rPr lang="en-GB" sz="1800" dirty="0">
                <a:solidFill>
                  <a:schemeClr val="accent2">
                    <a:lumMod val="75000"/>
                  </a:schemeClr>
                </a:solidFill>
                <a:effectLst/>
                <a:latin typeface="Segoe UI" panose="020B0502040204020203" pitchFamily="34" charset="0"/>
                <a:ea typeface="Times New Roman" panose="02020603050405020304" pitchFamily="18" charset="0"/>
              </a:rPr>
              <a:t>Individual pupils can design and create a grass bucket seat for the garden environment. The activity is suitable for pupils 3 to 11 years old. Pupils are asked to source a disused metal or durable plastic container, suitable to hold their weight, to be reused as a seat. Once sourced, they can design the outward appearance of their bucket seat and apply their planned design before sowing grass seeds within. To reduce expenditure, overturned earth from fresh mole hills can be used as compost for sowing grass seeds within the reused containers. Pupils will be responsible for watering their grass buckets seats to ensure germination and once nice the grass is nice and thick they can trim growth with scissors. </a:t>
            </a:r>
            <a:endParaRPr lang="en-GB" sz="1800" dirty="0">
              <a:solidFill>
                <a:schemeClr val="accent2">
                  <a:lumMod val="75000"/>
                </a:schemeClr>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6411372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DCA74C-325E-7EBC-216D-5BCD495A0B0B}"/>
              </a:ext>
            </a:extLst>
          </p:cNvPr>
          <p:cNvSpPr txBox="1"/>
          <p:nvPr/>
        </p:nvSpPr>
        <p:spPr>
          <a:xfrm>
            <a:off x="293914" y="261649"/>
            <a:ext cx="6096000" cy="461665"/>
          </a:xfrm>
          <a:prstGeom prst="rect">
            <a:avLst/>
          </a:prstGeom>
          <a:noFill/>
        </p:spPr>
        <p:txBody>
          <a:bodyPr wrap="square">
            <a:spAutoFit/>
          </a:bodyPr>
          <a:lstStyle/>
          <a:p>
            <a:r>
              <a:rPr lang="en-GB" sz="2400" b="1" kern="0" dirty="0">
                <a:solidFill>
                  <a:schemeClr val="accent2">
                    <a:lumMod val="75000"/>
                  </a:schemeClr>
                </a:solidFill>
                <a:effectLst/>
                <a:latin typeface="Segoe UI" panose="020B0502040204020203" pitchFamily="34" charset="0"/>
                <a:ea typeface="Times New Roman" panose="02020603050405020304" pitchFamily="18" charset="0"/>
              </a:rPr>
              <a:t>Purpose &amp; Learning Outcomes </a:t>
            </a:r>
            <a:endParaRPr lang="en-GB" sz="2400" b="1" dirty="0">
              <a:solidFill>
                <a:schemeClr val="accent2">
                  <a:lumMod val="75000"/>
                </a:schemeClr>
              </a:solidFill>
            </a:endParaRPr>
          </a:p>
        </p:txBody>
      </p:sp>
      <p:sp>
        <p:nvSpPr>
          <p:cNvPr id="5" name="TextBox 4">
            <a:extLst>
              <a:ext uri="{FF2B5EF4-FFF2-40B4-BE49-F238E27FC236}">
                <a16:creationId xmlns:a16="http://schemas.microsoft.com/office/drawing/2014/main" id="{98AAAE9E-FEFB-DA07-9561-2AE68B0AE8A7}"/>
              </a:ext>
            </a:extLst>
          </p:cNvPr>
          <p:cNvSpPr txBox="1"/>
          <p:nvPr/>
        </p:nvSpPr>
        <p:spPr>
          <a:xfrm>
            <a:off x="293913" y="979715"/>
            <a:ext cx="7260773" cy="5793894"/>
          </a:xfrm>
          <a:prstGeom prst="rect">
            <a:avLst/>
          </a:prstGeom>
          <a:noFill/>
        </p:spPr>
        <p:txBody>
          <a:bodyPr wrap="square">
            <a:spAutoFit/>
          </a:bodyPr>
          <a:lstStyle/>
          <a:p>
            <a:pPr>
              <a:buNone/>
            </a:pPr>
            <a:r>
              <a:rPr lang="en-GB" dirty="0">
                <a:solidFill>
                  <a:schemeClr val="accent2">
                    <a:lumMod val="75000"/>
                  </a:schemeClr>
                </a:solidFill>
                <a:effectLst/>
                <a:latin typeface="Segoe UI" panose="020B0502040204020203" pitchFamily="34" charset="0"/>
                <a:ea typeface="Times New Roman" panose="02020603050405020304" pitchFamily="18" charset="0"/>
              </a:rPr>
              <a:t>The purpose of the grass bucket seat activity is to provide pupils aged 3-11 with an experiential, sustainable learning opportunity within a garden-based alternative learning environment. By designing, creating and maintaining a seat using reused containers and natural materials, pupils engage in meaningful problem‑solving and hands‑on enquiry, supporting cognitive development through planning, evaluation and understanding plant growth cycles. Social skills are developed as pupils share resources, collaborate on design ideas and discuss care routines, fostering cooperation and communication. Emotionally, the responsibility of nurturing grass from seed to maturity promotes resilience, patience and a sense of achievement, contributing to increased confidence and wellbeing. This activity aligns with the Curriculum for Wales (2020), which positions outdoor learning as a key pedagogy supporting holistic development and the four purposes, particularly encouraging pupils to become healthy, confident individuals and ethical, informed citizens through sustainable practices and connection with nature (Natural Resources Wales, 2022 ). Outdoor, garden-based learning has been shown to enhance engagement, wellbeing and environmental awareness in children (Children &amp; Nature Network, 2024 ).</a:t>
            </a:r>
            <a:endParaRPr lang="en-GB" dirty="0">
              <a:solidFill>
                <a:schemeClr val="accent2">
                  <a:lumMod val="75000"/>
                </a:schemeClr>
              </a:solidFill>
              <a:effectLst/>
              <a:latin typeface="Times New Roman" panose="02020603050405020304" pitchFamily="18" charset="0"/>
              <a:ea typeface="Times New Roman" panose="02020603050405020304" pitchFamily="18" charset="0"/>
            </a:endParaRPr>
          </a:p>
          <a:p>
            <a:pPr>
              <a:buNone/>
            </a:pPr>
            <a:r>
              <a:rPr lang="en-GB" sz="1050" dirty="0">
                <a:effectLst/>
                <a:latin typeface="Times New Roman" panose="02020603050405020304" pitchFamily="18"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p:txBody>
      </p:sp>
      <p:pic>
        <p:nvPicPr>
          <p:cNvPr id="7" name="Picture 6" descr="Close up of grass">
            <a:extLst>
              <a:ext uri="{FF2B5EF4-FFF2-40B4-BE49-F238E27FC236}">
                <a16:creationId xmlns:a16="http://schemas.microsoft.com/office/drawing/2014/main" id="{9BE1B722-2397-C270-E2AE-7B62623F24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00670" y="2391358"/>
            <a:ext cx="3740768" cy="2496327"/>
          </a:xfrm>
          <a:prstGeom prst="rect">
            <a:avLst/>
          </a:prstGeom>
        </p:spPr>
      </p:pic>
    </p:spTree>
    <p:extLst>
      <p:ext uri="{BB962C8B-B14F-4D97-AF65-F5344CB8AC3E}">
        <p14:creationId xmlns:p14="http://schemas.microsoft.com/office/powerpoint/2010/main" val="4523844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9A5B3E-CC14-EF8E-899F-D24AEC5B5148}"/>
              </a:ext>
            </a:extLst>
          </p:cNvPr>
          <p:cNvSpPr txBox="1"/>
          <p:nvPr/>
        </p:nvSpPr>
        <p:spPr>
          <a:xfrm>
            <a:off x="272143" y="228991"/>
            <a:ext cx="6096000" cy="461665"/>
          </a:xfrm>
          <a:prstGeom prst="rect">
            <a:avLst/>
          </a:prstGeom>
          <a:noFill/>
        </p:spPr>
        <p:txBody>
          <a:bodyPr wrap="square">
            <a:spAutoFit/>
          </a:bodyPr>
          <a:lstStyle/>
          <a:p>
            <a:r>
              <a:rPr lang="en-GB" sz="2400" b="1" kern="0" dirty="0">
                <a:solidFill>
                  <a:schemeClr val="accent2">
                    <a:lumMod val="75000"/>
                  </a:schemeClr>
                </a:solidFill>
                <a:effectLst/>
                <a:latin typeface="Segoe UI" panose="020B0502040204020203" pitchFamily="34" charset="0"/>
                <a:ea typeface="Times New Roman" panose="02020603050405020304" pitchFamily="18" charset="0"/>
              </a:rPr>
              <a:t>Theoretical Links </a:t>
            </a:r>
            <a:endParaRPr lang="en-GB" sz="2400" b="1" dirty="0">
              <a:solidFill>
                <a:schemeClr val="accent2">
                  <a:lumMod val="75000"/>
                </a:schemeClr>
              </a:solidFill>
            </a:endParaRPr>
          </a:p>
        </p:txBody>
      </p:sp>
      <p:sp>
        <p:nvSpPr>
          <p:cNvPr id="5" name="TextBox 4">
            <a:extLst>
              <a:ext uri="{FF2B5EF4-FFF2-40B4-BE49-F238E27FC236}">
                <a16:creationId xmlns:a16="http://schemas.microsoft.com/office/drawing/2014/main" id="{FB02AC64-CB0F-C2E7-0D19-85592314ED28}"/>
              </a:ext>
            </a:extLst>
          </p:cNvPr>
          <p:cNvSpPr txBox="1"/>
          <p:nvPr/>
        </p:nvSpPr>
        <p:spPr>
          <a:xfrm>
            <a:off x="272142" y="790219"/>
            <a:ext cx="11767457" cy="2585323"/>
          </a:xfrm>
          <a:prstGeom prst="rect">
            <a:avLst/>
          </a:prstGeom>
          <a:noFill/>
        </p:spPr>
        <p:txBody>
          <a:bodyPr wrap="square">
            <a:spAutoFit/>
          </a:bodyPr>
          <a:lstStyle/>
          <a:p>
            <a:pPr>
              <a:buNone/>
            </a:pPr>
            <a:r>
              <a:rPr lang="en-GB" sz="1800" dirty="0">
                <a:solidFill>
                  <a:schemeClr val="accent2">
                    <a:lumMod val="75000"/>
                  </a:schemeClr>
                </a:solidFill>
                <a:effectLst/>
                <a:latin typeface="Segoe UI" panose="020B0502040204020203" pitchFamily="34" charset="0"/>
                <a:ea typeface="Times New Roman" panose="02020603050405020304" pitchFamily="18" charset="0"/>
              </a:rPr>
              <a:t>This activity is underpinned by several well-established learning theories that emphasise experiential, social and purposeful learning within authentic environments.</a:t>
            </a:r>
            <a:endParaRPr lang="en-GB" sz="1800" dirty="0">
              <a:solidFill>
                <a:schemeClr val="accent2">
                  <a:lumMod val="75000"/>
                </a:schemeClr>
              </a:solidFill>
              <a:effectLst/>
              <a:latin typeface="Times New Roman" panose="02020603050405020304" pitchFamily="18" charset="0"/>
              <a:ea typeface="Times New Roman" panose="02020603050405020304" pitchFamily="18" charset="0"/>
            </a:endParaRPr>
          </a:p>
          <a:p>
            <a:pPr>
              <a:buNone/>
            </a:pPr>
            <a:r>
              <a:rPr lang="en-GB" sz="1800" dirty="0">
                <a:solidFill>
                  <a:schemeClr val="accent2">
                    <a:lumMod val="75000"/>
                  </a:schemeClr>
                </a:solidFill>
                <a:effectLst/>
                <a:latin typeface="Segoe UI" panose="020B0502040204020203" pitchFamily="34" charset="0"/>
                <a:ea typeface="Times New Roman" panose="02020603050405020304" pitchFamily="18" charset="0"/>
              </a:rPr>
              <a:t>Kolb’s Experiential Learning Theory provides a strong framework for the grass bucket seat activity, as pupils progress through all four stages of the learning cycle (Kolb, 2015 ). Pupils engage in concrete experience when sourcing containers, sowing seeds and caring for the grass. Reflective observation occurs as they monitor growth, consider what is working well and identify any problems. Abstract conceptualisation is evident when pupils develop understanding of plant needs, sustainability and design choices, while active experimentation takes place as they adapt watering routines, soil choices or container designs to improve outcomes.</a:t>
            </a:r>
            <a:br>
              <a:rPr lang="en-GB" sz="1800" dirty="0">
                <a:effectLst/>
                <a:latin typeface="Segoe UI" panose="020B0502040204020203" pitchFamily="34" charset="0"/>
                <a:ea typeface="Times New Roman" panose="02020603050405020304" pitchFamily="18" charset="0"/>
              </a:rPr>
            </a:br>
            <a:endParaRPr lang="en-GB" sz="18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0ADC07FC-5AD0-4342-050F-D93395AA9E63}"/>
              </a:ext>
            </a:extLst>
          </p:cNvPr>
          <p:cNvSpPr txBox="1"/>
          <p:nvPr/>
        </p:nvSpPr>
        <p:spPr>
          <a:xfrm>
            <a:off x="272142" y="3167743"/>
            <a:ext cx="11767457" cy="2021409"/>
          </a:xfrm>
          <a:prstGeom prst="rect">
            <a:avLst/>
          </a:prstGeom>
          <a:noFill/>
        </p:spPr>
        <p:txBody>
          <a:bodyPr wrap="square">
            <a:spAutoFit/>
          </a:bodyPr>
          <a:lstStyle/>
          <a:p>
            <a:pPr>
              <a:buNone/>
            </a:pPr>
            <a:r>
              <a:rPr lang="en-GB" sz="1800" dirty="0">
                <a:solidFill>
                  <a:schemeClr val="accent2">
                    <a:lumMod val="75000"/>
                  </a:schemeClr>
                </a:solidFill>
                <a:effectLst/>
                <a:latin typeface="Segoe UI" panose="020B0502040204020203" pitchFamily="34" charset="0"/>
                <a:ea typeface="Times New Roman" panose="02020603050405020304" pitchFamily="18" charset="0"/>
              </a:rPr>
              <a:t>Dewey’s Learning by Doing (1938) further supports this activity, as learning occurs through meaningful, real-world tasks rather than abstract instruction (Dewey, 1938 ). Shepherd (2019, p. 176) maintains that for Dewey, “teaching is not about mastering technique but is about recognising educative moments or capacities and facilitating learning between child, environment, and curriculum”. Creating a usable seat within a garden environment gives pupils a clear purpose, increasing motivation and ownership of learning. The hands-on nature of the task reflects Dewey’s emphasis on active engagement and learning rooted in experience and reflection, particularly when pupils evaluate the success of their designs.</a:t>
            </a:r>
            <a:endParaRPr lang="en-GB" sz="1800" dirty="0">
              <a:solidFill>
                <a:schemeClr val="accent2">
                  <a:lumMod val="75000"/>
                </a:schemeClr>
              </a:solidFill>
              <a:effectLst/>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ED7389FC-CDFA-5147-D2E2-02657BF82829}"/>
              </a:ext>
            </a:extLst>
          </p:cNvPr>
          <p:cNvSpPr txBox="1"/>
          <p:nvPr/>
        </p:nvSpPr>
        <p:spPr>
          <a:xfrm>
            <a:off x="272142" y="5189152"/>
            <a:ext cx="11767457" cy="1415772"/>
          </a:xfrm>
          <a:prstGeom prst="rect">
            <a:avLst/>
          </a:prstGeom>
          <a:noFill/>
        </p:spPr>
        <p:txBody>
          <a:bodyPr wrap="square">
            <a:spAutoFit/>
          </a:bodyPr>
          <a:lstStyle/>
          <a:p>
            <a:pPr>
              <a:buNone/>
            </a:pPr>
            <a:r>
              <a:rPr lang="en-GB" sz="1800" kern="0" dirty="0">
                <a:solidFill>
                  <a:schemeClr val="accent2">
                    <a:lumMod val="75000"/>
                  </a:schemeClr>
                </a:solidFill>
                <a:effectLst/>
                <a:latin typeface="Segoe UI" panose="020B0502040204020203" pitchFamily="34" charset="0"/>
                <a:ea typeface="Times New Roman" panose="02020603050405020304" pitchFamily="18" charset="0"/>
              </a:rPr>
              <a:t>Vygotsky’s Social Development Theory is also relevant, particularly when pupils share resources, discuss design ideas and receive adult guidance (Vygotsky,1978 ). Teacher scaffolding supports learners within their Zone of Proximal Development, while peer collaboration enhances language development, problem-solving and social learning throughout the activity (McLeod, 2025 ).</a:t>
            </a:r>
            <a:r>
              <a:rPr lang="en-GB" dirty="0">
                <a:solidFill>
                  <a:schemeClr val="accent2">
                    <a:lumMod val="75000"/>
                  </a:schemeClr>
                </a:solidFill>
                <a:effectLst/>
              </a:rPr>
              <a:t> </a:t>
            </a:r>
          </a:p>
          <a:p>
            <a:pPr>
              <a:buNone/>
            </a:pPr>
            <a:r>
              <a:rPr lang="en-GB" sz="140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6522961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D42D41-D8CE-48AB-9987-77C90BACD80D}"/>
              </a:ext>
            </a:extLst>
          </p:cNvPr>
          <p:cNvSpPr txBox="1"/>
          <p:nvPr/>
        </p:nvSpPr>
        <p:spPr>
          <a:xfrm>
            <a:off x="217714" y="152791"/>
            <a:ext cx="6096000" cy="461665"/>
          </a:xfrm>
          <a:prstGeom prst="rect">
            <a:avLst/>
          </a:prstGeom>
          <a:noFill/>
        </p:spPr>
        <p:txBody>
          <a:bodyPr wrap="square">
            <a:spAutoFit/>
          </a:bodyPr>
          <a:lstStyle/>
          <a:p>
            <a:r>
              <a:rPr lang="en-GB" sz="2400" b="1" kern="0" dirty="0">
                <a:solidFill>
                  <a:schemeClr val="accent2">
                    <a:lumMod val="75000"/>
                  </a:schemeClr>
                </a:solidFill>
                <a:effectLst/>
                <a:latin typeface="Segoe UI" panose="020B0502040204020203" pitchFamily="34" charset="0"/>
                <a:ea typeface="Times New Roman" panose="02020603050405020304" pitchFamily="18" charset="0"/>
              </a:rPr>
              <a:t>Critical Evaluation </a:t>
            </a:r>
            <a:endParaRPr lang="en-GB" sz="2400" b="1" dirty="0">
              <a:solidFill>
                <a:schemeClr val="accent2">
                  <a:lumMod val="75000"/>
                </a:schemeClr>
              </a:solidFill>
            </a:endParaRPr>
          </a:p>
        </p:txBody>
      </p:sp>
      <p:sp>
        <p:nvSpPr>
          <p:cNvPr id="5" name="TextBox 4">
            <a:extLst>
              <a:ext uri="{FF2B5EF4-FFF2-40B4-BE49-F238E27FC236}">
                <a16:creationId xmlns:a16="http://schemas.microsoft.com/office/drawing/2014/main" id="{7E928A52-DBFB-FA98-AD9D-D4DBA2AF7E4D}"/>
              </a:ext>
            </a:extLst>
          </p:cNvPr>
          <p:cNvSpPr txBox="1"/>
          <p:nvPr/>
        </p:nvSpPr>
        <p:spPr>
          <a:xfrm>
            <a:off x="217714" y="751505"/>
            <a:ext cx="6096000" cy="400110"/>
          </a:xfrm>
          <a:prstGeom prst="rect">
            <a:avLst/>
          </a:prstGeom>
          <a:noFill/>
        </p:spPr>
        <p:txBody>
          <a:bodyPr wrap="square">
            <a:spAutoFit/>
          </a:bodyPr>
          <a:lstStyle/>
          <a:p>
            <a:pPr fontAlgn="base">
              <a:buNone/>
            </a:pPr>
            <a:r>
              <a:rPr lang="en-GB" sz="2000" b="1" dirty="0">
                <a:solidFill>
                  <a:schemeClr val="accent2">
                    <a:lumMod val="75000"/>
                  </a:schemeClr>
                </a:solidFill>
                <a:effectLst/>
                <a:latin typeface="Segoe UI" panose="020B0502040204020203" pitchFamily="34" charset="0"/>
                <a:ea typeface="Times New Roman" panose="02020603050405020304" pitchFamily="18" charset="0"/>
              </a:rPr>
              <a:t>Strengths</a:t>
            </a:r>
            <a:r>
              <a:rPr lang="en-GB" sz="2000" dirty="0">
                <a:solidFill>
                  <a:schemeClr val="accent2">
                    <a:lumMod val="75000"/>
                  </a:schemeClr>
                </a:solidFill>
                <a:effectLst/>
                <a:latin typeface="Segoe UI" panose="020B0502040204020203" pitchFamily="34" charset="0"/>
                <a:ea typeface="Times New Roman" panose="02020603050405020304" pitchFamily="18" charset="0"/>
              </a:rPr>
              <a:t>:</a:t>
            </a:r>
            <a:endParaRPr lang="en-GB" sz="2000" dirty="0">
              <a:solidFill>
                <a:schemeClr val="accent2">
                  <a:lumMod val="75000"/>
                </a:schemeClr>
              </a:solidFill>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B2405C96-06CC-21A0-4104-84CD97921A39}"/>
              </a:ext>
            </a:extLst>
          </p:cNvPr>
          <p:cNvSpPr txBox="1"/>
          <p:nvPr/>
        </p:nvSpPr>
        <p:spPr>
          <a:xfrm>
            <a:off x="217714" y="1257886"/>
            <a:ext cx="11767457" cy="1631216"/>
          </a:xfrm>
          <a:prstGeom prst="rect">
            <a:avLst/>
          </a:prstGeom>
          <a:noFill/>
        </p:spPr>
        <p:txBody>
          <a:bodyPr wrap="square">
            <a:spAutoFit/>
          </a:bodyPr>
          <a:lstStyle/>
          <a:p>
            <a:r>
              <a:rPr lang="en-GB" sz="2000" kern="0" dirty="0">
                <a:solidFill>
                  <a:schemeClr val="accent2">
                    <a:lumMod val="75000"/>
                  </a:schemeClr>
                </a:solidFill>
                <a:effectLst/>
                <a:latin typeface="Segoe UI" panose="020B0502040204020203" pitchFamily="34" charset="0"/>
                <a:ea typeface="Times New Roman" panose="02020603050405020304" pitchFamily="18" charset="0"/>
              </a:rPr>
              <a:t>The grass bucket seat activity is effective because it situates learning within a purposeful, real‑world context, promoting high levels of engagement and motivation. Pupils are actively involved in designing, creating and maintaining a functional outcome, which supports experiential and enquiry‑based learning rather than passive instruction. Such authentic tasks are shown to deepen understanding and increase pupil ownership of learning (Kolb, 2015).</a:t>
            </a:r>
            <a:endParaRPr lang="en-GB" sz="2000" dirty="0">
              <a:solidFill>
                <a:schemeClr val="accent2">
                  <a:lumMod val="75000"/>
                </a:schemeClr>
              </a:solidFill>
            </a:endParaRPr>
          </a:p>
        </p:txBody>
      </p:sp>
      <p:sp>
        <p:nvSpPr>
          <p:cNvPr id="9" name="TextBox 8">
            <a:extLst>
              <a:ext uri="{FF2B5EF4-FFF2-40B4-BE49-F238E27FC236}">
                <a16:creationId xmlns:a16="http://schemas.microsoft.com/office/drawing/2014/main" id="{7D9A62CF-6A83-DF66-FFD0-16D2FBAB0EC2}"/>
              </a:ext>
            </a:extLst>
          </p:cNvPr>
          <p:cNvSpPr txBox="1"/>
          <p:nvPr/>
        </p:nvSpPr>
        <p:spPr>
          <a:xfrm>
            <a:off x="217714" y="3008255"/>
            <a:ext cx="11408229" cy="1323439"/>
          </a:xfrm>
          <a:prstGeom prst="rect">
            <a:avLst/>
          </a:prstGeom>
          <a:noFill/>
        </p:spPr>
        <p:txBody>
          <a:bodyPr wrap="square">
            <a:spAutoFit/>
          </a:bodyPr>
          <a:lstStyle/>
          <a:p>
            <a:r>
              <a:rPr lang="en-GB" sz="2000" kern="0" dirty="0">
                <a:solidFill>
                  <a:schemeClr val="accent2">
                    <a:lumMod val="75000"/>
                  </a:schemeClr>
                </a:solidFill>
                <a:effectLst/>
                <a:latin typeface="Segoe UI" panose="020B0502040204020203" pitchFamily="34" charset="0"/>
                <a:ea typeface="Times New Roman" panose="02020603050405020304" pitchFamily="18" charset="0"/>
              </a:rPr>
              <a:t>Research highlights that garden‑based and nature‑connected learning enhances children’s cognitive development, wellbeing and environmental awareness. The responsibility of watering, observing growth and maintaining the seat fosters patience, resilience and a sense of achievement, particularly for younger learners (Children &amp; Nature Network, 2023).</a:t>
            </a:r>
            <a:endParaRPr lang="en-GB" sz="2000" dirty="0">
              <a:solidFill>
                <a:schemeClr val="accent2">
                  <a:lumMod val="75000"/>
                </a:schemeClr>
              </a:solidFill>
            </a:endParaRPr>
          </a:p>
        </p:txBody>
      </p:sp>
      <p:sp>
        <p:nvSpPr>
          <p:cNvPr id="11" name="TextBox 10">
            <a:extLst>
              <a:ext uri="{FF2B5EF4-FFF2-40B4-BE49-F238E27FC236}">
                <a16:creationId xmlns:a16="http://schemas.microsoft.com/office/drawing/2014/main" id="{0130ECAB-0D47-FC67-99EE-E8CB9282F79B}"/>
              </a:ext>
            </a:extLst>
          </p:cNvPr>
          <p:cNvSpPr txBox="1"/>
          <p:nvPr/>
        </p:nvSpPr>
        <p:spPr>
          <a:xfrm>
            <a:off x="217715" y="4630618"/>
            <a:ext cx="11408228" cy="1938992"/>
          </a:xfrm>
          <a:prstGeom prst="rect">
            <a:avLst/>
          </a:prstGeom>
          <a:noFill/>
        </p:spPr>
        <p:txBody>
          <a:bodyPr wrap="square">
            <a:spAutoFit/>
          </a:bodyPr>
          <a:lstStyle/>
          <a:p>
            <a:pPr>
              <a:buNone/>
            </a:pPr>
            <a:r>
              <a:rPr lang="en-GB" sz="2000" dirty="0">
                <a:solidFill>
                  <a:schemeClr val="accent2">
                    <a:lumMod val="75000"/>
                  </a:schemeClr>
                </a:solidFill>
                <a:effectLst/>
                <a:latin typeface="Segoe UI" panose="020B0502040204020203" pitchFamily="34" charset="0"/>
                <a:ea typeface="Times New Roman" panose="02020603050405020304" pitchFamily="18" charset="0"/>
              </a:rPr>
              <a:t>The activity benefits a wide range of learners. Younger pupils (3-7) develop fine motor skills, sensory awareness and early scientific understanding through hands‑on interaction with soil and seeds, while older pupils (8–11) benefit from higher‑order skills such as planning, evaluating designs and understanding sustainability. Socially, discussion around design choices and shared problem‑solving supports language development and collaboration, reflecting Vygotsky’s (1978) emphasis on social interaction in learning (McLeod, 2025 ).</a:t>
            </a:r>
            <a:endParaRPr lang="en-GB" sz="2000" dirty="0">
              <a:solidFill>
                <a:schemeClr val="accent2">
                  <a:lumMod val="75000"/>
                </a:schemeClr>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189264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7E5A1E3-398F-359B-EA3F-6137A864BE60}"/>
              </a:ext>
            </a:extLst>
          </p:cNvPr>
          <p:cNvSpPr txBox="1"/>
          <p:nvPr/>
        </p:nvSpPr>
        <p:spPr>
          <a:xfrm>
            <a:off x="206829" y="239876"/>
            <a:ext cx="6096000" cy="400110"/>
          </a:xfrm>
          <a:prstGeom prst="rect">
            <a:avLst/>
          </a:prstGeom>
          <a:noFill/>
        </p:spPr>
        <p:txBody>
          <a:bodyPr wrap="square">
            <a:spAutoFit/>
          </a:bodyPr>
          <a:lstStyle/>
          <a:p>
            <a:pPr fontAlgn="base">
              <a:buNone/>
            </a:pPr>
            <a:r>
              <a:rPr lang="en-GB" sz="2000" b="1" dirty="0">
                <a:solidFill>
                  <a:schemeClr val="accent2">
                    <a:lumMod val="75000"/>
                  </a:schemeClr>
                </a:solidFill>
                <a:effectLst/>
                <a:latin typeface="Segoe UI" panose="020B0502040204020203" pitchFamily="34" charset="0"/>
                <a:ea typeface="Times New Roman" panose="02020603050405020304" pitchFamily="18" charset="0"/>
              </a:rPr>
              <a:t>Limitations:</a:t>
            </a:r>
            <a:endParaRPr lang="en-GB" sz="2000" b="1" dirty="0">
              <a:solidFill>
                <a:schemeClr val="accent2">
                  <a:lumMod val="75000"/>
                </a:schemeClr>
              </a:solidFill>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6AC76127-63B5-0D81-238D-6ED268061527}"/>
              </a:ext>
            </a:extLst>
          </p:cNvPr>
          <p:cNvSpPr txBox="1"/>
          <p:nvPr/>
        </p:nvSpPr>
        <p:spPr>
          <a:xfrm>
            <a:off x="206829" y="993718"/>
            <a:ext cx="11038115" cy="4870564"/>
          </a:xfrm>
          <a:prstGeom prst="rect">
            <a:avLst/>
          </a:prstGeom>
          <a:noFill/>
        </p:spPr>
        <p:txBody>
          <a:bodyPr wrap="square">
            <a:spAutoFit/>
          </a:bodyPr>
          <a:lstStyle/>
          <a:p>
            <a:pPr>
              <a:buNone/>
            </a:pPr>
            <a:r>
              <a:rPr lang="en-GB" sz="2000" dirty="0">
                <a:solidFill>
                  <a:schemeClr val="accent2">
                    <a:lumMod val="75000"/>
                  </a:schemeClr>
                </a:solidFill>
                <a:effectLst/>
                <a:latin typeface="Segoe UI" panose="020B0502040204020203" pitchFamily="34" charset="0"/>
                <a:ea typeface="Times New Roman" panose="02020603050405020304" pitchFamily="18" charset="0"/>
              </a:rPr>
              <a:t>Despite its strengths, the activity presents practical challenges. Sourcing suitable containers, soil and seeds requires time and organisation, and growth outcomes are dependent on weather conditions and seasonal factors, which may limit reliability and continuity. Ongoing adult supervision is required to monitor progress and ensure safe tool use, increasing staffing demands in busy settings (Welsh Government, 2023).</a:t>
            </a:r>
            <a:br>
              <a:rPr lang="en-GB" sz="2000" dirty="0">
                <a:solidFill>
                  <a:schemeClr val="accent2">
                    <a:lumMod val="75000"/>
                  </a:schemeClr>
                </a:solidFill>
                <a:effectLst/>
                <a:latin typeface="Segoe UI" panose="020B0502040204020203" pitchFamily="34" charset="0"/>
                <a:ea typeface="Times New Roman" panose="02020603050405020304" pitchFamily="18" charset="0"/>
              </a:rPr>
            </a:br>
            <a:endParaRPr lang="en-GB" sz="2000" dirty="0">
              <a:solidFill>
                <a:schemeClr val="accent2">
                  <a:lumMod val="75000"/>
                </a:schemeClr>
              </a:solidFill>
              <a:effectLst/>
              <a:latin typeface="Times New Roman" panose="02020603050405020304" pitchFamily="18" charset="0"/>
              <a:ea typeface="Times New Roman" panose="02020603050405020304" pitchFamily="18" charset="0"/>
            </a:endParaRPr>
          </a:p>
          <a:p>
            <a:pPr>
              <a:buNone/>
            </a:pPr>
            <a:r>
              <a:rPr lang="en-GB" sz="2000" dirty="0">
                <a:solidFill>
                  <a:schemeClr val="accent2">
                    <a:lumMod val="75000"/>
                  </a:schemeClr>
                </a:solidFill>
                <a:effectLst/>
                <a:latin typeface="Segoe UI" panose="020B0502040204020203" pitchFamily="34" charset="0"/>
                <a:ea typeface="Times New Roman" panose="02020603050405020304" pitchFamily="18" charset="0"/>
              </a:rPr>
              <a:t>Inclusion may also be a concern. Pupils with sensory sensitivities may find handling soil challenging, while those with physical disabilities may struggle with lifting containers or kneeling at planting areas without appropriate adaptations. Risk and safeguarding considerations include the use of metal containers, scissors for trimming grass and hygiene when handling soil, all of which require risk assessment and clear guidance (DfE, 2018 ).</a:t>
            </a:r>
            <a:br>
              <a:rPr lang="en-GB" sz="2000" dirty="0">
                <a:solidFill>
                  <a:schemeClr val="accent2">
                    <a:lumMod val="75000"/>
                  </a:schemeClr>
                </a:solidFill>
                <a:effectLst/>
                <a:latin typeface="Segoe UI" panose="020B0502040204020203" pitchFamily="34" charset="0"/>
                <a:ea typeface="Times New Roman" panose="02020603050405020304" pitchFamily="18" charset="0"/>
              </a:rPr>
            </a:br>
            <a:endParaRPr lang="en-GB" sz="2000" dirty="0">
              <a:solidFill>
                <a:schemeClr val="accent2">
                  <a:lumMod val="75000"/>
                </a:schemeClr>
              </a:solidFill>
              <a:effectLst/>
              <a:latin typeface="Times New Roman" panose="02020603050405020304" pitchFamily="18" charset="0"/>
              <a:ea typeface="Times New Roman" panose="02020603050405020304" pitchFamily="18" charset="0"/>
            </a:endParaRPr>
          </a:p>
          <a:p>
            <a:pPr>
              <a:buNone/>
            </a:pPr>
            <a:r>
              <a:rPr lang="en-GB" sz="2000" dirty="0">
                <a:solidFill>
                  <a:schemeClr val="accent2">
                    <a:lumMod val="75000"/>
                  </a:schemeClr>
                </a:solidFill>
                <a:effectLst/>
                <a:latin typeface="Segoe UI" panose="020B0502040204020203" pitchFamily="34" charset="0"/>
                <a:ea typeface="Times New Roman" panose="02020603050405020304" pitchFamily="18" charset="0"/>
              </a:rPr>
              <a:t>Additionally, the activity may not suit all learners equally; some pupils may lose interest during slower stages such as germination, highlighting the need for flexible planning and differentiated support.</a:t>
            </a:r>
            <a:endParaRPr lang="en-GB" sz="2000" dirty="0">
              <a:solidFill>
                <a:schemeClr val="accent2">
                  <a:lumMod val="75000"/>
                </a:schemeClr>
              </a:solidFill>
              <a:effectLst/>
              <a:latin typeface="Times New Roman" panose="02020603050405020304" pitchFamily="18" charset="0"/>
              <a:ea typeface="Times New Roman" panose="02020603050405020304" pitchFamily="18" charset="0"/>
            </a:endParaRPr>
          </a:p>
          <a:p>
            <a:pPr>
              <a:buNone/>
            </a:pPr>
            <a:r>
              <a:rPr lang="en-GB" sz="1050" dirty="0">
                <a:effectLst/>
                <a:latin typeface="Times New Roman" panose="02020603050405020304" pitchFamily="18"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958873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A4EBBEC-8833-EF30-E452-E65AD312EDF7}"/>
              </a:ext>
            </a:extLst>
          </p:cNvPr>
          <p:cNvSpPr txBox="1"/>
          <p:nvPr/>
        </p:nvSpPr>
        <p:spPr>
          <a:xfrm>
            <a:off x="283029" y="228991"/>
            <a:ext cx="6096000" cy="461665"/>
          </a:xfrm>
          <a:prstGeom prst="rect">
            <a:avLst/>
          </a:prstGeom>
          <a:noFill/>
        </p:spPr>
        <p:txBody>
          <a:bodyPr wrap="square">
            <a:spAutoFit/>
          </a:bodyPr>
          <a:lstStyle/>
          <a:p>
            <a:r>
              <a:rPr lang="en-GB" sz="2400" b="1" kern="0" dirty="0">
                <a:solidFill>
                  <a:schemeClr val="accent2">
                    <a:lumMod val="75000"/>
                  </a:schemeClr>
                </a:solidFill>
                <a:effectLst/>
                <a:latin typeface="Segoe UI" panose="020B0502040204020203" pitchFamily="34" charset="0"/>
                <a:ea typeface="Times New Roman" panose="02020603050405020304" pitchFamily="18" charset="0"/>
              </a:rPr>
              <a:t>Application to Practice </a:t>
            </a:r>
            <a:endParaRPr lang="en-GB" sz="2400" b="1" dirty="0">
              <a:solidFill>
                <a:schemeClr val="accent2">
                  <a:lumMod val="75000"/>
                </a:schemeClr>
              </a:solidFill>
            </a:endParaRPr>
          </a:p>
        </p:txBody>
      </p:sp>
      <p:sp>
        <p:nvSpPr>
          <p:cNvPr id="7" name="TextBox 6">
            <a:extLst>
              <a:ext uri="{FF2B5EF4-FFF2-40B4-BE49-F238E27FC236}">
                <a16:creationId xmlns:a16="http://schemas.microsoft.com/office/drawing/2014/main" id="{FC1A0879-3FA8-CA18-DB9F-804D21DF0DAC}"/>
              </a:ext>
            </a:extLst>
          </p:cNvPr>
          <p:cNvSpPr txBox="1"/>
          <p:nvPr/>
        </p:nvSpPr>
        <p:spPr>
          <a:xfrm>
            <a:off x="283029" y="965538"/>
            <a:ext cx="11636828" cy="1631216"/>
          </a:xfrm>
          <a:prstGeom prst="rect">
            <a:avLst/>
          </a:prstGeom>
          <a:noFill/>
        </p:spPr>
        <p:txBody>
          <a:bodyPr wrap="square">
            <a:spAutoFit/>
          </a:bodyPr>
          <a:lstStyle/>
          <a:p>
            <a:r>
              <a:rPr lang="en-GB" sz="2000" kern="0" dirty="0">
                <a:solidFill>
                  <a:schemeClr val="accent2">
                    <a:lumMod val="75000"/>
                  </a:schemeClr>
                </a:solidFill>
                <a:effectLst/>
                <a:latin typeface="Segoe UI" panose="020B0502040204020203" pitchFamily="34" charset="0"/>
                <a:ea typeface="Times New Roman" panose="02020603050405020304" pitchFamily="18" charset="0"/>
              </a:rPr>
              <a:t>A teacher would implement the grass bucket seat activity as part of planned outdoor learning within a school garden, ensuring risk assessments are completed for container use, soil handling and scissors (DfE, 2018). The teacher would model the process, introduce design questions, and use observation and questioning to scaffold learning, linking outcomes to the Curriculum for Wales, particularly Science and Technology and Health and Well-being (Welsh Government, 2020).</a:t>
            </a:r>
            <a:endParaRPr lang="en-GB" sz="2000" dirty="0">
              <a:solidFill>
                <a:schemeClr val="accent2">
                  <a:lumMod val="75000"/>
                </a:schemeClr>
              </a:solidFill>
            </a:endParaRPr>
          </a:p>
        </p:txBody>
      </p:sp>
      <p:sp>
        <p:nvSpPr>
          <p:cNvPr id="9" name="TextBox 8">
            <a:extLst>
              <a:ext uri="{FF2B5EF4-FFF2-40B4-BE49-F238E27FC236}">
                <a16:creationId xmlns:a16="http://schemas.microsoft.com/office/drawing/2014/main" id="{57E2BB64-162C-6386-926A-94A68C730C23}"/>
              </a:ext>
            </a:extLst>
          </p:cNvPr>
          <p:cNvSpPr txBox="1"/>
          <p:nvPr/>
        </p:nvSpPr>
        <p:spPr>
          <a:xfrm>
            <a:off x="283029" y="2644132"/>
            <a:ext cx="11549743" cy="1015663"/>
          </a:xfrm>
          <a:prstGeom prst="rect">
            <a:avLst/>
          </a:prstGeom>
          <a:noFill/>
        </p:spPr>
        <p:txBody>
          <a:bodyPr wrap="square">
            <a:spAutoFit/>
          </a:bodyPr>
          <a:lstStyle/>
          <a:p>
            <a:pPr fontAlgn="base">
              <a:buNone/>
            </a:pPr>
            <a:r>
              <a:rPr lang="en-GB" sz="2000" dirty="0">
                <a:solidFill>
                  <a:schemeClr val="accent2">
                    <a:lumMod val="75000"/>
                  </a:schemeClr>
                </a:solidFill>
                <a:effectLst/>
                <a:latin typeface="Segoe UI" panose="020B0502040204020203" pitchFamily="34" charset="0"/>
                <a:ea typeface="Times New Roman" panose="02020603050405020304" pitchFamily="18" charset="0"/>
              </a:rPr>
              <a:t>Adaptations for SEN learners may include raised or seated planting areas, lighter containers, visual instructions and peer support. Tasks can be broken into short stages to support learners with attention or sensory needs.</a:t>
            </a:r>
            <a:endParaRPr lang="en-GB" sz="2000" dirty="0">
              <a:solidFill>
                <a:schemeClr val="accent2">
                  <a:lumMod val="75000"/>
                </a:schemeClr>
              </a:solidFill>
              <a:effectLst/>
              <a:latin typeface="Times New Roman" panose="02020603050405020304" pitchFamily="18" charset="0"/>
              <a:ea typeface="Times New Roman" panose="02020603050405020304" pitchFamily="18" charset="0"/>
            </a:endParaRPr>
          </a:p>
        </p:txBody>
      </p:sp>
      <p:pic>
        <p:nvPicPr>
          <p:cNvPr id="21" name="Picture 20" descr="Young sprouts growing on soil in boxes">
            <a:extLst>
              <a:ext uri="{FF2B5EF4-FFF2-40B4-BE49-F238E27FC236}">
                <a16:creationId xmlns:a16="http://schemas.microsoft.com/office/drawing/2014/main" id="{458B7993-5C44-5A8E-2493-1544F54BD9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3029" y="3983780"/>
            <a:ext cx="3967844" cy="2645229"/>
          </a:xfrm>
          <a:prstGeom prst="rect">
            <a:avLst/>
          </a:prstGeom>
        </p:spPr>
      </p:pic>
      <p:pic>
        <p:nvPicPr>
          <p:cNvPr id="23" name="Picture 22" descr="Gardening tools placed on ground">
            <a:extLst>
              <a:ext uri="{FF2B5EF4-FFF2-40B4-BE49-F238E27FC236}">
                <a16:creationId xmlns:a16="http://schemas.microsoft.com/office/drawing/2014/main" id="{A89150F0-F2FE-11EE-64D5-C7E043489C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3200" y="3488873"/>
            <a:ext cx="5355771" cy="3026943"/>
          </a:xfrm>
          <a:prstGeom prst="rect">
            <a:avLst/>
          </a:prstGeom>
        </p:spPr>
      </p:pic>
    </p:spTree>
    <p:extLst>
      <p:ext uri="{BB962C8B-B14F-4D97-AF65-F5344CB8AC3E}">
        <p14:creationId xmlns:p14="http://schemas.microsoft.com/office/powerpoint/2010/main" val="39554565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B2141F-4018-98E8-9F7A-C8440CE3D5A8}"/>
              </a:ext>
            </a:extLst>
          </p:cNvPr>
          <p:cNvSpPr txBox="1"/>
          <p:nvPr/>
        </p:nvSpPr>
        <p:spPr>
          <a:xfrm>
            <a:off x="108316" y="2351316"/>
            <a:ext cx="8665570" cy="923330"/>
          </a:xfrm>
          <a:prstGeom prst="rect">
            <a:avLst/>
          </a:prstGeom>
          <a:noFill/>
        </p:spPr>
        <p:txBody>
          <a:bodyPr wrap="square">
            <a:spAutoFit/>
          </a:bodyPr>
          <a:lstStyle/>
          <a:p>
            <a:pPr>
              <a:buNone/>
            </a:pPr>
            <a:r>
              <a:rPr lang="en-GB" sz="1800" kern="0" dirty="0">
                <a:solidFill>
                  <a:schemeClr val="accent2">
                    <a:lumMod val="75000"/>
                  </a:schemeClr>
                </a:solidFill>
                <a:effectLst/>
                <a:latin typeface="Segoe UI" panose="020B0502040204020203" pitchFamily="34" charset="0"/>
                <a:ea typeface="Times New Roman" panose="02020603050405020304" pitchFamily="18" charset="0"/>
              </a:rPr>
              <a:t>Example in practice: Similar garden-based learning is supported by schools in West Wales through Nature’s Base Education (2026 ) (Ceredigion), a Learning Resource Centre providing curriculum-linked outdoor and sustainability projects.</a:t>
            </a:r>
            <a:r>
              <a:rPr lang="en-GB" sz="1800" dirty="0">
                <a:solidFill>
                  <a:schemeClr val="accent2">
                    <a:lumMod val="75000"/>
                  </a:schemeClr>
                </a:solidFill>
                <a:effectLst/>
              </a:rPr>
              <a:t> </a:t>
            </a:r>
          </a:p>
        </p:txBody>
      </p:sp>
      <p:sp>
        <p:nvSpPr>
          <p:cNvPr id="5" name="TextBox 4">
            <a:extLst>
              <a:ext uri="{FF2B5EF4-FFF2-40B4-BE49-F238E27FC236}">
                <a16:creationId xmlns:a16="http://schemas.microsoft.com/office/drawing/2014/main" id="{13DCE0CF-C92A-C6AB-B56C-4915C575BCD8}"/>
              </a:ext>
            </a:extLst>
          </p:cNvPr>
          <p:cNvSpPr txBox="1"/>
          <p:nvPr/>
        </p:nvSpPr>
        <p:spPr>
          <a:xfrm>
            <a:off x="108316" y="515308"/>
            <a:ext cx="8524055" cy="923330"/>
          </a:xfrm>
          <a:prstGeom prst="rect">
            <a:avLst/>
          </a:prstGeom>
          <a:noFill/>
        </p:spPr>
        <p:txBody>
          <a:bodyPr wrap="square">
            <a:spAutoFit/>
          </a:bodyPr>
          <a:lstStyle/>
          <a:p>
            <a:pPr fontAlgn="base">
              <a:buNone/>
            </a:pPr>
            <a:r>
              <a:rPr lang="en-GB" sz="1800" dirty="0">
                <a:solidFill>
                  <a:schemeClr val="accent2">
                    <a:lumMod val="75000"/>
                  </a:schemeClr>
                </a:solidFill>
                <a:effectLst/>
                <a:latin typeface="Segoe UI" panose="020B0502040204020203" pitchFamily="34" charset="0"/>
                <a:ea typeface="Times New Roman" panose="02020603050405020304" pitchFamily="18" charset="0"/>
              </a:rPr>
              <a:t>Different ages access the activity at varying depths: younger pupils (3-7) focus on sensory exploration and care routines, while older pupils (8-11) plan designs, evaluate sustainability and monitor growth over time.</a:t>
            </a:r>
            <a:endParaRPr lang="en-GB" sz="1800" dirty="0">
              <a:solidFill>
                <a:schemeClr val="accent2">
                  <a:lumMod val="75000"/>
                </a:schemeClr>
              </a:solidFill>
              <a:effectLst/>
              <a:latin typeface="Times New Roman" panose="02020603050405020304" pitchFamily="18" charset="0"/>
              <a:ea typeface="Times New Roman" panose="02020603050405020304" pitchFamily="18" charset="0"/>
            </a:endParaRPr>
          </a:p>
        </p:txBody>
      </p:sp>
      <p:pic>
        <p:nvPicPr>
          <p:cNvPr id="7" name="Picture 6">
            <a:extLst>
              <a:ext uri="{FF2B5EF4-FFF2-40B4-BE49-F238E27FC236}">
                <a16:creationId xmlns:a16="http://schemas.microsoft.com/office/drawing/2014/main" id="{9A801916-17C2-0CB5-BE1E-BB2E40BC1B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24257" y="371842"/>
            <a:ext cx="2841171" cy="5050971"/>
          </a:xfrm>
          <a:prstGeom prst="rect">
            <a:avLst/>
          </a:prstGeom>
        </p:spPr>
      </p:pic>
      <p:pic>
        <p:nvPicPr>
          <p:cNvPr id="9" name="Picture 8" descr="Child watering a plant">
            <a:extLst>
              <a:ext uri="{FF2B5EF4-FFF2-40B4-BE49-F238E27FC236}">
                <a16:creationId xmlns:a16="http://schemas.microsoft.com/office/drawing/2014/main" id="{7324B758-D0CF-08D2-737F-7B4AE73B8B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90160" y="3688305"/>
            <a:ext cx="4218413" cy="2612571"/>
          </a:xfrm>
          <a:prstGeom prst="rect">
            <a:avLst/>
          </a:prstGeom>
        </p:spPr>
      </p:pic>
    </p:spTree>
    <p:extLst>
      <p:ext uri="{BB962C8B-B14F-4D97-AF65-F5344CB8AC3E}">
        <p14:creationId xmlns:p14="http://schemas.microsoft.com/office/powerpoint/2010/main" val="24731554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69D240-147F-E31C-F97D-426ABB96C388}"/>
              </a:ext>
            </a:extLst>
          </p:cNvPr>
          <p:cNvSpPr txBox="1"/>
          <p:nvPr/>
        </p:nvSpPr>
        <p:spPr>
          <a:xfrm>
            <a:off x="435428" y="446705"/>
            <a:ext cx="6096000" cy="461665"/>
          </a:xfrm>
          <a:prstGeom prst="rect">
            <a:avLst/>
          </a:prstGeom>
          <a:noFill/>
        </p:spPr>
        <p:txBody>
          <a:bodyPr wrap="square">
            <a:spAutoFit/>
          </a:bodyPr>
          <a:lstStyle/>
          <a:p>
            <a:r>
              <a:rPr lang="en-GB" sz="2400" b="1" kern="0" dirty="0">
                <a:solidFill>
                  <a:schemeClr val="accent2">
                    <a:lumMod val="75000"/>
                  </a:schemeClr>
                </a:solidFill>
                <a:effectLst/>
                <a:latin typeface="Segoe UI" panose="020B0502040204020203" pitchFamily="34" charset="0"/>
                <a:ea typeface="Times New Roman" panose="02020603050405020304" pitchFamily="18" charset="0"/>
              </a:rPr>
              <a:t>Overall Judgement/Mini Conclusion </a:t>
            </a:r>
            <a:endParaRPr lang="en-GB" sz="2400" b="1" dirty="0">
              <a:solidFill>
                <a:schemeClr val="accent2">
                  <a:lumMod val="75000"/>
                </a:schemeClr>
              </a:solidFill>
            </a:endParaRPr>
          </a:p>
        </p:txBody>
      </p:sp>
      <p:sp>
        <p:nvSpPr>
          <p:cNvPr id="5" name="TextBox 4">
            <a:extLst>
              <a:ext uri="{FF2B5EF4-FFF2-40B4-BE49-F238E27FC236}">
                <a16:creationId xmlns:a16="http://schemas.microsoft.com/office/drawing/2014/main" id="{9D4D3963-8F2F-8B3B-FC6A-DC514971E426}"/>
              </a:ext>
            </a:extLst>
          </p:cNvPr>
          <p:cNvSpPr txBox="1"/>
          <p:nvPr/>
        </p:nvSpPr>
        <p:spPr>
          <a:xfrm>
            <a:off x="1589313" y="1759526"/>
            <a:ext cx="9710057" cy="3170099"/>
          </a:xfrm>
          <a:prstGeom prst="rect">
            <a:avLst/>
          </a:prstGeom>
          <a:noFill/>
        </p:spPr>
        <p:txBody>
          <a:bodyPr wrap="square">
            <a:spAutoFit/>
          </a:bodyPr>
          <a:lstStyle/>
          <a:p>
            <a:pPr fontAlgn="base">
              <a:buNone/>
            </a:pPr>
            <a:r>
              <a:rPr lang="en-GB" sz="2000" dirty="0">
                <a:solidFill>
                  <a:schemeClr val="accent2">
                    <a:lumMod val="75000"/>
                  </a:schemeClr>
                </a:solidFill>
                <a:effectLst/>
                <a:latin typeface="Segoe UI" panose="020B0502040204020203" pitchFamily="34" charset="0"/>
                <a:ea typeface="Times New Roman" panose="02020603050405020304" pitchFamily="18" charset="0"/>
              </a:rPr>
              <a:t>Overall, the grass bucket seat activity is an effective alternative learning experience that supports holistic development for pupils aged 3-11 through purposeful, experiential and sustainable practice. Underpinned by experiential, learning‑by‑doing and sociocultural theories, the activity successfully promotes cognitive enquiry, collaboration and emotional wellbeing within an authentic context. Its effectiveness is strongest when carefully planned, appropriately scaffolded and adapted to meet diverse learner needs. While practical, inclusion and safeguarding considerations must be managed, the activity offers substantial educational value and aligns well with the Curriculum for Wales when implemented thoughtfully.</a:t>
            </a:r>
            <a:endParaRPr lang="en-GB" sz="2000" dirty="0">
              <a:solidFill>
                <a:schemeClr val="accent2">
                  <a:lumMod val="75000"/>
                </a:schemeClr>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598970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287C3C7-7FAB-210A-4AE4-2654B645F3FD}"/>
              </a:ext>
            </a:extLst>
          </p:cNvPr>
          <p:cNvSpPr txBox="1"/>
          <p:nvPr/>
        </p:nvSpPr>
        <p:spPr>
          <a:xfrm>
            <a:off x="283029" y="218105"/>
            <a:ext cx="6096000" cy="461665"/>
          </a:xfrm>
          <a:prstGeom prst="rect">
            <a:avLst/>
          </a:prstGeom>
          <a:noFill/>
        </p:spPr>
        <p:txBody>
          <a:bodyPr wrap="square">
            <a:spAutoFit/>
          </a:bodyPr>
          <a:lstStyle/>
          <a:p>
            <a:r>
              <a:rPr lang="en-GB" sz="2400" b="1" kern="0" dirty="0">
                <a:effectLst/>
                <a:latin typeface="Segoe UI" panose="020B0502040204020203" pitchFamily="34" charset="0"/>
                <a:ea typeface="Times New Roman" panose="02020603050405020304" pitchFamily="18" charset="0"/>
              </a:rPr>
              <a:t>Conclusion</a:t>
            </a:r>
            <a:endParaRPr lang="en-GB" sz="2400" dirty="0"/>
          </a:p>
        </p:txBody>
      </p:sp>
      <p:sp>
        <p:nvSpPr>
          <p:cNvPr id="5" name="TextBox 4">
            <a:extLst>
              <a:ext uri="{FF2B5EF4-FFF2-40B4-BE49-F238E27FC236}">
                <a16:creationId xmlns:a16="http://schemas.microsoft.com/office/drawing/2014/main" id="{703E6159-CD6F-A2FC-514B-D6F30005C04C}"/>
              </a:ext>
            </a:extLst>
          </p:cNvPr>
          <p:cNvSpPr txBox="1"/>
          <p:nvPr/>
        </p:nvSpPr>
        <p:spPr>
          <a:xfrm>
            <a:off x="713014" y="1041070"/>
            <a:ext cx="10765971" cy="5016758"/>
          </a:xfrm>
          <a:prstGeom prst="rect">
            <a:avLst/>
          </a:prstGeom>
          <a:noFill/>
        </p:spPr>
        <p:txBody>
          <a:bodyPr wrap="square">
            <a:spAutoFit/>
          </a:bodyPr>
          <a:lstStyle/>
          <a:p>
            <a:r>
              <a:rPr lang="en-GB" sz="2000" dirty="0"/>
              <a:t>This portfolio has examined a series of activities within alternative learning environments, demonstrating how outdoor, experiential and nature‑based approaches can enhance children’s cognitive, social and emotional development. Across Forest School, Beach School and garden contexts, the activities showed how hands‑on experiences foster curiosity, problem‑solving and wellbeing, reflecting the Curriculum for Wales emphasis on holistic, purposeful learning. As illustrated through examples such as Tickly Prickly, where pupils “explore and investigate textures of natural resources within the forest”, and the grass bucket seat, which promotes responsibility through caring for living materials, these activities offer meaningful, real‑world engagement. The analyses drew on theorists including Kolb, Vygotsky, Dewey, Piaget and Froebel, highlighting how outdoor learning supports experiential cycles, social interaction, play and constructivist thinking. Strengths included high engagement, sensory richness, collaboration and authentic contexts, while challenges such as weather, staffing, accessibility and inclusion underscored the need for careful planning, risk assessment and adaptive practice. Overall, the portfolio demonstrates that when thoughtfully structured and inclusively delivered, alternative learning environments provide substantial educational value and contribute to the development of confident, capable and resilient learners.</a:t>
            </a:r>
          </a:p>
        </p:txBody>
      </p:sp>
    </p:spTree>
    <p:extLst>
      <p:ext uri="{BB962C8B-B14F-4D97-AF65-F5344CB8AC3E}">
        <p14:creationId xmlns:p14="http://schemas.microsoft.com/office/powerpoint/2010/main" val="11479427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E11541-86F8-6C03-5B58-BA513AA0B35D}"/>
              </a:ext>
            </a:extLst>
          </p:cNvPr>
          <p:cNvSpPr txBox="1"/>
          <p:nvPr/>
        </p:nvSpPr>
        <p:spPr>
          <a:xfrm>
            <a:off x="337457" y="283420"/>
            <a:ext cx="6096000" cy="461665"/>
          </a:xfrm>
          <a:prstGeom prst="rect">
            <a:avLst/>
          </a:prstGeom>
          <a:noFill/>
        </p:spPr>
        <p:txBody>
          <a:bodyPr wrap="square">
            <a:spAutoFit/>
          </a:bodyPr>
          <a:lstStyle/>
          <a:p>
            <a:pPr>
              <a:buNone/>
            </a:pPr>
            <a:r>
              <a:rPr lang="en-GB" sz="2400" b="1" dirty="0">
                <a:effectLst/>
                <a:latin typeface="Segoe UI" panose="020B0502040204020203" pitchFamily="34" charset="0"/>
                <a:ea typeface="Times New Roman" panose="02020603050405020304" pitchFamily="18" charset="0"/>
              </a:rPr>
              <a:t>Reference List</a:t>
            </a:r>
            <a:r>
              <a:rPr lang="en-GB" sz="2400" dirty="0">
                <a:effectLst/>
                <a:latin typeface="Segoe UI" panose="020B0502040204020203"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C80EA0EC-9089-E015-1C95-6B90AA279FBC}"/>
              </a:ext>
            </a:extLst>
          </p:cNvPr>
          <p:cNvSpPr txBox="1"/>
          <p:nvPr/>
        </p:nvSpPr>
        <p:spPr>
          <a:xfrm>
            <a:off x="293914" y="962798"/>
            <a:ext cx="11604172" cy="4617354"/>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Beery, T. &amp; Jørgensen, K. (2018)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Children in nature: sensory engagement and the experience of biodiversity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Environmental Education Research, 24(1), pp. 13–25.</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Beach Academy Wales (2020)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Beach School learning programmes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https://www.beachacademywales.com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April 17</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2026).</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Brodie, K. (2026)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Understanding cognitive development in outdoor contexts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[Publisher unknown].</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Bruce, T. (2020)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Early Childhood Education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London: Hodder Education.</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Children &amp; Nature Network (2023)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Benefits of nature-based learning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https://www.childrenandnature.org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April 1</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st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2026).</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Children &amp; Nature Network (2024)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Outdoor learning and wellbeing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https://www.childrenandnature.org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March 29</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2026).</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DfE (2018)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Health and safety on educational visits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London: Department for Education.</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Dewey, J. (1938)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Experience and Education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New York: Macmillan.</a:t>
            </a:r>
          </a:p>
        </p:txBody>
      </p:sp>
    </p:spTree>
    <p:extLst>
      <p:ext uri="{BB962C8B-B14F-4D97-AF65-F5344CB8AC3E}">
        <p14:creationId xmlns:p14="http://schemas.microsoft.com/office/powerpoint/2010/main" val="26698747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94BF7F-4741-9D0C-9AE3-665D6F479F84}"/>
              </a:ext>
            </a:extLst>
          </p:cNvPr>
          <p:cNvSpPr txBox="1"/>
          <p:nvPr/>
        </p:nvSpPr>
        <p:spPr>
          <a:xfrm>
            <a:off x="391886" y="130629"/>
            <a:ext cx="10428514" cy="6415282"/>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Froebel Trust (no date)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Froebelian principles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https://www.froebel.org.uk</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March 28</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2026).</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Gray, C.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MacBlain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(2012)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Learning Theories in Childhood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London: Sage.</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Harvey, L. (2025)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Inclusive practice in outdoor learning environments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[Publisher unknown].</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Kolb, D.A. (2015)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Experiential Learning: Experience as the Source of Learning and Development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New Jersey: Pearson Education.</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Kretchmar, J. (2021)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Scaffolding learning in early childhood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Early Years Journal, 41(3), pp. 345–360.</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Learning Theories (2020)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Kolb’s Experiential Learning Cycle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https://www.learning-theories.com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April 5</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2026).</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Mann, J., Thomas, G. &amp; Boyd, S. (2022)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Outdoor learning and pupil engagement: a systematic review</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Journal of Adventure Education and Outdoor Learning, 22(4), pp. 301–320.</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McLeod, S. (2024)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Vygotsky’s theory of cognitive development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Simply Psychology.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https://www.simplypsychology.org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April 6</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2026).</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McLeod, S. (2025)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Zone of Proximal Development and scaffolding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Simply Psychology.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https://www.simplypsychology.org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April 10</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2026).</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McLeod, S. (2026)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Piaget’s stages of development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Simply Psychology.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https://www.simplypsychology.org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April 12</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2026).</a:t>
            </a:r>
          </a:p>
        </p:txBody>
      </p:sp>
    </p:spTree>
    <p:extLst>
      <p:ext uri="{BB962C8B-B14F-4D97-AF65-F5344CB8AC3E}">
        <p14:creationId xmlns:p14="http://schemas.microsoft.com/office/powerpoint/2010/main" val="38871828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247EB2-CC3E-2D46-6DAC-A1D8AE2D7523}"/>
              </a:ext>
            </a:extLst>
          </p:cNvPr>
          <p:cNvSpPr txBox="1"/>
          <p:nvPr/>
        </p:nvSpPr>
        <p:spPr>
          <a:xfrm>
            <a:off x="359227" y="337457"/>
            <a:ext cx="11255829" cy="6386364"/>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Natural Resources Wales (2022)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Benefits of nature for wellbeing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https://naturalresources.wales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April 13</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2026).</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Natural Resources Wales (2023)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Inclusive outdoor learning guidance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https://naturalresources.wales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April 14</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2026).</a:t>
            </a:r>
          </a:p>
          <a:p>
            <a:pPr>
              <a:lnSpc>
                <a:spcPct val="115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Naturesbase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Education (2026)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Curriculum-linked outdoor learning programmes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Ceredigion: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Naturesbase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https://www.naturesbase.co.uk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(naturesbase.co.uk in Bing)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April 6</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2026).</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Parkin, S. (2025)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Enquiry-based learning in outdoor environments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Outdoor Education Review, 18(2), pp. 112–128.</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Piaget, J. (1952)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Origins of Intelligence in Children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New York: International Universities Press.</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Shepherd, K. (2019)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Dewey and experiential pedagogy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In: Smith, J. (ed.)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Foundations of Education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London: Routledge, pp. 170–185.</a:t>
            </a:r>
          </a:p>
          <a:p>
            <a:pPr>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Teach Early Years (2024) </a:t>
            </a:r>
            <a:r>
              <a:rPr lang="en-GB" sz="1800" i="1" dirty="0">
                <a:effectLst/>
                <a:latin typeface="Aptos" panose="020B0004020202020204" pitchFamily="34" charset="0"/>
                <a:ea typeface="Aptos" panose="020B0004020202020204" pitchFamily="34" charset="0"/>
                <a:cs typeface="Times New Roman" panose="02020603050405020304" pitchFamily="18" charset="0"/>
              </a:rPr>
              <a:t>Supporting SEN learners in sensory play</a:t>
            </a:r>
            <a:r>
              <a:rPr lang="en-GB" sz="18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u="sng" dirty="0">
                <a:hlinkClick r:id="rId4"/>
              </a:rPr>
              <a:t>https://www.teachearlyyears.com</a:t>
            </a:r>
            <a:r>
              <a:rPr lang="en-GB" dirty="0"/>
              <a:t> (Accessed: April 11</a:t>
            </a:r>
            <a:r>
              <a:rPr lang="en-GB" baseline="30000" dirty="0"/>
              <a:t>th</a:t>
            </a:r>
            <a:r>
              <a:rPr lang="en-GB" dirty="0"/>
              <a:t>, 2026).</a:t>
            </a:r>
          </a:p>
          <a:p>
            <a:pPr>
              <a:buNone/>
            </a:pPr>
            <a:endParaRPr lang="en-GB" dirty="0"/>
          </a:p>
          <a:p>
            <a:r>
              <a:rPr lang="en-GB" dirty="0"/>
              <a:t>Thomas, G. &amp; Lewis, S. (2020) </a:t>
            </a:r>
            <a:r>
              <a:rPr lang="en-GB" i="1" dirty="0"/>
              <a:t>Learning by doing in outdoor education</a:t>
            </a:r>
            <a:r>
              <a:rPr lang="en-GB" dirty="0"/>
              <a:t>. Journal of Experiential Learning, 43(1), pp. 55–72.</a:t>
            </a:r>
          </a:p>
          <a:p>
            <a:endParaRPr lang="en-GB" dirty="0"/>
          </a:p>
          <a:p>
            <a:r>
              <a:rPr lang="en-GB" dirty="0"/>
              <a:t>Vygotsky, L.S. (1978) </a:t>
            </a:r>
            <a:r>
              <a:rPr lang="en-GB" i="1" dirty="0"/>
              <a:t>Mind in Society: The Development of Higher Psychological Processes</a:t>
            </a:r>
            <a:r>
              <a:rPr lang="en-GB" dirty="0"/>
              <a:t>. Cambridge, MA: Harvard University Press.</a:t>
            </a:r>
          </a:p>
          <a:p>
            <a:pPr>
              <a:buNone/>
            </a:pPr>
            <a:endParaRPr lang="en-GB" dirty="0"/>
          </a:p>
        </p:txBody>
      </p:sp>
    </p:spTree>
    <p:extLst>
      <p:ext uri="{BB962C8B-B14F-4D97-AF65-F5344CB8AC3E}">
        <p14:creationId xmlns:p14="http://schemas.microsoft.com/office/powerpoint/2010/main" val="18705270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EAFE65-E807-39A3-E807-A0BC280F6992}"/>
              </a:ext>
            </a:extLst>
          </p:cNvPr>
          <p:cNvSpPr txBox="1"/>
          <p:nvPr/>
        </p:nvSpPr>
        <p:spPr>
          <a:xfrm>
            <a:off x="566057" y="1045029"/>
            <a:ext cx="11789228" cy="3456524"/>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Welsh Government (2020a)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Curriculum for Wales: Science and Technology Area of Learning and Experience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Cardiff: Welsh Government.</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Welsh Government (2020b)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Curriculum for Wales: Languages, Literacy and Communication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Cardiff: Welsh Government.</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Welsh Government (2020c)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Curriculum for Wales guidance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Cardiff: Welsh Government.</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Welsh Government (2022)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Curriculum for Wales: Guidance for schools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Cardiff: Welsh Government.</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Welsh Government (2023)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Outdoor learning and educational visits guidance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Cardiff: Welsh Government.</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Ye, Y. &amp; Shih, J. (2021)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Dewey’s experiential learning in natural environments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International Journal of Progressive Education, 17(3), pp. 45–60.</a:t>
            </a:r>
          </a:p>
        </p:txBody>
      </p:sp>
    </p:spTree>
    <p:extLst>
      <p:ext uri="{BB962C8B-B14F-4D97-AF65-F5344CB8AC3E}">
        <p14:creationId xmlns:p14="http://schemas.microsoft.com/office/powerpoint/2010/main" val="344840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288</TotalTime>
  <Words>5302</Words>
  <Application>Microsoft Office PowerPoint</Application>
  <PresentationFormat>Widescreen</PresentationFormat>
  <Paragraphs>187</Paragraphs>
  <Slides>34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Aptos</vt:lpstr>
      <vt:lpstr>Aptos Display</vt:lpstr>
      <vt:lpstr>Arial</vt:lpstr>
      <vt:lpstr>Segoe UI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 Craig (2404705)</dc:creator>
  <cp:lastModifiedBy>Daniel Craig (2404705)</cp:lastModifiedBy>
  <cp:revision>1</cp:revision>
  <dcterms:created xsi:type="dcterms:W3CDTF">2026-04-17T13:28:37Z</dcterms:created>
  <dcterms:modified xsi:type="dcterms:W3CDTF">2026-04-17T18:17:18Z</dcterms:modified>
</cp:coreProperties>
</file>