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74" r:id="rId3"/>
    <p:sldId id="260" r:id="rId4"/>
    <p:sldId id="272" r:id="rId5"/>
    <p:sldId id="258" r:id="rId6"/>
    <p:sldId id="259" r:id="rId7"/>
    <p:sldId id="271" r:id="rId8"/>
    <p:sldId id="261" r:id="rId9"/>
    <p:sldId id="263" r:id="rId10"/>
    <p:sldId id="262" r:id="rId11"/>
    <p:sldId id="264" r:id="rId12"/>
    <p:sldId id="269" r:id="rId13"/>
    <p:sldId id="273" r:id="rId14"/>
    <p:sldId id="270" r:id="rId15"/>
    <p:sldId id="275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421075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931051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408959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59873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776040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381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638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8549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436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9667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76883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859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3723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2039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3740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978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7400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8992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1777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296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42787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168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AA3B5D9-4C75-4C21-8654-B5654430129E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41011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563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374441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US" b="1" dirty="0">
                <a:ea typeface="Times New Roman"/>
                <a:cs typeface="Calibri"/>
              </a:rPr>
              <a:t>West meets East: </a:t>
            </a:r>
            <a:r>
              <a:rPr lang="en-US" b="1" dirty="0" smtClean="0">
                <a:ea typeface="Times New Roman"/>
                <a:cs typeface="Calibri"/>
              </a:rPr>
              <a:t>Graeco-Roman Interaction with India </a:t>
            </a:r>
            <a:r>
              <a:rPr lang="en-US" sz="2000" b="1" dirty="0" smtClean="0">
                <a:ea typeface="Times New Roman"/>
                <a:cs typeface="Calibri"/>
              </a:rPr>
              <a:t/>
            </a:r>
            <a:br>
              <a:rPr lang="en-US" sz="2000" b="1" dirty="0" smtClean="0">
                <a:ea typeface="Times New Roman"/>
                <a:cs typeface="Calibri"/>
              </a:rPr>
            </a:br>
            <a:r>
              <a:rPr lang="en-US" sz="1000" b="1" dirty="0" smtClean="0">
                <a:ea typeface="Times New Roman"/>
                <a:cs typeface="Calibri"/>
              </a:rPr>
              <a:t/>
            </a:r>
            <a:br>
              <a:rPr lang="en-US" sz="1000" b="1" dirty="0" smtClean="0">
                <a:ea typeface="Times New Roman"/>
                <a:cs typeface="Calibri"/>
              </a:rPr>
            </a:br>
            <a:r>
              <a:rPr lang="en-GB" sz="2800" b="1" dirty="0" smtClean="0"/>
              <a:t>Take-home Exam Preparation Session</a:t>
            </a:r>
            <a:r>
              <a:rPr lang="en-GB" sz="2000" dirty="0">
                <a:ea typeface="Times New Roman"/>
                <a:cs typeface="Times New Roman"/>
              </a:rPr>
              <a:t/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6129045"/>
            <a:ext cx="6316099" cy="744488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>
                <a:solidFill>
                  <a:schemeClr val="tx1"/>
                </a:solidFill>
                <a:ea typeface="Times New Roman"/>
                <a:cs typeface="Calibri"/>
              </a:rPr>
              <a:t>HPAH5047; </a:t>
            </a:r>
            <a:r>
              <a:rPr lang="en-GB" b="1" dirty="0" smtClean="0">
                <a:solidFill>
                  <a:schemeClr val="tx1"/>
                </a:solidFill>
                <a:ea typeface="Times New Roman"/>
                <a:cs typeface="Calibri"/>
              </a:rPr>
              <a:t>HPAH6047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9568" y="2834537"/>
            <a:ext cx="2548942" cy="3294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80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2736" y="1943100"/>
            <a:ext cx="8977745" cy="2161308"/>
          </a:xfrm>
          <a:prstGeom prst="rect">
            <a:avLst/>
          </a:prstGeom>
        </p:spPr>
        <p:txBody>
          <a:bodyPr>
            <a:no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Procedural and Technical Stuff</a:t>
            </a:r>
            <a:endParaRPr lang="en-GB" sz="80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39918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The aim of the game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69027"/>
            <a:ext cx="8503920" cy="4966855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Calibri" panose="020F0502020204030204" pitchFamily="34" charset="0"/>
              </a:rPr>
              <a:t>The aim of the take-home exam is to simulate a situation where exacting work needs to be produced within the space of one working day.</a:t>
            </a:r>
          </a:p>
          <a:p>
            <a:endParaRPr lang="en-GB" altLang="en-US" sz="500" dirty="0" smtClean="0">
              <a:latin typeface="Calibri" panose="020F0502020204030204" pitchFamily="34" charset="0"/>
            </a:endParaRPr>
          </a:p>
          <a:p>
            <a:r>
              <a:rPr lang="en-GB" altLang="en-US" dirty="0" smtClean="0">
                <a:latin typeface="Calibri" panose="020F0502020204030204" pitchFamily="34" charset="0"/>
              </a:rPr>
              <a:t>A </a:t>
            </a:r>
            <a:r>
              <a:rPr lang="en-GB" altLang="en-US" dirty="0">
                <a:latin typeface="Calibri" panose="020F0502020204030204" pitchFamily="34" charset="0"/>
              </a:rPr>
              <a:t>traditional examination can no longer simulate the pressure of the modern work-place, since an employer now has access to data and information and no longer has to rely exclusively or primarily on memory. </a:t>
            </a:r>
          </a:p>
          <a:p>
            <a:endParaRPr lang="en-GB" altLang="en-US" sz="500" dirty="0" smtClean="0">
              <a:latin typeface="Calibri" panose="020F0502020204030204" pitchFamily="34" charset="0"/>
            </a:endParaRPr>
          </a:p>
          <a:p>
            <a:r>
              <a:rPr lang="en-GB" altLang="en-US" dirty="0" smtClean="0">
                <a:latin typeface="Calibri" panose="020F0502020204030204" pitchFamily="34" charset="0"/>
              </a:rPr>
              <a:t>The </a:t>
            </a:r>
            <a:r>
              <a:rPr lang="en-GB" altLang="en-US" dirty="0">
                <a:latin typeface="Calibri" panose="020F0502020204030204" pitchFamily="34" charset="0"/>
              </a:rPr>
              <a:t>take-home exam seeks to simulate the circumstances of producing a report or project evaluation in the pressed situation but incorporating the modern employee’s ability to access information widely.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697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Taking Home the Exam 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93183" y="1527047"/>
            <a:ext cx="8757633" cy="5041178"/>
          </a:xfrm>
        </p:spPr>
        <p:txBody>
          <a:bodyPr/>
          <a:lstStyle/>
          <a:p>
            <a:r>
              <a:rPr lang="en-GB" sz="3200" dirty="0" smtClean="0">
                <a:latin typeface="Calibri" panose="020F0502020204030204" pitchFamily="34" charset="0"/>
              </a:rPr>
              <a:t>Come to registry to Tucker 2 on the morning of the exam:</a:t>
            </a:r>
          </a:p>
          <a:p>
            <a:pPr lvl="1"/>
            <a:r>
              <a:rPr lang="en-GB" sz="2800" dirty="0" smtClean="0">
                <a:solidFill>
                  <a:schemeClr val="tx1"/>
                </a:solidFill>
                <a:latin typeface="Calibri" panose="020F0502020204030204" pitchFamily="34" charset="0"/>
              </a:rPr>
              <a:t>come about 9:55 am.</a:t>
            </a:r>
          </a:p>
          <a:p>
            <a:pPr lvl="1"/>
            <a:endParaRPr lang="en-GB" sz="10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r>
              <a:rPr lang="en-GB" sz="3200" dirty="0" smtClean="0">
                <a:latin typeface="Calibri" panose="020F0502020204030204" pitchFamily="34" charset="0"/>
              </a:rPr>
              <a:t>You will officially be able to take away the exam sheet at 10 am.</a:t>
            </a:r>
          </a:p>
          <a:p>
            <a:endParaRPr lang="en-GB" sz="1000" dirty="0">
              <a:latin typeface="Calibri" panose="020F0502020204030204" pitchFamily="34" charset="0"/>
            </a:endParaRPr>
          </a:p>
          <a:p>
            <a:r>
              <a:rPr lang="en-GB" sz="3200" dirty="0" smtClean="0">
                <a:latin typeface="Calibri" panose="020F0502020204030204" pitchFamily="34" charset="0"/>
              </a:rPr>
              <a:t>You will have until 4 pm to submit the work.</a:t>
            </a:r>
          </a:p>
          <a:p>
            <a:pPr lvl="1"/>
            <a:r>
              <a:rPr lang="en-GB" sz="2800" dirty="0" smtClean="0">
                <a:solidFill>
                  <a:schemeClr val="tx1"/>
                </a:solidFill>
                <a:latin typeface="Calibri" panose="020F0502020204030204" pitchFamily="34" charset="0"/>
              </a:rPr>
              <a:t>Those with </a:t>
            </a:r>
            <a:r>
              <a:rPr lang="en-GB" sz="28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compensatory measures </a:t>
            </a:r>
            <a:r>
              <a:rPr lang="en-GB" sz="2800" dirty="0" smtClean="0">
                <a:solidFill>
                  <a:schemeClr val="tx1"/>
                </a:solidFill>
                <a:latin typeface="Calibri" panose="020F0502020204030204" pitchFamily="34" charset="0"/>
              </a:rPr>
              <a:t>will have the extra allocated time – </a:t>
            </a:r>
            <a:r>
              <a:rPr lang="en-GB" sz="28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the deadline in this case is 5:30pm</a:t>
            </a:r>
            <a:r>
              <a:rPr lang="en-GB" sz="2800" dirty="0" smtClean="0">
                <a:latin typeface="Calibri" panose="020F0502020204030204" pitchFamily="34" charset="0"/>
              </a:rPr>
              <a:t>. </a:t>
            </a:r>
            <a:endParaRPr lang="en-GB" sz="2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0656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Keeping your work safe and submitting it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3597" y="1475509"/>
            <a:ext cx="8790710" cy="5382491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latin typeface="Calibri" panose="020F0502020204030204" pitchFamily="34" charset="0"/>
              </a:rPr>
              <a:t>It may be worth using the cloud or drop-box just to avoid “keeping all you eggs in one basket”.</a:t>
            </a:r>
          </a:p>
          <a:p>
            <a:endParaRPr lang="en-GB" sz="5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Alternatively regularly send it to yourself via email.</a:t>
            </a:r>
          </a:p>
          <a:p>
            <a:endParaRPr lang="en-GB" sz="5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The submission link will be on the Moodle page – upload it as you would a normal essay – YOU MUST SUBMIT VIA MOODLE, YOU CANNOT GIVE IN A HARD-COPY. </a:t>
            </a:r>
          </a:p>
          <a:p>
            <a:endParaRPr lang="en-GB" sz="5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If you do have technical problems – e.g. a corrupted file – come to the department </a:t>
            </a:r>
            <a:r>
              <a:rPr lang="en-GB" b="1" dirty="0" smtClean="0">
                <a:latin typeface="Calibri" panose="020F0502020204030204" pitchFamily="34" charset="0"/>
              </a:rPr>
              <a:t>before the deadline</a:t>
            </a:r>
            <a:r>
              <a:rPr lang="en-GB" dirty="0" smtClean="0">
                <a:latin typeface="Calibri" panose="020F0502020204030204" pitchFamily="34" charset="0"/>
              </a:rPr>
              <a:t> so that we know what is going on.   </a:t>
            </a:r>
          </a:p>
          <a:p>
            <a:endParaRPr lang="en-GB" sz="5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Bear in mind the ECP (Extenuating Circumstances Panel) does no normally accept technical issues as a mitigating circumstance. </a:t>
            </a: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2711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Contingencies 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89810"/>
            <a:ext cx="8503920" cy="4987636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If </a:t>
            </a:r>
            <a:r>
              <a:rPr lang="en-GB" sz="3200" dirty="0" smtClean="0">
                <a:latin typeface="Calibri" panose="020F0502020204030204" pitchFamily="34" charset="0"/>
              </a:rPr>
              <a:t>Moodle (and only if Moodle goes down) </a:t>
            </a:r>
            <a:r>
              <a:rPr lang="en-GB" sz="3200" dirty="0">
                <a:latin typeface="Calibri" panose="020F0502020204030204" pitchFamily="34" charset="0"/>
              </a:rPr>
              <a:t>goes down you need you then email it </a:t>
            </a:r>
            <a:r>
              <a:rPr lang="en-GB" sz="3200" u="sng" dirty="0">
                <a:latin typeface="Calibri" panose="020F0502020204030204" pitchFamily="34" charset="0"/>
              </a:rPr>
              <a:t>before the deadline</a:t>
            </a:r>
            <a:r>
              <a:rPr lang="en-GB" sz="3200" dirty="0" smtClean="0">
                <a:latin typeface="Calibri" panose="020F0502020204030204" pitchFamily="34" charset="0"/>
              </a:rPr>
              <a:t>.</a:t>
            </a:r>
          </a:p>
          <a:p>
            <a:endParaRPr lang="en-GB" sz="1000" dirty="0">
              <a:latin typeface="Calibri" panose="020F0502020204030204" pitchFamily="34" charset="0"/>
            </a:endParaRPr>
          </a:p>
          <a:p>
            <a:r>
              <a:rPr lang="en-GB" sz="3200" dirty="0" smtClean="0">
                <a:latin typeface="Calibri" panose="020F0502020204030204" pitchFamily="34" charset="0"/>
              </a:rPr>
              <a:t>If the internet goes down on the entire campus and it becomes impossible to submit online via Moodle in the first instance, or email if Moodle goes down, </a:t>
            </a:r>
            <a:r>
              <a:rPr lang="en-GB" sz="3200" b="1" u="sng" dirty="0" smtClean="0">
                <a:latin typeface="Calibri" panose="020F0502020204030204" pitchFamily="34" charset="0"/>
              </a:rPr>
              <a:t>then</a:t>
            </a:r>
            <a:r>
              <a:rPr lang="en-GB" sz="3200" b="1" dirty="0" smtClean="0">
                <a:latin typeface="Calibri" panose="020F0502020204030204" pitchFamily="34" charset="0"/>
              </a:rPr>
              <a:t> the deadline will be extended to take account of that</a:t>
            </a:r>
            <a:r>
              <a:rPr lang="en-GB" sz="3200" dirty="0" smtClean="0">
                <a:latin typeface="Calibri" panose="020F0502020204030204" pitchFamily="34" charset="0"/>
              </a:rPr>
              <a:t>. </a:t>
            </a:r>
            <a:endParaRPr lang="en-GB" sz="3200" dirty="0"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217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2736" y="2223654"/>
            <a:ext cx="8977745" cy="1880753"/>
          </a:xfrm>
          <a:prstGeom prst="rect">
            <a:avLst/>
          </a:prstGeom>
        </p:spPr>
        <p:txBody>
          <a:bodyPr>
            <a:no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The Exam Itself</a:t>
            </a:r>
            <a:endParaRPr lang="en-GB" sz="80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2309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Exam Format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45672"/>
            <a:ext cx="8503920" cy="4603173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Calibri" panose="020F0502020204030204" pitchFamily="34" charset="0"/>
              </a:rPr>
              <a:t>Would will be expected to write an essay – that is typed – of 2,000 words in length.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</a:rPr>
              <a:t>This 2,000 words </a:t>
            </a:r>
            <a:r>
              <a:rPr lang="en-GB" b="1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includes footnotes 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</a:rPr>
              <a:t>and references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  <a:t>, but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</a:rPr>
              <a:t>it </a:t>
            </a:r>
            <a:r>
              <a:rPr lang="en-GB" b="1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excludes 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</a:rPr>
              <a:t>the bibliography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</a:rPr>
              <a:t>).</a:t>
            </a:r>
          </a:p>
          <a:p>
            <a:pPr lvl="1"/>
            <a:endParaRPr lang="en-GB" sz="10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The same marking criteria that applies to Level 5 and Level 6 essays under normal circumstances also applies to this take home exam.</a:t>
            </a:r>
          </a:p>
          <a:p>
            <a:endParaRPr lang="en-GB" sz="10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You will have a choice of four questions to chose from – </a:t>
            </a:r>
            <a:r>
              <a:rPr lang="en-GB" u="sng" dirty="0" smtClean="0">
                <a:latin typeface="Calibri" panose="020F0502020204030204" pitchFamily="34" charset="0"/>
              </a:rPr>
              <a:t>you must only answer one</a:t>
            </a:r>
            <a:r>
              <a:rPr lang="en-GB" dirty="0" smtClean="0">
                <a:latin typeface="Calibri" panose="020F0502020204030204" pitchFamily="34" charset="0"/>
              </a:rPr>
              <a:t>. </a:t>
            </a: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9672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Topics Covered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18209" y="1579418"/>
            <a:ext cx="8707582" cy="5278581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000" dirty="0" smtClean="0">
                <a:latin typeface="Calibri" panose="020F0502020204030204" pitchFamily="34" charset="0"/>
              </a:rPr>
              <a:t>Archaic and Classical (pre-Alexander) conception of India (and the edges of the earth)</a:t>
            </a:r>
            <a:endParaRPr lang="en-GB" sz="1000" dirty="0"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sz="500" dirty="0" smtClean="0"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000" dirty="0" err="1" smtClean="0">
                <a:latin typeface="Calibri" panose="020F0502020204030204" pitchFamily="34" charset="0"/>
              </a:rPr>
              <a:t>Dionysos</a:t>
            </a:r>
            <a:r>
              <a:rPr lang="en-GB" sz="3000" dirty="0" smtClean="0">
                <a:latin typeface="Calibri" panose="020F0502020204030204" pitchFamily="34" charset="0"/>
              </a:rPr>
              <a:t> </a:t>
            </a:r>
            <a:r>
              <a:rPr lang="en-GB" sz="3000" dirty="0">
                <a:latin typeface="Calibri" panose="020F0502020204030204" pitchFamily="34" charset="0"/>
              </a:rPr>
              <a:t>and </a:t>
            </a:r>
            <a:r>
              <a:rPr lang="en-GB" sz="3000" dirty="0" smtClean="0">
                <a:latin typeface="Calibri" panose="020F0502020204030204" pitchFamily="34" charset="0"/>
              </a:rPr>
              <a:t>Herakles in Graeco-Roman conceptions of India’s myth/history.</a:t>
            </a:r>
          </a:p>
          <a:p>
            <a:pPr marL="514350" indent="-514350">
              <a:buFont typeface="+mj-lt"/>
              <a:buAutoNum type="arabicPeriod"/>
            </a:pPr>
            <a:endParaRPr lang="en-GB" sz="500" dirty="0"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000" dirty="0" smtClean="0">
                <a:latin typeface="Calibri" panose="020F0502020204030204" pitchFamily="34" charset="0"/>
              </a:rPr>
              <a:t>Legacy </a:t>
            </a:r>
            <a:r>
              <a:rPr lang="en-GB" sz="3000" dirty="0">
                <a:latin typeface="Calibri" panose="020F0502020204030204" pitchFamily="34" charset="0"/>
              </a:rPr>
              <a:t>of “Greek” culture in ancient Bactria and historic Northwest India.</a:t>
            </a:r>
            <a:endParaRPr lang="en-GB" sz="3000" dirty="0" smtClean="0"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sz="500" dirty="0"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000" dirty="0" err="1" smtClean="0">
                <a:latin typeface="Calibri" panose="020F0502020204030204" pitchFamily="34" charset="0"/>
              </a:rPr>
              <a:t>Iambulos</a:t>
            </a:r>
            <a:r>
              <a:rPr lang="en-GB" sz="3000" dirty="0">
                <a:latin typeface="Calibri" panose="020F0502020204030204" pitchFamily="34" charset="0"/>
              </a:rPr>
              <a:t>’ Island of the Sun and Euhemeros’ Island of </a:t>
            </a:r>
            <a:r>
              <a:rPr lang="en-GB" sz="3000" dirty="0" err="1" smtClean="0">
                <a:latin typeface="Calibri" panose="020F0502020204030204" pitchFamily="34" charset="0"/>
              </a:rPr>
              <a:t>Panchaea</a:t>
            </a:r>
            <a:r>
              <a:rPr lang="en-GB" sz="3000" dirty="0" smtClean="0">
                <a:latin typeface="Calibri" panose="020F0502020204030204" pitchFamily="34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sz="500" dirty="0"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000" dirty="0" err="1" smtClean="0">
                <a:latin typeface="Calibri" panose="020F0502020204030204" pitchFamily="34" charset="0"/>
              </a:rPr>
              <a:t>Philostratus</a:t>
            </a:r>
            <a:r>
              <a:rPr lang="en-GB" sz="3000" dirty="0">
                <a:latin typeface="Calibri" panose="020F0502020204030204" pitchFamily="34" charset="0"/>
              </a:rPr>
              <a:t>’ </a:t>
            </a:r>
            <a:r>
              <a:rPr lang="en-GB" sz="3000" i="1" dirty="0" smtClean="0">
                <a:latin typeface="Calibri" panose="020F0502020204030204" pitchFamily="34" charset="0"/>
              </a:rPr>
              <a:t>Life of Apollonius of </a:t>
            </a:r>
            <a:r>
              <a:rPr lang="en-GB" sz="3000" i="1" dirty="0" err="1" smtClean="0">
                <a:latin typeface="Calibri" panose="020F0502020204030204" pitchFamily="34" charset="0"/>
              </a:rPr>
              <a:t>Tyana</a:t>
            </a:r>
            <a:r>
              <a:rPr lang="en-GB" sz="3000" dirty="0" smtClean="0">
                <a:latin typeface="Calibri" panose="020F0502020204030204" pitchFamily="34" charset="0"/>
              </a:rPr>
              <a:t>.</a:t>
            </a:r>
            <a:endParaRPr lang="en-GB" sz="30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58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2736" y="1922318"/>
            <a:ext cx="8977745" cy="2182089"/>
          </a:xfrm>
          <a:prstGeom prst="rect">
            <a:avLst/>
          </a:prstGeom>
        </p:spPr>
        <p:txBody>
          <a:bodyPr>
            <a:no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Suggestions For Revision</a:t>
            </a:r>
            <a:endParaRPr lang="en-GB" sz="80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0309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Prepare before hand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6645" y="1527048"/>
            <a:ext cx="8769927" cy="5029616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latin typeface="Calibri" panose="020F0502020204030204" pitchFamily="34" charset="0"/>
              </a:rPr>
              <a:t>Collate the notes you have taken in previous sessions. 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</a:rPr>
              <a:t>The more precise the notes the better, e.g. references to page number in scholarship you have consulted, passage references in the ancient sources etc. 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</a:rPr>
              <a:t>Consider formatting the references to scholarship and ancient sources in line with the School of Classics guide in advance. </a:t>
            </a:r>
          </a:p>
          <a:p>
            <a:pPr lvl="1"/>
            <a:endParaRPr lang="en-GB" sz="3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What where the key arguments / interpretations in the scholarship – have you highlighted these?</a:t>
            </a:r>
          </a:p>
          <a:p>
            <a:endParaRPr lang="en-GB" sz="3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Compare the key similarities and differences in the source material? </a:t>
            </a:r>
          </a:p>
          <a:p>
            <a:endParaRPr lang="en-GB" sz="3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Consider focusing on one or two of the topic areas for your revision – revision in-depth.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9306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Dos and Don’ts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18209" y="1662546"/>
            <a:ext cx="8707581" cy="4935682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latin typeface="Calibri" panose="020F0502020204030204" pitchFamily="34" charset="0"/>
              </a:rPr>
              <a:t>You </a:t>
            </a:r>
            <a:r>
              <a:rPr lang="en-GB" b="1" dirty="0" smtClean="0">
                <a:latin typeface="Calibri" panose="020F0502020204030204" pitchFamily="34" charset="0"/>
              </a:rPr>
              <a:t>will need to do</a:t>
            </a:r>
            <a:r>
              <a:rPr lang="en-GB" dirty="0" smtClean="0">
                <a:latin typeface="Calibri" panose="020F0502020204030204" pitchFamily="34" charset="0"/>
              </a:rPr>
              <a:t> lots of reading </a:t>
            </a:r>
            <a:r>
              <a:rPr lang="en-GB" b="1" dirty="0" smtClean="0">
                <a:latin typeface="Calibri" panose="020F0502020204030204" pitchFamily="34" charset="0"/>
              </a:rPr>
              <a:t>in advance </a:t>
            </a:r>
            <a:r>
              <a:rPr lang="en-GB" dirty="0" smtClean="0">
                <a:latin typeface="Calibri" panose="020F0502020204030204" pitchFamily="34" charset="0"/>
              </a:rPr>
              <a:t>– it will be extremely difficult if you attempt to do the research as well as the writing up on the day. </a:t>
            </a:r>
          </a:p>
          <a:p>
            <a:endParaRPr lang="en-GB" sz="3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Keep your notes organised and ready in advance (be these electronic or paper notes) – know where the pertinent information is in advance (re-read your notes). </a:t>
            </a:r>
          </a:p>
          <a:p>
            <a:endParaRPr lang="en-GB" sz="3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Be careful of plagiarism – you have worked in groups on a number of the topics - ensure you do not just copy and paste from notes that others in your groups have written. </a:t>
            </a:r>
          </a:p>
          <a:p>
            <a:endParaRPr lang="en-GB" sz="3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Be careful of self-plagiarism, do not simply lift chunks out of previously submitted work to save time.</a:t>
            </a: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14679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Key Aspects of the Essay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880754"/>
            <a:ext cx="8503920" cy="4447310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Critical Engagement with source </a:t>
            </a:r>
            <a:r>
              <a:rPr lang="en-GB" sz="3200" dirty="0" smtClean="0">
                <a:latin typeface="Calibri" panose="020F0502020204030204" pitchFamily="34" charset="0"/>
              </a:rPr>
              <a:t>material.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Critical Engagement with </a:t>
            </a:r>
            <a:r>
              <a:rPr lang="en-GB" sz="3200" dirty="0" smtClean="0">
                <a:latin typeface="Calibri" panose="020F0502020204030204" pitchFamily="34" charset="0"/>
              </a:rPr>
              <a:t>Scholarship.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sz="3200" dirty="0" smtClean="0">
                <a:latin typeface="Calibri" panose="020F0502020204030204" pitchFamily="34" charset="0"/>
              </a:rPr>
              <a:t>Argument.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Analytical </a:t>
            </a:r>
            <a:r>
              <a:rPr lang="en-GB" sz="3200" dirty="0" smtClean="0">
                <a:latin typeface="Calibri" panose="020F0502020204030204" pitchFamily="34" charset="0"/>
              </a:rPr>
              <a:t>Approach. 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sz="3200" dirty="0" smtClean="0">
                <a:latin typeface="Calibri" panose="020F0502020204030204" pitchFamily="34" charset="0"/>
              </a:rPr>
              <a:t>Don’t forget footnotes and bibliography.</a:t>
            </a:r>
            <a:endParaRPr lang="en-GB" sz="3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7430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Finding Bibliography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latin typeface="Calibri" panose="020F0502020204030204" pitchFamily="34" charset="0"/>
              </a:rPr>
              <a:t>The most obvious place to look, as a starting point, is workshop booklets and Moodle information of the relevant units. 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Follow this up with a general search in the library catalogue (and Google Scholar) – does the scholarship you have already consulted reference anything important looking. 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Buddy system with books.  </a:t>
            </a: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90792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277</TotalTime>
  <Words>822</Words>
  <Application>Microsoft Office PowerPoint</Application>
  <PresentationFormat>On-screen Show (4:3)</PresentationFormat>
  <Paragraphs>85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Calibri</vt:lpstr>
      <vt:lpstr>Georgia</vt:lpstr>
      <vt:lpstr>Times New Roman</vt:lpstr>
      <vt:lpstr>Wingdings</vt:lpstr>
      <vt:lpstr>Wingdings 2</vt:lpstr>
      <vt:lpstr>Civic</vt:lpstr>
      <vt:lpstr>2_Office Theme</vt:lpstr>
      <vt:lpstr>West meets East: Graeco-Roman Interaction with India   Take-home Exam Preparation Session </vt:lpstr>
      <vt:lpstr>PowerPoint Presentation</vt:lpstr>
      <vt:lpstr>The aim of the game</vt:lpstr>
      <vt:lpstr>Taking Home the Exam </vt:lpstr>
      <vt:lpstr>Keeping your work safe and submitting it</vt:lpstr>
      <vt:lpstr>Contingencies </vt:lpstr>
      <vt:lpstr>PowerPoint Presentation</vt:lpstr>
      <vt:lpstr>Exam Format</vt:lpstr>
      <vt:lpstr>Topics Covered</vt:lpstr>
      <vt:lpstr>PowerPoint Presentation</vt:lpstr>
      <vt:lpstr>Prepare before hand</vt:lpstr>
      <vt:lpstr>Dos and Don’ts</vt:lpstr>
      <vt:lpstr>Key Aspects of the Essay</vt:lpstr>
      <vt:lpstr>Finding Bibliography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Macedon and the Macedonians</dc:title>
  <dc:creator>Matthew Cobb</dc:creator>
  <cp:lastModifiedBy>Matt</cp:lastModifiedBy>
  <cp:revision>51</cp:revision>
  <dcterms:created xsi:type="dcterms:W3CDTF">2015-12-09T16:37:20Z</dcterms:created>
  <dcterms:modified xsi:type="dcterms:W3CDTF">2018-11-22T20:54:50Z</dcterms:modified>
</cp:coreProperties>
</file>