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354" r:id="rId2"/>
    <p:sldId id="352" r:id="rId3"/>
    <p:sldId id="353" r:id="rId4"/>
    <p:sldId id="369" r:id="rId5"/>
    <p:sldId id="370" r:id="rId6"/>
    <p:sldId id="371" r:id="rId7"/>
    <p:sldId id="372" r:id="rId8"/>
    <p:sldId id="374" r:id="rId9"/>
    <p:sldId id="373" r:id="rId10"/>
    <p:sldId id="375" r:id="rId11"/>
    <p:sldId id="378" r:id="rId12"/>
    <p:sldId id="377" r:id="rId13"/>
    <p:sldId id="376" r:id="rId14"/>
    <p:sldId id="379" r:id="rId15"/>
    <p:sldId id="380" r:id="rId16"/>
    <p:sldId id="368"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114" d="100"/>
          <a:sy n="114" d="100"/>
        </p:scale>
        <p:origin x="141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042327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165643976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bbc.co.uk/worldservice/learningenglish/flatmates/episode64/languagepoint.shtml" TargetMode="External"/><Relationship Id="rId7" Type="http://schemas.openxmlformats.org/officeDocument/2006/relationships/hyperlink" Target="https://www.collinsdictionary.com/dictionary/english/" TargetMode="External"/><Relationship Id="rId2" Type="http://schemas.openxmlformats.org/officeDocument/2006/relationships/hyperlink" Target="https://www.espressoenglish.net/linking-words-adding-organizing-and-summarizing/" TargetMode="External"/><Relationship Id="rId1" Type="http://schemas.openxmlformats.org/officeDocument/2006/relationships/slideLayout" Target="../slideLayouts/slideLayout2.xml"/><Relationship Id="rId6" Type="http://schemas.openxmlformats.org/officeDocument/2006/relationships/hyperlink" Target="http://madteachergraham2.blogspot.co.uk/2013/02/linkers-for-contrasts.html" TargetMode="External"/><Relationship Id="rId5" Type="http://schemas.openxmlformats.org/officeDocument/2006/relationships/hyperlink" Target="http://www.perfect-english-grammar.com/linking-words-contrast.html" TargetMode="External"/><Relationship Id="rId4" Type="http://schemas.openxmlformats.org/officeDocument/2006/relationships/hyperlink" Target="http://www.bbc.co.uk/worldservice/learningenglish/flatmates/episode25/languagepoin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4A04164B-11AE-974B-8AB3-C0E63A5EAD4B}"/>
              </a:ext>
            </a:extLst>
          </p:cNvPr>
          <p:cNvSpPr>
            <a:spLocks noGrp="1"/>
          </p:cNvSpPr>
          <p:nvPr>
            <p:ph type="ctrTitle"/>
          </p:nvPr>
        </p:nvSpPr>
        <p:spPr>
          <a:xfrm>
            <a:off x="684213" y="908050"/>
            <a:ext cx="7772400" cy="1225550"/>
          </a:xfrm>
        </p:spPr>
        <p:txBody>
          <a:bodyPr/>
          <a:lstStyle/>
          <a:p>
            <a:pPr eaLnBrk="1" hangingPunct="1"/>
            <a:r>
              <a:rPr lang="en-GB" altLang="en-US"/>
              <a:t>ACCC4000</a:t>
            </a:r>
          </a:p>
        </p:txBody>
      </p:sp>
      <p:sp>
        <p:nvSpPr>
          <p:cNvPr id="15362" name="Subtitle 4">
            <a:extLst>
              <a:ext uri="{FF2B5EF4-FFF2-40B4-BE49-F238E27FC236}">
                <a16:creationId xmlns:a16="http://schemas.microsoft.com/office/drawing/2014/main" id="{2955F2BC-65E0-8644-9793-245A6C6E7C34}"/>
              </a:ext>
            </a:extLst>
          </p:cNvPr>
          <p:cNvSpPr>
            <a:spLocks noGrp="1"/>
          </p:cNvSpPr>
          <p:nvPr>
            <p:ph type="subTitle" idx="1"/>
          </p:nvPr>
        </p:nvSpPr>
        <p:spPr>
          <a:xfrm>
            <a:off x="827088" y="1844675"/>
            <a:ext cx="8796337" cy="3816350"/>
          </a:xfrm>
        </p:spPr>
        <p:txBody>
          <a:bodyPr/>
          <a:lstStyle/>
          <a:p>
            <a:pPr eaLnBrk="1" hangingPunct="1"/>
            <a:r>
              <a:rPr lang="en-GB" altLang="en-US" dirty="0">
                <a:solidFill>
                  <a:schemeClr val="tx1"/>
                </a:solidFill>
              </a:rPr>
              <a:t>Academic and Employability Skills</a:t>
            </a:r>
          </a:p>
          <a:p>
            <a:pPr eaLnBrk="1" hangingPunct="1"/>
            <a:r>
              <a:rPr lang="en-GB" altLang="en-US" b="1" dirty="0">
                <a:solidFill>
                  <a:schemeClr val="tx1"/>
                </a:solidFill>
              </a:rPr>
              <a:t>Organising Text</a:t>
            </a:r>
          </a:p>
          <a:p>
            <a:pPr eaLnBrk="1" hangingPunct="1"/>
            <a:r>
              <a:rPr lang="en-US" altLang="en-US" b="1" dirty="0">
                <a:solidFill>
                  <a:schemeClr val="tx1"/>
                </a:solidFill>
              </a:rPr>
              <a:t>WEEK 8</a:t>
            </a: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15363" name="Slide Number Placeholder 5">
            <a:extLst>
              <a:ext uri="{FF2B5EF4-FFF2-40B4-BE49-F238E27FC236}">
                <a16:creationId xmlns:a16="http://schemas.microsoft.com/office/drawing/2014/main" id="{D853F120-5638-D64B-8DA3-EB10766C8A97}"/>
              </a:ext>
            </a:extLst>
          </p:cNvPr>
          <p:cNvSpPr>
            <a:spLocks noGrp="1" noChangeArrowheads="1"/>
          </p:cNvSpPr>
          <p:nvPr>
            <p:ph type="sldNum" sz="quarter" idx="12"/>
          </p:nvPr>
        </p:nvSpPr>
        <p:spPr bwMode="auto">
          <a:xfrm>
            <a:off x="8243888" y="6453188"/>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BE8CDDC-683E-934D-8BB8-19F1A3786DAD}"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extLst>
      <p:ext uri="{BB962C8B-B14F-4D97-AF65-F5344CB8AC3E}">
        <p14:creationId xmlns:p14="http://schemas.microsoft.com/office/powerpoint/2010/main" val="2135507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pPr eaLnBrk="1" hangingPunct="1"/>
            <a:r>
              <a:rPr lang="en-GB" altLang="en-US" dirty="0"/>
              <a:t>Organising text – linking words</a:t>
            </a:r>
          </a:p>
        </p:txBody>
      </p:sp>
      <p:sp>
        <p:nvSpPr>
          <p:cNvPr id="19459" name="Rectangle 3"/>
          <p:cNvSpPr>
            <a:spLocks noGrp="1" noChangeArrowheads="1"/>
          </p:cNvSpPr>
          <p:nvPr>
            <p:ph type="body" idx="1"/>
          </p:nvPr>
        </p:nvSpPr>
        <p:spPr/>
        <p:txBody>
          <a:bodyPr/>
          <a:lstStyle/>
          <a:p>
            <a:pPr eaLnBrk="1" hangingPunct="1"/>
            <a:endParaRPr lang="en-GB" altLang="en-US" dirty="0">
              <a:cs typeface="Times New Roman" pitchFamily="18" charset="0"/>
            </a:endParaRPr>
          </a:p>
          <a:p>
            <a:r>
              <a:rPr lang="en-GB" sz="2400" dirty="0"/>
              <a:t>Linking words and phrases </a:t>
            </a:r>
            <a:r>
              <a:rPr lang="en-GB" sz="2400" b="0" dirty="0"/>
              <a:t>are used to show relationships between ideas. They can be used to join 2 or more sentences or clauses (a clause is a group of words which contains a subject and a verb).</a:t>
            </a:r>
          </a:p>
          <a:p>
            <a:endParaRPr lang="en-GB" sz="2400" b="0" dirty="0"/>
          </a:p>
          <a:p>
            <a:r>
              <a:rPr lang="en-GB" sz="2400" b="0" dirty="0"/>
              <a:t>Linking words/phrases can be used to </a:t>
            </a:r>
            <a:r>
              <a:rPr lang="en-GB" sz="2400" dirty="0"/>
              <a:t>add ideas together</a:t>
            </a:r>
            <a:r>
              <a:rPr lang="en-GB" sz="2400" b="0" dirty="0"/>
              <a:t>, </a:t>
            </a:r>
            <a:r>
              <a:rPr lang="en-GB" sz="2400" dirty="0"/>
              <a:t>contrast them</a:t>
            </a:r>
            <a:r>
              <a:rPr lang="en-GB" sz="2400" b="0" dirty="0"/>
              <a:t>, or </a:t>
            </a:r>
            <a:r>
              <a:rPr lang="en-GB" sz="2400" dirty="0"/>
              <a:t>show the reason </a:t>
            </a:r>
            <a:r>
              <a:rPr lang="en-GB" sz="2400" b="0" dirty="0"/>
              <a:t>for something. </a:t>
            </a:r>
          </a:p>
          <a:p>
            <a:pPr eaLnBrk="1" hangingPunct="1"/>
            <a:endParaRPr lang="en-GB" altLang="en-US" dirty="0"/>
          </a:p>
        </p:txBody>
      </p:sp>
    </p:spTree>
    <p:extLst>
      <p:ext uri="{BB962C8B-B14F-4D97-AF65-F5344CB8AC3E}">
        <p14:creationId xmlns:p14="http://schemas.microsoft.com/office/powerpoint/2010/main" val="82510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dirty="0">
              <a:cs typeface="Times New Roman" pitchFamily="18" charset="0"/>
            </a:endParaRPr>
          </a:p>
          <a:p>
            <a:r>
              <a:rPr lang="en-GB" sz="2400" dirty="0"/>
              <a:t>Also </a:t>
            </a:r>
            <a:br>
              <a:rPr lang="en-GB" sz="2400" dirty="0"/>
            </a:br>
            <a:r>
              <a:rPr lang="en-GB" sz="2400" b="0" dirty="0"/>
              <a:t>This is used to give more information or ideas. It can be put at the beginning of a sentence, or between the subject and the verb.</a:t>
            </a:r>
          </a:p>
          <a:p>
            <a:endParaRPr lang="en-GB" sz="2400" b="0" dirty="0"/>
          </a:p>
          <a:p>
            <a:pPr marL="0" indent="0">
              <a:buNone/>
            </a:pPr>
            <a:r>
              <a:rPr lang="en-GB" sz="2400" b="0" i="1" dirty="0"/>
              <a:t>We are unable to repair this watch. </a:t>
            </a:r>
            <a:r>
              <a:rPr lang="en-GB" sz="2400" i="1" dirty="0"/>
              <a:t>Also</a:t>
            </a:r>
            <a:r>
              <a:rPr lang="en-GB" sz="2400" b="0" i="1" dirty="0"/>
              <a:t>, this is the fourth time this has happened.</a:t>
            </a:r>
          </a:p>
          <a:p>
            <a:pPr marL="0" indent="0">
              <a:buNone/>
            </a:pPr>
            <a:endParaRPr lang="en-GB" sz="2400" b="0" i="1" dirty="0"/>
          </a:p>
          <a:p>
            <a:pPr marL="0" indent="0">
              <a:buNone/>
            </a:pPr>
            <a:r>
              <a:rPr lang="en-GB" sz="2400" b="0" i="1" dirty="0"/>
              <a:t>I want to be an astronaut. </a:t>
            </a:r>
            <a:r>
              <a:rPr lang="en-GB" sz="2400" i="1" dirty="0"/>
              <a:t>I also want </a:t>
            </a:r>
            <a:r>
              <a:rPr lang="en-GB" sz="2400" b="0" i="1" dirty="0"/>
              <a:t>to be a biologist. What should I do?</a:t>
            </a:r>
          </a:p>
          <a:p>
            <a:pPr eaLnBrk="1" hangingPunct="1">
              <a:lnSpc>
                <a:spcPct val="90000"/>
              </a:lnSpc>
            </a:pPr>
            <a:endParaRPr lang="en-GB" altLang="en-US" dirty="0"/>
          </a:p>
        </p:txBody>
      </p:sp>
    </p:spTree>
    <p:extLst>
      <p:ext uri="{BB962C8B-B14F-4D97-AF65-F5344CB8AC3E}">
        <p14:creationId xmlns:p14="http://schemas.microsoft.com/office/powerpoint/2010/main" val="202672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dirty="0">
              <a:cs typeface="Times New Roman" pitchFamily="18" charset="0"/>
            </a:endParaRPr>
          </a:p>
          <a:p>
            <a:r>
              <a:rPr lang="en-GB" sz="2400" dirty="0"/>
              <a:t>Besides/Besides this/Besides that </a:t>
            </a:r>
            <a:br>
              <a:rPr lang="en-GB" sz="2400" dirty="0"/>
            </a:br>
            <a:r>
              <a:rPr lang="en-GB" sz="2400" b="0" dirty="0"/>
              <a:t>This is usually placed at the beginning of a sentence. It is used to make an additional point.</a:t>
            </a:r>
          </a:p>
          <a:p>
            <a:endParaRPr lang="en-GB" sz="2400" b="0" dirty="0"/>
          </a:p>
          <a:p>
            <a:pPr marL="0" indent="0">
              <a:buNone/>
            </a:pPr>
            <a:r>
              <a:rPr lang="en-GB" sz="2400" b="0" i="1" dirty="0"/>
              <a:t>Traffic congestion is a problem in my city. </a:t>
            </a:r>
            <a:r>
              <a:rPr lang="en-GB" sz="2400" i="1" dirty="0"/>
              <a:t>Besides this</a:t>
            </a:r>
            <a:r>
              <a:rPr lang="en-GB" sz="2400" b="0" i="1" dirty="0"/>
              <a:t>, the trains are very expensive.</a:t>
            </a:r>
          </a:p>
          <a:p>
            <a:pPr marL="0" indent="0">
              <a:buNone/>
            </a:pPr>
            <a:endParaRPr lang="en-GB" sz="2400" b="0" i="1" dirty="0"/>
          </a:p>
          <a:p>
            <a:pPr marL="0" indent="0">
              <a:buNone/>
            </a:pPr>
            <a:r>
              <a:rPr lang="en-GB" sz="2400" b="0" i="1" dirty="0"/>
              <a:t>I can't afford to go to the concert. </a:t>
            </a:r>
            <a:r>
              <a:rPr lang="en-GB" sz="2400" i="1" dirty="0"/>
              <a:t>Besides</a:t>
            </a:r>
            <a:r>
              <a:rPr lang="en-GB" sz="2400" b="0" i="1" dirty="0"/>
              <a:t>, I don't really like classical music.</a:t>
            </a:r>
          </a:p>
          <a:p>
            <a:pPr eaLnBrk="1" hangingPunct="1">
              <a:lnSpc>
                <a:spcPct val="90000"/>
              </a:lnSpc>
            </a:pPr>
            <a:endParaRPr lang="en-GB" altLang="en-US" dirty="0"/>
          </a:p>
        </p:txBody>
      </p:sp>
    </p:spTree>
    <p:extLst>
      <p:ext uri="{BB962C8B-B14F-4D97-AF65-F5344CB8AC3E}">
        <p14:creationId xmlns:p14="http://schemas.microsoft.com/office/powerpoint/2010/main" val="337009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a:cs typeface="Times New Roman" pitchFamily="18" charset="0"/>
            </a:endParaRPr>
          </a:p>
          <a:p>
            <a:r>
              <a:rPr lang="en-GB" dirty="0"/>
              <a:t>in addition / moreover / furthermore</a:t>
            </a:r>
          </a:p>
          <a:p>
            <a:pPr marL="0" indent="0">
              <a:buNone/>
            </a:pPr>
            <a:r>
              <a:rPr lang="en-GB" sz="1800" b="0" dirty="0"/>
              <a:t>These linking words are usually used at the beginning of a sentence to add another idea or further develop the previous point.</a:t>
            </a:r>
          </a:p>
          <a:p>
            <a:pPr marL="0" indent="0">
              <a:buNone/>
            </a:pPr>
            <a:endParaRPr lang="en-GB" sz="900" b="0" dirty="0"/>
          </a:p>
          <a:p>
            <a:pPr marL="0" indent="0">
              <a:buNone/>
            </a:pPr>
            <a:r>
              <a:rPr lang="en-GB" sz="1800" b="0" i="1" dirty="0"/>
              <a:t>People who exercise regularly have more energy during the day and sleep better at night. </a:t>
            </a:r>
            <a:r>
              <a:rPr lang="en-GB" sz="1800" i="1" dirty="0"/>
              <a:t>In addition,</a:t>
            </a:r>
            <a:r>
              <a:rPr lang="en-GB" sz="1800" b="0" i="1" dirty="0"/>
              <a:t> they tend to live longer.</a:t>
            </a:r>
          </a:p>
          <a:p>
            <a:pPr marL="0" indent="0">
              <a:buNone/>
            </a:pPr>
            <a:endParaRPr lang="en-GB" sz="500" b="0" dirty="0"/>
          </a:p>
          <a:p>
            <a:pPr marL="0" indent="0">
              <a:buNone/>
            </a:pPr>
            <a:r>
              <a:rPr lang="en-GB" sz="1800" b="0" i="1" dirty="0"/>
              <a:t>Construction on the new subway has been delayed for months due to budget shortfalls. </a:t>
            </a:r>
            <a:r>
              <a:rPr lang="en-GB" sz="1800" i="1" dirty="0"/>
              <a:t>Moreover, </a:t>
            </a:r>
            <a:r>
              <a:rPr lang="en-GB" sz="1800" b="0" i="1" dirty="0"/>
              <a:t>the workers are threatening to go on strike.</a:t>
            </a:r>
          </a:p>
          <a:p>
            <a:pPr marL="0" indent="0">
              <a:buNone/>
            </a:pPr>
            <a:endParaRPr lang="en-GB" sz="1000" b="0" dirty="0"/>
          </a:p>
          <a:p>
            <a:pPr marL="0" indent="0">
              <a:buNone/>
            </a:pPr>
            <a:r>
              <a:rPr lang="en-GB" sz="1800" b="0" i="1" dirty="0"/>
              <a:t>Our sales are expected to rise 30% in the next year. </a:t>
            </a:r>
            <a:r>
              <a:rPr lang="en-GB" sz="1800" i="1" dirty="0"/>
              <a:t>Furthermore, </a:t>
            </a:r>
            <a:r>
              <a:rPr lang="en-GB" sz="1800" b="0" i="1" dirty="0"/>
              <a:t>purchase of new equipment will help cut manufacturing costs and increase profits.</a:t>
            </a:r>
          </a:p>
          <a:p>
            <a:pPr marL="0" indent="0">
              <a:buNone/>
            </a:pPr>
            <a:endParaRPr lang="en-GB" sz="1050" b="0" i="1" dirty="0"/>
          </a:p>
          <a:p>
            <a:r>
              <a:rPr lang="en-GB" sz="1400" dirty="0"/>
              <a:t>Note: </a:t>
            </a:r>
            <a:r>
              <a:rPr lang="en-GB" sz="1400" b="0" dirty="0"/>
              <a:t>These expressions are more formal English. In informal spoken English, we usually use these expressions instead: </a:t>
            </a:r>
            <a:r>
              <a:rPr lang="en-GB" sz="1400" dirty="0"/>
              <a:t>plus, what’s more, besides</a:t>
            </a:r>
            <a:endParaRPr lang="en-GB" sz="1600" b="0" dirty="0"/>
          </a:p>
          <a:p>
            <a:pPr eaLnBrk="1" hangingPunct="1">
              <a:lnSpc>
                <a:spcPct val="90000"/>
              </a:lnSpc>
            </a:pPr>
            <a:endParaRPr lang="en-GB" altLang="en-US" dirty="0"/>
          </a:p>
        </p:txBody>
      </p:sp>
    </p:spTree>
    <p:extLst>
      <p:ext uri="{BB962C8B-B14F-4D97-AF65-F5344CB8AC3E}">
        <p14:creationId xmlns:p14="http://schemas.microsoft.com/office/powerpoint/2010/main" val="2505586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a:cs typeface="Times New Roman" pitchFamily="18" charset="0"/>
            </a:endParaRPr>
          </a:p>
          <a:p>
            <a:r>
              <a:rPr lang="en-GB" sz="2400" dirty="0"/>
              <a:t>Above all</a:t>
            </a:r>
          </a:p>
          <a:p>
            <a:r>
              <a:rPr lang="en-GB" sz="2400" b="0" dirty="0"/>
              <a:t>It is a connector which adds a point, and stresses it is the most important one: </a:t>
            </a:r>
          </a:p>
          <a:p>
            <a:pPr marL="0" indent="0">
              <a:buNone/>
            </a:pPr>
            <a:endParaRPr lang="en-GB" sz="2400" b="0" i="1" dirty="0"/>
          </a:p>
          <a:p>
            <a:pPr marL="0" indent="0">
              <a:buNone/>
            </a:pPr>
            <a:r>
              <a:rPr lang="en-GB" sz="2400" b="0" i="1" dirty="0"/>
              <a:t>Eating too much sugar leads to overweight, and also damages the teeth. </a:t>
            </a:r>
            <a:r>
              <a:rPr lang="en-GB" sz="2400" i="1" dirty="0"/>
              <a:t>Above all</a:t>
            </a:r>
            <a:r>
              <a:rPr lang="en-GB" sz="2400" b="0" i="1" dirty="0"/>
              <a:t>, it has been linked with increased incidence of Type 2 diabetes. </a:t>
            </a:r>
          </a:p>
          <a:p>
            <a:pPr eaLnBrk="1" hangingPunct="1">
              <a:lnSpc>
                <a:spcPct val="90000"/>
              </a:lnSpc>
            </a:pPr>
            <a:endParaRPr lang="en-GB" altLang="en-US" dirty="0"/>
          </a:p>
        </p:txBody>
      </p:sp>
    </p:spTree>
    <p:extLst>
      <p:ext uri="{BB962C8B-B14F-4D97-AF65-F5344CB8AC3E}">
        <p14:creationId xmlns:p14="http://schemas.microsoft.com/office/powerpoint/2010/main" val="3251408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Contrasting ideas </a:t>
            </a:r>
            <a:br>
              <a:rPr lang="en-GB" dirty="0"/>
            </a:br>
            <a:endParaRPr lang="en-GB" dirty="0"/>
          </a:p>
        </p:txBody>
      </p:sp>
      <p:sp>
        <p:nvSpPr>
          <p:cNvPr id="3" name="Content Placeholder 2"/>
          <p:cNvSpPr>
            <a:spLocks noGrp="1"/>
          </p:cNvSpPr>
          <p:nvPr>
            <p:ph idx="1"/>
          </p:nvPr>
        </p:nvSpPr>
        <p:spPr/>
        <p:txBody>
          <a:bodyPr/>
          <a:lstStyle/>
          <a:p>
            <a:r>
              <a:rPr lang="en-GB" dirty="0"/>
              <a:t>Despite </a:t>
            </a:r>
            <a:r>
              <a:rPr lang="en-GB" b="0" dirty="0"/>
              <a:t>and </a:t>
            </a:r>
            <a:r>
              <a:rPr lang="en-GB" dirty="0"/>
              <a:t>in spite of </a:t>
            </a:r>
            <a:br>
              <a:rPr lang="en-GB" dirty="0"/>
            </a:br>
            <a:r>
              <a:rPr lang="en-GB" b="0" dirty="0"/>
              <a:t>These are followed by </a:t>
            </a:r>
            <a:r>
              <a:rPr lang="en-GB" dirty="0"/>
              <a:t>nouns </a:t>
            </a:r>
            <a:r>
              <a:rPr lang="en-GB" b="0" dirty="0"/>
              <a:t>or </a:t>
            </a:r>
            <a:r>
              <a:rPr lang="en-GB" dirty="0"/>
              <a:t>gerunds </a:t>
            </a:r>
            <a:r>
              <a:rPr lang="en-GB" b="0" dirty="0"/>
              <a:t>(verb + '</a:t>
            </a:r>
            <a:r>
              <a:rPr lang="en-GB" b="0" dirty="0" err="1"/>
              <a:t>ing</a:t>
            </a:r>
            <a:r>
              <a:rPr lang="en-GB" b="0" dirty="0"/>
              <a:t>'). They are </a:t>
            </a:r>
            <a:r>
              <a:rPr lang="en-GB" dirty="0"/>
              <a:t>not</a:t>
            </a:r>
            <a:r>
              <a:rPr lang="en-GB" b="0" dirty="0"/>
              <a:t> followed by clauses (subject + verb).</a:t>
            </a:r>
          </a:p>
          <a:p>
            <a:pPr marL="0" indent="0">
              <a:buNone/>
            </a:pPr>
            <a:endParaRPr lang="en-GB" sz="900" i="1" dirty="0"/>
          </a:p>
          <a:p>
            <a:pPr marL="0" indent="0">
              <a:buNone/>
            </a:pPr>
            <a:r>
              <a:rPr lang="en-GB" i="1" dirty="0"/>
              <a:t>Despite losing </a:t>
            </a:r>
            <a:r>
              <a:rPr lang="en-GB" b="0" i="1" dirty="0"/>
              <a:t>the match, the team were happy with their efforts.</a:t>
            </a:r>
          </a:p>
          <a:p>
            <a:pPr marL="0" indent="0">
              <a:buNone/>
            </a:pPr>
            <a:r>
              <a:rPr lang="en-GB" i="1" dirty="0"/>
              <a:t>In spite of the lost match </a:t>
            </a:r>
            <a:r>
              <a:rPr lang="en-GB" b="0" i="1" dirty="0"/>
              <a:t>, the team were happy. (meaning: they lost the match but they were happy anyway)</a:t>
            </a:r>
          </a:p>
          <a:p>
            <a:pPr marL="0" indent="0">
              <a:buNone/>
            </a:pPr>
            <a:endParaRPr lang="en-GB" sz="1050" b="0" i="1" dirty="0"/>
          </a:p>
          <a:p>
            <a:pPr marL="0" indent="0">
              <a:buNone/>
            </a:pPr>
            <a:r>
              <a:rPr lang="en-GB" b="0" dirty="0"/>
              <a:t>If you want to use a </a:t>
            </a:r>
            <a:r>
              <a:rPr lang="en-GB" dirty="0"/>
              <a:t>clause </a:t>
            </a:r>
            <a:r>
              <a:rPr lang="en-GB" b="0" dirty="0"/>
              <a:t>with </a:t>
            </a:r>
            <a:r>
              <a:rPr lang="en-GB" dirty="0"/>
              <a:t>despite </a:t>
            </a:r>
            <a:r>
              <a:rPr lang="en-GB" b="0" dirty="0"/>
              <a:t>and </a:t>
            </a:r>
            <a:r>
              <a:rPr lang="en-GB" dirty="0"/>
              <a:t>in spite of</a:t>
            </a:r>
            <a:r>
              <a:rPr lang="en-GB" b="0" dirty="0"/>
              <a:t>, you need to add '</a:t>
            </a:r>
            <a:r>
              <a:rPr lang="en-GB" dirty="0"/>
              <a:t>the fact that </a:t>
            </a:r>
            <a:r>
              <a:rPr lang="en-GB" b="0" dirty="0"/>
              <a:t>'.</a:t>
            </a:r>
          </a:p>
          <a:p>
            <a:pPr marL="0" indent="0">
              <a:buNone/>
            </a:pPr>
            <a:r>
              <a:rPr lang="en-GB" i="1" dirty="0"/>
              <a:t>Despite the fact that they lost </a:t>
            </a:r>
            <a:r>
              <a:rPr lang="en-GB" b="0" i="1" dirty="0"/>
              <a:t>the match, the team were still happy.</a:t>
            </a:r>
          </a:p>
          <a:p>
            <a:pPr marL="0" indent="0">
              <a:buNone/>
            </a:pPr>
            <a:r>
              <a:rPr lang="en-GB" i="1" dirty="0"/>
              <a:t>In spite of the fact that they lost </a:t>
            </a:r>
            <a:r>
              <a:rPr lang="en-GB" b="0" i="1" dirty="0"/>
              <a:t>, the team were still happy.</a:t>
            </a:r>
          </a:p>
          <a:p>
            <a:endParaRPr lang="en-GB" dirty="0"/>
          </a:p>
        </p:txBody>
      </p:sp>
    </p:spTree>
    <p:extLst>
      <p:ext uri="{BB962C8B-B14F-4D97-AF65-F5344CB8AC3E}">
        <p14:creationId xmlns:p14="http://schemas.microsoft.com/office/powerpoint/2010/main" val="365156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Contrasting ideas </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a:t>Although</a:t>
            </a:r>
          </a:p>
          <a:p>
            <a:endParaRPr lang="en-GB" dirty="0"/>
          </a:p>
          <a:p>
            <a:pPr marL="0" indent="0">
              <a:buNone/>
            </a:pPr>
            <a:r>
              <a:rPr lang="en-GB" i="1" dirty="0"/>
              <a:t>	Although</a:t>
            </a:r>
            <a:r>
              <a:rPr lang="en-GB" b="0" i="1" dirty="0"/>
              <a:t> he's trying to be more healthy, he finds it easier to 	eat fast food.</a:t>
            </a:r>
          </a:p>
          <a:p>
            <a:pPr marL="0" indent="0">
              <a:buNone/>
            </a:pPr>
            <a:br>
              <a:rPr lang="en-GB" i="1" dirty="0"/>
            </a:br>
            <a:r>
              <a:rPr lang="en-GB" i="1" dirty="0"/>
              <a:t>	</a:t>
            </a:r>
            <a:r>
              <a:rPr lang="en-GB" b="0" i="1" dirty="0"/>
              <a:t>Tim is going to work in the stockroom </a:t>
            </a:r>
            <a:r>
              <a:rPr lang="en-GB" i="1" dirty="0"/>
              <a:t>although</a:t>
            </a:r>
            <a:r>
              <a:rPr lang="en-GB" b="0" i="1" dirty="0"/>
              <a:t> he doesn't 	really want to.</a:t>
            </a:r>
          </a:p>
          <a:p>
            <a:endParaRPr lang="en-GB" i="1" dirty="0"/>
          </a:p>
        </p:txBody>
      </p:sp>
    </p:spTree>
    <p:extLst>
      <p:ext uri="{BB962C8B-B14F-4D97-AF65-F5344CB8AC3E}">
        <p14:creationId xmlns:p14="http://schemas.microsoft.com/office/powerpoint/2010/main" val="496070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Contrasting ideas </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a:t>However </a:t>
            </a:r>
            <a:r>
              <a:rPr lang="en-GB" b="0" dirty="0"/>
              <a:t>(more formal)</a:t>
            </a:r>
            <a:br>
              <a:rPr lang="en-GB" dirty="0"/>
            </a:br>
            <a:r>
              <a:rPr lang="en-GB" sz="1800" b="0" dirty="0"/>
              <a:t>We use 'although' and 'despite / in spite of' to connect two clauses in the same sentence. On the other hand, 'however' isn't used to connect two clauses. Instead, we usually put the two ideas in two separate sentences. We put 'however' in the second sentence, and we can put it at the beginning, at the end, or after the subject.</a:t>
            </a:r>
          </a:p>
          <a:p>
            <a:endParaRPr lang="en-GB" sz="1800" b="0" dirty="0"/>
          </a:p>
          <a:p>
            <a:pPr marL="0" indent="0">
              <a:buNone/>
            </a:pPr>
            <a:r>
              <a:rPr lang="en-GB" sz="1800" b="0" dirty="0"/>
              <a:t>	</a:t>
            </a:r>
            <a:r>
              <a:rPr lang="en-GB" sz="1800" b="0" i="1" dirty="0"/>
              <a:t>I love London. </a:t>
            </a:r>
            <a:r>
              <a:rPr lang="en-GB" sz="1800" i="1" dirty="0"/>
              <a:t>However</a:t>
            </a:r>
            <a:r>
              <a:rPr lang="en-GB" sz="1800" b="0" i="1" dirty="0"/>
              <a:t>, the weather is bad.</a:t>
            </a:r>
          </a:p>
          <a:p>
            <a:pPr marL="0" indent="0">
              <a:buNone/>
            </a:pPr>
            <a:r>
              <a:rPr lang="en-GB" sz="1800" b="0" i="1" dirty="0"/>
              <a:t>	I love London. The weather, </a:t>
            </a:r>
            <a:r>
              <a:rPr lang="en-GB" sz="1800" i="1" dirty="0"/>
              <a:t>however</a:t>
            </a:r>
            <a:r>
              <a:rPr lang="en-GB" sz="1800" b="0" i="1" dirty="0"/>
              <a:t>, is bad.</a:t>
            </a:r>
          </a:p>
          <a:p>
            <a:pPr marL="0" indent="0">
              <a:buNone/>
            </a:pPr>
            <a:r>
              <a:rPr lang="en-GB" sz="1800" b="0" i="1" dirty="0"/>
              <a:t>	I love London. The weather is bad, </a:t>
            </a:r>
            <a:r>
              <a:rPr lang="en-GB" sz="1800" i="1" dirty="0"/>
              <a:t>however</a:t>
            </a:r>
            <a:r>
              <a:rPr lang="en-GB" sz="1800" b="0" i="1" dirty="0"/>
              <a:t>.</a:t>
            </a:r>
          </a:p>
          <a:p>
            <a:endParaRPr lang="en-GB" sz="1800" i="1" dirty="0"/>
          </a:p>
        </p:txBody>
      </p:sp>
    </p:spTree>
    <p:extLst>
      <p:ext uri="{BB962C8B-B14F-4D97-AF65-F5344CB8AC3E}">
        <p14:creationId xmlns:p14="http://schemas.microsoft.com/office/powerpoint/2010/main" val="259550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Contrasting ideas </a:t>
            </a:r>
            <a:br>
              <a:rPr lang="en-GB" dirty="0"/>
            </a:br>
            <a:endParaRPr lang="en-GB" dirty="0"/>
          </a:p>
        </p:txBody>
      </p:sp>
      <p:sp>
        <p:nvSpPr>
          <p:cNvPr id="3" name="Content Placeholder 2"/>
          <p:cNvSpPr>
            <a:spLocks noGrp="1"/>
          </p:cNvSpPr>
          <p:nvPr>
            <p:ph idx="1"/>
          </p:nvPr>
        </p:nvSpPr>
        <p:spPr/>
        <p:txBody>
          <a:bodyPr/>
          <a:lstStyle/>
          <a:p>
            <a:r>
              <a:rPr lang="en-GB" sz="1800" dirty="0"/>
              <a:t>Yet</a:t>
            </a:r>
            <a:br>
              <a:rPr lang="en-GB" sz="1800" dirty="0"/>
            </a:br>
            <a:r>
              <a:rPr lang="en-GB" sz="1800" b="0" dirty="0"/>
              <a:t>This linker is used to say something surprising that contradicts what has just been said.</a:t>
            </a:r>
            <a:br>
              <a:rPr lang="en-GB" sz="1800" dirty="0"/>
            </a:br>
            <a:endParaRPr lang="en-GB" sz="1800" dirty="0"/>
          </a:p>
          <a:p>
            <a:pPr marL="0" indent="0">
              <a:buNone/>
            </a:pPr>
            <a:r>
              <a:rPr lang="en-GB" sz="1800" b="0" dirty="0"/>
              <a:t>	</a:t>
            </a:r>
            <a:r>
              <a:rPr lang="en-GB" sz="1800" b="0" i="1" dirty="0"/>
              <a:t>He's overweight and bald, </a:t>
            </a:r>
            <a:r>
              <a:rPr lang="en-GB" sz="1800" i="1" dirty="0"/>
              <a:t>yet</a:t>
            </a:r>
            <a:r>
              <a:rPr lang="en-GB" sz="1800" b="0" i="1" dirty="0"/>
              <a:t> somehow, he is attractive.</a:t>
            </a:r>
          </a:p>
          <a:p>
            <a:pPr marL="0" indent="0">
              <a:buNone/>
            </a:pPr>
            <a:r>
              <a:rPr lang="en-GB" sz="1800" b="0" i="1" dirty="0"/>
              <a:t>	He studied a lot, </a:t>
            </a:r>
            <a:r>
              <a:rPr lang="en-GB" sz="1800" i="1" dirty="0"/>
              <a:t>yet</a:t>
            </a:r>
            <a:r>
              <a:rPr lang="en-GB" sz="1800" b="0" i="1" dirty="0"/>
              <a:t> he didn't pass the exam.</a:t>
            </a:r>
          </a:p>
          <a:p>
            <a:endParaRPr lang="en-GB" sz="1800" b="0" dirty="0"/>
          </a:p>
          <a:p>
            <a:r>
              <a:rPr lang="en-GB" sz="1800" dirty="0"/>
              <a:t>Nevertheless v Nonetheless</a:t>
            </a:r>
            <a:br>
              <a:rPr lang="en-GB" sz="1800" dirty="0"/>
            </a:br>
            <a:r>
              <a:rPr lang="en-GB" sz="1800" b="0" dirty="0"/>
              <a:t>These linkers mean the same, though </a:t>
            </a:r>
            <a:r>
              <a:rPr lang="en-GB" sz="1800" dirty="0"/>
              <a:t>nevertheless</a:t>
            </a:r>
            <a:r>
              <a:rPr lang="en-GB" sz="1800" b="0" dirty="0"/>
              <a:t> is slightly formal. They are used to </a:t>
            </a:r>
            <a:r>
              <a:rPr lang="en-GB" sz="1800" b="0" i="1" dirty="0"/>
              <a:t>contradict</a:t>
            </a:r>
            <a:r>
              <a:rPr lang="en-GB" sz="1800" b="0" dirty="0"/>
              <a:t> what has just been said.</a:t>
            </a:r>
            <a:br>
              <a:rPr lang="en-GB" sz="1800" dirty="0"/>
            </a:br>
            <a:endParaRPr lang="en-GB" sz="1800" dirty="0"/>
          </a:p>
          <a:p>
            <a:pPr marL="0" indent="0">
              <a:buNone/>
            </a:pPr>
            <a:r>
              <a:rPr lang="en-GB" sz="1800" b="0" i="1" dirty="0"/>
              <a:t>      She didn't love him, but she </a:t>
            </a:r>
            <a:r>
              <a:rPr lang="en-GB" sz="1800" i="1" dirty="0"/>
              <a:t>nevertheless</a:t>
            </a:r>
            <a:r>
              <a:rPr lang="en-GB" sz="1800" b="0" i="1" dirty="0"/>
              <a:t> agreed to marry him.</a:t>
            </a:r>
          </a:p>
          <a:p>
            <a:pPr marL="0" indent="0">
              <a:buNone/>
            </a:pPr>
            <a:r>
              <a:rPr lang="en-GB" sz="1800" b="0" i="1" dirty="0"/>
              <a:t>      I already knew a lot of what was said, but the class was fun </a:t>
            </a:r>
            <a:r>
              <a:rPr lang="en-GB" sz="1800" i="1" dirty="0"/>
              <a:t>nonetheless</a:t>
            </a:r>
            <a:r>
              <a:rPr lang="en-GB" sz="1800" b="0" i="1" dirty="0"/>
              <a:t>.</a:t>
            </a:r>
          </a:p>
          <a:p>
            <a:endParaRPr lang="en-GB" sz="1800" i="1" dirty="0"/>
          </a:p>
        </p:txBody>
      </p:sp>
    </p:spTree>
    <p:extLst>
      <p:ext uri="{BB962C8B-B14F-4D97-AF65-F5344CB8AC3E}">
        <p14:creationId xmlns:p14="http://schemas.microsoft.com/office/powerpoint/2010/main" val="1768776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Comparing and Contrasting</a:t>
            </a:r>
            <a:br>
              <a:rPr lang="en-GB" dirty="0"/>
            </a:br>
            <a:endParaRPr lang="en-GB" dirty="0"/>
          </a:p>
        </p:txBody>
      </p:sp>
      <p:sp>
        <p:nvSpPr>
          <p:cNvPr id="3" name="Content Placeholder 2"/>
          <p:cNvSpPr>
            <a:spLocks noGrp="1"/>
          </p:cNvSpPr>
          <p:nvPr>
            <p:ph idx="1"/>
          </p:nvPr>
        </p:nvSpPr>
        <p:spPr>
          <a:xfrm>
            <a:off x="539750" y="1268760"/>
            <a:ext cx="8207375" cy="5040312"/>
          </a:xfrm>
        </p:spPr>
        <p:txBody>
          <a:bodyPr/>
          <a:lstStyle/>
          <a:p>
            <a:r>
              <a:rPr lang="en-GB" sz="1800" dirty="0"/>
              <a:t>On the one hand / on the other hand</a:t>
            </a:r>
          </a:p>
          <a:p>
            <a:pPr marL="0" indent="0">
              <a:buNone/>
            </a:pPr>
            <a:r>
              <a:rPr lang="en-GB" sz="1800" b="0" dirty="0"/>
              <a:t>This linker is used to compare </a:t>
            </a:r>
            <a:r>
              <a:rPr lang="en-GB" sz="1800" b="0" i="1" dirty="0"/>
              <a:t>two different facts</a:t>
            </a:r>
            <a:r>
              <a:rPr lang="en-GB" sz="1800" b="0" dirty="0"/>
              <a:t> or </a:t>
            </a:r>
            <a:r>
              <a:rPr lang="en-GB" sz="1800" b="0" i="1" dirty="0"/>
              <a:t>two opposite ways</a:t>
            </a:r>
            <a:r>
              <a:rPr lang="en-GB" sz="1800" b="0" dirty="0"/>
              <a:t> of thinking about</a:t>
            </a:r>
            <a:r>
              <a:rPr lang="en-GB" sz="1800" b="0" i="1" dirty="0"/>
              <a:t> the same situation</a:t>
            </a:r>
            <a:r>
              <a:rPr lang="en-GB" sz="1800" b="0" dirty="0"/>
              <a:t>.</a:t>
            </a:r>
          </a:p>
          <a:p>
            <a:pPr marL="0" indent="0">
              <a:buNone/>
            </a:pPr>
            <a:r>
              <a:rPr lang="en-GB" sz="1800" i="1" dirty="0"/>
              <a:t>      On (the) one hand</a:t>
            </a:r>
            <a:r>
              <a:rPr lang="en-GB" sz="1800" b="0" i="1" dirty="0"/>
              <a:t> I'd like a job that pays more</a:t>
            </a:r>
            <a:r>
              <a:rPr lang="en-GB" sz="1800" i="1" dirty="0"/>
              <a:t>,</a:t>
            </a:r>
            <a:r>
              <a:rPr lang="en-GB" sz="1800" b="0" i="1" dirty="0"/>
              <a:t> </a:t>
            </a:r>
            <a:r>
              <a:rPr lang="en-GB" sz="1800" i="1" dirty="0"/>
              <a:t>but on the other hand</a:t>
            </a:r>
            <a:r>
              <a:rPr lang="en-GB" sz="1800" b="0" i="1" dirty="0"/>
              <a:t> I     </a:t>
            </a:r>
          </a:p>
          <a:p>
            <a:pPr marL="0" indent="0">
              <a:buNone/>
            </a:pPr>
            <a:r>
              <a:rPr lang="en-GB" sz="1800" b="0" i="1" dirty="0"/>
              <a:t>      am quite happy with the job I have now.</a:t>
            </a:r>
          </a:p>
          <a:p>
            <a:pPr marL="0" indent="0">
              <a:buNone/>
            </a:pPr>
            <a:r>
              <a:rPr lang="en-GB" sz="1800" b="0" dirty="0"/>
              <a:t>We can use </a:t>
            </a:r>
            <a:r>
              <a:rPr lang="en-GB" sz="1800" dirty="0"/>
              <a:t>on the other hand </a:t>
            </a:r>
            <a:r>
              <a:rPr lang="en-GB" sz="1800" b="0" dirty="0"/>
              <a:t>to begin a contrasting paragraph </a:t>
            </a:r>
          </a:p>
          <a:p>
            <a:pPr marL="0" indent="0">
              <a:buNone/>
            </a:pPr>
            <a:endParaRPr lang="en-GB" sz="1800" b="0" dirty="0"/>
          </a:p>
          <a:p>
            <a:r>
              <a:rPr lang="en-GB" sz="1800" dirty="0"/>
              <a:t>In contrast</a:t>
            </a:r>
          </a:p>
          <a:p>
            <a:pPr marL="0" indent="0">
              <a:buNone/>
            </a:pPr>
            <a:r>
              <a:rPr lang="en-GB" sz="1800" b="0" dirty="0"/>
              <a:t>It is used to show differences between two things. "In contrast to" is  followed   by a noun or gerund and often begins a sentence. </a:t>
            </a:r>
          </a:p>
          <a:p>
            <a:pPr marL="0" indent="0">
              <a:buNone/>
            </a:pPr>
            <a:r>
              <a:rPr lang="en-GB" sz="1800" i="1" dirty="0"/>
              <a:t>In contrast to</a:t>
            </a:r>
            <a:r>
              <a:rPr lang="en-GB" sz="1800" b="0" i="1" dirty="0"/>
              <a:t> fatty acids, the total bile acid concentration was hardly        influenced by the different diets.</a:t>
            </a:r>
          </a:p>
          <a:p>
            <a:pPr marL="0" indent="0">
              <a:buNone/>
            </a:pPr>
            <a:r>
              <a:rPr lang="en-GB" sz="1800" i="1" dirty="0"/>
              <a:t>In contrast to </a:t>
            </a:r>
            <a:r>
              <a:rPr lang="en-GB" sz="1800" b="0" i="1" dirty="0"/>
              <a:t>Twitter</a:t>
            </a:r>
            <a:r>
              <a:rPr lang="en-GB" sz="1800" i="1" dirty="0"/>
              <a:t>,</a:t>
            </a:r>
            <a:r>
              <a:rPr lang="en-GB" sz="1800" b="0" i="1" dirty="0"/>
              <a:t> other social networking sites collect and share as much of their users’ personal information as they can.</a:t>
            </a:r>
          </a:p>
          <a:p>
            <a:pPr marL="0" indent="0">
              <a:buNone/>
            </a:pPr>
            <a:endParaRPr lang="en-GB" sz="1800" b="0" i="1" dirty="0"/>
          </a:p>
          <a:p>
            <a:pPr marL="0" indent="0">
              <a:buNone/>
            </a:pPr>
            <a:endParaRPr lang="en-GB" sz="1800" b="0" dirty="0"/>
          </a:p>
        </p:txBody>
      </p:sp>
    </p:spTree>
    <p:extLst>
      <p:ext uri="{BB962C8B-B14F-4D97-AF65-F5344CB8AC3E}">
        <p14:creationId xmlns:p14="http://schemas.microsoft.com/office/powerpoint/2010/main" val="84694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Comparing and Contrasting</a:t>
            </a:r>
            <a:br>
              <a:rPr lang="en-GB" dirty="0"/>
            </a:br>
            <a:endParaRPr lang="en-GB" dirty="0"/>
          </a:p>
        </p:txBody>
      </p:sp>
      <p:sp>
        <p:nvSpPr>
          <p:cNvPr id="3" name="Content Placeholder 2"/>
          <p:cNvSpPr>
            <a:spLocks noGrp="1"/>
          </p:cNvSpPr>
          <p:nvPr>
            <p:ph idx="1"/>
          </p:nvPr>
        </p:nvSpPr>
        <p:spPr>
          <a:xfrm>
            <a:off x="539750" y="1268760"/>
            <a:ext cx="8207375" cy="5040312"/>
          </a:xfrm>
        </p:spPr>
        <p:txBody>
          <a:bodyPr/>
          <a:lstStyle/>
          <a:p>
            <a:r>
              <a:rPr lang="en-GB" sz="1800" dirty="0"/>
              <a:t>Compared to / in comparison to / with </a:t>
            </a:r>
            <a:r>
              <a:rPr lang="en-GB" sz="1800" b="0" dirty="0"/>
              <a:t>– used in introductory or closing paragraphs. </a:t>
            </a:r>
          </a:p>
          <a:p>
            <a:pPr marL="0" indent="0">
              <a:buNone/>
            </a:pPr>
            <a:r>
              <a:rPr lang="en-GB" sz="1800" i="1" dirty="0"/>
              <a:t>Compared to / in comparison to / with </a:t>
            </a:r>
            <a:r>
              <a:rPr lang="en-GB" sz="1800" b="0" i="1" dirty="0"/>
              <a:t>last year, there has been an improvement. </a:t>
            </a:r>
          </a:p>
          <a:p>
            <a:pPr marL="0" indent="0">
              <a:buNone/>
            </a:pPr>
            <a:r>
              <a:rPr lang="en-GB" sz="1800" b="0" i="1" dirty="0"/>
              <a:t>There has been an improvement </a:t>
            </a:r>
            <a:r>
              <a:rPr lang="en-GB" sz="1800" i="1" dirty="0"/>
              <a:t>compared to / in comparison to / 	with </a:t>
            </a:r>
            <a:r>
              <a:rPr lang="en-GB" sz="1800" b="0" i="1" dirty="0"/>
              <a:t>last year. </a:t>
            </a:r>
          </a:p>
          <a:p>
            <a:pPr marL="0" indent="0">
              <a:buNone/>
            </a:pPr>
            <a:endParaRPr lang="en-GB" sz="1800" b="0" i="1" dirty="0"/>
          </a:p>
          <a:p>
            <a:r>
              <a:rPr lang="en-GB" sz="1800" dirty="0"/>
              <a:t>in the same way </a:t>
            </a:r>
          </a:p>
          <a:p>
            <a:pPr marL="0" indent="0">
              <a:buNone/>
            </a:pPr>
            <a:r>
              <a:rPr lang="en-GB" sz="1800" b="0" dirty="0"/>
              <a:t>You use </a:t>
            </a:r>
            <a:r>
              <a:rPr lang="en-GB" sz="1800" dirty="0"/>
              <a:t>in the same way</a:t>
            </a:r>
            <a:r>
              <a:rPr lang="en-GB" sz="1800" b="0" dirty="0"/>
              <a:t> to introduce a situation that you are comparing with one that you have just mentioned, because there is a strong similarity between them.</a:t>
            </a:r>
          </a:p>
          <a:p>
            <a:pPr marL="0" indent="0">
              <a:buNone/>
            </a:pPr>
            <a:r>
              <a:rPr lang="en-GB" sz="1800" b="0" i="1" dirty="0"/>
              <a:t>There is no reason why a gifted aircraft designer should also be a capable pilot. </a:t>
            </a:r>
            <a:r>
              <a:rPr lang="en-GB" sz="1800" i="1" dirty="0"/>
              <a:t>In the same way, </a:t>
            </a:r>
            <a:r>
              <a:rPr lang="en-GB" sz="1800" b="0" i="1" dirty="0"/>
              <a:t>a brilliant pilot can be a menace behind the wheel of a car.</a:t>
            </a:r>
            <a:endParaRPr lang="en-GB" sz="1800" b="0" dirty="0"/>
          </a:p>
        </p:txBody>
      </p:sp>
    </p:spTree>
    <p:extLst>
      <p:ext uri="{BB962C8B-B14F-4D97-AF65-F5344CB8AC3E}">
        <p14:creationId xmlns:p14="http://schemas.microsoft.com/office/powerpoint/2010/main" val="18632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Degree</a:t>
            </a:r>
          </a:p>
        </p:txBody>
      </p:sp>
      <p:sp>
        <p:nvSpPr>
          <p:cNvPr id="3" name="Content Placeholder 2"/>
          <p:cNvSpPr>
            <a:spLocks noGrp="1"/>
          </p:cNvSpPr>
          <p:nvPr>
            <p:ph idx="1"/>
          </p:nvPr>
        </p:nvSpPr>
        <p:spPr/>
        <p:txBody>
          <a:bodyPr/>
          <a:lstStyle/>
          <a:p>
            <a:pPr marL="0" indent="0">
              <a:buNone/>
            </a:pPr>
            <a:r>
              <a:rPr lang="en-GB" sz="1800" b="0" dirty="0"/>
              <a:t>To make partially correct statements:</a:t>
            </a:r>
            <a:br>
              <a:rPr lang="en-GB" sz="1800" dirty="0"/>
            </a:br>
            <a:endParaRPr lang="en-GB" sz="1800" dirty="0"/>
          </a:p>
          <a:p>
            <a:r>
              <a:rPr lang="en-GB" sz="1800" dirty="0"/>
              <a:t>to a certain extent/degree, to some extent/degree, in a way/sense</a:t>
            </a:r>
          </a:p>
          <a:p>
            <a:pPr marL="0" indent="0">
              <a:buNone/>
            </a:pPr>
            <a:r>
              <a:rPr lang="en-GB" sz="1800" dirty="0"/>
              <a:t>	</a:t>
            </a:r>
            <a:r>
              <a:rPr lang="en-GB" sz="1800" i="1" dirty="0"/>
              <a:t>To some extent</a:t>
            </a:r>
            <a:r>
              <a:rPr lang="en-GB" sz="1800" b="0" i="1" dirty="0"/>
              <a:t>, experts believe this is true. </a:t>
            </a:r>
          </a:p>
          <a:p>
            <a:r>
              <a:rPr lang="en-GB" sz="1800" dirty="0"/>
              <a:t>In some respects</a:t>
            </a:r>
          </a:p>
          <a:p>
            <a:pPr marL="0" indent="0">
              <a:buNone/>
            </a:pPr>
            <a:r>
              <a:rPr lang="en-GB" sz="1800" b="0" i="1" dirty="0"/>
              <a:t>	Many economists argue that the crisis was caused by government 	inaction. </a:t>
            </a:r>
            <a:r>
              <a:rPr lang="en-GB" sz="1800" i="1" dirty="0"/>
              <a:t>In some respects</a:t>
            </a:r>
            <a:r>
              <a:rPr lang="en-GB" sz="1800" b="0" i="1" dirty="0"/>
              <a:t>, this is true. </a:t>
            </a:r>
          </a:p>
          <a:p>
            <a:pPr marL="0" indent="0">
              <a:buNone/>
            </a:pPr>
            <a:r>
              <a:rPr lang="en-GB" sz="1800" b="0" dirty="0"/>
              <a:t>Other: </a:t>
            </a:r>
          </a:p>
          <a:p>
            <a:r>
              <a:rPr lang="en-GB" sz="1800" dirty="0"/>
              <a:t>this is partly true (but), to a limited extent</a:t>
            </a:r>
          </a:p>
          <a:p>
            <a:r>
              <a:rPr lang="en-GB" sz="1800" dirty="0"/>
              <a:t>there is some truth in (this), in some cases, up to a point</a:t>
            </a:r>
          </a:p>
          <a:p>
            <a:r>
              <a:rPr lang="en-GB" sz="1800" dirty="0"/>
              <a:t>more or less</a:t>
            </a:r>
            <a:br>
              <a:rPr lang="en-GB" sz="1800" dirty="0"/>
            </a:br>
            <a:endParaRPr lang="en-GB" sz="1800" i="1" dirty="0"/>
          </a:p>
        </p:txBody>
      </p:sp>
    </p:spTree>
    <p:extLst>
      <p:ext uri="{BB962C8B-B14F-4D97-AF65-F5344CB8AC3E}">
        <p14:creationId xmlns:p14="http://schemas.microsoft.com/office/powerpoint/2010/main" val="347220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and alternatives</a:t>
            </a:r>
          </a:p>
        </p:txBody>
      </p:sp>
      <p:sp>
        <p:nvSpPr>
          <p:cNvPr id="3" name="Content Placeholder 2"/>
          <p:cNvSpPr>
            <a:spLocks noGrp="1"/>
          </p:cNvSpPr>
          <p:nvPr>
            <p:ph idx="1"/>
          </p:nvPr>
        </p:nvSpPr>
        <p:spPr/>
        <p:txBody>
          <a:bodyPr/>
          <a:lstStyle/>
          <a:p>
            <a:r>
              <a:rPr lang="en-GB" sz="1800" dirty="0"/>
              <a:t>Except for</a:t>
            </a:r>
          </a:p>
          <a:p>
            <a:pPr marL="0" indent="0">
              <a:buNone/>
            </a:pPr>
            <a:r>
              <a:rPr lang="en-GB" sz="1800" b="0" dirty="0"/>
              <a:t>You use </a:t>
            </a:r>
            <a:r>
              <a:rPr lang="en-GB" sz="1800" dirty="0"/>
              <a:t>except for</a:t>
            </a:r>
            <a:r>
              <a:rPr lang="en-GB" sz="1800" b="0" dirty="0"/>
              <a:t> to introduce the only thing or person that prevents a statement from being completely true. </a:t>
            </a:r>
            <a:endParaRPr lang="en-GB" sz="1800" dirty="0"/>
          </a:p>
          <a:p>
            <a:pPr marL="0" indent="0">
              <a:buNone/>
            </a:pPr>
            <a:r>
              <a:rPr lang="en-GB" sz="1800" b="0" i="1" dirty="0"/>
              <a:t>	He hadn't eaten a thing </a:t>
            </a:r>
            <a:r>
              <a:rPr lang="en-GB" sz="1800" i="1" dirty="0"/>
              <a:t>except for </a:t>
            </a:r>
            <a:r>
              <a:rPr lang="en-GB" sz="1800" b="0" i="1" dirty="0"/>
              <a:t>one forkful of salad.</a:t>
            </a:r>
          </a:p>
          <a:p>
            <a:pPr marL="0" indent="0">
              <a:buNone/>
            </a:pPr>
            <a:r>
              <a:rPr lang="en-GB" sz="1800" b="0" i="1" dirty="0"/>
              <a:t>	Everyone was late, </a:t>
            </a:r>
            <a:r>
              <a:rPr lang="en-GB" sz="1800" i="1" dirty="0"/>
              <a:t>except for </a:t>
            </a:r>
            <a:r>
              <a:rPr lang="en-GB" sz="1800" b="0" i="1" dirty="0"/>
              <a:t>Richard.</a:t>
            </a:r>
          </a:p>
          <a:p>
            <a:endParaRPr lang="en-GB" sz="1800" dirty="0"/>
          </a:p>
          <a:p>
            <a:r>
              <a:rPr lang="en-GB" sz="1800" dirty="0"/>
              <a:t>Except for </a:t>
            </a:r>
            <a:r>
              <a:rPr lang="en-GB" sz="1800" b="0" dirty="0"/>
              <a:t>can mean the same as </a:t>
            </a:r>
            <a:r>
              <a:rPr lang="en-GB" sz="1800" dirty="0"/>
              <a:t>apart from</a:t>
            </a:r>
          </a:p>
          <a:p>
            <a:pPr marL="0" indent="0">
              <a:buNone/>
            </a:pPr>
            <a:r>
              <a:rPr lang="en-GB" sz="1800" b="0" i="1" dirty="0"/>
              <a:t>	The room was empty </a:t>
            </a:r>
            <a:r>
              <a:rPr lang="en-GB" sz="1800" i="1" dirty="0"/>
              <a:t>except for </a:t>
            </a:r>
            <a:r>
              <a:rPr lang="en-GB" sz="1800" b="0" i="1" dirty="0"/>
              <a:t>one man seated beside the fire.</a:t>
            </a:r>
          </a:p>
          <a:p>
            <a:pPr marL="0" indent="0">
              <a:buNone/>
            </a:pPr>
            <a:r>
              <a:rPr lang="en-GB" sz="1800" b="0" i="1" dirty="0"/>
              <a:t>	The room was empty </a:t>
            </a:r>
            <a:r>
              <a:rPr lang="en-GB" sz="1800" i="1" dirty="0"/>
              <a:t>apart from </a:t>
            </a:r>
            <a:r>
              <a:rPr lang="en-GB" sz="1800" b="0" i="1" dirty="0"/>
              <a:t>one man seated beside the fire.</a:t>
            </a:r>
          </a:p>
          <a:p>
            <a:endParaRPr lang="en-GB" sz="1800" dirty="0"/>
          </a:p>
          <a:p>
            <a:r>
              <a:rPr lang="en-GB" sz="1800" dirty="0"/>
              <a:t>Apart from </a:t>
            </a:r>
            <a:r>
              <a:rPr lang="en-GB" sz="1800" b="0" dirty="0"/>
              <a:t>can also mean </a:t>
            </a:r>
            <a:r>
              <a:rPr lang="en-GB" sz="1800" dirty="0"/>
              <a:t>besides</a:t>
            </a:r>
          </a:p>
          <a:p>
            <a:pPr marL="0" indent="0">
              <a:buNone/>
            </a:pPr>
            <a:r>
              <a:rPr lang="en-GB" sz="1800" i="1" dirty="0"/>
              <a:t>	Apart from </a:t>
            </a:r>
            <a:r>
              <a:rPr lang="en-GB" sz="1800" b="0" i="1" dirty="0"/>
              <a:t>his salary, he also has a private income.</a:t>
            </a:r>
            <a:br>
              <a:rPr lang="en-GB" sz="1800" dirty="0"/>
            </a:br>
            <a:endParaRPr lang="en-GB" sz="1800" i="1" dirty="0"/>
          </a:p>
        </p:txBody>
      </p:sp>
    </p:spTree>
    <p:extLst>
      <p:ext uri="{BB962C8B-B14F-4D97-AF65-F5344CB8AC3E}">
        <p14:creationId xmlns:p14="http://schemas.microsoft.com/office/powerpoint/2010/main" val="122401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and alternatives</a:t>
            </a:r>
          </a:p>
        </p:txBody>
      </p:sp>
      <p:sp>
        <p:nvSpPr>
          <p:cNvPr id="3" name="Content Placeholder 2"/>
          <p:cNvSpPr>
            <a:spLocks noGrp="1"/>
          </p:cNvSpPr>
          <p:nvPr>
            <p:ph idx="1"/>
          </p:nvPr>
        </p:nvSpPr>
        <p:spPr/>
        <p:txBody>
          <a:bodyPr/>
          <a:lstStyle/>
          <a:p>
            <a:r>
              <a:rPr lang="en-GB" sz="1800" dirty="0"/>
              <a:t>Instead</a:t>
            </a:r>
          </a:p>
          <a:p>
            <a:pPr marL="0" indent="0">
              <a:buNone/>
            </a:pPr>
            <a:r>
              <a:rPr lang="en-GB" sz="1800" b="0" dirty="0"/>
              <a:t>Meaning that one thing replaces another</a:t>
            </a:r>
            <a:endParaRPr lang="en-GB" sz="1800" dirty="0"/>
          </a:p>
          <a:p>
            <a:pPr marL="0" indent="0">
              <a:buNone/>
            </a:pPr>
            <a:r>
              <a:rPr lang="en-GB" sz="1800" b="0" i="1" dirty="0"/>
              <a:t>       He reached for the wine but did not drink, pushed it, </a:t>
            </a:r>
            <a:r>
              <a:rPr lang="en-GB" sz="1800" i="1" dirty="0"/>
              <a:t>instead</a:t>
            </a:r>
            <a:r>
              <a:rPr lang="en-GB" sz="1800" b="0" i="1" dirty="0"/>
              <a:t>, across the table towards Joanna.</a:t>
            </a:r>
          </a:p>
          <a:p>
            <a:pPr marL="0" indent="0">
              <a:buNone/>
            </a:pPr>
            <a:r>
              <a:rPr lang="en-GB" sz="1800" b="0" i="1" dirty="0"/>
              <a:t>      My husband asked why I couldn't just forget about dieting all the time and eat normally </a:t>
            </a:r>
            <a:r>
              <a:rPr lang="en-GB" sz="1800" i="1" dirty="0"/>
              <a:t>instead</a:t>
            </a:r>
            <a:r>
              <a:rPr lang="en-GB" sz="1800" b="0" i="1" dirty="0"/>
              <a:t>.</a:t>
            </a:r>
          </a:p>
          <a:p>
            <a:endParaRPr lang="en-GB" sz="1800" dirty="0"/>
          </a:p>
          <a:p>
            <a:r>
              <a:rPr lang="en-GB" sz="1800" dirty="0"/>
              <a:t>Alternatively </a:t>
            </a:r>
            <a:r>
              <a:rPr lang="en-GB" sz="1800" b="0" dirty="0"/>
              <a:t>- you use </a:t>
            </a:r>
            <a:r>
              <a:rPr lang="en-GB" sz="1800" dirty="0"/>
              <a:t>alternatively</a:t>
            </a:r>
            <a:r>
              <a:rPr lang="en-GB" sz="1800" b="0" dirty="0"/>
              <a:t> to introduce a suggestion or to mention something different to what has just been stated.</a:t>
            </a:r>
            <a:r>
              <a:rPr lang="en-GB" sz="1800" b="0" i="1" dirty="0"/>
              <a:t>	.</a:t>
            </a:r>
          </a:p>
          <a:p>
            <a:pPr marL="0" indent="0">
              <a:buNone/>
            </a:pPr>
            <a:r>
              <a:rPr lang="en-GB" sz="1800" b="0" i="1" dirty="0"/>
              <a:t>     Allow about eight hours for the drive from Calais. </a:t>
            </a:r>
            <a:r>
              <a:rPr lang="en-GB" sz="1800" i="1" dirty="0"/>
              <a:t>Alternatively/Instead</a:t>
            </a:r>
            <a:r>
              <a:rPr lang="en-GB" sz="1800" b="0" i="1" dirty="0"/>
              <a:t>, you can fly to </a:t>
            </a:r>
            <a:r>
              <a:rPr lang="en-GB" sz="1800" b="0" i="1" dirty="0" err="1"/>
              <a:t>Brive</a:t>
            </a:r>
            <a:r>
              <a:rPr lang="en-GB" sz="1800" b="0" i="1" dirty="0"/>
              <a:t>.</a:t>
            </a:r>
            <a:endParaRPr lang="en-GB" sz="1800" dirty="0"/>
          </a:p>
          <a:p>
            <a:endParaRPr lang="en-GB" sz="1800" i="1" dirty="0"/>
          </a:p>
        </p:txBody>
      </p:sp>
    </p:spTree>
    <p:extLst>
      <p:ext uri="{BB962C8B-B14F-4D97-AF65-F5344CB8AC3E}">
        <p14:creationId xmlns:p14="http://schemas.microsoft.com/office/powerpoint/2010/main" val="363789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dirty="0"/>
              <a:t>References</a:t>
            </a:r>
          </a:p>
        </p:txBody>
      </p:sp>
      <p:sp>
        <p:nvSpPr>
          <p:cNvPr id="32771" name="Content Placeholder 2"/>
          <p:cNvSpPr>
            <a:spLocks noGrp="1"/>
          </p:cNvSpPr>
          <p:nvPr>
            <p:ph idx="1"/>
          </p:nvPr>
        </p:nvSpPr>
        <p:spPr>
          <a:xfrm>
            <a:off x="395536" y="1412776"/>
            <a:ext cx="8496944" cy="5040312"/>
          </a:xfrm>
        </p:spPr>
        <p:txBody>
          <a:bodyPr/>
          <a:lstStyle/>
          <a:p>
            <a:r>
              <a:rPr lang="en-GB" altLang="en-US" sz="1600" b="0" dirty="0"/>
              <a:t>Vince, M., French, A. (2011</a:t>
            </a:r>
            <a:r>
              <a:rPr lang="en-GB" altLang="en-US" sz="1600" b="0" i="1" dirty="0"/>
              <a:t>) IE</a:t>
            </a:r>
            <a:r>
              <a:rPr lang="en-GB" sz="1600" b="0" i="1" dirty="0"/>
              <a:t>LTS Language Practice: English Grammar and Vocabulary</a:t>
            </a:r>
            <a:r>
              <a:rPr lang="en-GB" sz="1600" b="0" dirty="0"/>
              <a:t>. Macmillan. </a:t>
            </a:r>
            <a:endParaRPr lang="en-GB" altLang="en-US" sz="1600" b="0" dirty="0"/>
          </a:p>
          <a:p>
            <a:r>
              <a:rPr lang="en-GB" altLang="en-US" sz="1600" b="0" dirty="0"/>
              <a:t>Espresso English. ‘</a:t>
            </a:r>
            <a:r>
              <a:rPr lang="en-GB" sz="1600" b="0" dirty="0"/>
              <a:t>Linking Words: Adding, Organizing, And Summarizing’</a:t>
            </a:r>
          </a:p>
          <a:p>
            <a:pPr marL="0" indent="0">
              <a:buNone/>
            </a:pPr>
            <a:r>
              <a:rPr lang="en-GB" altLang="en-US" sz="1600" b="0" dirty="0">
                <a:hlinkClick r:id="rId2"/>
              </a:rPr>
              <a:t>https://www.espressoenglish.net/linking-words-adding-organizing-and-summarizing/</a:t>
            </a:r>
            <a:endParaRPr lang="en-GB" altLang="en-US" sz="1600" b="0" dirty="0"/>
          </a:p>
          <a:p>
            <a:r>
              <a:rPr lang="en-GB" altLang="en-US" sz="1600" b="0" dirty="0"/>
              <a:t>BBC Learning English. Language Point – Conjunctions </a:t>
            </a:r>
          </a:p>
          <a:p>
            <a:pPr marL="0" indent="0">
              <a:buNone/>
            </a:pPr>
            <a:r>
              <a:rPr lang="en-GB" altLang="en-US" sz="1600" b="0" dirty="0">
                <a:hlinkClick r:id="rId3"/>
              </a:rPr>
              <a:t>http://www.bbc.co.uk/worldservice/learningenglish/flatmates/episode64/languagepoint.shtml</a:t>
            </a:r>
            <a:endParaRPr lang="en-GB" altLang="en-US" sz="1600" b="0" dirty="0"/>
          </a:p>
          <a:p>
            <a:pPr marL="0" indent="0">
              <a:buNone/>
            </a:pPr>
            <a:r>
              <a:rPr lang="en-GB" altLang="en-US" sz="1600" b="0" dirty="0">
                <a:hlinkClick r:id="rId4"/>
              </a:rPr>
              <a:t>http://www.bbc.co.uk/worldservice/learningenglish/flatmates/episode25/languagepoint.shtml</a:t>
            </a:r>
            <a:endParaRPr lang="en-GB" altLang="en-US" sz="1600" b="0" dirty="0"/>
          </a:p>
          <a:p>
            <a:r>
              <a:rPr lang="en-GB" altLang="en-US" sz="1600" b="0" dirty="0"/>
              <a:t>Perfect English Grammar. ‘</a:t>
            </a:r>
            <a:r>
              <a:rPr lang="en-GB" sz="1600" b="0" dirty="0"/>
              <a:t>Using linking words to show contrast’ </a:t>
            </a:r>
          </a:p>
          <a:p>
            <a:pPr marL="0" indent="0">
              <a:buNone/>
            </a:pPr>
            <a:r>
              <a:rPr lang="en-GB" sz="1600" b="0" dirty="0">
                <a:hlinkClick r:id="rId5"/>
              </a:rPr>
              <a:t>http://www.perfect-english-grammar.com/linking-words-contrast.html</a:t>
            </a:r>
            <a:r>
              <a:rPr lang="en-GB" sz="1600" b="0" dirty="0"/>
              <a:t> </a:t>
            </a:r>
          </a:p>
          <a:p>
            <a:r>
              <a:rPr lang="en-GB" altLang="en-US" sz="1600" b="0" dirty="0">
                <a:hlinkClick r:id="rId6"/>
              </a:rPr>
              <a:t>http://madteachergraham2.blogspot.co.uk/2013/02/linkers-for-contrasts.html</a:t>
            </a:r>
            <a:endParaRPr lang="en-GB" altLang="en-US" sz="1600" b="0" dirty="0"/>
          </a:p>
          <a:p>
            <a:r>
              <a:rPr lang="en-GB" altLang="en-US" sz="1600" b="0" dirty="0"/>
              <a:t>Collins Dictionary. </a:t>
            </a:r>
            <a:r>
              <a:rPr lang="en-GB" altLang="en-US" sz="1600" b="0" dirty="0">
                <a:hlinkClick r:id="rId7"/>
              </a:rPr>
              <a:t>https://www.collinsdictionary.com/dictionary/english/</a:t>
            </a:r>
            <a:endParaRPr lang="en-GB" altLang="en-US" sz="1600" b="0" dirty="0"/>
          </a:p>
          <a:p>
            <a:endParaRPr lang="en-GB" altLang="en-US" sz="1400" b="0" dirty="0"/>
          </a:p>
          <a:p>
            <a:endParaRPr lang="en-GB" altLang="en-US" dirty="0"/>
          </a:p>
          <a:p>
            <a:endParaRPr lang="en-GB" altLang="en-US" dirty="0"/>
          </a:p>
        </p:txBody>
      </p:sp>
    </p:spTree>
    <p:extLst>
      <p:ext uri="{BB962C8B-B14F-4D97-AF65-F5344CB8AC3E}">
        <p14:creationId xmlns:p14="http://schemas.microsoft.com/office/powerpoint/2010/main" val="24203781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10379</TotalTime>
  <Words>1672</Words>
  <Application>Microsoft Macintosh PowerPoint</Application>
  <PresentationFormat>On-screen Show (4:3)</PresentationFormat>
  <Paragraphs>135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Myriad Pro</vt:lpstr>
      <vt:lpstr>Times New Roman</vt:lpstr>
      <vt:lpstr>Verdana</vt:lpstr>
      <vt:lpstr>Wingdings</vt:lpstr>
      <vt:lpstr>20140311PresentationUWTSDTemplate</vt:lpstr>
      <vt:lpstr>ACCC4000</vt:lpstr>
      <vt:lpstr>Organising text – linking words</vt:lpstr>
      <vt:lpstr>Adding ideas and information </vt:lpstr>
      <vt:lpstr>Adding ideas and information </vt:lpstr>
      <vt:lpstr>Adding ideas and information </vt:lpstr>
      <vt:lpstr>Adding ideas and information </vt:lpstr>
      <vt:lpstr> Contrasting ideas  </vt:lpstr>
      <vt:lpstr> Contrasting ideas  </vt:lpstr>
      <vt:lpstr> Contrasting ideas  </vt:lpstr>
      <vt:lpstr> Contrasting ideas  </vt:lpstr>
      <vt:lpstr> Comparing and Contrasting </vt:lpstr>
      <vt:lpstr> Comparing and Contrasting </vt:lpstr>
      <vt:lpstr>Degree</vt:lpstr>
      <vt:lpstr>Exceptions and alternatives</vt:lpstr>
      <vt:lpstr>Exceptions and alternatives</vt:lpstr>
      <vt:lpstr>References</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77</cp:revision>
  <cp:lastPrinted>2018-07-09T15:27:01Z</cp:lastPrinted>
  <dcterms:created xsi:type="dcterms:W3CDTF">2002-10-07T19:43:58Z</dcterms:created>
  <dcterms:modified xsi:type="dcterms:W3CDTF">2020-06-05T15:10:48Z</dcterms:modified>
</cp:coreProperties>
</file>