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 id="2147483793" r:id="rId2"/>
  </p:sldMasterIdLst>
  <p:notesMasterIdLst>
    <p:notesMasterId r:id="rId21"/>
  </p:notesMasterIdLst>
  <p:sldIdLst>
    <p:sldId id="266" r:id="rId3"/>
    <p:sldId id="256" r:id="rId4"/>
    <p:sldId id="270" r:id="rId5"/>
    <p:sldId id="271" r:id="rId6"/>
    <p:sldId id="272" r:id="rId7"/>
    <p:sldId id="273" r:id="rId8"/>
    <p:sldId id="257" r:id="rId9"/>
    <p:sldId id="258" r:id="rId10"/>
    <p:sldId id="259" r:id="rId11"/>
    <p:sldId id="260" r:id="rId12"/>
    <p:sldId id="261" r:id="rId13"/>
    <p:sldId id="264" r:id="rId14"/>
    <p:sldId id="262" r:id="rId15"/>
    <p:sldId id="263" r:id="rId16"/>
    <p:sldId id="267" r:id="rId17"/>
    <p:sldId id="268" r:id="rId18"/>
    <p:sldId id="269" r:id="rId19"/>
    <p:sldId id="26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0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30025"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35E28A-EB06-428F-8A85-A7C0489A9031}" type="datetimeFigureOut">
              <a:rPr lang="en-GB" smtClean="0"/>
              <a:t>11/10/2021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B21782-67BA-40DB-A81E-C82458234CE2}" type="slidenum">
              <a:rPr lang="en-GB" smtClean="0"/>
              <a:t>‹#›</a:t>
            </a:fld>
            <a:endParaRPr lang="en-GB"/>
          </a:p>
        </p:txBody>
      </p:sp>
    </p:spTree>
    <p:extLst>
      <p:ext uri="{BB962C8B-B14F-4D97-AF65-F5344CB8AC3E}">
        <p14:creationId xmlns:p14="http://schemas.microsoft.com/office/powerpoint/2010/main" val="2158293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DC8F1B-DAB5-43A0-907A-8B36987CD8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A70D3A-E75C-49BA-A9ED-6A358BF28571}"/>
              </a:ext>
            </a:extLst>
          </p:cNvPr>
          <p:cNvSpPr txBox="1">
            <a:spLocks noGrp="1"/>
          </p:cNvSpPr>
          <p:nvPr>
            <p:ph type="body" sz="quarter" idx="1"/>
          </p:nvPr>
        </p:nvSpPr>
        <p:spPr/>
        <p:txBody>
          <a:bodyPr/>
          <a:lstStyle/>
          <a:p>
            <a:pPr lvl="0"/>
            <a:r>
              <a:rPr lang="en-US">
                <a:latin typeface="Arial" pitchFamily="34"/>
                <a:cs typeface="Arial" pitchFamily="34"/>
              </a:rPr>
              <a:t>No one come to a presentation to read. Providing one point on each slide allows the audience to quickly digest and then turn their focus back on you so you can elaborate on the point. They should be able to comprehend each slide in 10 seconds and use it to support to your verbal presentation.</a:t>
            </a:r>
          </a:p>
          <a:p>
            <a:pPr lvl="0"/>
            <a:r>
              <a:rPr lang="en-US">
                <a:latin typeface="Arial" pitchFamily="34"/>
                <a:cs typeface="Arial" pitchFamily="34"/>
              </a:rPr>
              <a:t>Your audience will only remember pieces of your presentation so it is important that your slides present them with the key points you want them to walk away with. With too much information all at once, you dilute your message and cause each person to remember something different. With one key point you would like to have stick in their mind helps them to absorb it and ensures everyone is taking away the same message.</a:t>
            </a:r>
          </a:p>
          <a:p>
            <a:pPr lvl="0"/>
            <a:r>
              <a:rPr lang="en-US">
                <a:latin typeface="Arial" pitchFamily="34"/>
                <a:cs typeface="Arial" pitchFamily="34"/>
              </a:rPr>
              <a:t>Being presented a block of text is uninspiring and once they have read it, they will zone out until the next slide because they already know what you are about to say. Having just one point allows you to utilize different mediums to convey the message- like an impactful visual or motion graphic. This keeps your presentation interesting and stimulating.</a:t>
            </a:r>
          </a:p>
          <a:p>
            <a:pPr lvl="0"/>
            <a:endParaRPr lang="en-US">
              <a:latin typeface="Arial" pitchFamily="34"/>
              <a:cs typeface="Arial" pitchFamily="34"/>
            </a:endParaRPr>
          </a:p>
          <a:p>
            <a:pPr lvl="0"/>
            <a:endParaRPr lang="en-GB"/>
          </a:p>
        </p:txBody>
      </p:sp>
      <p:sp>
        <p:nvSpPr>
          <p:cNvPr id="4" name="Slide Number Placeholder 3">
            <a:extLst>
              <a:ext uri="{FF2B5EF4-FFF2-40B4-BE49-F238E27FC236}">
                <a16:creationId xmlns:a16="http://schemas.microsoft.com/office/drawing/2014/main" id="{66C08EE4-FC9D-4F49-93A1-7BDD3C9D4AF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8E1878C-D0E1-4C74-91E4-C17828A94534}" type="slidenum">
              <a:t>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140060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89A40-1123-452C-9F1D-80D58EFFE8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CDA40C-EBB1-4DF8-9AD9-D30D6D65A4F3}"/>
              </a:ext>
            </a:extLst>
          </p:cNvPr>
          <p:cNvSpPr txBox="1">
            <a:spLocks noGrp="1"/>
          </p:cNvSpPr>
          <p:nvPr>
            <p:ph type="body" sz="quarter" idx="1"/>
          </p:nvPr>
        </p:nvSpPr>
        <p:spPr/>
        <p:txBody>
          <a:bodyPr/>
          <a:lstStyle/>
          <a:p>
            <a:pPr lvl="0"/>
            <a:r>
              <a:rPr lang="en-US"/>
              <a:t>The slide should contain enough words to help the audience understand what you want to elaborate on.</a:t>
            </a:r>
          </a:p>
          <a:p>
            <a:pPr lvl="0"/>
            <a:r>
              <a:rPr lang="en-US"/>
              <a:t>Just because each slide has one idea doesn’t mean it stands in isolation. Your slides should flow from one to the text and have a clear transition.</a:t>
            </a:r>
          </a:p>
          <a:p>
            <a:pPr lvl="0"/>
            <a:r>
              <a:rPr lang="en-US"/>
              <a:t>Avoid multiply bullet points on a slide because they signify a list. Instead, place each bullet into its own slide and focus on one ide at a time.</a:t>
            </a:r>
          </a:p>
          <a:p>
            <a:pPr lvl="0"/>
            <a:r>
              <a:rPr lang="en-US"/>
              <a:t>Use shock or humor to grab your audience^s interest. With no text the audience will need you to help them understand what they are seeing.</a:t>
            </a:r>
          </a:p>
          <a:p>
            <a:pPr lvl="0"/>
            <a:r>
              <a:rPr lang="en-US"/>
              <a:t>The one point per slide layout focus on you as a presenter and tells the audience that you really know your topic. This allows you to speak naturally and express the enthusiasm that is difficult to show when you are reading from your slides. </a:t>
            </a:r>
          </a:p>
          <a:p>
            <a:pPr lvl="0"/>
            <a:endParaRPr lang="en-GB"/>
          </a:p>
        </p:txBody>
      </p:sp>
      <p:sp>
        <p:nvSpPr>
          <p:cNvPr id="4" name="Slide Number Placeholder 3">
            <a:extLst>
              <a:ext uri="{FF2B5EF4-FFF2-40B4-BE49-F238E27FC236}">
                <a16:creationId xmlns:a16="http://schemas.microsoft.com/office/drawing/2014/main" id="{92AF9C55-EC6A-4B69-A6A2-04749CABE3B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3C66C3A-C8E5-4FCF-9A28-6FF3E9B849C0}" type="slidenum">
              <a:t>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590510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Equation based on John </a:t>
            </a:r>
            <a:r>
              <a:rPr lang="en-CA" dirty="0" err="1"/>
              <a:t>Sweller</a:t>
            </a:r>
            <a:r>
              <a:rPr lang="en-CA" dirty="0"/>
              <a:t> and Mayer called “the redundancy effect” (reading text displayed on the screen) where 1+1=0</a:t>
            </a:r>
          </a:p>
          <a:p>
            <a:r>
              <a:rPr lang="en-CA" dirty="0"/>
              <a:t>Experiment has maid with two types of presentations:</a:t>
            </a:r>
          </a:p>
          <a:p>
            <a:r>
              <a:rPr lang="en-CA" dirty="0"/>
              <a:t>1 – typical PowerPoint presentation with bulleted text</a:t>
            </a:r>
          </a:p>
          <a:p>
            <a:r>
              <a:rPr lang="en-CA" dirty="0"/>
              <a:t>2 – without any text </a:t>
            </a:r>
          </a:p>
          <a:p>
            <a:r>
              <a:rPr lang="en-CA" dirty="0"/>
              <a:t>Result: 28% more information retained and 79% more creative solutions are used.</a:t>
            </a:r>
          </a:p>
          <a:p>
            <a:endParaRPr lang="en-CA" dirty="0"/>
          </a:p>
          <a:p>
            <a:endParaRPr lang="en-CA" dirty="0"/>
          </a:p>
          <a:p>
            <a:endParaRPr lang="en-GB" dirty="0"/>
          </a:p>
        </p:txBody>
      </p:sp>
      <p:sp>
        <p:nvSpPr>
          <p:cNvPr id="4" name="Slide Number Placeholder 3"/>
          <p:cNvSpPr>
            <a:spLocks noGrp="1"/>
          </p:cNvSpPr>
          <p:nvPr>
            <p:ph type="sldNum" sz="quarter" idx="5"/>
          </p:nvPr>
        </p:nvSpPr>
        <p:spPr/>
        <p:txBody>
          <a:bodyPr/>
          <a:lstStyle/>
          <a:p>
            <a:fld id="{1D11447E-DAF2-4990-9F83-498122CDC104}" type="slidenum">
              <a:rPr lang="en-GB" smtClean="0"/>
              <a:t>8</a:t>
            </a:fld>
            <a:endParaRPr lang="en-GB"/>
          </a:p>
        </p:txBody>
      </p:sp>
    </p:spTree>
    <p:extLst>
      <p:ext uri="{BB962C8B-B14F-4D97-AF65-F5344CB8AC3E}">
        <p14:creationId xmlns:p14="http://schemas.microsoft.com/office/powerpoint/2010/main" val="609382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This is an example of how exactly one presentation it should not look like!</a:t>
            </a:r>
          </a:p>
          <a:p>
            <a:endParaRPr lang="en-CA" dirty="0"/>
          </a:p>
          <a:p>
            <a:r>
              <a:rPr lang="en-CA" dirty="0"/>
              <a:t>It`s against all the principles we should follow as a guidance for a good looking presentation.</a:t>
            </a:r>
          </a:p>
          <a:p>
            <a:endParaRPr lang="en-CA" dirty="0"/>
          </a:p>
          <a:p>
            <a:endParaRPr lang="en-CA" dirty="0"/>
          </a:p>
          <a:p>
            <a:r>
              <a:rPr lang="en-GB" dirty="0"/>
              <a:t>What you can do to use the working memory as best as you can?</a:t>
            </a:r>
          </a:p>
          <a:p>
            <a:r>
              <a:rPr lang="en-GB" dirty="0"/>
              <a:t>Choose a nice picture, picture connected to the context with a meaning!</a:t>
            </a:r>
          </a:p>
          <a:p>
            <a:r>
              <a:rPr lang="en-GB" dirty="0"/>
              <a:t>Use a simple message!</a:t>
            </a:r>
          </a:p>
          <a:p>
            <a:r>
              <a:rPr lang="en-GB" dirty="0"/>
              <a:t>Make it attractive, interesting, memorable, entertained and but not least combine with all other design principles.</a:t>
            </a:r>
          </a:p>
          <a:p>
            <a:endParaRPr lang="en-GB" dirty="0"/>
          </a:p>
        </p:txBody>
      </p:sp>
      <p:sp>
        <p:nvSpPr>
          <p:cNvPr id="4" name="Slide Number Placeholder 3"/>
          <p:cNvSpPr>
            <a:spLocks noGrp="1"/>
          </p:cNvSpPr>
          <p:nvPr>
            <p:ph type="sldNum" sz="quarter" idx="5"/>
          </p:nvPr>
        </p:nvSpPr>
        <p:spPr/>
        <p:txBody>
          <a:bodyPr/>
          <a:lstStyle/>
          <a:p>
            <a:fld id="{43B21782-67BA-40DB-A81E-C82458234CE2}" type="slidenum">
              <a:rPr lang="en-GB" smtClean="0"/>
              <a:t>9</a:t>
            </a:fld>
            <a:endParaRPr lang="en-GB"/>
          </a:p>
        </p:txBody>
      </p:sp>
    </p:spTree>
    <p:extLst>
      <p:ext uri="{BB962C8B-B14F-4D97-AF65-F5344CB8AC3E}">
        <p14:creationId xmlns:p14="http://schemas.microsoft.com/office/powerpoint/2010/main" val="3626534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b="1" dirty="0"/>
              <a:t>What is working memory?</a:t>
            </a:r>
          </a:p>
          <a:p>
            <a:endParaRPr lang="en-GB" dirty="0"/>
          </a:p>
          <a:p>
            <a:r>
              <a:rPr lang="en-GB" dirty="0"/>
              <a:t>Working memory is </a:t>
            </a:r>
            <a:r>
              <a:rPr lang="en-GB" b="1" dirty="0"/>
              <a:t>temporary</a:t>
            </a:r>
            <a:r>
              <a:rPr lang="en-GB" dirty="0"/>
              <a:t>. Holds the information only for a few seconds.</a:t>
            </a:r>
          </a:p>
          <a:p>
            <a:endParaRPr lang="en-GB" dirty="0"/>
          </a:p>
          <a:p>
            <a:r>
              <a:rPr lang="en-GB" dirty="0"/>
              <a:t>Working memory can hold in the same time only five to seven items because it has a </a:t>
            </a:r>
            <a:r>
              <a:rPr lang="en-GB" b="1" dirty="0"/>
              <a:t>small capacity</a:t>
            </a:r>
            <a:r>
              <a:rPr lang="en-GB" dirty="0"/>
              <a:t>.</a:t>
            </a:r>
          </a:p>
          <a:p>
            <a:endParaRPr lang="en-GB" dirty="0"/>
          </a:p>
          <a:p>
            <a:r>
              <a:rPr lang="en-GB" dirty="0"/>
              <a:t>Working memory not just holds the information, but also </a:t>
            </a:r>
            <a:r>
              <a:rPr lang="en-GB" b="1" dirty="0"/>
              <a:t>manipulate </a:t>
            </a:r>
            <a:r>
              <a:rPr lang="en-GB" dirty="0"/>
              <a:t>it.</a:t>
            </a:r>
          </a:p>
          <a:p>
            <a:endParaRPr lang="en-GB" dirty="0"/>
          </a:p>
          <a:p>
            <a:r>
              <a:rPr lang="en-GB" dirty="0"/>
              <a:t>Working memory depends on a </a:t>
            </a:r>
            <a:r>
              <a:rPr lang="en-GB" b="1" dirty="0"/>
              <a:t>cognitive</a:t>
            </a:r>
            <a:r>
              <a:rPr lang="en-GB" dirty="0"/>
              <a:t> as control of attention and mental effort.</a:t>
            </a:r>
          </a:p>
          <a:p>
            <a:endParaRPr lang="en-GB" dirty="0"/>
          </a:p>
          <a:p>
            <a:endParaRPr lang="en-GB" dirty="0"/>
          </a:p>
        </p:txBody>
      </p:sp>
      <p:sp>
        <p:nvSpPr>
          <p:cNvPr id="4" name="Slide Number Placeholder 3"/>
          <p:cNvSpPr>
            <a:spLocks noGrp="1"/>
          </p:cNvSpPr>
          <p:nvPr>
            <p:ph type="sldNum" sz="quarter" idx="5"/>
          </p:nvPr>
        </p:nvSpPr>
        <p:spPr/>
        <p:txBody>
          <a:bodyPr/>
          <a:lstStyle/>
          <a:p>
            <a:fld id="{1D11447E-DAF2-4990-9F83-498122CDC104}" type="slidenum">
              <a:rPr lang="en-GB" smtClean="0"/>
              <a:t>10</a:t>
            </a:fld>
            <a:endParaRPr lang="en-GB"/>
          </a:p>
        </p:txBody>
      </p:sp>
    </p:spTree>
    <p:extLst>
      <p:ext uri="{BB962C8B-B14F-4D97-AF65-F5344CB8AC3E}">
        <p14:creationId xmlns:p14="http://schemas.microsoft.com/office/powerpoint/2010/main" val="1687456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you guys can see but not read this is an example of poor text colour and text size not only are you squinting to read what this says you are also being hit with a blinding text colour </a:t>
            </a:r>
          </a:p>
          <a:p>
            <a:endParaRPr lang="en-US"/>
          </a:p>
          <a:p>
            <a:endParaRPr lang="en-US"/>
          </a:p>
          <a:p>
            <a:r>
              <a:rPr lang="en-US"/>
              <a:t>On the other side you can see a good example of text and colour, as you can understand what it says you will want to read more on what is being spoken about</a:t>
            </a:r>
          </a:p>
          <a:p>
            <a:endParaRPr lang="en-US"/>
          </a:p>
          <a:p>
            <a:endParaRPr lang="en-US"/>
          </a:p>
          <a:p>
            <a:endParaRPr lang="en-US"/>
          </a:p>
        </p:txBody>
      </p:sp>
      <p:sp>
        <p:nvSpPr>
          <p:cNvPr id="4" name="Slide Number Placeholder 3"/>
          <p:cNvSpPr>
            <a:spLocks noGrp="1"/>
          </p:cNvSpPr>
          <p:nvPr>
            <p:ph type="sldNum" sz="quarter" idx="5"/>
          </p:nvPr>
        </p:nvSpPr>
        <p:spPr/>
        <p:txBody>
          <a:bodyPr/>
          <a:lstStyle/>
          <a:p>
            <a:fld id="{E2815A5E-D791-2845-BA79-473F0E14C54C}" type="slidenum">
              <a:rPr lang="en-US" smtClean="0"/>
              <a:t>17</a:t>
            </a:fld>
            <a:endParaRPr lang="en-US"/>
          </a:p>
        </p:txBody>
      </p:sp>
    </p:spTree>
    <p:extLst>
      <p:ext uri="{BB962C8B-B14F-4D97-AF65-F5344CB8AC3E}">
        <p14:creationId xmlns:p14="http://schemas.microsoft.com/office/powerpoint/2010/main" val="1226310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12262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06772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10/11/2021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917132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22F1A5-CF15-4F1A-9E7F-FC105CCC6282}"/>
              </a:ext>
            </a:extLst>
          </p:cNvPr>
          <p:cNvSpPr txBox="1">
            <a:spLocks noGrp="1"/>
          </p:cNvSpPr>
          <p:nvPr>
            <p:ph type="dt" sz="half" idx="7"/>
          </p:nvPr>
        </p:nvSpPr>
        <p:spPr/>
        <p:txBody>
          <a:bodyPr/>
          <a:lstStyle>
            <a:lvl1pPr>
              <a:defRPr/>
            </a:lvl1pPr>
          </a:lstStyle>
          <a:p>
            <a:pPr lvl="0"/>
            <a:fld id="{464B9A9A-AFFD-4400-A9D2-9DBEB585335F}" type="datetime1">
              <a:rPr lang="en-GB"/>
              <a:pPr lvl="0"/>
              <a:t>11/10/2021</a:t>
            </a:fld>
            <a:endParaRPr lang="en-GB"/>
          </a:p>
        </p:txBody>
      </p:sp>
      <p:sp>
        <p:nvSpPr>
          <p:cNvPr id="3" name="Footer Placeholder 2">
            <a:extLst>
              <a:ext uri="{FF2B5EF4-FFF2-40B4-BE49-F238E27FC236}">
                <a16:creationId xmlns:a16="http://schemas.microsoft.com/office/drawing/2014/main" id="{A0561CFA-41EF-4B82-A3CD-FB37C46F06FC}"/>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E6DBDD8C-137E-4D33-8383-EB48F7778BB3}"/>
              </a:ext>
            </a:extLst>
          </p:cNvPr>
          <p:cNvSpPr txBox="1">
            <a:spLocks noGrp="1"/>
          </p:cNvSpPr>
          <p:nvPr>
            <p:ph type="sldNum" sz="quarter" idx="8"/>
          </p:nvPr>
        </p:nvSpPr>
        <p:spPr/>
        <p:txBody>
          <a:bodyPr/>
          <a:lstStyle>
            <a:lvl1pPr>
              <a:defRPr/>
            </a:lvl1pPr>
          </a:lstStyle>
          <a:p>
            <a:pPr lvl="0"/>
            <a:fld id="{8C5FD9E8-DD05-4042-8A28-BCCFDFA7A54C}" type="slidenum">
              <a:t>‹#›</a:t>
            </a:fld>
            <a:endParaRPr lang="en-GB"/>
          </a:p>
        </p:txBody>
      </p:sp>
    </p:spTree>
    <p:extLst>
      <p:ext uri="{BB962C8B-B14F-4D97-AF65-F5344CB8AC3E}">
        <p14:creationId xmlns:p14="http://schemas.microsoft.com/office/powerpoint/2010/main" val="339788101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smtClean="0"/>
              <a:pPr/>
              <a:t>10/11/2021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34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095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38716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47120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10/11/2021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701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10/11/2021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0361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10/11/2021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1595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781078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32019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smtClean="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5930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7211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63611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37898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smtClean="0"/>
              <a:t>10/11/2021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42448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smtClean="0"/>
              <a:t>10/11/2021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70039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8784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smtClean="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7847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theme" Target="../theme/theme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 Type="http://schemas.openxmlformats.org/officeDocument/2006/relationships/slideLayout" Target="../slideLayouts/slideLayout6.xml"/><Relationship Id="rId16" Type="http://schemas.openxmlformats.org/officeDocument/2006/relationships/slideLayout" Target="../slideLayouts/slideLayout20.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19" Type="http://schemas.openxmlformats.org/officeDocument/2006/relationships/image" Target="../media/image1.jpeg"/><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7">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8">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9">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10/11/2021</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4159215202"/>
      </p:ext>
    </p:extLst>
  </p:cSld>
  <p:clrMap bg1="dk1" tx1="lt1" bg2="dk2" tx2="lt2" accent1="accent1" accent2="accent2" accent3="accent3" accent4="accent4" accent5="accent5" accent6="accent6" hlink="hlink" folHlink="folHlink"/>
  <p:sldLayoutIdLst>
    <p:sldLayoutId id="2147483752" r:id="rId1"/>
    <p:sldLayoutId id="2147483751" r:id="rId2"/>
    <p:sldLayoutId id="2147483774" r:id="rId3"/>
    <p:sldLayoutId id="2147483811" r:id="rId4"/>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AAD347D-5ACD-4C99-B74B-A9C85AD731AF}" type="datetimeFigureOut">
              <a:rPr lang="en-US" smtClean="0"/>
              <a:t>10/11/2021</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02111984F565}" type="slidenum">
              <a:rPr lang="en-US" smtClean="0"/>
              <a:t>‹#›</a:t>
            </a:fld>
            <a:endParaRPr lang="en-US"/>
          </a:p>
        </p:txBody>
      </p:sp>
    </p:spTree>
    <p:extLst>
      <p:ext uri="{BB962C8B-B14F-4D97-AF65-F5344CB8AC3E}">
        <p14:creationId xmlns:p14="http://schemas.microsoft.com/office/powerpoint/2010/main" val="1256058294"/>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 id="2147483810"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moodle.uwtsd.ac.uk/course/view.php?id=5300"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moodle.uwtsd.ac.uk/course/view.php?id=5300"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500">
              <a:srgbClr val="3C6F97"/>
            </a:gs>
            <a:gs pos="0">
              <a:srgbClr val="0070C0"/>
            </a:gs>
            <a:gs pos="100000">
              <a:srgbClr val="1E70AC"/>
            </a:gs>
            <a:gs pos="87000">
              <a:srgbClr val="3C6F97"/>
            </a:gs>
            <a:gs pos="19000">
              <a:srgbClr val="776D6E"/>
            </a:gs>
            <a:gs pos="0">
              <a:schemeClr val="accent2">
                <a:lumMod val="95000"/>
                <a:lumOff val="5000"/>
              </a:schemeClr>
            </a:gs>
            <a:gs pos="39000">
              <a:schemeClr val="accent2">
                <a:lumMod val="60000"/>
              </a:schemeClr>
            </a:gs>
          </a:gsLst>
          <a:lin ang="27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0AEB8-96A6-435E-AB8D-573220551D7C}"/>
              </a:ext>
            </a:extLst>
          </p:cNvPr>
          <p:cNvSpPr>
            <a:spLocks noGrp="1"/>
          </p:cNvSpPr>
          <p:nvPr>
            <p:ph type="title"/>
          </p:nvPr>
        </p:nvSpPr>
        <p:spPr>
          <a:xfrm>
            <a:off x="1877969" y="451686"/>
            <a:ext cx="8825658" cy="2677648"/>
          </a:xfrm>
        </p:spPr>
        <p:txBody>
          <a:bodyPr vert="horz" lIns="91440" tIns="45720" rIns="91440" bIns="45720" rtlCol="0" anchor="b">
            <a:normAutofit/>
          </a:bodyPr>
          <a:lstStyle/>
          <a:p>
            <a:pPr algn="ctr">
              <a:lnSpc>
                <a:spcPct val="90000"/>
              </a:lnSpc>
            </a:pPr>
            <a:r>
              <a:rPr lang="en-US" u="none" strike="noStrike" dirty="0">
                <a:solidFill>
                  <a:schemeClr val="tx1"/>
                </a:solidFill>
                <a:effectLst/>
                <a:hlinkClick r:id="rId2">
                  <a:extLst>
                    <a:ext uri="{A12FA001-AC4F-418D-AE19-62706E023703}">
                      <ahyp:hlinkClr xmlns:ahyp="http://schemas.microsoft.com/office/drawing/2018/hyperlinkcolor" val="tx"/>
                    </a:ext>
                  </a:extLst>
                </a:hlinkClick>
              </a:rPr>
              <a:t>Digital Skills and Research Methods </a:t>
            </a:r>
            <a:br>
              <a:rPr lang="en-US" u="none" strike="noStrike" dirty="0">
                <a:solidFill>
                  <a:schemeClr val="tx1"/>
                </a:solidFill>
                <a:effectLst/>
                <a:hlinkClick r:id="rId2">
                  <a:extLst>
                    <a:ext uri="{A12FA001-AC4F-418D-AE19-62706E023703}">
                      <ahyp:hlinkClr xmlns:ahyp="http://schemas.microsoft.com/office/drawing/2018/hyperlinkcolor" val="tx"/>
                    </a:ext>
                  </a:extLst>
                </a:hlinkClick>
              </a:rPr>
            </a:br>
            <a:r>
              <a:rPr lang="en-US" u="none" strike="noStrike" dirty="0">
                <a:solidFill>
                  <a:schemeClr val="tx1"/>
                </a:solidFill>
                <a:effectLst/>
                <a:hlinkClick r:id="rId2">
                  <a:extLst>
                    <a:ext uri="{A12FA001-AC4F-418D-AE19-62706E023703}">
                      <ahyp:hlinkClr xmlns:ahyp="http://schemas.microsoft.com/office/drawing/2018/hyperlinkcolor" val="tx"/>
                    </a:ext>
                  </a:extLst>
                </a:hlinkClick>
              </a:rPr>
              <a:t>(BMSW4003_BIRM)</a:t>
            </a:r>
            <a:br>
              <a:rPr lang="en-US" sz="4600" u="none" strike="noStrike" dirty="0">
                <a:solidFill>
                  <a:schemeClr val="tx1"/>
                </a:solidFill>
                <a:effectLst/>
              </a:rPr>
            </a:br>
            <a:endParaRPr lang="en-US" sz="4600" dirty="0">
              <a:solidFill>
                <a:schemeClr val="tx1"/>
              </a:solidFill>
            </a:endParaRPr>
          </a:p>
        </p:txBody>
      </p:sp>
      <p:sp>
        <p:nvSpPr>
          <p:cNvPr id="3" name="TextBox 2">
            <a:extLst>
              <a:ext uri="{FF2B5EF4-FFF2-40B4-BE49-F238E27FC236}">
                <a16:creationId xmlns:a16="http://schemas.microsoft.com/office/drawing/2014/main" id="{22637BEC-49C6-4CA7-8A9E-970FCC3B11F1}"/>
              </a:ext>
            </a:extLst>
          </p:cNvPr>
          <p:cNvSpPr txBox="1"/>
          <p:nvPr/>
        </p:nvSpPr>
        <p:spPr>
          <a:xfrm>
            <a:off x="1119819" y="4238958"/>
            <a:ext cx="6902795" cy="461665"/>
          </a:xfrm>
          <a:prstGeom prst="rect">
            <a:avLst/>
          </a:prstGeom>
          <a:noFill/>
        </p:spPr>
        <p:txBody>
          <a:bodyPr wrap="square" rtlCol="0">
            <a:spAutoFit/>
          </a:bodyPr>
          <a:lstStyle/>
          <a:p>
            <a:r>
              <a:rPr lang="en-CA" sz="2400" dirty="0" err="1"/>
              <a:t>Radostina</a:t>
            </a:r>
            <a:r>
              <a:rPr lang="en-CA" sz="2400" dirty="0"/>
              <a:t> </a:t>
            </a:r>
            <a:r>
              <a:rPr lang="en-CA" sz="2400" dirty="0" err="1"/>
              <a:t>Rusenova</a:t>
            </a:r>
            <a:r>
              <a:rPr lang="en-CA" sz="2400" dirty="0"/>
              <a:t> - 2015829</a:t>
            </a:r>
            <a:endParaRPr lang="en-GB" sz="2400" dirty="0"/>
          </a:p>
        </p:txBody>
      </p:sp>
      <p:sp>
        <p:nvSpPr>
          <p:cNvPr id="5" name="TextBox 4">
            <a:extLst>
              <a:ext uri="{FF2B5EF4-FFF2-40B4-BE49-F238E27FC236}">
                <a16:creationId xmlns:a16="http://schemas.microsoft.com/office/drawing/2014/main" id="{2734106F-ED77-472E-BEF8-902430AD8007}"/>
              </a:ext>
            </a:extLst>
          </p:cNvPr>
          <p:cNvSpPr txBox="1"/>
          <p:nvPr/>
        </p:nvSpPr>
        <p:spPr>
          <a:xfrm>
            <a:off x="1119819" y="3564342"/>
            <a:ext cx="6031051" cy="461665"/>
          </a:xfrm>
          <a:prstGeom prst="rect">
            <a:avLst/>
          </a:prstGeom>
          <a:noFill/>
        </p:spPr>
        <p:txBody>
          <a:bodyPr wrap="square" rtlCol="0">
            <a:spAutoFit/>
          </a:bodyPr>
          <a:lstStyle/>
          <a:p>
            <a:r>
              <a:rPr lang="en-CA" sz="2400" dirty="0"/>
              <a:t>Neli Miteva – 2113297 – Team Leader</a:t>
            </a:r>
            <a:endParaRPr lang="en-GB" sz="2400" dirty="0"/>
          </a:p>
        </p:txBody>
      </p:sp>
      <p:sp>
        <p:nvSpPr>
          <p:cNvPr id="6" name="TextBox 5">
            <a:extLst>
              <a:ext uri="{FF2B5EF4-FFF2-40B4-BE49-F238E27FC236}">
                <a16:creationId xmlns:a16="http://schemas.microsoft.com/office/drawing/2014/main" id="{5C6671FD-0466-4E92-ADC4-DB70A015E112}"/>
              </a:ext>
            </a:extLst>
          </p:cNvPr>
          <p:cNvSpPr txBox="1"/>
          <p:nvPr/>
        </p:nvSpPr>
        <p:spPr>
          <a:xfrm>
            <a:off x="1119819" y="4913574"/>
            <a:ext cx="4313583" cy="461665"/>
          </a:xfrm>
          <a:prstGeom prst="rect">
            <a:avLst/>
          </a:prstGeom>
          <a:noFill/>
        </p:spPr>
        <p:txBody>
          <a:bodyPr wrap="square" rtlCol="0">
            <a:spAutoFit/>
          </a:bodyPr>
          <a:lstStyle/>
          <a:p>
            <a:r>
              <a:rPr lang="en-CA" sz="2400" dirty="0"/>
              <a:t>Aisha Evans - 2113978</a:t>
            </a:r>
            <a:endParaRPr lang="en-GB" sz="2400" dirty="0"/>
          </a:p>
        </p:txBody>
      </p:sp>
      <p:sp>
        <p:nvSpPr>
          <p:cNvPr id="16" name="TextBox 15">
            <a:extLst>
              <a:ext uri="{FF2B5EF4-FFF2-40B4-BE49-F238E27FC236}">
                <a16:creationId xmlns:a16="http://schemas.microsoft.com/office/drawing/2014/main" id="{7807872D-64C4-41C2-9B25-CF51C8802FB5}"/>
              </a:ext>
            </a:extLst>
          </p:cNvPr>
          <p:cNvSpPr txBox="1"/>
          <p:nvPr/>
        </p:nvSpPr>
        <p:spPr>
          <a:xfrm>
            <a:off x="1119819" y="5588190"/>
            <a:ext cx="3950736" cy="461665"/>
          </a:xfrm>
          <a:prstGeom prst="rect">
            <a:avLst/>
          </a:prstGeom>
          <a:noFill/>
        </p:spPr>
        <p:txBody>
          <a:bodyPr wrap="square" rtlCol="0">
            <a:spAutoFit/>
          </a:bodyPr>
          <a:lstStyle/>
          <a:p>
            <a:r>
              <a:rPr lang="en-CA" sz="2400" dirty="0" err="1"/>
              <a:t>Penka</a:t>
            </a:r>
            <a:r>
              <a:rPr lang="en-CA" sz="2400" dirty="0"/>
              <a:t> </a:t>
            </a:r>
            <a:r>
              <a:rPr lang="en-CA" sz="2400" dirty="0" err="1"/>
              <a:t>Hristova</a:t>
            </a:r>
            <a:r>
              <a:rPr lang="en-CA" sz="2400" dirty="0"/>
              <a:t> - 2108956</a:t>
            </a:r>
            <a:endParaRPr lang="en-GB" sz="2400" dirty="0"/>
          </a:p>
        </p:txBody>
      </p:sp>
      <p:sp>
        <p:nvSpPr>
          <p:cNvPr id="4" name="TextBox 3">
            <a:extLst>
              <a:ext uri="{FF2B5EF4-FFF2-40B4-BE49-F238E27FC236}">
                <a16:creationId xmlns:a16="http://schemas.microsoft.com/office/drawing/2014/main" id="{59DBCF45-C5DA-48EB-9775-EA1B0E27A8D1}"/>
              </a:ext>
            </a:extLst>
          </p:cNvPr>
          <p:cNvSpPr txBox="1"/>
          <p:nvPr/>
        </p:nvSpPr>
        <p:spPr>
          <a:xfrm>
            <a:off x="5433402" y="2681811"/>
            <a:ext cx="2885243" cy="369332"/>
          </a:xfrm>
          <a:prstGeom prst="rect">
            <a:avLst/>
          </a:prstGeom>
          <a:noFill/>
        </p:spPr>
        <p:txBody>
          <a:bodyPr wrap="square" rtlCol="0">
            <a:spAutoFit/>
          </a:bodyPr>
          <a:lstStyle/>
          <a:p>
            <a:r>
              <a:rPr lang="en-CA" dirty="0"/>
              <a:t>Group 4</a:t>
            </a:r>
            <a:endParaRPr lang="en-GB" dirty="0"/>
          </a:p>
        </p:txBody>
      </p:sp>
    </p:spTree>
    <p:extLst>
      <p:ext uri="{BB962C8B-B14F-4D97-AF65-F5344CB8AC3E}">
        <p14:creationId xmlns:p14="http://schemas.microsoft.com/office/powerpoint/2010/main" val="3744294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6F7690"/>
            </a:gs>
            <a:gs pos="100000">
              <a:srgbClr val="002060"/>
            </a:gs>
          </a:gsLst>
          <a:lin ang="6120000"/>
        </a:gra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2EB6AFC8-C6EC-4C0D-A5D6-09EBDDEFB6FA}"/>
              </a:ext>
            </a:extLst>
          </p:cNvPr>
          <p:cNvSpPr>
            <a:spLocks noMove="1" noResize="1"/>
          </p:cNvSpPr>
          <p:nvPr/>
        </p:nvSpPr>
        <p:spPr>
          <a:xfrm>
            <a:off x="0" y="0"/>
            <a:ext cx="12191996" cy="6858000"/>
          </a:xfrm>
          <a:prstGeom prst="rect">
            <a:avLst/>
          </a:prstGeom>
          <a:gradFill>
            <a:gsLst>
              <a:gs pos="0">
                <a:srgbClr val="002060"/>
              </a:gs>
              <a:gs pos="100000">
                <a:srgbClr val="2F2D3E"/>
              </a:gs>
            </a:gsLst>
            <a:lin ang="6120000"/>
          </a:gra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3" name="Title 1">
            <a:extLst>
              <a:ext uri="{FF2B5EF4-FFF2-40B4-BE49-F238E27FC236}">
                <a16:creationId xmlns:a16="http://schemas.microsoft.com/office/drawing/2014/main" id="{93640E5A-21A2-42C6-B222-D2358601D686}"/>
              </a:ext>
            </a:extLst>
          </p:cNvPr>
          <p:cNvSpPr txBox="1">
            <a:spLocks noGrp="1"/>
          </p:cNvSpPr>
          <p:nvPr>
            <p:ph type="ctrTitle"/>
          </p:nvPr>
        </p:nvSpPr>
        <p:spPr>
          <a:xfrm>
            <a:off x="4537563" y="1482708"/>
            <a:ext cx="6559859" cy="3028986"/>
          </a:xfrm>
        </p:spPr>
        <p:txBody>
          <a:bodyPr/>
          <a:lstStyle/>
          <a:p>
            <a:pPr lvl="0">
              <a:lnSpc>
                <a:spcPct val="90000"/>
              </a:lnSpc>
            </a:pPr>
            <a:r>
              <a:rPr lang="en-US" sz="4000">
                <a:latin typeface="Arial" pitchFamily="34"/>
                <a:cs typeface="Arial" pitchFamily="34"/>
              </a:rPr>
              <a:t>Radostina Rusenova</a:t>
            </a:r>
            <a:br>
              <a:rPr lang="en-US" sz="2400">
                <a:latin typeface="Arial" pitchFamily="34"/>
                <a:cs typeface="Arial" pitchFamily="34"/>
              </a:rPr>
            </a:br>
            <a:br>
              <a:rPr lang="en-US" sz="2400">
                <a:latin typeface="Arial" pitchFamily="34"/>
                <a:cs typeface="Arial" pitchFamily="34"/>
              </a:rPr>
            </a:br>
            <a:r>
              <a:rPr lang="en-US" sz="1800">
                <a:latin typeface="Arial" pitchFamily="34"/>
                <a:cs typeface="Arial" pitchFamily="34"/>
              </a:rPr>
              <a:t>ID 2015829</a:t>
            </a:r>
            <a:br>
              <a:rPr lang="en-US" sz="1800">
                <a:latin typeface="Arial" pitchFamily="34"/>
                <a:cs typeface="Arial" pitchFamily="34"/>
              </a:rPr>
            </a:br>
            <a:br>
              <a:rPr lang="en-US" sz="1800">
                <a:latin typeface="Arial" pitchFamily="34"/>
                <a:cs typeface="Arial" pitchFamily="34"/>
              </a:rPr>
            </a:br>
            <a:r>
              <a:rPr lang="en-US" sz="1800">
                <a:latin typeface="Arial" pitchFamily="34"/>
                <a:cs typeface="Arial" pitchFamily="34"/>
              </a:rPr>
              <a:t>Digital Skills and Research Method, BMSW4003</a:t>
            </a:r>
            <a:br>
              <a:rPr lang="en-US" sz="1800">
                <a:latin typeface="Arial" pitchFamily="34"/>
                <a:cs typeface="Arial" pitchFamily="34"/>
              </a:rPr>
            </a:br>
            <a:endParaRPr lang="en-GB" sz="1800">
              <a:latin typeface="Arial" pitchFamily="34"/>
              <a:cs typeface="Arial" pitchFamily="34"/>
            </a:endParaRPr>
          </a:p>
        </p:txBody>
      </p:sp>
      <p:pic>
        <p:nvPicPr>
          <p:cNvPr id="4" name="Picture 8" descr="A person with long hair&#10;&#10;Description automatically generated with low confidence">
            <a:extLst>
              <a:ext uri="{FF2B5EF4-FFF2-40B4-BE49-F238E27FC236}">
                <a16:creationId xmlns:a16="http://schemas.microsoft.com/office/drawing/2014/main" id="{65ACBF1C-3A1C-41C3-8E6F-5FE53074DF1F}"/>
              </a:ext>
            </a:extLst>
          </p:cNvPr>
          <p:cNvPicPr>
            <a:picLocks noChangeAspect="1"/>
          </p:cNvPicPr>
          <p:nvPr/>
        </p:nvPicPr>
        <p:blipFill>
          <a:blip r:embed="rId2"/>
          <a:srcRect t="1086" r="2" b="2"/>
          <a:stretch>
            <a:fillRect/>
          </a:stretch>
        </p:blipFill>
        <p:spPr>
          <a:xfrm>
            <a:off x="711933" y="2037612"/>
            <a:ext cx="2981858" cy="3932642"/>
          </a:xfrm>
          <a:prstGeom prst="rect">
            <a:avLst/>
          </a:prstGeom>
          <a:noFill/>
          <a:ln w="15873" cap="rnd">
            <a:solidFill>
              <a:srgbClr val="FFFFFF">
                <a:alpha val="40000"/>
              </a:srgbClr>
            </a:solidFill>
            <a:prstDash val="solid"/>
            <a:miter/>
          </a:ln>
        </p:spPr>
      </p:pic>
      <p:grpSp>
        <p:nvGrpSpPr>
          <p:cNvPr id="5" name="Group 10">
            <a:extLst>
              <a:ext uri="{FF2B5EF4-FFF2-40B4-BE49-F238E27FC236}">
                <a16:creationId xmlns:a16="http://schemas.microsoft.com/office/drawing/2014/main" id="{C5918678-F4BD-41CE-81E0-D721EE514FCB}"/>
              </a:ext>
            </a:extLst>
          </p:cNvPr>
          <p:cNvGrpSpPr/>
          <p:nvPr/>
        </p:nvGrpSpPr>
        <p:grpSpPr>
          <a:xfrm>
            <a:off x="9206965" y="2963332"/>
            <a:ext cx="2981858" cy="3208868"/>
            <a:chOff x="9206965" y="2963332"/>
            <a:chExt cx="2981858" cy="3208868"/>
          </a:xfrm>
        </p:grpSpPr>
        <p:cxnSp>
          <p:nvCxnSpPr>
            <p:cNvPr id="6" name="Straight Connector 11">
              <a:extLst>
                <a:ext uri="{FF2B5EF4-FFF2-40B4-BE49-F238E27FC236}">
                  <a16:creationId xmlns:a16="http://schemas.microsoft.com/office/drawing/2014/main" id="{DEE5DCB6-A4FF-4830-9332-2E305E1CEB8D}"/>
                </a:ext>
              </a:extLst>
            </p:cNvPr>
            <p:cNvCxnSpPr/>
            <p:nvPr/>
          </p:nvCxnSpPr>
          <p:spPr>
            <a:xfrm flipH="1">
              <a:off x="11276015" y="2963332"/>
              <a:ext cx="912808" cy="912809"/>
            </a:xfrm>
            <a:prstGeom prst="straightConnector1">
              <a:avLst/>
            </a:prstGeom>
            <a:noFill/>
            <a:ln w="9528" cap="rnd">
              <a:solidFill>
                <a:srgbClr val="FFFFFF"/>
              </a:solidFill>
              <a:prstDash val="solid"/>
              <a:miter/>
            </a:ln>
          </p:spPr>
        </p:cxnSp>
        <p:cxnSp>
          <p:nvCxnSpPr>
            <p:cNvPr id="7" name="Straight Connector 12">
              <a:extLst>
                <a:ext uri="{FF2B5EF4-FFF2-40B4-BE49-F238E27FC236}">
                  <a16:creationId xmlns:a16="http://schemas.microsoft.com/office/drawing/2014/main" id="{0B07C0AF-4DC0-4185-908A-1626BC0D788E}"/>
                </a:ext>
              </a:extLst>
            </p:cNvPr>
            <p:cNvCxnSpPr/>
            <p:nvPr/>
          </p:nvCxnSpPr>
          <p:spPr>
            <a:xfrm flipH="1">
              <a:off x="9206965" y="3190341"/>
              <a:ext cx="2981858" cy="2981859"/>
            </a:xfrm>
            <a:prstGeom prst="straightConnector1">
              <a:avLst/>
            </a:prstGeom>
            <a:noFill/>
            <a:ln w="9528" cap="rnd">
              <a:solidFill>
                <a:srgbClr val="FFFFFF"/>
              </a:solidFill>
              <a:prstDash val="solid"/>
              <a:miter/>
            </a:ln>
          </p:spPr>
        </p:cxnSp>
        <p:cxnSp>
          <p:nvCxnSpPr>
            <p:cNvPr id="8" name="Straight Connector 13">
              <a:extLst>
                <a:ext uri="{FF2B5EF4-FFF2-40B4-BE49-F238E27FC236}">
                  <a16:creationId xmlns:a16="http://schemas.microsoft.com/office/drawing/2014/main" id="{5CBA5AA1-A3F0-4149-B2C1-9C2BBB75B1BE}"/>
                </a:ext>
              </a:extLst>
            </p:cNvPr>
            <p:cNvCxnSpPr/>
            <p:nvPr/>
          </p:nvCxnSpPr>
          <p:spPr>
            <a:xfrm flipH="1">
              <a:off x="10292294" y="3285064"/>
              <a:ext cx="1896529" cy="1896539"/>
            </a:xfrm>
            <a:prstGeom prst="straightConnector1">
              <a:avLst/>
            </a:prstGeom>
            <a:noFill/>
            <a:ln w="9528" cap="rnd">
              <a:solidFill>
                <a:srgbClr val="FFFFFF"/>
              </a:solidFill>
              <a:prstDash val="solid"/>
              <a:miter/>
            </a:ln>
          </p:spPr>
        </p:cxnSp>
        <p:cxnSp>
          <p:nvCxnSpPr>
            <p:cNvPr id="9" name="Straight Connector 14">
              <a:extLst>
                <a:ext uri="{FF2B5EF4-FFF2-40B4-BE49-F238E27FC236}">
                  <a16:creationId xmlns:a16="http://schemas.microsoft.com/office/drawing/2014/main" id="{0FCFAE86-7C8F-4205-BDE3-1A08661CB288}"/>
                </a:ext>
              </a:extLst>
            </p:cNvPr>
            <p:cNvCxnSpPr/>
            <p:nvPr/>
          </p:nvCxnSpPr>
          <p:spPr>
            <a:xfrm flipH="1">
              <a:off x="10443106" y="3131079"/>
              <a:ext cx="1745717" cy="1745717"/>
            </a:xfrm>
            <a:prstGeom prst="straightConnector1">
              <a:avLst/>
            </a:prstGeom>
            <a:noFill/>
            <a:ln w="28575" cap="rnd">
              <a:solidFill>
                <a:srgbClr val="FFFFFF"/>
              </a:solidFill>
              <a:prstDash val="solid"/>
              <a:miter/>
            </a:ln>
          </p:spPr>
        </p:cxnSp>
        <p:cxnSp>
          <p:nvCxnSpPr>
            <p:cNvPr id="10" name="Straight Connector 15">
              <a:extLst>
                <a:ext uri="{FF2B5EF4-FFF2-40B4-BE49-F238E27FC236}">
                  <a16:creationId xmlns:a16="http://schemas.microsoft.com/office/drawing/2014/main" id="{738DCC09-469D-4387-938C-55B7680813AC}"/>
                </a:ext>
              </a:extLst>
            </p:cNvPr>
            <p:cNvCxnSpPr/>
            <p:nvPr/>
          </p:nvCxnSpPr>
          <p:spPr>
            <a:xfrm flipH="1">
              <a:off x="10918822" y="3683002"/>
              <a:ext cx="1270001" cy="1270001"/>
            </a:xfrm>
            <a:prstGeom prst="straightConnector1">
              <a:avLst/>
            </a:prstGeom>
            <a:noFill/>
            <a:ln w="28575" cap="rnd">
              <a:solidFill>
                <a:srgbClr val="FFFFFF"/>
              </a:solidFill>
              <a:prstDash val="solid"/>
              <a:miter/>
            </a:ln>
          </p:spPr>
        </p:cxnSp>
      </p:grpSp>
    </p:spTree>
    <p:extLst>
      <p:ext uri="{BB962C8B-B14F-4D97-AF65-F5344CB8AC3E}">
        <p14:creationId xmlns:p14="http://schemas.microsoft.com/office/powerpoint/2010/main" val="4070472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6F7690"/>
            </a:gs>
            <a:gs pos="100000">
              <a:srgbClr val="002060"/>
            </a:gs>
          </a:gsLst>
          <a:lin ang="6120000"/>
        </a:gradFill>
        <a:effectLst/>
      </p:bgPr>
    </p:bg>
    <p:spTree>
      <p:nvGrpSpPr>
        <p:cNvPr id="1" name=""/>
        <p:cNvGrpSpPr/>
        <p:nvPr/>
      </p:nvGrpSpPr>
      <p:grpSpPr>
        <a:xfrm>
          <a:off x="0" y="0"/>
          <a:ext cx="0" cy="0"/>
          <a:chOff x="0" y="0"/>
          <a:chExt cx="0" cy="0"/>
        </a:xfrm>
      </p:grpSpPr>
      <p:sp>
        <p:nvSpPr>
          <p:cNvPr id="2" name="TextBox 6">
            <a:extLst>
              <a:ext uri="{FF2B5EF4-FFF2-40B4-BE49-F238E27FC236}">
                <a16:creationId xmlns:a16="http://schemas.microsoft.com/office/drawing/2014/main" id="{92DA99F9-1707-440D-81C1-2218C0C0647C}"/>
              </a:ext>
            </a:extLst>
          </p:cNvPr>
          <p:cNvSpPr txBox="1"/>
          <p:nvPr/>
        </p:nvSpPr>
        <p:spPr>
          <a:xfrm>
            <a:off x="4572000" y="1882338"/>
            <a:ext cx="3888550" cy="129265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a:t>
            </a:r>
            <a:r>
              <a:rPr lang="en-US" sz="6000" b="1" i="0" u="none" strike="noStrike" kern="1200" cap="none" spc="0" baseline="0">
                <a:solidFill>
                  <a:srgbClr val="000000"/>
                </a:solidFill>
                <a:uFillTx/>
                <a:latin typeface="Calibri"/>
              </a:rPr>
              <a:t>MESSAGE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a:t>
            </a:r>
            <a:endParaRPr lang="en-GB" sz="1800" b="0" i="0" u="none" strike="noStrike" kern="1200" cap="none" spc="0" baseline="0">
              <a:solidFill>
                <a:srgbClr val="000000"/>
              </a:solidFill>
              <a:uFillTx/>
              <a:latin typeface="Calibri"/>
            </a:endParaRPr>
          </a:p>
        </p:txBody>
      </p:sp>
      <p:sp>
        <p:nvSpPr>
          <p:cNvPr id="3" name="TextBox 8">
            <a:extLst>
              <a:ext uri="{FF2B5EF4-FFF2-40B4-BE49-F238E27FC236}">
                <a16:creationId xmlns:a16="http://schemas.microsoft.com/office/drawing/2014/main" id="{9A267103-64D2-414F-844F-43B2FAB0A74A}"/>
              </a:ext>
            </a:extLst>
          </p:cNvPr>
          <p:cNvSpPr txBox="1"/>
          <p:nvPr/>
        </p:nvSpPr>
        <p:spPr>
          <a:xfrm>
            <a:off x="2658791" y="601391"/>
            <a:ext cx="1072664" cy="538609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4400" b="0" i="0" u="none" strike="noStrike" kern="1200" cap="none" spc="0" baseline="0">
                <a:solidFill>
                  <a:srgbClr val="F2F2F2"/>
                </a:solidFill>
                <a:uFillTx/>
                <a:latin typeface="Calibri"/>
              </a:rPr>
              <a:t>1</a:t>
            </a:r>
            <a:r>
              <a:rPr lang="en-US" sz="9600" b="0" i="0" u="none" strike="noStrike" kern="1200" cap="none" spc="0" baseline="0">
                <a:solidFill>
                  <a:srgbClr val="000000"/>
                </a:solidFill>
                <a:uFillTx/>
                <a:latin typeface="Calibri"/>
              </a:rPr>
              <a:t> </a:t>
            </a:r>
            <a:endParaRPr lang="en-GB" sz="9600" b="0" i="0" u="none" strike="noStrike" kern="1200" cap="none" spc="0" baseline="0">
              <a:solidFill>
                <a:srgbClr val="000000"/>
              </a:solidFill>
              <a:uFillTx/>
              <a:latin typeface="Calibri"/>
            </a:endParaRPr>
          </a:p>
        </p:txBody>
      </p:sp>
      <p:sp>
        <p:nvSpPr>
          <p:cNvPr id="4" name="TextBox 12">
            <a:extLst>
              <a:ext uri="{FF2B5EF4-FFF2-40B4-BE49-F238E27FC236}">
                <a16:creationId xmlns:a16="http://schemas.microsoft.com/office/drawing/2014/main" id="{54251C64-6AE8-4C95-8A12-30F8CCFBDF8A}"/>
              </a:ext>
            </a:extLst>
          </p:cNvPr>
          <p:cNvSpPr txBox="1"/>
          <p:nvPr/>
        </p:nvSpPr>
        <p:spPr>
          <a:xfrm>
            <a:off x="4698607" y="2883880"/>
            <a:ext cx="2616592" cy="79912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0" i="0" u="none" strike="noStrike" kern="1200" cap="none" spc="0" baseline="0">
                <a:solidFill>
                  <a:srgbClr val="000000"/>
                </a:solidFill>
                <a:uFillTx/>
                <a:latin typeface="Calibri"/>
              </a:rPr>
              <a:t>per slide</a:t>
            </a:r>
            <a:endParaRPr lang="en-GB" sz="4400" b="0" i="0" u="none" strike="noStrike" kern="1200" cap="none" spc="0" baseline="0">
              <a:solidFill>
                <a:srgbClr val="000000"/>
              </a:solidFill>
              <a:uFillTx/>
              <a:latin typeface="Calibri"/>
            </a:endParaRPr>
          </a:p>
        </p:txBody>
      </p:sp>
      <p:sp>
        <p:nvSpPr>
          <p:cNvPr id="5" name="TextBox 4">
            <a:extLst>
              <a:ext uri="{FF2B5EF4-FFF2-40B4-BE49-F238E27FC236}">
                <a16:creationId xmlns:a16="http://schemas.microsoft.com/office/drawing/2014/main" id="{251D4E32-D888-49D5-8274-F2BD5CDAD978}"/>
              </a:ext>
            </a:extLst>
          </p:cNvPr>
          <p:cNvSpPr txBox="1"/>
          <p:nvPr/>
        </p:nvSpPr>
        <p:spPr>
          <a:xfrm rot="21140802">
            <a:off x="2616583" y="647122"/>
            <a:ext cx="7287063"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1" u="none" strike="noStrike" kern="1200" cap="none" spc="0" baseline="0">
                <a:solidFill>
                  <a:srgbClr val="000000"/>
                </a:solidFill>
                <a:uFillTx/>
                <a:latin typeface="Calibri"/>
              </a:rPr>
              <a:t>The biggest PowerPoint </a:t>
            </a:r>
            <a:br>
              <a:rPr lang="en-US" sz="2400" b="1" i="1" u="none" strike="noStrike" kern="1200" cap="none" spc="0" baseline="0">
                <a:solidFill>
                  <a:srgbClr val="000000"/>
                </a:solidFill>
                <a:uFillTx/>
                <a:latin typeface="Calibri"/>
              </a:rPr>
            </a:br>
            <a:r>
              <a:rPr lang="en-US" sz="2400" b="1" i="1" u="none" strike="noStrike" kern="1200" cap="none" spc="0" baseline="0">
                <a:solidFill>
                  <a:srgbClr val="000000"/>
                </a:solidFill>
                <a:uFillTx/>
                <a:latin typeface="Calibri"/>
              </a:rPr>
              <a:t>presentation trend</a:t>
            </a:r>
            <a:endParaRPr lang="en-GB" sz="2400" b="1" i="1"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4036792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6F7690"/>
            </a:gs>
            <a:gs pos="100000">
              <a:srgbClr val="002060"/>
            </a:gs>
          </a:gsLst>
          <a:lin ang="6120000"/>
        </a:gra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2A4BB16-F63B-4149-B9DD-6A2761411C9A}"/>
              </a:ext>
            </a:extLst>
          </p:cNvPr>
          <p:cNvPicPr>
            <a:picLocks noChangeAspect="1"/>
          </p:cNvPicPr>
          <p:nvPr/>
        </p:nvPicPr>
        <p:blipFill>
          <a:blip r:embed="rId2"/>
          <a:stretch>
            <a:fillRect/>
          </a:stretch>
        </p:blipFill>
        <p:spPr>
          <a:xfrm>
            <a:off x="1677549" y="675247"/>
            <a:ext cx="7719584" cy="4811152"/>
          </a:xfrm>
          <a:prstGeom prst="rect">
            <a:avLst/>
          </a:prstGeom>
          <a:noFill/>
          <a:ln cap="flat">
            <a:noFill/>
          </a:ln>
        </p:spPr>
      </p:pic>
    </p:spTree>
    <p:extLst>
      <p:ext uri="{BB962C8B-B14F-4D97-AF65-F5344CB8AC3E}">
        <p14:creationId xmlns:p14="http://schemas.microsoft.com/office/powerpoint/2010/main" val="1551453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44546A"/>
            </a:gs>
            <a:gs pos="100000">
              <a:srgbClr val="002060"/>
            </a:gs>
          </a:gsLst>
          <a:lin ang="6120000"/>
        </a:gra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56E7AA62-8E1B-4EFC-9B04-CB04ADF70983}"/>
              </a:ext>
            </a:extLst>
          </p:cNvPr>
          <p:cNvSpPr txBox="1"/>
          <p:nvPr/>
        </p:nvSpPr>
        <p:spPr>
          <a:xfrm>
            <a:off x="2403235" y="1179338"/>
            <a:ext cx="3974165" cy="923333"/>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1" u="none" strike="noStrike" kern="1200" cap="none" spc="0" baseline="0">
                <a:solidFill>
                  <a:srgbClr val="FFFFFF"/>
                </a:solidFill>
                <a:uFillTx/>
                <a:latin typeface="Arial" pitchFamily="34"/>
                <a:cs typeface="Arial" pitchFamily="34"/>
              </a:rPr>
              <a:t>Why</a:t>
            </a:r>
            <a:r>
              <a:rPr lang="en-US" sz="2400" b="1" i="1" u="none" strike="noStrike" kern="1200" cap="none" spc="0" baseline="0">
                <a:solidFill>
                  <a:srgbClr val="FFFFFF"/>
                </a:solidFill>
                <a:uFillTx/>
                <a:latin typeface="Arial" pitchFamily="34"/>
                <a:cs typeface="Arial" pitchFamily="34"/>
              </a:rPr>
              <a:t> </a:t>
            </a:r>
            <a:r>
              <a:rPr lang="en-US" sz="2400" b="1" i="0" u="none" strike="noStrike" kern="1200" cap="none" spc="0" baseline="0">
                <a:solidFill>
                  <a:srgbClr val="FFFFFF"/>
                </a:solidFill>
                <a:uFillTx/>
                <a:latin typeface="Arial" pitchFamily="34"/>
                <a:cs typeface="Arial" pitchFamily="34"/>
              </a:rPr>
              <a:t>it is important </a:t>
            </a:r>
            <a:r>
              <a:rPr lang="en-US" sz="1600" b="1" i="0" u="none" strike="noStrike" kern="1200" cap="none" spc="0" baseline="0">
                <a:solidFill>
                  <a:srgbClr val="FFFFFF"/>
                </a:solidFill>
                <a:uFillTx/>
                <a:latin typeface="Arial" pitchFamily="34"/>
                <a:cs typeface="Arial" pitchFamily="34"/>
              </a:rPr>
              <a:t>?</a:t>
            </a:r>
            <a:endParaRPr lang="en-GB" sz="1800" b="0" i="0" u="none" strike="noStrike" kern="1200" cap="none" spc="0" baseline="0">
              <a:solidFill>
                <a:srgbClr val="000000"/>
              </a:solidFill>
              <a:uFillTx/>
              <a:latin typeface="Calibri"/>
            </a:endParaRPr>
          </a:p>
        </p:txBody>
      </p:sp>
      <p:sp>
        <p:nvSpPr>
          <p:cNvPr id="3" name="TextBox 7">
            <a:extLst>
              <a:ext uri="{FF2B5EF4-FFF2-40B4-BE49-F238E27FC236}">
                <a16:creationId xmlns:a16="http://schemas.microsoft.com/office/drawing/2014/main" id="{FF3F0A59-070B-479D-8704-4D637D937166}"/>
              </a:ext>
            </a:extLst>
          </p:cNvPr>
          <p:cNvSpPr txBox="1"/>
          <p:nvPr/>
        </p:nvSpPr>
        <p:spPr>
          <a:xfrm>
            <a:off x="2403235" y="2475911"/>
            <a:ext cx="128957" cy="369335"/>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TextBox 6">
            <a:extLst>
              <a:ext uri="{FF2B5EF4-FFF2-40B4-BE49-F238E27FC236}">
                <a16:creationId xmlns:a16="http://schemas.microsoft.com/office/drawing/2014/main" id="{0204C3C5-9F17-43FD-B034-1778AB922E06}"/>
              </a:ext>
            </a:extLst>
          </p:cNvPr>
          <p:cNvSpPr txBox="1"/>
          <p:nvPr/>
        </p:nvSpPr>
        <p:spPr>
          <a:xfrm>
            <a:off x="1434903" y="2264895"/>
            <a:ext cx="6913833" cy="2677655"/>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Arial" pitchFamily="34"/>
                <a:cs typeface="Arial" pitchFamily="34"/>
              </a:rPr>
              <a:t>People came TO HEAR YOU</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000000"/>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Arial" pitchFamily="34"/>
                <a:cs typeface="Arial" pitchFamily="34"/>
              </a:rPr>
              <a:t>The audience RETAINS LIMITED INFORMATION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FFFFFF"/>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Arial" pitchFamily="34"/>
                <a:cs typeface="Arial" pitchFamily="34"/>
              </a:rPr>
              <a:t>Too much information can OVERHELM AND BORE</a:t>
            </a:r>
            <a:endParaRPr lang="en-GB" sz="2400" b="1" i="0" u="none" strike="noStrike" kern="1200" cap="none" spc="0" baseline="0">
              <a:solidFill>
                <a:srgbClr val="FFFFFF"/>
              </a:solidFill>
              <a:uFillTx/>
              <a:latin typeface="Arial" pitchFamily="34"/>
              <a:cs typeface="Arial" pitchFamily="34"/>
            </a:endParaRPr>
          </a:p>
        </p:txBody>
      </p:sp>
      <p:pic>
        <p:nvPicPr>
          <p:cNvPr id="5" name="Picture 12" descr="A picture containing light, lamp&#10;&#10;Description automatically generated">
            <a:extLst>
              <a:ext uri="{FF2B5EF4-FFF2-40B4-BE49-F238E27FC236}">
                <a16:creationId xmlns:a16="http://schemas.microsoft.com/office/drawing/2014/main" id="{69BB4369-2B50-4662-AC09-8A74D346E4B0}"/>
              </a:ext>
            </a:extLst>
          </p:cNvPr>
          <p:cNvPicPr>
            <a:picLocks noChangeAspect="1"/>
          </p:cNvPicPr>
          <p:nvPr/>
        </p:nvPicPr>
        <p:blipFill>
          <a:blip r:embed="rId3"/>
          <a:stretch>
            <a:fillRect/>
          </a:stretch>
        </p:blipFill>
        <p:spPr>
          <a:xfrm rot="1317413" flipH="1">
            <a:off x="7537628" y="670367"/>
            <a:ext cx="4081214" cy="2550755"/>
          </a:xfrm>
          <a:prstGeom prst="rect">
            <a:avLst/>
          </a:prstGeom>
          <a:noFill/>
          <a:ln cap="flat">
            <a:noFill/>
          </a:ln>
        </p:spPr>
      </p:pic>
    </p:spTree>
    <p:extLst>
      <p:ext uri="{BB962C8B-B14F-4D97-AF65-F5344CB8AC3E}">
        <p14:creationId xmlns:p14="http://schemas.microsoft.com/office/powerpoint/2010/main" val="3787557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44546A"/>
            </a:gs>
            <a:gs pos="100000">
              <a:srgbClr val="002060"/>
            </a:gs>
          </a:gsLst>
          <a:lin ang="6120000"/>
        </a:gra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8A49400E-E44D-4538-83EB-7C04DB4141FB}"/>
              </a:ext>
            </a:extLst>
          </p:cNvPr>
          <p:cNvSpPr txBox="1"/>
          <p:nvPr/>
        </p:nvSpPr>
        <p:spPr>
          <a:xfrm>
            <a:off x="1350495" y="1076102"/>
            <a:ext cx="6963503"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800" b="1" i="1" u="none" strike="noStrike" kern="1200" cap="none" spc="0" baseline="0">
                <a:solidFill>
                  <a:srgbClr val="FFFFFF"/>
                </a:solidFill>
                <a:uFillTx/>
                <a:latin typeface="Arial" pitchFamily="34"/>
                <a:cs typeface="Arial" pitchFamily="34"/>
              </a:rPr>
              <a:t>Tips</a:t>
            </a:r>
            <a:r>
              <a:rPr lang="en-US" sz="2800" b="1" i="0" u="none" strike="noStrike" kern="1200" cap="none" spc="0" baseline="0">
                <a:solidFill>
                  <a:srgbClr val="FFFFFF"/>
                </a:solidFill>
                <a:uFillTx/>
                <a:latin typeface="Arial" pitchFamily="34"/>
                <a:cs typeface="Arial" pitchFamily="34"/>
              </a:rPr>
              <a:t> </a:t>
            </a:r>
            <a:r>
              <a:rPr lang="en-US" sz="1800" b="1" i="0" u="none" strike="noStrike" kern="1200" cap="none" spc="0" baseline="0">
                <a:solidFill>
                  <a:srgbClr val="FFFFFF"/>
                </a:solidFill>
                <a:uFillTx/>
                <a:latin typeface="Arial" pitchFamily="34"/>
                <a:cs typeface="Arial" pitchFamily="34"/>
              </a:rPr>
              <a:t>to create a one message per slide presentation</a:t>
            </a:r>
            <a:r>
              <a:rPr lang="en-US" sz="2800" b="1" i="1" u="none" strike="noStrike" kern="0" cap="none" spc="0" baseline="0">
                <a:solidFill>
                  <a:srgbClr val="FFFFFF"/>
                </a:solidFill>
                <a:uFillTx/>
                <a:latin typeface="Arial" pitchFamily="34"/>
                <a:cs typeface="Arial" pitchFamily="34"/>
              </a:rPr>
              <a:t>:</a:t>
            </a:r>
            <a:endParaRPr lang="en-GB" sz="2800" b="0" i="1" u="none" strike="noStrike" kern="1200" cap="none" spc="0" baseline="0">
              <a:solidFill>
                <a:srgbClr val="000000"/>
              </a:solidFill>
              <a:uFillTx/>
              <a:latin typeface="Calibri"/>
            </a:endParaRPr>
          </a:p>
        </p:txBody>
      </p:sp>
      <p:sp>
        <p:nvSpPr>
          <p:cNvPr id="3" name="TextBox 4">
            <a:extLst>
              <a:ext uri="{FF2B5EF4-FFF2-40B4-BE49-F238E27FC236}">
                <a16:creationId xmlns:a16="http://schemas.microsoft.com/office/drawing/2014/main" id="{1F9D5D8A-393D-4FEB-AEBA-1DABAB38D19A}"/>
              </a:ext>
            </a:extLst>
          </p:cNvPr>
          <p:cNvSpPr txBox="1"/>
          <p:nvPr/>
        </p:nvSpPr>
        <p:spPr>
          <a:xfrm>
            <a:off x="1111343" y="2584213"/>
            <a:ext cx="8145191" cy="3416317"/>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Arial" pitchFamily="34"/>
                <a:cs typeface="Arial" pitchFamily="34"/>
              </a:rPr>
              <a:t>Condense the idea into ONE SENTENCE/KEY WORD</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FFFFFF"/>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0" cap="none" spc="0" baseline="0">
                <a:solidFill>
                  <a:srgbClr val="FFFFFF"/>
                </a:solidFill>
                <a:uFillTx/>
                <a:latin typeface="Arial" pitchFamily="34"/>
                <a:cs typeface="Arial" pitchFamily="34"/>
              </a:rPr>
              <a:t>Make sure IT FLOWS</a:t>
            </a:r>
            <a:endParaRPr lang="en-US" sz="2400" b="1" i="0" u="none" strike="noStrike" kern="1200" cap="none" spc="0" baseline="0">
              <a:solidFill>
                <a:srgbClr val="FFFFFF"/>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FFFFFF"/>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0" cap="none" spc="0" baseline="0">
                <a:solidFill>
                  <a:srgbClr val="FFFFFF"/>
                </a:solidFill>
                <a:uFillTx/>
                <a:latin typeface="Arial" pitchFamily="34"/>
                <a:cs typeface="Arial" pitchFamily="34"/>
              </a:rPr>
              <a:t>Try NOT TO USE BULLETED LIST</a:t>
            </a:r>
            <a:endParaRPr lang="en-US" sz="2400" b="1" i="0" u="none" strike="noStrike" kern="1200" cap="none" spc="0" baseline="0">
              <a:solidFill>
                <a:srgbClr val="FFFFFF"/>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FFFFFF"/>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Arial" pitchFamily="34"/>
                <a:cs typeface="Arial" pitchFamily="34"/>
              </a:rPr>
              <a:t>MIX UP your approach</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2400" b="1" i="0" u="none" strike="noStrike" kern="1200" cap="none" spc="0" baseline="0">
              <a:solidFill>
                <a:srgbClr val="FFFFFF"/>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2400" b="1" i="0" u="none" strike="noStrike" kern="0" cap="none" spc="0" baseline="0">
                <a:solidFill>
                  <a:srgbClr val="FFFFFF"/>
                </a:solidFill>
                <a:uFillTx/>
                <a:latin typeface="Arial" pitchFamily="34"/>
                <a:cs typeface="Arial" pitchFamily="34"/>
              </a:rPr>
              <a:t>KNOW your material</a:t>
            </a:r>
            <a:endParaRPr lang="en-US" sz="2400" b="1" i="0" u="none" strike="noStrike" kern="1200" cap="none" spc="0" baseline="0">
              <a:solidFill>
                <a:srgbClr val="FFFFFF"/>
              </a:solidFill>
              <a:uFillTx/>
              <a:latin typeface="Arial" pitchFamily="34"/>
              <a:cs typeface="Arial" pitchFamily="34"/>
            </a:endParaRPr>
          </a:p>
        </p:txBody>
      </p:sp>
    </p:spTree>
    <p:extLst>
      <p:ext uri="{BB962C8B-B14F-4D97-AF65-F5344CB8AC3E}">
        <p14:creationId xmlns:p14="http://schemas.microsoft.com/office/powerpoint/2010/main" val="396421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32000">
              <a:srgbClr val="4B7589"/>
            </a:gs>
            <a:gs pos="28000">
              <a:srgbClr val="4B7589"/>
            </a:gs>
            <a:gs pos="60000">
              <a:srgbClr val="4B7589"/>
            </a:gs>
            <a:gs pos="93000">
              <a:srgbClr val="4B7589"/>
            </a:gs>
            <a:gs pos="78000">
              <a:schemeClr val="accent5">
                <a:lumMod val="89000"/>
              </a:schemeClr>
            </a:gs>
            <a:gs pos="0">
              <a:schemeClr val="accent5">
                <a:lumMod val="89000"/>
              </a:schemeClr>
            </a:gs>
            <a:gs pos="79000">
              <a:schemeClr val="accent5">
                <a:lumMod val="75000"/>
              </a:schemeClr>
            </a:gs>
            <a:gs pos="70000">
              <a:schemeClr val="accent5">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C4E038-0AA7-4FD5-9CD8-44708983F286}"/>
              </a:ext>
            </a:extLst>
          </p:cNvPr>
          <p:cNvPicPr>
            <a:picLocks noChangeAspect="1"/>
          </p:cNvPicPr>
          <p:nvPr/>
        </p:nvPicPr>
        <p:blipFill rotWithShape="1">
          <a:blip r:embed="rId2"/>
          <a:srcRect l="26623" r="27645" b="1"/>
          <a:stretch/>
        </p:blipFill>
        <p:spPr>
          <a:xfrm>
            <a:off x="2206464" y="2714625"/>
            <a:ext cx="2394111" cy="3088897"/>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2" name="Title 1">
            <a:extLst>
              <a:ext uri="{FF2B5EF4-FFF2-40B4-BE49-F238E27FC236}">
                <a16:creationId xmlns:a16="http://schemas.microsoft.com/office/drawing/2014/main" id="{74C8A565-97BF-4D5D-9F2B-0186BA5A64B5}"/>
              </a:ext>
            </a:extLst>
          </p:cNvPr>
          <p:cNvSpPr>
            <a:spLocks noGrp="1"/>
          </p:cNvSpPr>
          <p:nvPr>
            <p:ph type="ctrTitle"/>
          </p:nvPr>
        </p:nvSpPr>
        <p:spPr>
          <a:xfrm>
            <a:off x="3381724" y="762000"/>
            <a:ext cx="5428551" cy="1785169"/>
          </a:xfrm>
        </p:spPr>
        <p:txBody>
          <a:bodyPr>
            <a:normAutofit/>
          </a:bodyPr>
          <a:lstStyle/>
          <a:p>
            <a:r>
              <a:rPr lang="en-CA" dirty="0"/>
              <a:t>Neli Miteva</a:t>
            </a:r>
            <a:endParaRPr lang="en-GB" dirty="0"/>
          </a:p>
        </p:txBody>
      </p:sp>
      <p:sp>
        <p:nvSpPr>
          <p:cNvPr id="3" name="Subtitle 2">
            <a:extLst>
              <a:ext uri="{FF2B5EF4-FFF2-40B4-BE49-F238E27FC236}">
                <a16:creationId xmlns:a16="http://schemas.microsoft.com/office/drawing/2014/main" id="{5A15443E-92AA-4580-A37A-7F354A8114FD}"/>
              </a:ext>
            </a:extLst>
          </p:cNvPr>
          <p:cNvSpPr>
            <a:spLocks noGrp="1"/>
          </p:cNvSpPr>
          <p:nvPr>
            <p:ph type="subTitle" idx="1"/>
          </p:nvPr>
        </p:nvSpPr>
        <p:spPr>
          <a:xfrm>
            <a:off x="5352161" y="3379808"/>
            <a:ext cx="5428551" cy="1622322"/>
          </a:xfrm>
        </p:spPr>
        <p:txBody>
          <a:bodyPr>
            <a:normAutofit fontScale="85000" lnSpcReduction="20000"/>
          </a:bodyPr>
          <a:lstStyle/>
          <a:p>
            <a:r>
              <a:rPr lang="en-US" dirty="0">
                <a:solidFill>
                  <a:schemeClr val="tx1"/>
                </a:solidFill>
                <a:hlinkClick r:id="rId3">
                  <a:extLst>
                    <a:ext uri="{A12FA001-AC4F-418D-AE19-62706E023703}">
                      <ahyp:hlinkClr xmlns:ahyp="http://schemas.microsoft.com/office/drawing/2018/hyperlinkcolor" val="tx"/>
                    </a:ext>
                  </a:extLst>
                </a:hlinkClick>
              </a:rPr>
              <a:t>Digital Skills and Research Methods (BMSW4003_BIRM)</a:t>
            </a:r>
          </a:p>
          <a:p>
            <a:endParaRPr lang="en-CA" dirty="0">
              <a:solidFill>
                <a:schemeClr val="bg1"/>
              </a:solidFill>
            </a:endParaRPr>
          </a:p>
          <a:p>
            <a:endParaRPr lang="en-US" dirty="0">
              <a:solidFill>
                <a:schemeClr val="bg1"/>
              </a:solidFill>
              <a:hlinkClick r:id="rId3">
                <a:extLst>
                  <a:ext uri="{A12FA001-AC4F-418D-AE19-62706E023703}">
                    <ahyp:hlinkClr xmlns:ahyp="http://schemas.microsoft.com/office/drawing/2018/hyperlinkcolor" val="tx"/>
                  </a:ext>
                </a:extLst>
              </a:hlinkClick>
            </a:endParaRPr>
          </a:p>
          <a:p>
            <a:r>
              <a:rPr lang="en-CA" dirty="0">
                <a:solidFill>
                  <a:schemeClr val="tx1"/>
                </a:solidFill>
              </a:rPr>
              <a:t>Id – 2113297</a:t>
            </a:r>
          </a:p>
          <a:p>
            <a:endParaRPr lang="en-CA" dirty="0"/>
          </a:p>
          <a:p>
            <a:endParaRPr lang="en-CA" dirty="0"/>
          </a:p>
          <a:p>
            <a:endParaRPr lang="en-GB" dirty="0"/>
          </a:p>
        </p:txBody>
      </p:sp>
    </p:spTree>
    <p:extLst>
      <p:ext uri="{BB962C8B-B14F-4D97-AF65-F5344CB8AC3E}">
        <p14:creationId xmlns:p14="http://schemas.microsoft.com/office/powerpoint/2010/main" val="117288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612F4-6568-4E49-8707-8ACCC55E1BCF}"/>
              </a:ext>
            </a:extLst>
          </p:cNvPr>
          <p:cNvSpPr>
            <a:spLocks noGrp="1"/>
          </p:cNvSpPr>
          <p:nvPr>
            <p:ph type="ctrTitle"/>
          </p:nvPr>
        </p:nvSpPr>
        <p:spPr>
          <a:xfrm>
            <a:off x="1080362" y="1029430"/>
            <a:ext cx="5015638" cy="2075012"/>
          </a:xfrm>
        </p:spPr>
        <p:txBody>
          <a:bodyPr>
            <a:normAutofit fontScale="90000"/>
          </a:bodyPr>
          <a:lstStyle/>
          <a:p>
            <a:r>
              <a:rPr lang="en-CA" b="1" dirty="0">
                <a:latin typeface="Britannic Bold" panose="020B0903060703020204" pitchFamily="34" charset="0"/>
              </a:rPr>
              <a:t>Working memory</a:t>
            </a:r>
            <a:endParaRPr lang="en-GB" b="1" dirty="0">
              <a:latin typeface="Britannic Bold" panose="020B0903060703020204" pitchFamily="34" charset="0"/>
            </a:endParaRPr>
          </a:p>
        </p:txBody>
      </p:sp>
      <p:sp>
        <p:nvSpPr>
          <p:cNvPr id="3" name="Subtitle 2">
            <a:extLst>
              <a:ext uri="{FF2B5EF4-FFF2-40B4-BE49-F238E27FC236}">
                <a16:creationId xmlns:a16="http://schemas.microsoft.com/office/drawing/2014/main" id="{5CFF8AC6-0B3F-4800-94A7-2560C6001976}"/>
              </a:ext>
            </a:extLst>
          </p:cNvPr>
          <p:cNvSpPr>
            <a:spLocks noGrp="1"/>
          </p:cNvSpPr>
          <p:nvPr>
            <p:ph type="subTitle" idx="1"/>
          </p:nvPr>
        </p:nvSpPr>
        <p:spPr>
          <a:xfrm>
            <a:off x="552450" y="3753558"/>
            <a:ext cx="5015638" cy="1219439"/>
          </a:xfrm>
        </p:spPr>
        <p:txBody>
          <a:bodyPr>
            <a:normAutofit/>
          </a:bodyPr>
          <a:lstStyle/>
          <a:p>
            <a:r>
              <a:rPr lang="en-CA" sz="2400" dirty="0"/>
              <a:t>1 of 5 design principles</a:t>
            </a:r>
            <a:r>
              <a:rPr lang="en-GB" sz="2400" dirty="0"/>
              <a:t> </a:t>
            </a:r>
          </a:p>
          <a:p>
            <a:r>
              <a:rPr lang="en-GB" sz="2400" dirty="0"/>
              <a:t>For a good presentation</a:t>
            </a:r>
            <a:endParaRPr lang="en-CA" sz="2400" dirty="0"/>
          </a:p>
        </p:txBody>
      </p:sp>
      <p:pic>
        <p:nvPicPr>
          <p:cNvPr id="5" name="Picture 4" descr="A picture containing wheel&#10;&#10;Description automatically generated">
            <a:extLst>
              <a:ext uri="{FF2B5EF4-FFF2-40B4-BE49-F238E27FC236}">
                <a16:creationId xmlns:a16="http://schemas.microsoft.com/office/drawing/2014/main" id="{4D5E46DD-61D6-4159-867E-03BD5D94EB86}"/>
              </a:ext>
            </a:extLst>
          </p:cNvPr>
          <p:cNvPicPr>
            <a:picLocks noChangeAspect="1"/>
          </p:cNvPicPr>
          <p:nvPr/>
        </p:nvPicPr>
        <p:blipFill rotWithShape="1">
          <a:blip r:embed="rId3"/>
          <a:srcRect r="26454"/>
          <a:stretch/>
        </p:blipFill>
        <p:spPr>
          <a:xfrm>
            <a:off x="6313088" y="602657"/>
            <a:ext cx="5326462" cy="5250743"/>
          </a:xfrm>
          <a:custGeom>
            <a:avLst/>
            <a:gdLst/>
            <a:ahLst/>
            <a:cxnLst/>
            <a:rect l="l" t="t" r="r" b="b"/>
            <a:pathLst>
              <a:path w="5326462" h="5250743">
                <a:moveTo>
                  <a:pt x="2576092" y="0"/>
                </a:moveTo>
                <a:cubicBezTo>
                  <a:pt x="2650583" y="0"/>
                  <a:pt x="2726041" y="967"/>
                  <a:pt x="2803435" y="967"/>
                </a:cubicBezTo>
                <a:cubicBezTo>
                  <a:pt x="3020137" y="967"/>
                  <a:pt x="3205881" y="967"/>
                  <a:pt x="3329710" y="47407"/>
                </a:cubicBezTo>
                <a:cubicBezTo>
                  <a:pt x="3732156" y="124807"/>
                  <a:pt x="4088166" y="387966"/>
                  <a:pt x="4304868" y="573726"/>
                </a:cubicBezTo>
                <a:cubicBezTo>
                  <a:pt x="4537048" y="744005"/>
                  <a:pt x="4893058" y="1069084"/>
                  <a:pt x="5109760" y="1471563"/>
                </a:cubicBezTo>
                <a:cubicBezTo>
                  <a:pt x="5202632" y="2090761"/>
                  <a:pt x="5326462" y="2477760"/>
                  <a:pt x="5326462" y="2694480"/>
                </a:cubicBezTo>
                <a:cubicBezTo>
                  <a:pt x="5326462" y="3267238"/>
                  <a:pt x="5249068" y="3329158"/>
                  <a:pt x="5249068" y="3329158"/>
                </a:cubicBezTo>
                <a:cubicBezTo>
                  <a:pt x="5109760" y="3824516"/>
                  <a:pt x="4784708" y="4288915"/>
                  <a:pt x="4506091" y="4613994"/>
                </a:cubicBezTo>
                <a:cubicBezTo>
                  <a:pt x="4242954" y="4877153"/>
                  <a:pt x="3825029" y="5016473"/>
                  <a:pt x="3329710" y="5233192"/>
                </a:cubicBezTo>
                <a:cubicBezTo>
                  <a:pt x="3020137" y="5233192"/>
                  <a:pt x="2199766" y="5310592"/>
                  <a:pt x="1704448" y="5140313"/>
                </a:cubicBezTo>
                <a:cubicBezTo>
                  <a:pt x="1224608" y="4908113"/>
                  <a:pt x="1069821" y="4861674"/>
                  <a:pt x="667375" y="4505635"/>
                </a:cubicBezTo>
                <a:cubicBezTo>
                  <a:pt x="311365" y="4103156"/>
                  <a:pt x="48228" y="3329158"/>
                  <a:pt x="17270" y="2880239"/>
                </a:cubicBezTo>
                <a:cubicBezTo>
                  <a:pt x="-29166" y="2617080"/>
                  <a:pt x="32749" y="2183641"/>
                  <a:pt x="32749" y="2090761"/>
                </a:cubicBezTo>
                <a:cubicBezTo>
                  <a:pt x="32749" y="1610883"/>
                  <a:pt x="342323" y="1254844"/>
                  <a:pt x="605461" y="929765"/>
                </a:cubicBezTo>
                <a:cubicBezTo>
                  <a:pt x="884077" y="620166"/>
                  <a:pt x="1147215" y="341526"/>
                  <a:pt x="1549661" y="248646"/>
                </a:cubicBezTo>
                <a:cubicBezTo>
                  <a:pt x="1905671" y="78367"/>
                  <a:pt x="1905671" y="78367"/>
                  <a:pt x="1905671" y="78367"/>
                </a:cubicBezTo>
                <a:cubicBezTo>
                  <a:pt x="2137851" y="8707"/>
                  <a:pt x="2352618" y="0"/>
                  <a:pt x="2576092" y="0"/>
                </a:cubicBezTo>
                <a:close/>
              </a:path>
            </a:pathLst>
          </a:custGeom>
          <a:scene3d>
            <a:camera prst="perspectiveLeft">
              <a:rot lat="0" lon="600002" rev="0"/>
            </a:camera>
            <a:lightRig rig="threePt" dir="t"/>
          </a:scene3d>
        </p:spPr>
      </p:pic>
    </p:spTree>
    <p:extLst>
      <p:ext uri="{BB962C8B-B14F-4D97-AF65-F5344CB8AC3E}">
        <p14:creationId xmlns:p14="http://schemas.microsoft.com/office/powerpoint/2010/main" val="3507578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Diagram&#10;&#10;Description automatically generated with medium confidence">
            <a:extLst>
              <a:ext uri="{FF2B5EF4-FFF2-40B4-BE49-F238E27FC236}">
                <a16:creationId xmlns:a16="http://schemas.microsoft.com/office/drawing/2014/main" id="{6113358D-3145-4A4D-AC81-243294A63CDB}"/>
              </a:ext>
            </a:extLst>
          </p:cNvPr>
          <p:cNvPicPr>
            <a:picLocks noGrp="1" noChangeAspect="1"/>
          </p:cNvPicPr>
          <p:nvPr>
            <p:ph idx="1"/>
          </p:nvPr>
        </p:nvPicPr>
        <p:blipFill rotWithShape="1">
          <a:blip r:embed="rId3"/>
          <a:srcRect/>
          <a:stretch/>
        </p:blipFill>
        <p:spPr>
          <a:xfrm>
            <a:off x="20" y="10"/>
            <a:ext cx="12191980" cy="6857990"/>
          </a:xfrm>
          <a:prstGeom prst="rect">
            <a:avLst/>
          </a:prstGeom>
        </p:spPr>
      </p:pic>
    </p:spTree>
    <p:extLst>
      <p:ext uri="{BB962C8B-B14F-4D97-AF65-F5344CB8AC3E}">
        <p14:creationId xmlns:p14="http://schemas.microsoft.com/office/powerpoint/2010/main" val="8191574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89000"/>
              </a:schemeClr>
            </a:gs>
            <a:gs pos="79000">
              <a:schemeClr val="accent5">
                <a:lumMod val="75000"/>
              </a:schemeClr>
            </a:gs>
            <a:gs pos="70000">
              <a:schemeClr val="accent5">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6" name="Picture 5" descr="Diagram&#10;&#10;Description automatically generated with low confidence">
            <a:extLst>
              <a:ext uri="{FF2B5EF4-FFF2-40B4-BE49-F238E27FC236}">
                <a16:creationId xmlns:a16="http://schemas.microsoft.com/office/drawing/2014/main" id="{4B1886B8-1889-4CAD-A15D-368FE7BA03DB}"/>
              </a:ext>
            </a:extLst>
          </p:cNvPr>
          <p:cNvPicPr>
            <a:picLocks noChangeAspect="1"/>
          </p:cNvPicPr>
          <p:nvPr/>
        </p:nvPicPr>
        <p:blipFill>
          <a:blip r:embed="rId3"/>
          <a:stretch>
            <a:fillRect/>
          </a:stretch>
        </p:blipFill>
        <p:spPr>
          <a:xfrm rot="1273106">
            <a:off x="2830471" y="1922823"/>
            <a:ext cx="6041312" cy="3111276"/>
          </a:xfrm>
          <a:prstGeom prst="roundRect">
            <a:avLst>
              <a:gd name="adj" fmla="val 1858"/>
            </a:avLst>
          </a:prstGeom>
          <a:effectLst>
            <a:outerShdw blurRad="50800" dist="50800" dir="5400000" algn="tl" rotWithShape="0">
              <a:srgbClr val="000000">
                <a:alpha val="43000"/>
              </a:srgbClr>
            </a:outerShdw>
          </a:effectLst>
          <a:scene3d>
            <a:camera prst="orthographicFront"/>
            <a:lightRig rig="chilly" dir="t"/>
          </a:scene3d>
          <a:sp3d prstMaterial="metal">
            <a:bevelT w="107950"/>
            <a:bevelB prst="relaxedInset"/>
          </a:sp3d>
        </p:spPr>
      </p:pic>
      <p:sp>
        <p:nvSpPr>
          <p:cNvPr id="4" name="TextBox 3">
            <a:extLst>
              <a:ext uri="{FF2B5EF4-FFF2-40B4-BE49-F238E27FC236}">
                <a16:creationId xmlns:a16="http://schemas.microsoft.com/office/drawing/2014/main" id="{11B98770-0272-49F2-9526-B33BA89E80B3}"/>
              </a:ext>
            </a:extLst>
          </p:cNvPr>
          <p:cNvSpPr txBox="1"/>
          <p:nvPr/>
        </p:nvSpPr>
        <p:spPr>
          <a:xfrm>
            <a:off x="2706416" y="836113"/>
            <a:ext cx="7013359" cy="369332"/>
          </a:xfrm>
          <a:prstGeom prst="rect">
            <a:avLst/>
          </a:prstGeom>
          <a:noFill/>
        </p:spPr>
        <p:txBody>
          <a:bodyPr wrap="square" rtlCol="0">
            <a:spAutoFit/>
          </a:bodyPr>
          <a:lstStyle/>
          <a:p>
            <a:endParaRPr lang="en-GB" dirty="0"/>
          </a:p>
        </p:txBody>
      </p:sp>
      <p:sp>
        <p:nvSpPr>
          <p:cNvPr id="5" name="Title 4">
            <a:extLst>
              <a:ext uri="{FF2B5EF4-FFF2-40B4-BE49-F238E27FC236}">
                <a16:creationId xmlns:a16="http://schemas.microsoft.com/office/drawing/2014/main" id="{B754C5FA-6AA8-408E-A89F-D7F6B352D326}"/>
              </a:ext>
            </a:extLst>
          </p:cNvPr>
          <p:cNvSpPr>
            <a:spLocks noGrp="1"/>
          </p:cNvSpPr>
          <p:nvPr>
            <p:ph type="title"/>
          </p:nvPr>
        </p:nvSpPr>
        <p:spPr>
          <a:xfrm>
            <a:off x="958362" y="1181616"/>
            <a:ext cx="8761413" cy="539197"/>
          </a:xfrm>
        </p:spPr>
        <p:txBody>
          <a:bodyPr/>
          <a:lstStyle/>
          <a:p>
            <a:r>
              <a:rPr lang="en-CA" sz="2800" dirty="0">
                <a:solidFill>
                  <a:schemeClr val="tx1"/>
                </a:solidFill>
              </a:rPr>
              <a:t>Temporarily</a:t>
            </a:r>
            <a:r>
              <a:rPr lang="en-CA" sz="2000" dirty="0">
                <a:solidFill>
                  <a:schemeClr val="tx1"/>
                </a:solidFill>
              </a:rPr>
              <a:t> </a:t>
            </a:r>
            <a:br>
              <a:rPr lang="en-CA" sz="2000" dirty="0">
                <a:solidFill>
                  <a:schemeClr val="tx1"/>
                </a:solidFill>
              </a:rPr>
            </a:br>
            <a:endParaRPr lang="en-GB" sz="2000" dirty="0">
              <a:solidFill>
                <a:schemeClr val="tx1"/>
              </a:solidFill>
            </a:endParaRPr>
          </a:p>
        </p:txBody>
      </p:sp>
      <p:sp>
        <p:nvSpPr>
          <p:cNvPr id="2" name="TextBox 1">
            <a:extLst>
              <a:ext uri="{FF2B5EF4-FFF2-40B4-BE49-F238E27FC236}">
                <a16:creationId xmlns:a16="http://schemas.microsoft.com/office/drawing/2014/main" id="{115A590C-32D4-4BAF-BC39-23822A618424}"/>
              </a:ext>
            </a:extLst>
          </p:cNvPr>
          <p:cNvSpPr txBox="1"/>
          <p:nvPr/>
        </p:nvSpPr>
        <p:spPr>
          <a:xfrm>
            <a:off x="8532034" y="1689503"/>
            <a:ext cx="2248678" cy="1200329"/>
          </a:xfrm>
          <a:prstGeom prst="rect">
            <a:avLst/>
          </a:prstGeom>
          <a:noFill/>
        </p:spPr>
        <p:txBody>
          <a:bodyPr wrap="square" rtlCol="0">
            <a:spAutoFit/>
          </a:bodyPr>
          <a:lstStyle/>
          <a:p>
            <a:r>
              <a:rPr lang="en-CA" sz="2400" dirty="0">
                <a:solidFill>
                  <a:schemeClr val="tx1"/>
                </a:solidFill>
              </a:rPr>
              <a:t>Small capacity</a:t>
            </a:r>
            <a:br>
              <a:rPr lang="en-CA" sz="2400" dirty="0">
                <a:solidFill>
                  <a:schemeClr val="tx1"/>
                </a:solidFill>
              </a:rPr>
            </a:br>
            <a:endParaRPr lang="en-GB" sz="2400" dirty="0"/>
          </a:p>
        </p:txBody>
      </p:sp>
      <p:sp>
        <p:nvSpPr>
          <p:cNvPr id="3" name="TextBox 2">
            <a:extLst>
              <a:ext uri="{FF2B5EF4-FFF2-40B4-BE49-F238E27FC236}">
                <a16:creationId xmlns:a16="http://schemas.microsoft.com/office/drawing/2014/main" id="{89EA470A-6876-472F-AA87-F612294CD176}"/>
              </a:ext>
            </a:extLst>
          </p:cNvPr>
          <p:cNvSpPr txBox="1"/>
          <p:nvPr/>
        </p:nvSpPr>
        <p:spPr>
          <a:xfrm>
            <a:off x="9175749" y="4814970"/>
            <a:ext cx="2368551" cy="892552"/>
          </a:xfrm>
          <a:prstGeom prst="rect">
            <a:avLst/>
          </a:prstGeom>
          <a:noFill/>
        </p:spPr>
        <p:txBody>
          <a:bodyPr wrap="square" rtlCol="0">
            <a:spAutoFit/>
          </a:bodyPr>
          <a:lstStyle/>
          <a:p>
            <a:r>
              <a:rPr lang="en-CA" sz="2800" dirty="0">
                <a:solidFill>
                  <a:schemeClr val="tx1"/>
                </a:solidFill>
              </a:rPr>
              <a:t>Manipulate</a:t>
            </a:r>
            <a:br>
              <a:rPr lang="en-CA" sz="2400" dirty="0">
                <a:solidFill>
                  <a:schemeClr val="tx1"/>
                </a:solidFill>
              </a:rPr>
            </a:br>
            <a:endParaRPr lang="en-GB" sz="2400" dirty="0"/>
          </a:p>
        </p:txBody>
      </p:sp>
      <p:sp>
        <p:nvSpPr>
          <p:cNvPr id="7" name="TextBox 6">
            <a:extLst>
              <a:ext uri="{FF2B5EF4-FFF2-40B4-BE49-F238E27FC236}">
                <a16:creationId xmlns:a16="http://schemas.microsoft.com/office/drawing/2014/main" id="{006B255A-C0FE-4395-9E11-F16F756DD2C8}"/>
              </a:ext>
            </a:extLst>
          </p:cNvPr>
          <p:cNvSpPr txBox="1"/>
          <p:nvPr/>
        </p:nvSpPr>
        <p:spPr>
          <a:xfrm>
            <a:off x="1153061" y="4641736"/>
            <a:ext cx="2638328" cy="954107"/>
          </a:xfrm>
          <a:prstGeom prst="rect">
            <a:avLst/>
          </a:prstGeom>
          <a:noFill/>
        </p:spPr>
        <p:txBody>
          <a:bodyPr wrap="square" rtlCol="0">
            <a:spAutoFit/>
          </a:bodyPr>
          <a:lstStyle/>
          <a:p>
            <a:br>
              <a:rPr lang="en-CA" sz="2800" dirty="0">
                <a:solidFill>
                  <a:schemeClr val="tx1"/>
                </a:solidFill>
              </a:rPr>
            </a:br>
            <a:r>
              <a:rPr lang="en-CA" sz="2800" dirty="0">
                <a:solidFill>
                  <a:schemeClr val="tx1"/>
                </a:solidFill>
              </a:rPr>
              <a:t>Cognitive</a:t>
            </a:r>
            <a:endParaRPr lang="en-GB" sz="2800" dirty="0"/>
          </a:p>
        </p:txBody>
      </p:sp>
    </p:spTree>
    <p:extLst>
      <p:ext uri="{BB962C8B-B14F-4D97-AF65-F5344CB8AC3E}">
        <p14:creationId xmlns:p14="http://schemas.microsoft.com/office/powerpoint/2010/main" val="377400732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13" descr="A person taking a selfie&#10;&#10;Description automatically generated">
            <a:extLst>
              <a:ext uri="{FF2B5EF4-FFF2-40B4-BE49-F238E27FC236}">
                <a16:creationId xmlns:a16="http://schemas.microsoft.com/office/drawing/2014/main" id="{E06202A7-EA0C-433B-9062-C7BF11B0B950}"/>
              </a:ext>
            </a:extLst>
          </p:cNvPr>
          <p:cNvPicPr>
            <a:picLocks noChangeAspect="1"/>
          </p:cNvPicPr>
          <p:nvPr/>
        </p:nvPicPr>
        <p:blipFill rotWithShape="1">
          <a:blip r:embed="rId3"/>
          <a:srcRect l="10893" r="16873"/>
          <a:stretch/>
        </p:blipFill>
        <p:spPr>
          <a:xfrm>
            <a:off x="4032237" y="10"/>
            <a:ext cx="3957742" cy="6857991"/>
          </a:xfrm>
          <a:custGeom>
            <a:avLst/>
            <a:gdLst/>
            <a:ahLst/>
            <a:cxnLst/>
            <a:rect l="l" t="t" r="r" b="b"/>
            <a:pathLst>
              <a:path w="3727705" h="6858001">
                <a:moveTo>
                  <a:pt x="2382990" y="0"/>
                </a:moveTo>
                <a:lnTo>
                  <a:pt x="3726528" y="0"/>
                </a:lnTo>
                <a:lnTo>
                  <a:pt x="3701483" y="155677"/>
                </a:lnTo>
                <a:lnTo>
                  <a:pt x="3677614" y="310668"/>
                </a:lnTo>
                <a:lnTo>
                  <a:pt x="3654250" y="466344"/>
                </a:lnTo>
                <a:lnTo>
                  <a:pt x="3634247" y="622707"/>
                </a:lnTo>
                <a:lnTo>
                  <a:pt x="3614076" y="778383"/>
                </a:lnTo>
                <a:lnTo>
                  <a:pt x="3595250" y="934746"/>
                </a:lnTo>
                <a:lnTo>
                  <a:pt x="3579114" y="1089051"/>
                </a:lnTo>
                <a:lnTo>
                  <a:pt x="3563818" y="1245413"/>
                </a:lnTo>
                <a:lnTo>
                  <a:pt x="3549866" y="1401090"/>
                </a:lnTo>
                <a:lnTo>
                  <a:pt x="3537764" y="1554023"/>
                </a:lnTo>
                <a:lnTo>
                  <a:pt x="3525661" y="1709014"/>
                </a:lnTo>
                <a:lnTo>
                  <a:pt x="3515576" y="1861947"/>
                </a:lnTo>
                <a:lnTo>
                  <a:pt x="3507676" y="2014881"/>
                </a:lnTo>
                <a:lnTo>
                  <a:pt x="3499439" y="2167128"/>
                </a:lnTo>
                <a:lnTo>
                  <a:pt x="3492548" y="2318004"/>
                </a:lnTo>
                <a:lnTo>
                  <a:pt x="3487673" y="2467509"/>
                </a:lnTo>
                <a:lnTo>
                  <a:pt x="3483471" y="2617013"/>
                </a:lnTo>
                <a:lnTo>
                  <a:pt x="3479437" y="2765146"/>
                </a:lnTo>
                <a:lnTo>
                  <a:pt x="3477588" y="2911221"/>
                </a:lnTo>
                <a:lnTo>
                  <a:pt x="3475571" y="3057297"/>
                </a:lnTo>
                <a:lnTo>
                  <a:pt x="3474562" y="3201315"/>
                </a:lnTo>
                <a:lnTo>
                  <a:pt x="3475571" y="3343961"/>
                </a:lnTo>
                <a:lnTo>
                  <a:pt x="3475571" y="3485236"/>
                </a:lnTo>
                <a:lnTo>
                  <a:pt x="3477588" y="3625139"/>
                </a:lnTo>
                <a:lnTo>
                  <a:pt x="3480613" y="3762299"/>
                </a:lnTo>
                <a:lnTo>
                  <a:pt x="3483471" y="3898087"/>
                </a:lnTo>
                <a:lnTo>
                  <a:pt x="3486665" y="4031133"/>
                </a:lnTo>
                <a:lnTo>
                  <a:pt x="3491539" y="4163492"/>
                </a:lnTo>
                <a:lnTo>
                  <a:pt x="3496750" y="4293793"/>
                </a:lnTo>
                <a:lnTo>
                  <a:pt x="3501456" y="4421352"/>
                </a:lnTo>
                <a:lnTo>
                  <a:pt x="3514736" y="4670298"/>
                </a:lnTo>
                <a:lnTo>
                  <a:pt x="3528855" y="4908956"/>
                </a:lnTo>
                <a:lnTo>
                  <a:pt x="3543647" y="5138013"/>
                </a:lnTo>
                <a:lnTo>
                  <a:pt x="3559952" y="5354726"/>
                </a:lnTo>
                <a:lnTo>
                  <a:pt x="3576929" y="5561838"/>
                </a:lnTo>
                <a:lnTo>
                  <a:pt x="3595250" y="5753862"/>
                </a:lnTo>
                <a:lnTo>
                  <a:pt x="3613236" y="5934227"/>
                </a:lnTo>
                <a:lnTo>
                  <a:pt x="3631221" y="6100191"/>
                </a:lnTo>
                <a:lnTo>
                  <a:pt x="3648198" y="6252438"/>
                </a:lnTo>
                <a:lnTo>
                  <a:pt x="3664335" y="6387541"/>
                </a:lnTo>
                <a:lnTo>
                  <a:pt x="3679631" y="6509613"/>
                </a:lnTo>
                <a:lnTo>
                  <a:pt x="3692406" y="6612483"/>
                </a:lnTo>
                <a:lnTo>
                  <a:pt x="3704508" y="6698894"/>
                </a:lnTo>
                <a:lnTo>
                  <a:pt x="3721822" y="6817538"/>
                </a:lnTo>
                <a:lnTo>
                  <a:pt x="3727705" y="6858000"/>
                </a:lnTo>
                <a:lnTo>
                  <a:pt x="2822351" y="6858000"/>
                </a:lnTo>
                <a:lnTo>
                  <a:pt x="2822351" y="6858001"/>
                </a:lnTo>
                <a:lnTo>
                  <a:pt x="0" y="6858001"/>
                </a:lnTo>
                <a:lnTo>
                  <a:pt x="0" y="1"/>
                </a:lnTo>
                <a:lnTo>
                  <a:pt x="2382990" y="1"/>
                </a:lnTo>
                <a:close/>
              </a:path>
            </a:pathLst>
          </a:custGeom>
        </p:spPr>
      </p:pic>
      <p:sp>
        <p:nvSpPr>
          <p:cNvPr id="2" name="Title 1"/>
          <p:cNvSpPr>
            <a:spLocks noGrp="1"/>
          </p:cNvSpPr>
          <p:nvPr>
            <p:ph type="ctrTitle"/>
          </p:nvPr>
        </p:nvSpPr>
        <p:spPr>
          <a:xfrm>
            <a:off x="8000837" y="1325880"/>
            <a:ext cx="3543464" cy="3066507"/>
          </a:xfrm>
        </p:spPr>
        <p:txBody>
          <a:bodyPr>
            <a:normAutofit/>
          </a:bodyPr>
          <a:lstStyle/>
          <a:p>
            <a:r>
              <a:rPr lang="en-GB" sz="4800" dirty="0">
                <a:solidFill>
                  <a:srgbClr val="EBEBEB"/>
                </a:solidFill>
                <a:cs typeface="Calibri Light"/>
              </a:rPr>
              <a:t>Penka Hristova</a:t>
            </a:r>
            <a:br>
              <a:rPr lang="en-GB" sz="4800" dirty="0">
                <a:solidFill>
                  <a:srgbClr val="EBEBEB"/>
                </a:solidFill>
                <a:cs typeface="Calibri Light"/>
              </a:rPr>
            </a:br>
            <a:r>
              <a:rPr lang="en-GB" sz="4800" dirty="0">
                <a:solidFill>
                  <a:srgbClr val="EBEBEB"/>
                </a:solidFill>
                <a:cs typeface="Calibri Light"/>
              </a:rPr>
              <a:t>2108956     </a:t>
            </a:r>
          </a:p>
        </p:txBody>
      </p:sp>
      <p:sp>
        <p:nvSpPr>
          <p:cNvPr id="3" name="Subtitle 2"/>
          <p:cNvSpPr>
            <a:spLocks noGrp="1"/>
          </p:cNvSpPr>
          <p:nvPr>
            <p:ph type="subTitle" idx="1"/>
          </p:nvPr>
        </p:nvSpPr>
        <p:spPr>
          <a:xfrm>
            <a:off x="7973137" y="4588329"/>
            <a:ext cx="3571163" cy="1621508"/>
          </a:xfrm>
        </p:spPr>
        <p:txBody>
          <a:bodyPr vert="horz" lIns="0" tIns="0" rIns="0" bIns="0" rtlCol="0">
            <a:normAutofit/>
          </a:bodyPr>
          <a:lstStyle/>
          <a:p>
            <a:r>
              <a:rPr lang="en-GB" sz="1800" b="1" i="1" dirty="0">
                <a:solidFill>
                  <a:schemeClr val="tx2">
                    <a:lumMod val="40000"/>
                    <a:lumOff val="60000"/>
                  </a:schemeClr>
                </a:solidFill>
              </a:rPr>
              <a:t>Digital Skills and Research Methods</a:t>
            </a:r>
            <a:endParaRPr lang="en-US" sz="1800" b="1" i="1" dirty="0">
              <a:solidFill>
                <a:schemeClr val="tx2">
                  <a:lumMod val="40000"/>
                  <a:lumOff val="60000"/>
                </a:schemeClr>
              </a:solidFill>
              <a:cs typeface="Arial"/>
            </a:endParaRPr>
          </a:p>
          <a:p>
            <a:r>
              <a:rPr lang="en-GB" sz="1800" dirty="0">
                <a:solidFill>
                  <a:schemeClr val="tx2">
                    <a:lumMod val="40000"/>
                    <a:lumOff val="60000"/>
                  </a:schemeClr>
                </a:solidFill>
                <a:cs typeface="Arial"/>
              </a:rPr>
              <a:t>(BMSW4003_BIRM)             </a:t>
            </a:r>
            <a:endParaRPr lang="en-GB" sz="1800" dirty="0">
              <a:solidFill>
                <a:schemeClr val="tx2">
                  <a:lumMod val="40000"/>
                  <a:lumOff val="60000"/>
                </a:schemeClr>
              </a:solidFill>
            </a:endParaRPr>
          </a:p>
        </p:txBody>
      </p:sp>
      <p:pic>
        <p:nvPicPr>
          <p:cNvPr id="4" name="Picture 3">
            <a:extLst>
              <a:ext uri="{FF2B5EF4-FFF2-40B4-BE49-F238E27FC236}">
                <a16:creationId xmlns:a16="http://schemas.microsoft.com/office/drawing/2014/main" id="{57F11C74-2718-47E5-82E8-B8A548051F84}"/>
              </a:ext>
            </a:extLst>
          </p:cNvPr>
          <p:cNvPicPr>
            <a:picLocks noChangeAspect="1"/>
          </p:cNvPicPr>
          <p:nvPr/>
        </p:nvPicPr>
        <p:blipFill rotWithShape="1">
          <a:blip r:embed="rId4"/>
          <a:srcRect l="34289" r="36224"/>
          <a:stretch/>
        </p:blipFill>
        <p:spPr>
          <a:xfrm>
            <a:off x="-12193" y="10"/>
            <a:ext cx="4044430" cy="6857990"/>
          </a:xfrm>
          <a:prstGeom prst="rect">
            <a:avLst/>
          </a:prstGeom>
        </p:spPr>
      </p:pic>
    </p:spTree>
    <p:extLst>
      <p:ext uri="{BB962C8B-B14F-4D97-AF65-F5344CB8AC3E}">
        <p14:creationId xmlns:p14="http://schemas.microsoft.com/office/powerpoint/2010/main" val="109857222"/>
      </p:ext>
    </p:extLst>
  </p:cSld>
  <p:clrMapOvr>
    <a:masterClrMapping/>
  </p:clrMapOvr>
  <p:transition spd="slow">
    <p:randomBar dir="ver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6E5B1-E656-4CBA-B22A-CD3A01076956}"/>
              </a:ext>
            </a:extLst>
          </p:cNvPr>
          <p:cNvSpPr>
            <a:spLocks noGrp="1"/>
          </p:cNvSpPr>
          <p:nvPr>
            <p:ph type="title"/>
          </p:nvPr>
        </p:nvSpPr>
        <p:spPr>
          <a:xfrm>
            <a:off x="-295421" y="314818"/>
            <a:ext cx="4914966" cy="1656364"/>
          </a:xfrm>
        </p:spPr>
        <p:txBody>
          <a:bodyPr>
            <a:normAutofit/>
          </a:bodyPr>
          <a:lstStyle/>
          <a:p>
            <a:r>
              <a:rPr lang="en-GB" sz="2000" dirty="0">
                <a:latin typeface="+mn-lt"/>
                <a:ea typeface="+mn-ea"/>
                <a:cs typeface="Arial"/>
              </a:rPr>
              <a:t>             </a:t>
            </a:r>
            <a:r>
              <a:rPr lang="en-GB" sz="4400" dirty="0">
                <a:latin typeface="+mn-lt"/>
                <a:ea typeface="+mn-ea"/>
                <a:cs typeface="Arial"/>
              </a:rPr>
              <a:t> </a:t>
            </a:r>
            <a:r>
              <a:rPr lang="en-GB" sz="4400" i="1" dirty="0">
                <a:latin typeface="+mn-lt"/>
                <a:ea typeface="+mn-ea"/>
                <a:cs typeface="Arial"/>
              </a:rPr>
              <a:t>CONTRAST</a:t>
            </a:r>
            <a:r>
              <a:rPr lang="en-GB" sz="4400" dirty="0">
                <a:cs typeface="Arial"/>
              </a:rPr>
              <a:t> </a:t>
            </a:r>
            <a:r>
              <a:rPr lang="en-GB" sz="2000" dirty="0">
                <a:cs typeface="Arial"/>
              </a:rPr>
              <a:t>                     </a:t>
            </a:r>
            <a:endParaRPr lang="en-GB" sz="2000" dirty="0"/>
          </a:p>
        </p:txBody>
      </p:sp>
      <p:sp>
        <p:nvSpPr>
          <p:cNvPr id="42" name="Content Placeholder 27">
            <a:extLst>
              <a:ext uri="{FF2B5EF4-FFF2-40B4-BE49-F238E27FC236}">
                <a16:creationId xmlns:a16="http://schemas.microsoft.com/office/drawing/2014/main" id="{299B4D2F-CF60-4071-9E8E-B4577A4BDC27}"/>
              </a:ext>
            </a:extLst>
          </p:cNvPr>
          <p:cNvSpPr>
            <a:spLocks noGrp="1"/>
          </p:cNvSpPr>
          <p:nvPr>
            <p:ph idx="1"/>
          </p:nvPr>
        </p:nvSpPr>
        <p:spPr>
          <a:xfrm>
            <a:off x="647701" y="2438401"/>
            <a:ext cx="3324141" cy="3809998"/>
          </a:xfrm>
        </p:spPr>
        <p:txBody>
          <a:bodyPr vert="horz" lIns="91440" tIns="45720" rIns="91440" bIns="45720" rtlCol="0" anchor="t">
            <a:normAutofit/>
          </a:bodyPr>
          <a:lstStyle/>
          <a:p>
            <a:pPr marL="344170" indent="-344170"/>
            <a:r>
              <a:rPr lang="en-US" sz="3600" dirty="0">
                <a:cs typeface="Arial"/>
              </a:rPr>
              <a:t>Control your focus </a:t>
            </a:r>
          </a:p>
          <a:p>
            <a:pPr marL="344170" indent="-344170"/>
            <a:r>
              <a:rPr lang="en-US" sz="3600" dirty="0">
                <a:latin typeface="Arial"/>
                <a:cs typeface="Arial"/>
              </a:rPr>
              <a:t>Helps drive our attention</a:t>
            </a:r>
          </a:p>
          <a:p>
            <a:pPr marL="344170" indent="-344170"/>
            <a:endParaRPr lang="en-US" dirty="0">
              <a:cs typeface="Arial"/>
            </a:endParaRPr>
          </a:p>
        </p:txBody>
      </p:sp>
      <p:pic>
        <p:nvPicPr>
          <p:cNvPr id="4" name="Picture 5" descr="One in a crowd">
            <a:extLst>
              <a:ext uri="{FF2B5EF4-FFF2-40B4-BE49-F238E27FC236}">
                <a16:creationId xmlns:a16="http://schemas.microsoft.com/office/drawing/2014/main" id="{61A5E0D8-5ACA-405C-A700-3EB301EEA4CB}"/>
              </a:ext>
            </a:extLst>
          </p:cNvPr>
          <p:cNvPicPr>
            <a:picLocks noChangeAspect="1"/>
          </p:cNvPicPr>
          <p:nvPr/>
        </p:nvPicPr>
        <p:blipFill rotWithShape="1">
          <a:blip r:embed="rId3"/>
          <a:srcRect l="7896"/>
          <a:stretch/>
        </p:blipFill>
        <p:spPr>
          <a:xfrm>
            <a:off x="4619545" y="609601"/>
            <a:ext cx="6924756" cy="5638797"/>
          </a:xfrm>
          <a:prstGeom prst="rect">
            <a:avLst/>
          </a:prstGeom>
          <a:effectLst>
            <a:outerShdw blurRad="50800" dist="38100" dir="5400000" algn="t" rotWithShape="0">
              <a:prstClr val="black">
                <a:alpha val="43000"/>
              </a:prst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427570268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2">
                                            <p:txEl>
                                              <p:pRg st="0" end="0"/>
                                            </p:txEl>
                                          </p:spTgt>
                                        </p:tgtEl>
                                        <p:attrNameLst>
                                          <p:attrName>style.visibility</p:attrName>
                                        </p:attrNameLst>
                                      </p:cBhvr>
                                      <p:to>
                                        <p:strVal val="visible"/>
                                      </p:to>
                                    </p:set>
                                    <p:anim calcmode="lin" valueType="num">
                                      <p:cBhvr additive="base">
                                        <p:cTn id="19"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2">
                                            <p:txEl>
                                              <p:pRg st="1" end="1"/>
                                            </p:txEl>
                                          </p:spTgt>
                                        </p:tgtEl>
                                        <p:attrNameLst>
                                          <p:attrName>style.visibility</p:attrName>
                                        </p:attrNameLst>
                                      </p:cBhvr>
                                      <p:to>
                                        <p:strVal val="visible"/>
                                      </p:to>
                                    </p:set>
                                    <p:anim calcmode="lin" valueType="num">
                                      <p:cBhvr additive="base">
                                        <p:cTn id="25" dur="500" fill="hold"/>
                                        <p:tgtEl>
                                          <p:spTgt spid="42">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2"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F267-0E55-4BB6-BC00-3AD16CDC6349}"/>
              </a:ext>
            </a:extLst>
          </p:cNvPr>
          <p:cNvSpPr>
            <a:spLocks noGrp="1"/>
          </p:cNvSpPr>
          <p:nvPr>
            <p:ph type="title"/>
          </p:nvPr>
        </p:nvSpPr>
        <p:spPr>
          <a:xfrm>
            <a:off x="651292" y="329820"/>
            <a:ext cx="9079625" cy="1540284"/>
          </a:xfrm>
        </p:spPr>
        <p:txBody>
          <a:bodyPr>
            <a:normAutofit/>
          </a:bodyPr>
          <a:lstStyle/>
          <a:p>
            <a:pPr>
              <a:lnSpc>
                <a:spcPct val="90000"/>
              </a:lnSpc>
            </a:pPr>
            <a:r>
              <a:rPr lang="en-GB" sz="2300" dirty="0"/>
              <a:t>                                                                                                                   </a:t>
            </a:r>
            <a:r>
              <a:rPr lang="en-GB" sz="4800" i="1" dirty="0"/>
              <a:t>Types of contrast </a:t>
            </a:r>
            <a:r>
              <a:rPr lang="en-GB" sz="4800" dirty="0"/>
              <a:t> </a:t>
            </a:r>
          </a:p>
        </p:txBody>
      </p:sp>
      <p:sp>
        <p:nvSpPr>
          <p:cNvPr id="3" name="Content Placeholder 2">
            <a:extLst>
              <a:ext uri="{FF2B5EF4-FFF2-40B4-BE49-F238E27FC236}">
                <a16:creationId xmlns:a16="http://schemas.microsoft.com/office/drawing/2014/main" id="{D113DD21-C86E-42F9-BBD7-FE2B6D3388E4}"/>
              </a:ext>
            </a:extLst>
          </p:cNvPr>
          <p:cNvSpPr>
            <a:spLocks noGrp="1"/>
          </p:cNvSpPr>
          <p:nvPr>
            <p:ph idx="1"/>
          </p:nvPr>
        </p:nvSpPr>
        <p:spPr>
          <a:xfrm>
            <a:off x="6575729" y="2052214"/>
            <a:ext cx="4415293" cy="4196185"/>
          </a:xfrm>
        </p:spPr>
        <p:txBody>
          <a:bodyPr vert="horz" lIns="91440" tIns="45720" rIns="91440" bIns="45720" rtlCol="0" anchor="t">
            <a:normAutofit/>
          </a:bodyPr>
          <a:lstStyle/>
          <a:p>
            <a:r>
              <a:rPr lang="en-GB" sz="3600" dirty="0"/>
              <a:t>Size</a:t>
            </a:r>
          </a:p>
          <a:p>
            <a:pPr>
              <a:buClr>
                <a:srgbClr val="8AD0D6"/>
              </a:buClr>
            </a:pPr>
            <a:r>
              <a:rPr lang="en-GB" sz="3200" dirty="0"/>
              <a:t>Shape</a:t>
            </a:r>
          </a:p>
          <a:p>
            <a:pPr>
              <a:buClr>
                <a:srgbClr val="8AD0D6"/>
              </a:buClr>
            </a:pPr>
            <a:r>
              <a:rPr lang="en-GB" sz="3200" dirty="0"/>
              <a:t>Shade</a:t>
            </a:r>
          </a:p>
          <a:p>
            <a:pPr>
              <a:buClr>
                <a:srgbClr val="8AD0D6"/>
              </a:buClr>
            </a:pPr>
            <a:r>
              <a:rPr lang="en-GB" sz="3200" dirty="0" err="1"/>
              <a:t>Color</a:t>
            </a:r>
            <a:r>
              <a:rPr lang="en-GB" sz="3200" dirty="0"/>
              <a:t> </a:t>
            </a:r>
          </a:p>
          <a:p>
            <a:pPr>
              <a:buClr>
                <a:srgbClr val="8AD0D6"/>
              </a:buClr>
            </a:pPr>
            <a:r>
              <a:rPr lang="en-GB" sz="3200" dirty="0"/>
              <a:t>Proximity</a:t>
            </a:r>
          </a:p>
        </p:txBody>
      </p:sp>
      <p:pic>
        <p:nvPicPr>
          <p:cNvPr id="4" name="Picture 4" descr="Chart, bubble chart&#10;&#10;Description automatically generated">
            <a:extLst>
              <a:ext uri="{FF2B5EF4-FFF2-40B4-BE49-F238E27FC236}">
                <a16:creationId xmlns:a16="http://schemas.microsoft.com/office/drawing/2014/main" id="{D1553F03-D01B-43CB-8E29-37F113A63E3F}"/>
              </a:ext>
            </a:extLst>
          </p:cNvPr>
          <p:cNvPicPr>
            <a:picLocks noChangeAspect="1"/>
          </p:cNvPicPr>
          <p:nvPr/>
        </p:nvPicPr>
        <p:blipFill>
          <a:blip r:embed="rId3"/>
          <a:stretch>
            <a:fillRect/>
          </a:stretch>
        </p:blipFill>
        <p:spPr>
          <a:xfrm>
            <a:off x="651292" y="2052578"/>
            <a:ext cx="5451627" cy="3562852"/>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556408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1000"/>
                                        <p:tgtEl>
                                          <p:spTgt spid="3">
                                            <p:txEl>
                                              <p:pRg st="3" end="3"/>
                                            </p:txEl>
                                          </p:spTgt>
                                        </p:tgtEl>
                                      </p:cBhvr>
                                    </p:animEffect>
                                    <p:anim calcmode="lin" valueType="num">
                                      <p:cBhvr>
                                        <p:cTn id="4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587E9-2532-436B-86EF-B7991F9722D0}"/>
              </a:ext>
            </a:extLst>
          </p:cNvPr>
          <p:cNvSpPr>
            <a:spLocks noGrp="1"/>
          </p:cNvSpPr>
          <p:nvPr>
            <p:ph type="title"/>
          </p:nvPr>
        </p:nvSpPr>
        <p:spPr>
          <a:xfrm>
            <a:off x="806195" y="804672"/>
            <a:ext cx="3521359" cy="5248656"/>
          </a:xfrm>
        </p:spPr>
        <p:txBody>
          <a:bodyPr anchor="ctr">
            <a:normAutofit/>
          </a:bodyPr>
          <a:lstStyle/>
          <a:p>
            <a:pPr algn="ctr"/>
            <a:r>
              <a:rPr lang="en-GB" dirty="0"/>
              <a:t>Three common scenarios</a:t>
            </a:r>
          </a:p>
        </p:txBody>
      </p:sp>
      <p:sp>
        <p:nvSpPr>
          <p:cNvPr id="3" name="Content Placeholder 2">
            <a:extLst>
              <a:ext uri="{FF2B5EF4-FFF2-40B4-BE49-F238E27FC236}">
                <a16:creationId xmlns:a16="http://schemas.microsoft.com/office/drawing/2014/main" id="{0EAF956B-AD7F-4ACA-B73B-C7C45DC6F0C1}"/>
              </a:ext>
            </a:extLst>
          </p:cNvPr>
          <p:cNvSpPr>
            <a:spLocks noGrp="1"/>
          </p:cNvSpPr>
          <p:nvPr>
            <p:ph idx="1"/>
          </p:nvPr>
        </p:nvSpPr>
        <p:spPr>
          <a:xfrm>
            <a:off x="4894917" y="847343"/>
            <a:ext cx="6399930" cy="5248657"/>
          </a:xfrm>
        </p:spPr>
        <p:txBody>
          <a:bodyPr vert="horz" lIns="91440" tIns="45720" rIns="91440" bIns="45720" rtlCol="0" anchor="ctr">
            <a:normAutofit/>
          </a:bodyPr>
          <a:lstStyle/>
          <a:p>
            <a:r>
              <a:rPr lang="en-GB" sz="3200" dirty="0"/>
              <a:t>Gradient steps or blend</a:t>
            </a:r>
          </a:p>
          <a:p>
            <a:pPr>
              <a:buClr>
                <a:srgbClr val="8AD0D6"/>
              </a:buClr>
            </a:pPr>
            <a:r>
              <a:rPr lang="en-GB" sz="3200" dirty="0"/>
              <a:t>Green text</a:t>
            </a:r>
          </a:p>
          <a:p>
            <a:pPr>
              <a:buClr>
                <a:srgbClr val="8AD0D6"/>
              </a:buClr>
            </a:pPr>
            <a:r>
              <a:rPr lang="en-GB" sz="3200" dirty="0" err="1"/>
              <a:t>Colors</a:t>
            </a:r>
            <a:r>
              <a:rPr lang="en-GB" sz="3200" dirty="0"/>
              <a:t> on a dark background</a:t>
            </a:r>
          </a:p>
        </p:txBody>
      </p:sp>
    </p:spTree>
    <p:extLst>
      <p:ext uri="{BB962C8B-B14F-4D97-AF65-F5344CB8AC3E}">
        <p14:creationId xmlns:p14="http://schemas.microsoft.com/office/powerpoint/2010/main" val="75219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6382CD66-FCDA-1F40-BE85-148C953951B8}"/>
              </a:ext>
            </a:extLst>
          </p:cNvPr>
          <p:cNvPicPr>
            <a:picLocks noChangeAspect="1"/>
          </p:cNvPicPr>
          <p:nvPr/>
        </p:nvPicPr>
        <p:blipFill>
          <a:blip r:embed="rId2"/>
          <a:stretch>
            <a:fillRect/>
          </a:stretch>
        </p:blipFill>
        <p:spPr>
          <a:xfrm>
            <a:off x="695469" y="814916"/>
            <a:ext cx="2881705" cy="5418667"/>
          </a:xfrm>
          <a:prstGeom prst="rect">
            <a:avLst/>
          </a:prstGeom>
        </p:spPr>
      </p:pic>
      <p:sp>
        <p:nvSpPr>
          <p:cNvPr id="5" name="TextBox 4">
            <a:extLst>
              <a:ext uri="{FF2B5EF4-FFF2-40B4-BE49-F238E27FC236}">
                <a16:creationId xmlns:a16="http://schemas.microsoft.com/office/drawing/2014/main" id="{2BE3935B-4236-D443-BBD9-D2A45CBE627E}"/>
              </a:ext>
            </a:extLst>
          </p:cNvPr>
          <p:cNvSpPr txBox="1"/>
          <p:nvPr/>
        </p:nvSpPr>
        <p:spPr>
          <a:xfrm>
            <a:off x="5181600" y="2507796"/>
            <a:ext cx="1828800" cy="1828800"/>
          </a:xfrm>
          <a:prstGeom prst="rect">
            <a:avLst/>
          </a:prstGeom>
          <a:noFill/>
        </p:spPr>
        <p:txBody>
          <a:bodyPr wrap="square" rtlCol="0">
            <a:spAutoFit/>
          </a:bodyPr>
          <a:lstStyle/>
          <a:p>
            <a:pPr algn="l"/>
            <a:endParaRPr lang="en-US"/>
          </a:p>
        </p:txBody>
      </p:sp>
      <p:sp>
        <p:nvSpPr>
          <p:cNvPr id="6" name="TextBox 5">
            <a:extLst>
              <a:ext uri="{FF2B5EF4-FFF2-40B4-BE49-F238E27FC236}">
                <a16:creationId xmlns:a16="http://schemas.microsoft.com/office/drawing/2014/main" id="{54466711-18D6-184A-834B-520503C0647F}"/>
              </a:ext>
            </a:extLst>
          </p:cNvPr>
          <p:cNvSpPr txBox="1"/>
          <p:nvPr/>
        </p:nvSpPr>
        <p:spPr>
          <a:xfrm>
            <a:off x="5875563" y="2822031"/>
            <a:ext cx="3567793" cy="1200329"/>
          </a:xfrm>
          <a:prstGeom prst="rect">
            <a:avLst/>
          </a:prstGeom>
          <a:noFill/>
        </p:spPr>
        <p:txBody>
          <a:bodyPr wrap="square" rtlCol="0">
            <a:spAutoFit/>
          </a:bodyPr>
          <a:lstStyle/>
          <a:p>
            <a:pPr algn="l"/>
            <a:r>
              <a:rPr lang="en-US" dirty="0">
                <a:solidFill>
                  <a:schemeClr val="bg1"/>
                </a:solidFill>
              </a:rPr>
              <a:t>Miss Aisha Evans </a:t>
            </a:r>
          </a:p>
          <a:p>
            <a:pPr algn="l"/>
            <a:r>
              <a:rPr lang="en-US" dirty="0">
                <a:solidFill>
                  <a:schemeClr val="bg1"/>
                </a:solidFill>
              </a:rPr>
              <a:t>2113978</a:t>
            </a:r>
          </a:p>
          <a:p>
            <a:pPr algn="l"/>
            <a:r>
              <a:rPr lang="en-US" dirty="0">
                <a:solidFill>
                  <a:schemeClr val="bg1"/>
                </a:solidFill>
              </a:rPr>
              <a:t>Digital Skill &amp; Research Method</a:t>
            </a:r>
          </a:p>
        </p:txBody>
      </p:sp>
    </p:spTree>
    <p:extLst>
      <p:ext uri="{BB962C8B-B14F-4D97-AF65-F5344CB8AC3E}">
        <p14:creationId xmlns:p14="http://schemas.microsoft.com/office/powerpoint/2010/main" val="145203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32000">
              <a:schemeClr val="accent1">
                <a:lumMod val="60000"/>
                <a:lumOff val="40000"/>
              </a:schemeClr>
            </a:gs>
            <a:gs pos="28000">
              <a:srgbClr val="4B7589"/>
            </a:gs>
            <a:gs pos="60000">
              <a:srgbClr val="4B7589"/>
            </a:gs>
            <a:gs pos="93000">
              <a:srgbClr val="4B7589"/>
            </a:gs>
            <a:gs pos="78000">
              <a:schemeClr val="accent5">
                <a:lumMod val="89000"/>
              </a:schemeClr>
            </a:gs>
            <a:gs pos="0">
              <a:schemeClr val="accent5">
                <a:lumMod val="89000"/>
              </a:schemeClr>
            </a:gs>
            <a:gs pos="79000">
              <a:schemeClr val="accent5">
                <a:lumMod val="75000"/>
              </a:schemeClr>
            </a:gs>
            <a:gs pos="70000">
              <a:schemeClr val="accent5">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1A50D-1FF2-0F40-9ED6-ED5E18F47526}"/>
              </a:ext>
            </a:extLst>
          </p:cNvPr>
          <p:cNvSpPr>
            <a:spLocks noGrp="1"/>
          </p:cNvSpPr>
          <p:nvPr>
            <p:ph type="title"/>
          </p:nvPr>
        </p:nvSpPr>
        <p:spPr/>
        <p:txBody>
          <a:bodyPr/>
          <a:lstStyle/>
          <a:p>
            <a:r>
              <a:rPr lang="en-US"/>
              <a:t>Text Size </a:t>
            </a:r>
          </a:p>
        </p:txBody>
      </p:sp>
      <p:sp>
        <p:nvSpPr>
          <p:cNvPr id="3" name="Content Placeholder 2">
            <a:extLst>
              <a:ext uri="{FF2B5EF4-FFF2-40B4-BE49-F238E27FC236}">
                <a16:creationId xmlns:a16="http://schemas.microsoft.com/office/drawing/2014/main" id="{0FE73A7A-132F-674B-B71C-551FA6D2E9BE}"/>
              </a:ext>
            </a:extLst>
          </p:cNvPr>
          <p:cNvSpPr>
            <a:spLocks noGrp="1"/>
          </p:cNvSpPr>
          <p:nvPr>
            <p:ph idx="1"/>
          </p:nvPr>
        </p:nvSpPr>
        <p:spPr>
          <a:xfrm>
            <a:off x="2711585" y="3062500"/>
            <a:ext cx="6539453" cy="2821832"/>
          </a:xfrm>
        </p:spPr>
        <p:txBody>
          <a:bodyPr>
            <a:normAutofit/>
          </a:bodyPr>
          <a:lstStyle/>
          <a:p>
            <a:r>
              <a:rPr lang="en-US" sz="3200" baseline="-25000"/>
              <a:t>Make it big and bold if there isn’t much writing </a:t>
            </a:r>
          </a:p>
          <a:p>
            <a:r>
              <a:rPr lang="en-US" sz="3200" baseline="-25000"/>
              <a:t>Appealing and bright </a:t>
            </a:r>
          </a:p>
          <a:p>
            <a:r>
              <a:rPr lang="en-US" sz="3200" baseline="-25000"/>
              <a:t>Dark background light writing </a:t>
            </a:r>
          </a:p>
          <a:p>
            <a:r>
              <a:rPr lang="en-US" sz="3200" baseline="-25000"/>
              <a:t>Light background dark writing </a:t>
            </a:r>
          </a:p>
        </p:txBody>
      </p:sp>
    </p:spTree>
    <p:extLst>
      <p:ext uri="{BB962C8B-B14F-4D97-AF65-F5344CB8AC3E}">
        <p14:creationId xmlns:p14="http://schemas.microsoft.com/office/powerpoint/2010/main" val="224341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55C9E-57EA-2A41-9DE1-C8EA73871CEB}"/>
              </a:ext>
            </a:extLst>
          </p:cNvPr>
          <p:cNvSpPr>
            <a:spLocks noGrp="1"/>
          </p:cNvSpPr>
          <p:nvPr>
            <p:ph type="title"/>
          </p:nvPr>
        </p:nvSpPr>
        <p:spPr/>
        <p:txBody>
          <a:bodyPr/>
          <a:lstStyle/>
          <a:p>
            <a:r>
              <a:rPr lang="en-US"/>
              <a:t>Comparison </a:t>
            </a:r>
          </a:p>
        </p:txBody>
      </p:sp>
      <p:sp>
        <p:nvSpPr>
          <p:cNvPr id="3" name="Content Placeholder 2">
            <a:extLst>
              <a:ext uri="{FF2B5EF4-FFF2-40B4-BE49-F238E27FC236}">
                <a16:creationId xmlns:a16="http://schemas.microsoft.com/office/drawing/2014/main" id="{540A2CD8-9C26-5A48-8E71-0D7BC0AE7961}"/>
              </a:ext>
            </a:extLst>
          </p:cNvPr>
          <p:cNvSpPr>
            <a:spLocks noGrp="1"/>
          </p:cNvSpPr>
          <p:nvPr>
            <p:ph idx="1"/>
          </p:nvPr>
        </p:nvSpPr>
        <p:spPr>
          <a:xfrm>
            <a:off x="403320" y="2793092"/>
            <a:ext cx="6383403" cy="706964"/>
          </a:xfrm>
        </p:spPr>
        <p:txBody>
          <a:bodyPr>
            <a:normAutofit/>
          </a:bodyPr>
          <a:lstStyle/>
          <a:p>
            <a:r>
              <a:rPr lang="en-US" sz="900">
                <a:solidFill>
                  <a:srgbClr val="FFFF00"/>
                </a:solidFill>
              </a:rPr>
              <a:t>As you guys can see but not read this is an example of poor text colour and text size not only are you squinting to read what this says you are also being hit with a blinding text colour. </a:t>
            </a:r>
          </a:p>
        </p:txBody>
      </p:sp>
      <p:sp>
        <p:nvSpPr>
          <p:cNvPr id="4" name="TextBox 3">
            <a:extLst>
              <a:ext uri="{FF2B5EF4-FFF2-40B4-BE49-F238E27FC236}">
                <a16:creationId xmlns:a16="http://schemas.microsoft.com/office/drawing/2014/main" id="{59EFFA88-05A6-8649-9DE8-A95D692EF2F5}"/>
              </a:ext>
            </a:extLst>
          </p:cNvPr>
          <p:cNvSpPr txBox="1"/>
          <p:nvPr/>
        </p:nvSpPr>
        <p:spPr>
          <a:xfrm>
            <a:off x="7726134" y="3731377"/>
            <a:ext cx="3377293" cy="646331"/>
          </a:xfrm>
          <a:prstGeom prst="rect">
            <a:avLst/>
          </a:prstGeom>
          <a:noFill/>
        </p:spPr>
        <p:txBody>
          <a:bodyPr wrap="square" rtlCol="0">
            <a:spAutoFit/>
          </a:bodyPr>
          <a:lstStyle/>
          <a:p>
            <a:pPr algn="l"/>
            <a:r>
              <a:rPr lang="en-US"/>
              <a:t>An example of a good text colour and good text size </a:t>
            </a:r>
          </a:p>
        </p:txBody>
      </p:sp>
      <p:sp>
        <p:nvSpPr>
          <p:cNvPr id="5" name="TextBox 4">
            <a:extLst>
              <a:ext uri="{FF2B5EF4-FFF2-40B4-BE49-F238E27FC236}">
                <a16:creationId xmlns:a16="http://schemas.microsoft.com/office/drawing/2014/main" id="{376983BE-12B1-564A-8173-55130DB3B034}"/>
              </a:ext>
            </a:extLst>
          </p:cNvPr>
          <p:cNvSpPr txBox="1"/>
          <p:nvPr/>
        </p:nvSpPr>
        <p:spPr>
          <a:xfrm>
            <a:off x="1657348" y="5284167"/>
            <a:ext cx="5129375" cy="1200329"/>
          </a:xfrm>
          <a:prstGeom prst="rect">
            <a:avLst/>
          </a:prstGeom>
          <a:noFill/>
        </p:spPr>
        <p:txBody>
          <a:bodyPr wrap="square" rtlCol="0">
            <a:spAutoFit/>
          </a:bodyPr>
          <a:lstStyle/>
          <a:p>
            <a:pPr algn="l"/>
            <a:r>
              <a:rPr lang="en-US"/>
              <a:t>The text size is a big part of a presentation weather its powerpoint, word or edexcel if you have the wrong text size and/or colour your presentation will not be a success. </a:t>
            </a:r>
          </a:p>
        </p:txBody>
      </p:sp>
    </p:spTree>
    <p:extLst>
      <p:ext uri="{BB962C8B-B14F-4D97-AF65-F5344CB8AC3E}">
        <p14:creationId xmlns:p14="http://schemas.microsoft.com/office/powerpoint/2010/main" val="60694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20125">
              <a:srgbClr val="4B7589"/>
            </a:gs>
            <a:gs pos="17250">
              <a:srgbClr val="4B7589"/>
            </a:gs>
            <a:gs pos="51000">
              <a:srgbClr val="4B7589"/>
            </a:gs>
            <a:gs pos="92000">
              <a:schemeClr val="accent5">
                <a:lumMod val="89000"/>
              </a:schemeClr>
            </a:gs>
            <a:gs pos="36000">
              <a:schemeClr val="accent5">
                <a:lumMod val="89000"/>
              </a:schemeClr>
            </a:gs>
            <a:gs pos="69000">
              <a:schemeClr val="accent5">
                <a:lumMod val="75000"/>
              </a:schemeClr>
            </a:gs>
            <a:gs pos="66000">
              <a:schemeClr val="accent5">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ECCA71-DA85-45E0-BE5D-DF7CAB67E932}"/>
              </a:ext>
            </a:extLst>
          </p:cNvPr>
          <p:cNvSpPr/>
          <p:nvPr/>
        </p:nvSpPr>
        <p:spPr>
          <a:xfrm>
            <a:off x="5067300" y="92935"/>
            <a:ext cx="5436704" cy="3154710"/>
          </a:xfrm>
          <a:prstGeom prst="rect">
            <a:avLst/>
          </a:prstGeom>
          <a:noFill/>
        </p:spPr>
        <p:txBody>
          <a:bodyPr wrap="square" lIns="91440" tIns="45720" rIns="91440" bIns="45720">
            <a:spAutoFit/>
          </a:bodyPr>
          <a:lstStyle/>
          <a:p>
            <a:pPr algn="ctr"/>
            <a:r>
              <a:rPr lang="en-US" sz="19900" b="1" cap="none" spc="0" dirty="0">
                <a:ln w="10160">
                  <a:solidFill>
                    <a:schemeClr val="accent5"/>
                  </a:solidFill>
                  <a:prstDash val="solid"/>
                </a:ln>
                <a:solidFill>
                  <a:srgbClr val="FFFF00"/>
                </a:solidFill>
                <a:effectLst>
                  <a:outerShdw blurRad="38100" dist="22860" dir="5400000" algn="tl" rotWithShape="0">
                    <a:srgbClr val="000000">
                      <a:alpha val="30000"/>
                    </a:srgbClr>
                  </a:outerShdw>
                </a:effectLst>
              </a:rPr>
              <a:t>6</a:t>
            </a:r>
            <a:r>
              <a:rPr lang="en-US" sz="88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en-US" sz="6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objects</a:t>
            </a:r>
            <a:endPar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18" name="Picture 17" descr="A picture containing graphical user interface&#10;&#10;Description automatically generated">
            <a:extLst>
              <a:ext uri="{FF2B5EF4-FFF2-40B4-BE49-F238E27FC236}">
                <a16:creationId xmlns:a16="http://schemas.microsoft.com/office/drawing/2014/main" id="{EFA81B1B-EB9F-43ED-ABF8-22C72DB7A3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226" y="536714"/>
            <a:ext cx="4104422" cy="2435086"/>
          </a:xfrm>
          <a:prstGeom prst="rect">
            <a:avLst/>
          </a:prstGeom>
        </p:spPr>
      </p:pic>
      <p:pic>
        <p:nvPicPr>
          <p:cNvPr id="20" name="Picture 19">
            <a:extLst>
              <a:ext uri="{FF2B5EF4-FFF2-40B4-BE49-F238E27FC236}">
                <a16:creationId xmlns:a16="http://schemas.microsoft.com/office/drawing/2014/main" id="{8457450E-CD0C-485E-BB92-8467BEB20BB5}"/>
              </a:ext>
            </a:extLst>
          </p:cNvPr>
          <p:cNvPicPr>
            <a:picLocks noChangeAspect="1"/>
          </p:cNvPicPr>
          <p:nvPr/>
        </p:nvPicPr>
        <p:blipFill>
          <a:blip r:embed="rId3"/>
          <a:stretch>
            <a:fillRect/>
          </a:stretch>
        </p:blipFill>
        <p:spPr>
          <a:xfrm>
            <a:off x="616226" y="4459550"/>
            <a:ext cx="1653683" cy="1272650"/>
          </a:xfrm>
          <a:prstGeom prst="rect">
            <a:avLst/>
          </a:prstGeom>
        </p:spPr>
      </p:pic>
      <p:pic>
        <p:nvPicPr>
          <p:cNvPr id="22" name="Picture 21">
            <a:extLst>
              <a:ext uri="{FF2B5EF4-FFF2-40B4-BE49-F238E27FC236}">
                <a16:creationId xmlns:a16="http://schemas.microsoft.com/office/drawing/2014/main" id="{7EAF63EB-F4F7-4BC2-9775-7451AE0457F9}"/>
              </a:ext>
            </a:extLst>
          </p:cNvPr>
          <p:cNvPicPr>
            <a:picLocks noChangeAspect="1"/>
          </p:cNvPicPr>
          <p:nvPr/>
        </p:nvPicPr>
        <p:blipFill>
          <a:blip r:embed="rId4"/>
          <a:stretch>
            <a:fillRect/>
          </a:stretch>
        </p:blipFill>
        <p:spPr>
          <a:xfrm>
            <a:off x="3292882" y="4497650"/>
            <a:ext cx="1585097" cy="1280271"/>
          </a:xfrm>
          <a:prstGeom prst="rect">
            <a:avLst/>
          </a:prstGeom>
        </p:spPr>
      </p:pic>
      <p:pic>
        <p:nvPicPr>
          <p:cNvPr id="24" name="Picture 23">
            <a:extLst>
              <a:ext uri="{FF2B5EF4-FFF2-40B4-BE49-F238E27FC236}">
                <a16:creationId xmlns:a16="http://schemas.microsoft.com/office/drawing/2014/main" id="{B7A0605D-81BC-4E0F-8E42-B3A340598E0B}"/>
              </a:ext>
            </a:extLst>
          </p:cNvPr>
          <p:cNvPicPr>
            <a:picLocks noChangeAspect="1"/>
          </p:cNvPicPr>
          <p:nvPr/>
        </p:nvPicPr>
        <p:blipFill>
          <a:blip r:embed="rId5"/>
          <a:stretch>
            <a:fillRect/>
          </a:stretch>
        </p:blipFill>
        <p:spPr>
          <a:xfrm>
            <a:off x="5930969" y="4474792"/>
            <a:ext cx="1585097" cy="1272650"/>
          </a:xfrm>
          <a:prstGeom prst="rect">
            <a:avLst/>
          </a:prstGeom>
        </p:spPr>
      </p:pic>
      <p:pic>
        <p:nvPicPr>
          <p:cNvPr id="26" name="Picture 25" descr="A picture containing text, room, gambling house, clipart&#10;&#10;Description automatically generated">
            <a:extLst>
              <a:ext uri="{FF2B5EF4-FFF2-40B4-BE49-F238E27FC236}">
                <a16:creationId xmlns:a16="http://schemas.microsoft.com/office/drawing/2014/main" id="{C116A82F-8F99-48F9-8EA6-A69AC7D98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39039" y="4467171"/>
            <a:ext cx="1585097" cy="1280271"/>
          </a:xfrm>
          <a:prstGeom prst="rect">
            <a:avLst/>
          </a:prstGeom>
        </p:spPr>
      </p:pic>
    </p:spTree>
    <p:extLst>
      <p:ext uri="{BB962C8B-B14F-4D97-AF65-F5344CB8AC3E}">
        <p14:creationId xmlns:p14="http://schemas.microsoft.com/office/powerpoint/2010/main" val="236036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1000"/>
                                        <p:tgtEl>
                                          <p:spTgt spid="24"/>
                                        </p:tgtEl>
                                      </p:cBhvr>
                                    </p:animEffect>
                                    <p:anim calcmode="lin" valueType="num">
                                      <p:cBhvr>
                                        <p:cTn id="35" dur="1000" fill="hold"/>
                                        <p:tgtEl>
                                          <p:spTgt spid="24"/>
                                        </p:tgtEl>
                                        <p:attrNameLst>
                                          <p:attrName>ppt_x</p:attrName>
                                        </p:attrNameLst>
                                      </p:cBhvr>
                                      <p:tavLst>
                                        <p:tav tm="0">
                                          <p:val>
                                            <p:strVal val="#ppt_x"/>
                                          </p:val>
                                        </p:tav>
                                        <p:tav tm="100000">
                                          <p:val>
                                            <p:strVal val="#ppt_x"/>
                                          </p:val>
                                        </p:tav>
                                      </p:tavLst>
                                    </p:anim>
                                    <p:anim calcmode="lin" valueType="num">
                                      <p:cBhvr>
                                        <p:cTn id="3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1000"/>
                                        <p:tgtEl>
                                          <p:spTgt spid="26"/>
                                        </p:tgtEl>
                                      </p:cBhvr>
                                    </p:animEffect>
                                    <p:anim calcmode="lin" valueType="num">
                                      <p:cBhvr>
                                        <p:cTn id="42" dur="1000" fill="hold"/>
                                        <p:tgtEl>
                                          <p:spTgt spid="26"/>
                                        </p:tgtEl>
                                        <p:attrNameLst>
                                          <p:attrName>ppt_x</p:attrName>
                                        </p:attrNameLst>
                                      </p:cBhvr>
                                      <p:tavLst>
                                        <p:tav tm="0">
                                          <p:val>
                                            <p:strVal val="#ppt_x"/>
                                          </p:val>
                                        </p:tav>
                                        <p:tav tm="100000">
                                          <p:val>
                                            <p:strVal val="#ppt_x"/>
                                          </p:val>
                                        </p:tav>
                                      </p:tavLst>
                                    </p:anim>
                                    <p:anim calcmode="lin" valueType="num">
                                      <p:cBhvr>
                                        <p:cTn id="4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Presentation-Ted talk</Template>
  <TotalTime>148</TotalTime>
  <Words>1097</Words>
  <Application>Microsoft Office PowerPoint</Application>
  <PresentationFormat>Widescreen</PresentationFormat>
  <Paragraphs>113</Paragraphs>
  <Slides>18</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18</vt:i4>
      </vt:variant>
    </vt:vector>
  </HeadingPairs>
  <TitlesOfParts>
    <vt:vector size="26" baseType="lpstr">
      <vt:lpstr>Arial</vt:lpstr>
      <vt:lpstr>Britannic Bold</vt:lpstr>
      <vt:lpstr>Calibri</vt:lpstr>
      <vt:lpstr>Century Gothic</vt:lpstr>
      <vt:lpstr>Wingdings</vt:lpstr>
      <vt:lpstr>Wingdings 3</vt:lpstr>
      <vt:lpstr>Ion</vt:lpstr>
      <vt:lpstr>Ion Boardroom</vt:lpstr>
      <vt:lpstr>Digital Skills and Research Methods  (BMSW4003_BIRM) </vt:lpstr>
      <vt:lpstr>Radostina Rusenova  ID 2015829  Digital Skills and Research Method, BMSW4003 </vt:lpstr>
      <vt:lpstr>PowerPoint Presentation</vt:lpstr>
      <vt:lpstr>PowerPoint Presentation</vt:lpstr>
      <vt:lpstr>PowerPoint Presentation</vt:lpstr>
      <vt:lpstr>PowerPoint Presentation</vt:lpstr>
      <vt:lpstr>Neli Miteva</vt:lpstr>
      <vt:lpstr>Working memory</vt:lpstr>
      <vt:lpstr>PowerPoint Presentation</vt:lpstr>
      <vt:lpstr>Temporarily  </vt:lpstr>
      <vt:lpstr>Penka Hristova 2108956     </vt:lpstr>
      <vt:lpstr>              CONTRAST                      </vt:lpstr>
      <vt:lpstr>                                                                                                                   Types of contrast  </vt:lpstr>
      <vt:lpstr>Three common scenarios</vt:lpstr>
      <vt:lpstr>PowerPoint Presentation</vt:lpstr>
      <vt:lpstr>Text Size </vt:lpstr>
      <vt:lpstr>Comparison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(BMSW4003_BIRM) </dc:title>
  <dc:creator>Neli Miteva</dc:creator>
  <cp:lastModifiedBy>Neli Miteva</cp:lastModifiedBy>
  <cp:revision>2</cp:revision>
  <dcterms:created xsi:type="dcterms:W3CDTF">2021-10-11T11:29:41Z</dcterms:created>
  <dcterms:modified xsi:type="dcterms:W3CDTF">2021-10-11T14:04:04Z</dcterms:modified>
</cp:coreProperties>
</file>