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6" r:id="rId1"/>
  </p:sldMasterIdLst>
  <p:sldIdLst>
    <p:sldId id="259" r:id="rId2"/>
    <p:sldId id="265" r:id="rId3"/>
    <p:sldId id="260" r:id="rId4"/>
    <p:sldId id="266" r:id="rId5"/>
    <p:sldId id="262" r:id="rId6"/>
    <p:sldId id="268" r:id="rId7"/>
    <p:sldId id="269" r:id="rId8"/>
    <p:sldId id="270" r:id="rId9"/>
    <p:sldId id="274" r:id="rId10"/>
    <p:sldId id="27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FDA2A"/>
    <a:srgbClr val="69CF45"/>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4AFEDE-B2AB-415E-8CC1-0D65BCF6B0C6}" v="141" dt="2020-06-12T19:35:50.0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14F8CF-965D-4E19-A2FF-6A8F920F24B3}" type="doc">
      <dgm:prSet loTypeId="urn:microsoft.com/office/officeart/2005/8/layout/venn3" loCatId="relationship" qsTypeId="urn:microsoft.com/office/officeart/2005/8/quickstyle/3d3" qsCatId="3D" csTypeId="urn:microsoft.com/office/officeart/2005/8/colors/accent1_2" csCatId="accent1" phldr="1"/>
      <dgm:spPr/>
      <dgm:t>
        <a:bodyPr/>
        <a:lstStyle/>
        <a:p>
          <a:endParaRPr lang="en-GB"/>
        </a:p>
      </dgm:t>
    </dgm:pt>
    <dgm:pt modelId="{EEA20CA6-610E-4123-B9BA-699D1B946B38}">
      <dgm:prSet phldrT="[Text]" custT="1"/>
      <dgm:spPr/>
      <dgm:t>
        <a:bodyPr/>
        <a:lstStyle/>
        <a:p>
          <a:r>
            <a:rPr lang="en-GB" sz="1100" b="1" dirty="0"/>
            <a:t>Product</a:t>
          </a:r>
        </a:p>
      </dgm:t>
    </dgm:pt>
    <dgm:pt modelId="{BF7041C4-D366-4143-AA3A-61D1B812730C}" type="parTrans" cxnId="{4E93D273-698D-4825-9DD8-BA283AFF8E33}">
      <dgm:prSet/>
      <dgm:spPr/>
      <dgm:t>
        <a:bodyPr/>
        <a:lstStyle/>
        <a:p>
          <a:endParaRPr lang="en-GB"/>
        </a:p>
      </dgm:t>
    </dgm:pt>
    <dgm:pt modelId="{891F974C-2BD5-4AD3-B758-8DC0E780C03E}" type="sibTrans" cxnId="{4E93D273-698D-4825-9DD8-BA283AFF8E33}">
      <dgm:prSet/>
      <dgm:spPr/>
      <dgm:t>
        <a:bodyPr/>
        <a:lstStyle/>
        <a:p>
          <a:endParaRPr lang="en-GB"/>
        </a:p>
      </dgm:t>
    </dgm:pt>
    <dgm:pt modelId="{EB978954-9150-48A4-8995-92B2C1AF7CD0}">
      <dgm:prSet phldrT="[Text]" custT="1"/>
      <dgm:spPr/>
      <dgm:t>
        <a:bodyPr/>
        <a:lstStyle/>
        <a:p>
          <a:r>
            <a:rPr lang="en-GB" sz="1100" b="1" dirty="0"/>
            <a:t>Ecologically camp</a:t>
          </a:r>
        </a:p>
      </dgm:t>
    </dgm:pt>
    <dgm:pt modelId="{E0D63BED-CC45-4F86-B912-A9CF434D39B2}" type="parTrans" cxnId="{2C3312CE-2AC8-41BE-85CD-5B0CC5E25972}">
      <dgm:prSet/>
      <dgm:spPr/>
      <dgm:t>
        <a:bodyPr/>
        <a:lstStyle/>
        <a:p>
          <a:endParaRPr lang="en-GB"/>
        </a:p>
      </dgm:t>
    </dgm:pt>
    <dgm:pt modelId="{0817085F-A677-45DC-A85D-9F0272601933}" type="sibTrans" cxnId="{2C3312CE-2AC8-41BE-85CD-5B0CC5E25972}">
      <dgm:prSet/>
      <dgm:spPr/>
      <dgm:t>
        <a:bodyPr/>
        <a:lstStyle/>
        <a:p>
          <a:endParaRPr lang="en-GB"/>
        </a:p>
      </dgm:t>
    </dgm:pt>
    <dgm:pt modelId="{8ADB5D41-ED66-4EEC-A005-4D19FF070B45}">
      <dgm:prSet phldrT="[Text]" custT="1"/>
      <dgm:spPr/>
      <dgm:t>
        <a:bodyPr/>
        <a:lstStyle/>
        <a:p>
          <a:r>
            <a:rPr lang="en-GB" sz="1100" b="1" dirty="0">
              <a:latin typeface="+mn-lt"/>
            </a:rPr>
            <a:t>Price</a:t>
          </a:r>
        </a:p>
      </dgm:t>
    </dgm:pt>
    <dgm:pt modelId="{9B1703A0-12DB-4AC1-9E1F-F4321EC49D97}" type="parTrans" cxnId="{F662DCCD-CF64-460C-A4EE-7EEECC03B731}">
      <dgm:prSet/>
      <dgm:spPr/>
      <dgm:t>
        <a:bodyPr/>
        <a:lstStyle/>
        <a:p>
          <a:endParaRPr lang="en-GB"/>
        </a:p>
      </dgm:t>
    </dgm:pt>
    <dgm:pt modelId="{5D4ACA9D-7E48-4DB4-9911-177EB8529643}" type="sibTrans" cxnId="{F662DCCD-CF64-460C-A4EE-7EEECC03B731}">
      <dgm:prSet/>
      <dgm:spPr/>
      <dgm:t>
        <a:bodyPr/>
        <a:lstStyle/>
        <a:p>
          <a:endParaRPr lang="en-GB"/>
        </a:p>
      </dgm:t>
    </dgm:pt>
    <dgm:pt modelId="{61282F75-5858-48FC-B491-3D7A174DD0FA}">
      <dgm:prSet phldrT="[Text]" custT="1"/>
      <dgm:spPr/>
      <dgm:t>
        <a:bodyPr/>
        <a:lstStyle/>
        <a:p>
          <a:r>
            <a:rPr lang="en-US" sz="1100" b="1" dirty="0">
              <a:latin typeface="+mn-lt"/>
            </a:rPr>
            <a:t>£ 30 to £ 60 per night for a maximum of 6 people</a:t>
          </a:r>
          <a:endParaRPr lang="en-GB" sz="1100" b="1" dirty="0">
            <a:latin typeface="+mn-lt"/>
          </a:endParaRPr>
        </a:p>
      </dgm:t>
    </dgm:pt>
    <dgm:pt modelId="{E7C577C2-0396-4A3E-8DBE-1B67367C26B2}" type="parTrans" cxnId="{F5D66BCC-A8FB-4E95-949A-0E1F82C70D6D}">
      <dgm:prSet/>
      <dgm:spPr/>
      <dgm:t>
        <a:bodyPr/>
        <a:lstStyle/>
        <a:p>
          <a:endParaRPr lang="en-GB"/>
        </a:p>
      </dgm:t>
    </dgm:pt>
    <dgm:pt modelId="{78105857-8F20-4A45-8716-09914D83F05C}" type="sibTrans" cxnId="{F5D66BCC-A8FB-4E95-949A-0E1F82C70D6D}">
      <dgm:prSet/>
      <dgm:spPr/>
      <dgm:t>
        <a:bodyPr/>
        <a:lstStyle/>
        <a:p>
          <a:endParaRPr lang="en-GB"/>
        </a:p>
      </dgm:t>
    </dgm:pt>
    <dgm:pt modelId="{BF481158-A083-4890-8E43-D1E4AF15C059}">
      <dgm:prSet phldrT="[Text]" custT="1"/>
      <dgm:spPr/>
      <dgm:t>
        <a:bodyPr/>
        <a:lstStyle/>
        <a:p>
          <a:r>
            <a:rPr lang="en-GB" sz="1400" b="1" dirty="0"/>
            <a:t>Promotion</a:t>
          </a:r>
        </a:p>
      </dgm:t>
    </dgm:pt>
    <dgm:pt modelId="{D384732E-5496-4D75-8148-5C8FB4011951}" type="parTrans" cxnId="{B5CB6601-4F32-4091-977F-E1B1592E97A4}">
      <dgm:prSet/>
      <dgm:spPr/>
      <dgm:t>
        <a:bodyPr/>
        <a:lstStyle/>
        <a:p>
          <a:endParaRPr lang="en-GB"/>
        </a:p>
      </dgm:t>
    </dgm:pt>
    <dgm:pt modelId="{2213623C-D345-46A1-B36F-1F86349C0E20}" type="sibTrans" cxnId="{B5CB6601-4F32-4091-977F-E1B1592E97A4}">
      <dgm:prSet/>
      <dgm:spPr/>
      <dgm:t>
        <a:bodyPr/>
        <a:lstStyle/>
        <a:p>
          <a:endParaRPr lang="en-GB"/>
        </a:p>
      </dgm:t>
    </dgm:pt>
    <dgm:pt modelId="{2861491D-DC30-449A-A370-DE5C9E95B353}">
      <dgm:prSet phldrT="[Text]" custT="1"/>
      <dgm:spPr/>
      <dgm:t>
        <a:bodyPr/>
        <a:lstStyle/>
        <a:p>
          <a:r>
            <a:rPr lang="en-GB" sz="1400" b="1" dirty="0"/>
            <a:t>EMS club </a:t>
          </a:r>
        </a:p>
      </dgm:t>
    </dgm:pt>
    <dgm:pt modelId="{729FEE63-C4E9-421F-94FE-50F0BC2EB9E4}" type="parTrans" cxnId="{4918E55F-6229-45E4-9F81-BBBB8D72001E}">
      <dgm:prSet/>
      <dgm:spPr/>
      <dgm:t>
        <a:bodyPr/>
        <a:lstStyle/>
        <a:p>
          <a:endParaRPr lang="en-GB"/>
        </a:p>
      </dgm:t>
    </dgm:pt>
    <dgm:pt modelId="{A065B801-56BA-45D5-A5EC-7809E132BA47}" type="sibTrans" cxnId="{4918E55F-6229-45E4-9F81-BBBB8D72001E}">
      <dgm:prSet/>
      <dgm:spPr/>
      <dgm:t>
        <a:bodyPr/>
        <a:lstStyle/>
        <a:p>
          <a:endParaRPr lang="en-GB"/>
        </a:p>
      </dgm:t>
    </dgm:pt>
    <dgm:pt modelId="{5A37DC2C-9687-4794-B5BD-5B22E9217A53}">
      <dgm:prSet phldrT="[Text]" custT="1"/>
      <dgm:spPr/>
      <dgm:t>
        <a:bodyPr/>
        <a:lstStyle/>
        <a:p>
          <a:r>
            <a:rPr lang="en-GB" sz="1400" b="1" dirty="0"/>
            <a:t>Place</a:t>
          </a:r>
        </a:p>
      </dgm:t>
    </dgm:pt>
    <dgm:pt modelId="{691823C4-2311-441A-AFEC-6584C395A2BA}" type="parTrans" cxnId="{B5D58CDF-6A1A-49EE-8E9B-719862772FDA}">
      <dgm:prSet/>
      <dgm:spPr/>
      <dgm:t>
        <a:bodyPr/>
        <a:lstStyle/>
        <a:p>
          <a:endParaRPr lang="en-GB"/>
        </a:p>
      </dgm:t>
    </dgm:pt>
    <dgm:pt modelId="{D5676777-4920-43F3-8C8F-5DF2A8D2C469}" type="sibTrans" cxnId="{B5D58CDF-6A1A-49EE-8E9B-719862772FDA}">
      <dgm:prSet/>
      <dgm:spPr/>
      <dgm:t>
        <a:bodyPr/>
        <a:lstStyle/>
        <a:p>
          <a:endParaRPr lang="en-GB"/>
        </a:p>
      </dgm:t>
    </dgm:pt>
    <dgm:pt modelId="{F852461C-DE6F-483A-810F-172166354E5B}">
      <dgm:prSet custT="1"/>
      <dgm:spPr/>
      <dgm:t>
        <a:bodyPr/>
        <a:lstStyle/>
        <a:p>
          <a:r>
            <a:rPr lang="en-GB" sz="1100" b="1" dirty="0"/>
            <a:t>100% organic food</a:t>
          </a:r>
        </a:p>
      </dgm:t>
    </dgm:pt>
    <dgm:pt modelId="{5C27BAA0-F67B-424D-8519-1BA12576AE32}" type="parTrans" cxnId="{13628A88-4E2D-44E5-B476-6A8CF68FF78D}">
      <dgm:prSet/>
      <dgm:spPr/>
      <dgm:t>
        <a:bodyPr/>
        <a:lstStyle/>
        <a:p>
          <a:endParaRPr lang="en-GB"/>
        </a:p>
      </dgm:t>
    </dgm:pt>
    <dgm:pt modelId="{51B041DE-FF86-431B-854B-0EC2D0DEB8B3}" type="sibTrans" cxnId="{13628A88-4E2D-44E5-B476-6A8CF68FF78D}">
      <dgm:prSet/>
      <dgm:spPr/>
      <dgm:t>
        <a:bodyPr/>
        <a:lstStyle/>
        <a:p>
          <a:endParaRPr lang="en-GB"/>
        </a:p>
      </dgm:t>
    </dgm:pt>
    <dgm:pt modelId="{33E29B25-9CD1-4D72-9C37-A4FC54254EFD}">
      <dgm:prSet/>
      <dgm:spPr/>
      <dgm:t>
        <a:bodyPr/>
        <a:lstStyle/>
        <a:p>
          <a:endParaRPr lang="en-GB" sz="600" dirty="0"/>
        </a:p>
      </dgm:t>
    </dgm:pt>
    <dgm:pt modelId="{45CAE240-1535-40D8-8C41-B8B7A012AEC2}" type="parTrans" cxnId="{671E4865-B6DF-4A7E-A019-0F1CC264DBCF}">
      <dgm:prSet/>
      <dgm:spPr/>
      <dgm:t>
        <a:bodyPr/>
        <a:lstStyle/>
        <a:p>
          <a:endParaRPr lang="en-GB"/>
        </a:p>
      </dgm:t>
    </dgm:pt>
    <dgm:pt modelId="{344A8704-A42F-4835-B3ED-248BAB1CC94F}" type="sibTrans" cxnId="{671E4865-B6DF-4A7E-A019-0F1CC264DBCF}">
      <dgm:prSet/>
      <dgm:spPr/>
      <dgm:t>
        <a:bodyPr/>
        <a:lstStyle/>
        <a:p>
          <a:endParaRPr lang="en-GB"/>
        </a:p>
      </dgm:t>
    </dgm:pt>
    <dgm:pt modelId="{CE8C088D-E84D-4F2F-9D85-5F3B9E56A5D0}">
      <dgm:prSet custT="1"/>
      <dgm:spPr/>
      <dgm:t>
        <a:bodyPr/>
        <a:lstStyle/>
        <a:p>
          <a:r>
            <a:rPr lang="en-GB" sz="1400" b="1" dirty="0"/>
            <a:t>Social Media</a:t>
          </a:r>
        </a:p>
      </dgm:t>
    </dgm:pt>
    <dgm:pt modelId="{60657123-1847-4037-9AA8-5686D035B818}" type="parTrans" cxnId="{5990C477-6E42-4FC1-A4C1-723E04AE4AFF}">
      <dgm:prSet/>
      <dgm:spPr/>
      <dgm:t>
        <a:bodyPr/>
        <a:lstStyle/>
        <a:p>
          <a:endParaRPr lang="en-GB"/>
        </a:p>
      </dgm:t>
    </dgm:pt>
    <dgm:pt modelId="{38412197-5CE4-406A-8B6F-85346C57BE4B}" type="sibTrans" cxnId="{5990C477-6E42-4FC1-A4C1-723E04AE4AFF}">
      <dgm:prSet/>
      <dgm:spPr/>
      <dgm:t>
        <a:bodyPr/>
        <a:lstStyle/>
        <a:p>
          <a:endParaRPr lang="en-GB"/>
        </a:p>
      </dgm:t>
    </dgm:pt>
    <dgm:pt modelId="{B16BAD7F-6702-45EB-88B4-E214750F6BE7}">
      <dgm:prSet custT="1"/>
      <dgm:spPr/>
      <dgm:t>
        <a:bodyPr/>
        <a:lstStyle/>
        <a:p>
          <a:r>
            <a:rPr lang="en-GB" sz="1400" b="1" dirty="0"/>
            <a:t>Website </a:t>
          </a:r>
        </a:p>
      </dgm:t>
    </dgm:pt>
    <dgm:pt modelId="{141430B3-4E24-45A3-8CC5-E4353868B079}" type="parTrans" cxnId="{F0216B6F-4A84-4183-8B8C-03BC44B64F0C}">
      <dgm:prSet/>
      <dgm:spPr/>
      <dgm:t>
        <a:bodyPr/>
        <a:lstStyle/>
        <a:p>
          <a:endParaRPr lang="en-GB"/>
        </a:p>
      </dgm:t>
    </dgm:pt>
    <dgm:pt modelId="{FF670D7B-3715-410B-AABE-1F0BC43DCA37}" type="sibTrans" cxnId="{F0216B6F-4A84-4183-8B8C-03BC44B64F0C}">
      <dgm:prSet/>
      <dgm:spPr/>
      <dgm:t>
        <a:bodyPr/>
        <a:lstStyle/>
        <a:p>
          <a:endParaRPr lang="en-GB"/>
        </a:p>
      </dgm:t>
    </dgm:pt>
    <dgm:pt modelId="{1FC62E4D-E4E9-4C5A-9AC9-89E57BE56627}">
      <dgm:prSet custT="1"/>
      <dgm:spPr/>
      <dgm:t>
        <a:bodyPr/>
        <a:lstStyle/>
        <a:p>
          <a:r>
            <a:rPr lang="en-GB" sz="1400" b="1" dirty="0"/>
            <a:t>Expand in a different location in UK</a:t>
          </a:r>
        </a:p>
      </dgm:t>
    </dgm:pt>
    <dgm:pt modelId="{CA16B1EE-DA7E-4EB2-9461-9E8337F3A634}" type="parTrans" cxnId="{899F88DA-4DE9-4E45-B619-58354F2C4753}">
      <dgm:prSet/>
      <dgm:spPr/>
      <dgm:t>
        <a:bodyPr/>
        <a:lstStyle/>
        <a:p>
          <a:endParaRPr lang="en-GB"/>
        </a:p>
      </dgm:t>
    </dgm:pt>
    <dgm:pt modelId="{5A53BFAA-98F2-4991-9568-0F4436B1F06B}" type="sibTrans" cxnId="{899F88DA-4DE9-4E45-B619-58354F2C4753}">
      <dgm:prSet/>
      <dgm:spPr/>
      <dgm:t>
        <a:bodyPr/>
        <a:lstStyle/>
        <a:p>
          <a:endParaRPr lang="en-GB"/>
        </a:p>
      </dgm:t>
    </dgm:pt>
    <dgm:pt modelId="{D160149B-4720-4380-B441-16C25CBB4CD6}">
      <dgm:prSet custT="1"/>
      <dgm:spPr/>
      <dgm:t>
        <a:bodyPr/>
        <a:lstStyle/>
        <a:p>
          <a:r>
            <a:rPr lang="en-GB" sz="1400" b="1" dirty="0"/>
            <a:t>SEO Experts </a:t>
          </a:r>
        </a:p>
      </dgm:t>
    </dgm:pt>
    <dgm:pt modelId="{7F41E59A-EA67-4BF3-B4AD-9792030BCF3B}" type="parTrans" cxnId="{F5FD029C-20DC-468A-B59F-75393A64B8C1}">
      <dgm:prSet/>
      <dgm:spPr/>
      <dgm:t>
        <a:bodyPr/>
        <a:lstStyle/>
        <a:p>
          <a:endParaRPr lang="en-GB"/>
        </a:p>
      </dgm:t>
    </dgm:pt>
    <dgm:pt modelId="{5230FB1E-D269-473F-AF87-0DC3EFE45994}" type="sibTrans" cxnId="{F5FD029C-20DC-468A-B59F-75393A64B8C1}">
      <dgm:prSet/>
      <dgm:spPr/>
      <dgm:t>
        <a:bodyPr/>
        <a:lstStyle/>
        <a:p>
          <a:endParaRPr lang="en-GB"/>
        </a:p>
      </dgm:t>
    </dgm:pt>
    <dgm:pt modelId="{1279D71F-DC1C-46C6-9A8D-EEAEC1474C06}">
      <dgm:prSet custT="1"/>
      <dgm:spPr/>
      <dgm:t>
        <a:bodyPr/>
        <a:lstStyle/>
        <a:p>
          <a:r>
            <a:rPr lang="en-GB" sz="1100" b="1" dirty="0"/>
            <a:t>Pick up and drop service</a:t>
          </a:r>
        </a:p>
      </dgm:t>
    </dgm:pt>
    <dgm:pt modelId="{53BFFE93-CFE2-46B1-9C2C-6EA1E561B540}" type="parTrans" cxnId="{7542E9BD-8A33-4470-A020-5AE7E1DC0140}">
      <dgm:prSet/>
      <dgm:spPr/>
      <dgm:t>
        <a:bodyPr/>
        <a:lstStyle/>
        <a:p>
          <a:endParaRPr lang="en-GB"/>
        </a:p>
      </dgm:t>
    </dgm:pt>
    <dgm:pt modelId="{BC0FC0ED-B0D6-4156-BCE6-1C2AF7F189AE}" type="sibTrans" cxnId="{7542E9BD-8A33-4470-A020-5AE7E1DC0140}">
      <dgm:prSet/>
      <dgm:spPr/>
      <dgm:t>
        <a:bodyPr/>
        <a:lstStyle/>
        <a:p>
          <a:endParaRPr lang="en-GB"/>
        </a:p>
      </dgm:t>
    </dgm:pt>
    <dgm:pt modelId="{3DC62ACE-7B46-4EBB-B5AB-489330A69E3D}">
      <dgm:prSet custT="1"/>
      <dgm:spPr/>
      <dgm:t>
        <a:bodyPr/>
        <a:lstStyle/>
        <a:p>
          <a:r>
            <a:rPr lang="en-GB" sz="1100" b="1" dirty="0"/>
            <a:t>Personal rented vehicle</a:t>
          </a:r>
        </a:p>
      </dgm:t>
    </dgm:pt>
    <dgm:pt modelId="{506636BD-3767-4E0B-82E1-55FADE653DF5}" type="parTrans" cxnId="{AFEB83C3-F89D-43DB-BD64-01038FB50752}">
      <dgm:prSet/>
      <dgm:spPr/>
      <dgm:t>
        <a:bodyPr/>
        <a:lstStyle/>
        <a:p>
          <a:endParaRPr lang="en-GB"/>
        </a:p>
      </dgm:t>
    </dgm:pt>
    <dgm:pt modelId="{3C8173DD-6CB4-4505-B9FC-5DAD3DB9629F}" type="sibTrans" cxnId="{AFEB83C3-F89D-43DB-BD64-01038FB50752}">
      <dgm:prSet/>
      <dgm:spPr/>
      <dgm:t>
        <a:bodyPr/>
        <a:lstStyle/>
        <a:p>
          <a:endParaRPr lang="en-GB"/>
        </a:p>
      </dgm:t>
    </dgm:pt>
    <dgm:pt modelId="{E07F1D7C-0D7E-469D-8300-32B308315570}">
      <dgm:prSet/>
      <dgm:spPr/>
      <dgm:t>
        <a:bodyPr/>
        <a:lstStyle/>
        <a:p>
          <a:endParaRPr lang="en-GB" sz="900" dirty="0"/>
        </a:p>
      </dgm:t>
    </dgm:pt>
    <dgm:pt modelId="{5E0A0809-5899-4072-9DF0-1616D482FC07}" type="parTrans" cxnId="{897EB0BF-C383-408C-9033-1DCEFC74F6A2}">
      <dgm:prSet/>
      <dgm:spPr/>
      <dgm:t>
        <a:bodyPr/>
        <a:lstStyle/>
        <a:p>
          <a:endParaRPr lang="en-GB"/>
        </a:p>
      </dgm:t>
    </dgm:pt>
    <dgm:pt modelId="{5FFFBC82-30E4-44A8-8DFA-D7121B1F6D95}" type="sibTrans" cxnId="{897EB0BF-C383-408C-9033-1DCEFC74F6A2}">
      <dgm:prSet/>
      <dgm:spPr/>
      <dgm:t>
        <a:bodyPr/>
        <a:lstStyle/>
        <a:p>
          <a:endParaRPr lang="en-GB"/>
        </a:p>
      </dgm:t>
    </dgm:pt>
    <dgm:pt modelId="{F926A6EF-9600-4359-BF23-1682FEDFCAEE}">
      <dgm:prSet custT="1"/>
      <dgm:spPr/>
      <dgm:t>
        <a:bodyPr/>
        <a:lstStyle/>
        <a:p>
          <a:r>
            <a:rPr lang="en-GB" sz="1100" b="1" dirty="0"/>
            <a:t>Health and safety-related services </a:t>
          </a:r>
        </a:p>
      </dgm:t>
    </dgm:pt>
    <dgm:pt modelId="{18ADE7C2-9A04-407A-AB48-F67A758A3D47}" type="parTrans" cxnId="{DE379BFF-3ABD-476F-BE79-2AFBF2E76747}">
      <dgm:prSet/>
      <dgm:spPr/>
      <dgm:t>
        <a:bodyPr/>
        <a:lstStyle/>
        <a:p>
          <a:endParaRPr lang="en-GB"/>
        </a:p>
      </dgm:t>
    </dgm:pt>
    <dgm:pt modelId="{EC44D98F-0022-4DE0-83B6-B8C29C7CC62E}" type="sibTrans" cxnId="{DE379BFF-3ABD-476F-BE79-2AFBF2E76747}">
      <dgm:prSet/>
      <dgm:spPr/>
      <dgm:t>
        <a:bodyPr/>
        <a:lstStyle/>
        <a:p>
          <a:endParaRPr lang="en-GB"/>
        </a:p>
      </dgm:t>
    </dgm:pt>
    <dgm:pt modelId="{700524B8-1BC9-482B-A2E1-5544F12A912B}">
      <dgm:prSet custT="1"/>
      <dgm:spPr/>
      <dgm:t>
        <a:bodyPr/>
        <a:lstStyle/>
        <a:p>
          <a:r>
            <a:rPr lang="en-GB" sz="1400" b="1" dirty="0"/>
            <a:t>Scotland</a:t>
          </a:r>
        </a:p>
      </dgm:t>
    </dgm:pt>
    <dgm:pt modelId="{9F153264-8C48-4718-AAFB-7213AA009FC0}" type="parTrans" cxnId="{44C85BE0-9E0F-4C54-8BED-EEB0888B6413}">
      <dgm:prSet/>
      <dgm:spPr/>
      <dgm:t>
        <a:bodyPr/>
        <a:lstStyle/>
        <a:p>
          <a:endParaRPr lang="en-GB"/>
        </a:p>
      </dgm:t>
    </dgm:pt>
    <dgm:pt modelId="{6C8129B9-3E0C-4756-A6C2-03BA539C4A21}" type="sibTrans" cxnId="{44C85BE0-9E0F-4C54-8BED-EEB0888B6413}">
      <dgm:prSet/>
      <dgm:spPr/>
      <dgm:t>
        <a:bodyPr/>
        <a:lstStyle/>
        <a:p>
          <a:endParaRPr lang="en-GB"/>
        </a:p>
      </dgm:t>
    </dgm:pt>
    <dgm:pt modelId="{41DD5334-9343-4448-9066-A088CD08EB6F}">
      <dgm:prSet phldrT="[Text]" custT="1"/>
      <dgm:spPr/>
      <dgm:t>
        <a:bodyPr/>
        <a:lstStyle/>
        <a:p>
          <a:r>
            <a:rPr lang="en-US" sz="1100" b="1" dirty="0">
              <a:latin typeface="+mn-lt"/>
            </a:rPr>
            <a:t>£ 40 to £ 50 for opting pickup and drop services </a:t>
          </a:r>
          <a:endParaRPr lang="en-GB" sz="1100" b="1" dirty="0">
            <a:latin typeface="+mn-lt"/>
          </a:endParaRPr>
        </a:p>
      </dgm:t>
    </dgm:pt>
    <dgm:pt modelId="{A6DF03A9-8C59-4AD8-99C1-0265575FC257}" type="parTrans" cxnId="{E89C1A71-6619-4900-B76E-F18FB7FA5927}">
      <dgm:prSet/>
      <dgm:spPr/>
      <dgm:t>
        <a:bodyPr/>
        <a:lstStyle/>
        <a:p>
          <a:endParaRPr lang="en-GB"/>
        </a:p>
      </dgm:t>
    </dgm:pt>
    <dgm:pt modelId="{A62BE0CD-852A-4098-A659-A7D3E1A66295}" type="sibTrans" cxnId="{E89C1A71-6619-4900-B76E-F18FB7FA5927}">
      <dgm:prSet/>
      <dgm:spPr/>
      <dgm:t>
        <a:bodyPr/>
        <a:lstStyle/>
        <a:p>
          <a:endParaRPr lang="en-GB"/>
        </a:p>
      </dgm:t>
    </dgm:pt>
    <dgm:pt modelId="{28AE09EB-EA4F-4F01-B6C0-C7D5959D26E0}">
      <dgm:prSet custT="1"/>
      <dgm:spPr/>
      <dgm:t>
        <a:bodyPr/>
        <a:lstStyle/>
        <a:p>
          <a:r>
            <a:rPr lang="en-US" sz="1100" b="1" dirty="0">
              <a:latin typeface="+mn-lt"/>
            </a:rPr>
            <a:t>Food £ 10 to £ 20 per person for each time</a:t>
          </a:r>
          <a:endParaRPr lang="en-GB" sz="1100" b="1" dirty="0">
            <a:latin typeface="+mn-lt"/>
          </a:endParaRPr>
        </a:p>
      </dgm:t>
    </dgm:pt>
    <dgm:pt modelId="{940A4C55-E0E0-4E6B-9B36-DABDD6A11EB4}" type="parTrans" cxnId="{FC049E10-BDC3-4969-BAA7-B42564F11193}">
      <dgm:prSet/>
      <dgm:spPr/>
      <dgm:t>
        <a:bodyPr/>
        <a:lstStyle/>
        <a:p>
          <a:endParaRPr lang="en-GB"/>
        </a:p>
      </dgm:t>
    </dgm:pt>
    <dgm:pt modelId="{EB87BEB7-919F-4021-AD40-CD4AA25DC792}" type="sibTrans" cxnId="{FC049E10-BDC3-4969-BAA7-B42564F11193}">
      <dgm:prSet/>
      <dgm:spPr/>
      <dgm:t>
        <a:bodyPr/>
        <a:lstStyle/>
        <a:p>
          <a:endParaRPr lang="en-GB"/>
        </a:p>
      </dgm:t>
    </dgm:pt>
    <dgm:pt modelId="{1342153B-F30F-4548-93F2-A13CAD4599FB}" type="pres">
      <dgm:prSet presAssocID="{3714F8CF-965D-4E19-A2FF-6A8F920F24B3}" presName="Name0" presStyleCnt="0">
        <dgm:presLayoutVars>
          <dgm:dir/>
          <dgm:resizeHandles val="exact"/>
        </dgm:presLayoutVars>
      </dgm:prSet>
      <dgm:spPr/>
    </dgm:pt>
    <dgm:pt modelId="{E4C3A011-E493-4128-90E5-C1DF59986008}" type="pres">
      <dgm:prSet presAssocID="{EEA20CA6-610E-4123-B9BA-699D1B946B38}" presName="Name5" presStyleLbl="vennNode1" presStyleIdx="0" presStyleCnt="4">
        <dgm:presLayoutVars>
          <dgm:bulletEnabled val="1"/>
        </dgm:presLayoutVars>
      </dgm:prSet>
      <dgm:spPr/>
    </dgm:pt>
    <dgm:pt modelId="{940988D1-ACDA-4FD3-879F-804C7A73701F}" type="pres">
      <dgm:prSet presAssocID="{891F974C-2BD5-4AD3-B758-8DC0E780C03E}" presName="space" presStyleCnt="0"/>
      <dgm:spPr/>
    </dgm:pt>
    <dgm:pt modelId="{D6CFDFD7-A489-4971-ADBB-2AF4FD1C69C6}" type="pres">
      <dgm:prSet presAssocID="{8ADB5D41-ED66-4EEC-A005-4D19FF070B45}" presName="Name5" presStyleLbl="vennNode1" presStyleIdx="1" presStyleCnt="4">
        <dgm:presLayoutVars>
          <dgm:bulletEnabled val="1"/>
        </dgm:presLayoutVars>
      </dgm:prSet>
      <dgm:spPr/>
    </dgm:pt>
    <dgm:pt modelId="{6CE9EF1B-AFDC-433D-AFEC-5C4DAD09A3D8}" type="pres">
      <dgm:prSet presAssocID="{5D4ACA9D-7E48-4DB4-9911-177EB8529643}" presName="space" presStyleCnt="0"/>
      <dgm:spPr/>
    </dgm:pt>
    <dgm:pt modelId="{9E1D815F-A3FB-46E5-A04D-76B2FA3A50AC}" type="pres">
      <dgm:prSet presAssocID="{BF481158-A083-4890-8E43-D1E4AF15C059}" presName="Name5" presStyleLbl="vennNode1" presStyleIdx="2" presStyleCnt="4">
        <dgm:presLayoutVars>
          <dgm:bulletEnabled val="1"/>
        </dgm:presLayoutVars>
      </dgm:prSet>
      <dgm:spPr/>
    </dgm:pt>
    <dgm:pt modelId="{A1F11AA6-6DC3-4DDB-8A3F-072493F85C18}" type="pres">
      <dgm:prSet presAssocID="{2213623C-D345-46A1-B36F-1F86349C0E20}" presName="space" presStyleCnt="0"/>
      <dgm:spPr/>
    </dgm:pt>
    <dgm:pt modelId="{C8F82037-9FF9-4DC2-B470-78E991FEBD4F}" type="pres">
      <dgm:prSet presAssocID="{5A37DC2C-9687-4794-B5BD-5B22E9217A53}" presName="Name5" presStyleLbl="vennNode1" presStyleIdx="3" presStyleCnt="4">
        <dgm:presLayoutVars>
          <dgm:bulletEnabled val="1"/>
        </dgm:presLayoutVars>
      </dgm:prSet>
      <dgm:spPr/>
    </dgm:pt>
  </dgm:ptLst>
  <dgm:cxnLst>
    <dgm:cxn modelId="{5B76F300-3C5D-4844-A5F1-C26B43759185}" type="presOf" srcId="{41DD5334-9343-4448-9066-A088CD08EB6F}" destId="{D6CFDFD7-A489-4971-ADBB-2AF4FD1C69C6}" srcOrd="0" destOrd="3" presId="urn:microsoft.com/office/officeart/2005/8/layout/venn3"/>
    <dgm:cxn modelId="{B5CB6601-4F32-4091-977F-E1B1592E97A4}" srcId="{3714F8CF-965D-4E19-A2FF-6A8F920F24B3}" destId="{BF481158-A083-4890-8E43-D1E4AF15C059}" srcOrd="2" destOrd="0" parTransId="{D384732E-5496-4D75-8148-5C8FB4011951}" sibTransId="{2213623C-D345-46A1-B36F-1F86349C0E20}"/>
    <dgm:cxn modelId="{FC049E10-BDC3-4969-BAA7-B42564F11193}" srcId="{8ADB5D41-ED66-4EEC-A005-4D19FF070B45}" destId="{28AE09EB-EA4F-4F01-B6C0-C7D5959D26E0}" srcOrd="1" destOrd="0" parTransId="{940A4C55-E0E0-4E6B-9B36-DABDD6A11EB4}" sibTransId="{EB87BEB7-919F-4021-AD40-CD4AA25DC792}"/>
    <dgm:cxn modelId="{179EE923-EB01-49EA-97C1-E65D8CE64235}" type="presOf" srcId="{5A37DC2C-9687-4794-B5BD-5B22E9217A53}" destId="{C8F82037-9FF9-4DC2-B470-78E991FEBD4F}" srcOrd="0" destOrd="0" presId="urn:microsoft.com/office/officeart/2005/8/layout/venn3"/>
    <dgm:cxn modelId="{94C8AA3F-1A63-40BC-82F8-AE861C5AE7D7}" type="presOf" srcId="{3DC62ACE-7B46-4EBB-B5AB-489330A69E3D}" destId="{E4C3A011-E493-4128-90E5-C1DF59986008}" srcOrd="0" destOrd="4" presId="urn:microsoft.com/office/officeart/2005/8/layout/venn3"/>
    <dgm:cxn modelId="{4918E55F-6229-45E4-9F81-BBBB8D72001E}" srcId="{BF481158-A083-4890-8E43-D1E4AF15C059}" destId="{2861491D-DC30-449A-A370-DE5C9E95B353}" srcOrd="0" destOrd="0" parTransId="{729FEE63-C4E9-421F-94FE-50F0BC2EB9E4}" sibTransId="{A065B801-56BA-45D5-A5EC-7809E132BA47}"/>
    <dgm:cxn modelId="{683E4164-EFB7-4A70-87D3-6356CCE3604E}" type="presOf" srcId="{F852461C-DE6F-483A-810F-172166354E5B}" destId="{E4C3A011-E493-4128-90E5-C1DF59986008}" srcOrd="0" destOrd="2" presId="urn:microsoft.com/office/officeart/2005/8/layout/venn3"/>
    <dgm:cxn modelId="{0FB34165-410F-44AC-B9B8-8809F2B8CB08}" type="presOf" srcId="{E07F1D7C-0D7E-469D-8300-32B308315570}" destId="{E4C3A011-E493-4128-90E5-C1DF59986008}" srcOrd="0" destOrd="6" presId="urn:microsoft.com/office/officeart/2005/8/layout/venn3"/>
    <dgm:cxn modelId="{671E4865-B6DF-4A7E-A019-0F1CC264DBCF}" srcId="{5A37DC2C-9687-4794-B5BD-5B22E9217A53}" destId="{33E29B25-9CD1-4D72-9C37-A4FC54254EFD}" srcOrd="2" destOrd="0" parTransId="{45CAE240-1535-40D8-8C41-B8B7A012AEC2}" sibTransId="{344A8704-A42F-4835-B3ED-248BAB1CC94F}"/>
    <dgm:cxn modelId="{D718B74A-57DE-4632-89DB-85A8A13697A9}" type="presOf" srcId="{33E29B25-9CD1-4D72-9C37-A4FC54254EFD}" destId="{C8F82037-9FF9-4DC2-B470-78E991FEBD4F}" srcOrd="0" destOrd="3" presId="urn:microsoft.com/office/officeart/2005/8/layout/venn3"/>
    <dgm:cxn modelId="{F0216B6F-4A84-4183-8B8C-03BC44B64F0C}" srcId="{BF481158-A083-4890-8E43-D1E4AF15C059}" destId="{B16BAD7F-6702-45EB-88B4-E214750F6BE7}" srcOrd="1" destOrd="0" parTransId="{141430B3-4E24-45A3-8CC5-E4353868B079}" sibTransId="{FF670D7B-3715-410B-AABE-1F0BC43DCA37}"/>
    <dgm:cxn modelId="{E89C1A71-6619-4900-B76E-F18FB7FA5927}" srcId="{8ADB5D41-ED66-4EEC-A005-4D19FF070B45}" destId="{41DD5334-9343-4448-9066-A088CD08EB6F}" srcOrd="2" destOrd="0" parTransId="{A6DF03A9-8C59-4AD8-99C1-0265575FC257}" sibTransId="{A62BE0CD-852A-4098-A659-A7D3E1A66295}"/>
    <dgm:cxn modelId="{8D0EE772-6C09-41ED-A5B9-BDE48EB7AF04}" type="presOf" srcId="{B16BAD7F-6702-45EB-88B4-E214750F6BE7}" destId="{9E1D815F-A3FB-46E5-A04D-76B2FA3A50AC}" srcOrd="0" destOrd="2" presId="urn:microsoft.com/office/officeart/2005/8/layout/venn3"/>
    <dgm:cxn modelId="{4E93D273-698D-4825-9DD8-BA283AFF8E33}" srcId="{3714F8CF-965D-4E19-A2FF-6A8F920F24B3}" destId="{EEA20CA6-610E-4123-B9BA-699D1B946B38}" srcOrd="0" destOrd="0" parTransId="{BF7041C4-D366-4143-AA3A-61D1B812730C}" sibTransId="{891F974C-2BD5-4AD3-B758-8DC0E780C03E}"/>
    <dgm:cxn modelId="{5990C477-6E42-4FC1-A4C1-723E04AE4AFF}" srcId="{BF481158-A083-4890-8E43-D1E4AF15C059}" destId="{CE8C088D-E84D-4F2F-9D85-5F3B9E56A5D0}" srcOrd="2" destOrd="0" parTransId="{60657123-1847-4037-9AA8-5686D035B818}" sibTransId="{38412197-5CE4-406A-8B6F-85346C57BE4B}"/>
    <dgm:cxn modelId="{B7ACAD7B-BC5B-4196-A655-697B11BFF1C4}" type="presOf" srcId="{28AE09EB-EA4F-4F01-B6C0-C7D5959D26E0}" destId="{D6CFDFD7-A489-4971-ADBB-2AF4FD1C69C6}" srcOrd="0" destOrd="2" presId="urn:microsoft.com/office/officeart/2005/8/layout/venn3"/>
    <dgm:cxn modelId="{07EB9D81-CD45-4893-9E52-9A22AF3DDE84}" type="presOf" srcId="{8ADB5D41-ED66-4EEC-A005-4D19FF070B45}" destId="{D6CFDFD7-A489-4971-ADBB-2AF4FD1C69C6}" srcOrd="0" destOrd="0" presId="urn:microsoft.com/office/officeart/2005/8/layout/venn3"/>
    <dgm:cxn modelId="{13628A88-4E2D-44E5-B476-6A8CF68FF78D}" srcId="{EEA20CA6-610E-4123-B9BA-699D1B946B38}" destId="{F852461C-DE6F-483A-810F-172166354E5B}" srcOrd="1" destOrd="0" parTransId="{5C27BAA0-F67B-424D-8519-1BA12576AE32}" sibTransId="{51B041DE-FF86-431B-854B-0EC2D0DEB8B3}"/>
    <dgm:cxn modelId="{83BE3B8C-DE7F-4EDC-A9E9-CA674A720148}" type="presOf" srcId="{D160149B-4720-4380-B441-16C25CBB4CD6}" destId="{9E1D815F-A3FB-46E5-A04D-76B2FA3A50AC}" srcOrd="0" destOrd="4" presId="urn:microsoft.com/office/officeart/2005/8/layout/venn3"/>
    <dgm:cxn modelId="{A87F7B8C-989C-45AC-9A4E-75F5B65EA2B0}" type="presOf" srcId="{EB978954-9150-48A4-8995-92B2C1AF7CD0}" destId="{E4C3A011-E493-4128-90E5-C1DF59986008}" srcOrd="0" destOrd="1" presId="urn:microsoft.com/office/officeart/2005/8/layout/venn3"/>
    <dgm:cxn modelId="{8C3ECB90-63CC-4423-AA7C-EC3C33BCB71B}" type="presOf" srcId="{2861491D-DC30-449A-A370-DE5C9E95B353}" destId="{9E1D815F-A3FB-46E5-A04D-76B2FA3A50AC}" srcOrd="0" destOrd="1" presId="urn:microsoft.com/office/officeart/2005/8/layout/venn3"/>
    <dgm:cxn modelId="{F5FD029C-20DC-468A-B59F-75393A64B8C1}" srcId="{BF481158-A083-4890-8E43-D1E4AF15C059}" destId="{D160149B-4720-4380-B441-16C25CBB4CD6}" srcOrd="3" destOrd="0" parTransId="{7F41E59A-EA67-4BF3-B4AD-9792030BCF3B}" sibTransId="{5230FB1E-D269-473F-AF87-0DC3EFE45994}"/>
    <dgm:cxn modelId="{B922CDA9-0A7D-448A-90BD-AC5A0C05F591}" type="presOf" srcId="{61282F75-5858-48FC-B491-3D7A174DD0FA}" destId="{D6CFDFD7-A489-4971-ADBB-2AF4FD1C69C6}" srcOrd="0" destOrd="1" presId="urn:microsoft.com/office/officeart/2005/8/layout/venn3"/>
    <dgm:cxn modelId="{DEDAF8B1-C5B4-4611-9075-FBCE24C6D84A}" type="presOf" srcId="{EEA20CA6-610E-4123-B9BA-699D1B946B38}" destId="{E4C3A011-E493-4128-90E5-C1DF59986008}" srcOrd="0" destOrd="0" presId="urn:microsoft.com/office/officeart/2005/8/layout/venn3"/>
    <dgm:cxn modelId="{6FA0E2BD-C2CF-46BD-826C-385914B815A6}" type="presOf" srcId="{BF481158-A083-4890-8E43-D1E4AF15C059}" destId="{9E1D815F-A3FB-46E5-A04D-76B2FA3A50AC}" srcOrd="0" destOrd="0" presId="urn:microsoft.com/office/officeart/2005/8/layout/venn3"/>
    <dgm:cxn modelId="{7542E9BD-8A33-4470-A020-5AE7E1DC0140}" srcId="{EEA20CA6-610E-4123-B9BA-699D1B946B38}" destId="{1279D71F-DC1C-46C6-9A8D-EEAEC1474C06}" srcOrd="2" destOrd="0" parTransId="{53BFFE93-CFE2-46B1-9C2C-6EA1E561B540}" sibTransId="{BC0FC0ED-B0D6-4156-BCE6-1C2AF7F189AE}"/>
    <dgm:cxn modelId="{897EB0BF-C383-408C-9033-1DCEFC74F6A2}" srcId="{EEA20CA6-610E-4123-B9BA-699D1B946B38}" destId="{E07F1D7C-0D7E-469D-8300-32B308315570}" srcOrd="5" destOrd="0" parTransId="{5E0A0809-5899-4072-9DF0-1616D482FC07}" sibTransId="{5FFFBC82-30E4-44A8-8DFA-D7121B1F6D95}"/>
    <dgm:cxn modelId="{E3EB25C0-3E4E-4887-925B-8609D25AD6C9}" type="presOf" srcId="{CE8C088D-E84D-4F2F-9D85-5F3B9E56A5D0}" destId="{9E1D815F-A3FB-46E5-A04D-76B2FA3A50AC}" srcOrd="0" destOrd="3" presId="urn:microsoft.com/office/officeart/2005/8/layout/venn3"/>
    <dgm:cxn modelId="{AFEB83C3-F89D-43DB-BD64-01038FB50752}" srcId="{EEA20CA6-610E-4123-B9BA-699D1B946B38}" destId="{3DC62ACE-7B46-4EBB-B5AB-489330A69E3D}" srcOrd="3" destOrd="0" parTransId="{506636BD-3767-4E0B-82E1-55FADE653DF5}" sibTransId="{3C8173DD-6CB4-4505-B9FC-5DAD3DB9629F}"/>
    <dgm:cxn modelId="{F5D66BCC-A8FB-4E95-949A-0E1F82C70D6D}" srcId="{8ADB5D41-ED66-4EEC-A005-4D19FF070B45}" destId="{61282F75-5858-48FC-B491-3D7A174DD0FA}" srcOrd="0" destOrd="0" parTransId="{E7C577C2-0396-4A3E-8DBE-1B67367C26B2}" sibTransId="{78105857-8F20-4A45-8716-09914D83F05C}"/>
    <dgm:cxn modelId="{F662DCCD-CF64-460C-A4EE-7EEECC03B731}" srcId="{3714F8CF-965D-4E19-A2FF-6A8F920F24B3}" destId="{8ADB5D41-ED66-4EEC-A005-4D19FF070B45}" srcOrd="1" destOrd="0" parTransId="{9B1703A0-12DB-4AC1-9E1F-F4321EC49D97}" sibTransId="{5D4ACA9D-7E48-4DB4-9911-177EB8529643}"/>
    <dgm:cxn modelId="{2C3312CE-2AC8-41BE-85CD-5B0CC5E25972}" srcId="{EEA20CA6-610E-4123-B9BA-699D1B946B38}" destId="{EB978954-9150-48A4-8995-92B2C1AF7CD0}" srcOrd="0" destOrd="0" parTransId="{E0D63BED-CC45-4F86-B912-A9CF434D39B2}" sibTransId="{0817085F-A677-45DC-A85D-9F0272601933}"/>
    <dgm:cxn modelId="{85C546D7-0FB6-40CD-A2D8-481ED9B5FB79}" type="presOf" srcId="{3714F8CF-965D-4E19-A2FF-6A8F920F24B3}" destId="{1342153B-F30F-4548-93F2-A13CAD4599FB}" srcOrd="0" destOrd="0" presId="urn:microsoft.com/office/officeart/2005/8/layout/venn3"/>
    <dgm:cxn modelId="{899F88DA-4DE9-4E45-B619-58354F2C4753}" srcId="{5A37DC2C-9687-4794-B5BD-5B22E9217A53}" destId="{1FC62E4D-E4E9-4C5A-9AC9-89E57BE56627}" srcOrd="1" destOrd="0" parTransId="{CA16B1EE-DA7E-4EB2-9461-9E8337F3A634}" sibTransId="{5A53BFAA-98F2-4991-9568-0F4436B1F06B}"/>
    <dgm:cxn modelId="{E23790DE-7620-4BE3-9271-CFBD20B6CE79}" type="presOf" srcId="{F926A6EF-9600-4359-BF23-1682FEDFCAEE}" destId="{E4C3A011-E493-4128-90E5-C1DF59986008}" srcOrd="0" destOrd="5" presId="urn:microsoft.com/office/officeart/2005/8/layout/venn3"/>
    <dgm:cxn modelId="{B5D58CDF-6A1A-49EE-8E9B-719862772FDA}" srcId="{3714F8CF-965D-4E19-A2FF-6A8F920F24B3}" destId="{5A37DC2C-9687-4794-B5BD-5B22E9217A53}" srcOrd="3" destOrd="0" parTransId="{691823C4-2311-441A-AFEC-6584C395A2BA}" sibTransId="{D5676777-4920-43F3-8C8F-5DF2A8D2C469}"/>
    <dgm:cxn modelId="{44C85BE0-9E0F-4C54-8BED-EEB0888B6413}" srcId="{5A37DC2C-9687-4794-B5BD-5B22E9217A53}" destId="{700524B8-1BC9-482B-A2E1-5544F12A912B}" srcOrd="0" destOrd="0" parTransId="{9F153264-8C48-4718-AAFB-7213AA009FC0}" sibTransId="{6C8129B9-3E0C-4756-A6C2-03BA539C4A21}"/>
    <dgm:cxn modelId="{315D44E6-464E-4B37-A06C-EC8B26024B73}" type="presOf" srcId="{700524B8-1BC9-482B-A2E1-5544F12A912B}" destId="{C8F82037-9FF9-4DC2-B470-78E991FEBD4F}" srcOrd="0" destOrd="1" presId="urn:microsoft.com/office/officeart/2005/8/layout/venn3"/>
    <dgm:cxn modelId="{AC5C1BEC-3C4E-4B27-BEEF-A3BC9127642F}" type="presOf" srcId="{1279D71F-DC1C-46C6-9A8D-EEAEC1474C06}" destId="{E4C3A011-E493-4128-90E5-C1DF59986008}" srcOrd="0" destOrd="3" presId="urn:microsoft.com/office/officeart/2005/8/layout/venn3"/>
    <dgm:cxn modelId="{E0EB60ED-A5EA-4294-AA4C-8B7BF58DBAFA}" type="presOf" srcId="{1FC62E4D-E4E9-4C5A-9AC9-89E57BE56627}" destId="{C8F82037-9FF9-4DC2-B470-78E991FEBD4F}" srcOrd="0" destOrd="2" presId="urn:microsoft.com/office/officeart/2005/8/layout/venn3"/>
    <dgm:cxn modelId="{DE379BFF-3ABD-476F-BE79-2AFBF2E76747}" srcId="{EEA20CA6-610E-4123-B9BA-699D1B946B38}" destId="{F926A6EF-9600-4359-BF23-1682FEDFCAEE}" srcOrd="4" destOrd="0" parTransId="{18ADE7C2-9A04-407A-AB48-F67A758A3D47}" sibTransId="{EC44D98F-0022-4DE0-83B6-B8C29C7CC62E}"/>
    <dgm:cxn modelId="{2117FFB1-CDE3-4710-9BF5-17FDB0B7AA63}" type="presParOf" srcId="{1342153B-F30F-4548-93F2-A13CAD4599FB}" destId="{E4C3A011-E493-4128-90E5-C1DF59986008}" srcOrd="0" destOrd="0" presId="urn:microsoft.com/office/officeart/2005/8/layout/venn3"/>
    <dgm:cxn modelId="{890EBAF0-0849-47C3-8EA5-0CE1E5464B87}" type="presParOf" srcId="{1342153B-F30F-4548-93F2-A13CAD4599FB}" destId="{940988D1-ACDA-4FD3-879F-804C7A73701F}" srcOrd="1" destOrd="0" presId="urn:microsoft.com/office/officeart/2005/8/layout/venn3"/>
    <dgm:cxn modelId="{939AFBEC-53BC-4A9A-BC3F-C42C5B02B990}" type="presParOf" srcId="{1342153B-F30F-4548-93F2-A13CAD4599FB}" destId="{D6CFDFD7-A489-4971-ADBB-2AF4FD1C69C6}" srcOrd="2" destOrd="0" presId="urn:microsoft.com/office/officeart/2005/8/layout/venn3"/>
    <dgm:cxn modelId="{DE3CBB07-72A1-4983-8C33-AB8DBF490BD6}" type="presParOf" srcId="{1342153B-F30F-4548-93F2-A13CAD4599FB}" destId="{6CE9EF1B-AFDC-433D-AFEC-5C4DAD09A3D8}" srcOrd="3" destOrd="0" presId="urn:microsoft.com/office/officeart/2005/8/layout/venn3"/>
    <dgm:cxn modelId="{4CD08094-F5DE-4D91-A5A9-91BBFCA480EA}" type="presParOf" srcId="{1342153B-F30F-4548-93F2-A13CAD4599FB}" destId="{9E1D815F-A3FB-46E5-A04D-76B2FA3A50AC}" srcOrd="4" destOrd="0" presId="urn:microsoft.com/office/officeart/2005/8/layout/venn3"/>
    <dgm:cxn modelId="{0433D43D-0738-4A8E-8BA1-02007265EA37}" type="presParOf" srcId="{1342153B-F30F-4548-93F2-A13CAD4599FB}" destId="{A1F11AA6-6DC3-4DDB-8A3F-072493F85C18}" srcOrd="5" destOrd="0" presId="urn:microsoft.com/office/officeart/2005/8/layout/venn3"/>
    <dgm:cxn modelId="{8018C2B8-C256-4B9A-BA10-83285C6EF6B6}" type="presParOf" srcId="{1342153B-F30F-4548-93F2-A13CAD4599FB}" destId="{C8F82037-9FF9-4DC2-B470-78E991FEBD4F}" srcOrd="6"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92AEB2-4148-4824-AED9-B9B2AA2A558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357DB8A-5A1D-465D-BA4D-9FAB9CAB0F79}" type="pres">
      <dgm:prSet presAssocID="{EA92AEB2-4148-4824-AED9-B9B2AA2A5584}" presName="linear" presStyleCnt="0">
        <dgm:presLayoutVars>
          <dgm:animLvl val="lvl"/>
          <dgm:resizeHandles val="exact"/>
        </dgm:presLayoutVars>
      </dgm:prSet>
      <dgm:spPr/>
    </dgm:pt>
  </dgm:ptLst>
  <dgm:cxnLst>
    <dgm:cxn modelId="{81C62826-9B38-476B-B123-522BAF90E7AE}" type="presOf" srcId="{EA92AEB2-4148-4824-AED9-B9B2AA2A5584}" destId="{9357DB8A-5A1D-465D-BA4D-9FAB9CAB0F7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C3A011-E493-4128-90E5-C1DF59986008}">
      <dsp:nvSpPr>
        <dsp:cNvPr id="0" name=""/>
        <dsp:cNvSpPr/>
      </dsp:nvSpPr>
      <dsp:spPr>
        <a:xfrm>
          <a:off x="2073" y="318272"/>
          <a:ext cx="2080151" cy="2080151"/>
        </a:xfrm>
        <a:prstGeom prst="ellipse">
          <a:avLst/>
        </a:prstGeom>
        <a:solidFill>
          <a:schemeClr val="accent1">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14478" tIns="13970" rIns="114478" bIns="13970" numCol="1" spcCol="1270" anchor="ctr" anchorCtr="1">
          <a:noAutofit/>
        </a:bodyPr>
        <a:lstStyle/>
        <a:p>
          <a:pPr marL="0" lvl="0" indent="0" algn="l" defTabSz="488950">
            <a:lnSpc>
              <a:spcPct val="90000"/>
            </a:lnSpc>
            <a:spcBef>
              <a:spcPct val="0"/>
            </a:spcBef>
            <a:spcAft>
              <a:spcPct val="35000"/>
            </a:spcAft>
            <a:buNone/>
          </a:pPr>
          <a:r>
            <a:rPr lang="en-GB" sz="1100" b="1" kern="1200" dirty="0"/>
            <a:t>Product</a:t>
          </a:r>
        </a:p>
        <a:p>
          <a:pPr marL="57150" lvl="1" indent="-57150" algn="l" defTabSz="488950">
            <a:lnSpc>
              <a:spcPct val="90000"/>
            </a:lnSpc>
            <a:spcBef>
              <a:spcPct val="0"/>
            </a:spcBef>
            <a:spcAft>
              <a:spcPct val="15000"/>
            </a:spcAft>
            <a:buChar char="•"/>
          </a:pPr>
          <a:r>
            <a:rPr lang="en-GB" sz="1100" b="1" kern="1200" dirty="0"/>
            <a:t>Ecologically camp</a:t>
          </a:r>
        </a:p>
        <a:p>
          <a:pPr marL="57150" lvl="1" indent="-57150" algn="l" defTabSz="488950">
            <a:lnSpc>
              <a:spcPct val="90000"/>
            </a:lnSpc>
            <a:spcBef>
              <a:spcPct val="0"/>
            </a:spcBef>
            <a:spcAft>
              <a:spcPct val="15000"/>
            </a:spcAft>
            <a:buChar char="•"/>
          </a:pPr>
          <a:r>
            <a:rPr lang="en-GB" sz="1100" b="1" kern="1200" dirty="0"/>
            <a:t>100% organic food</a:t>
          </a:r>
        </a:p>
        <a:p>
          <a:pPr marL="57150" lvl="1" indent="-57150" algn="l" defTabSz="488950">
            <a:lnSpc>
              <a:spcPct val="90000"/>
            </a:lnSpc>
            <a:spcBef>
              <a:spcPct val="0"/>
            </a:spcBef>
            <a:spcAft>
              <a:spcPct val="15000"/>
            </a:spcAft>
            <a:buChar char="•"/>
          </a:pPr>
          <a:r>
            <a:rPr lang="en-GB" sz="1100" b="1" kern="1200" dirty="0"/>
            <a:t>Pick up and drop service</a:t>
          </a:r>
        </a:p>
        <a:p>
          <a:pPr marL="57150" lvl="1" indent="-57150" algn="l" defTabSz="488950">
            <a:lnSpc>
              <a:spcPct val="90000"/>
            </a:lnSpc>
            <a:spcBef>
              <a:spcPct val="0"/>
            </a:spcBef>
            <a:spcAft>
              <a:spcPct val="15000"/>
            </a:spcAft>
            <a:buChar char="•"/>
          </a:pPr>
          <a:r>
            <a:rPr lang="en-GB" sz="1100" b="1" kern="1200" dirty="0"/>
            <a:t>Personal rented vehicle</a:t>
          </a:r>
        </a:p>
        <a:p>
          <a:pPr marL="57150" lvl="1" indent="-57150" algn="l" defTabSz="488950">
            <a:lnSpc>
              <a:spcPct val="90000"/>
            </a:lnSpc>
            <a:spcBef>
              <a:spcPct val="0"/>
            </a:spcBef>
            <a:spcAft>
              <a:spcPct val="15000"/>
            </a:spcAft>
            <a:buChar char="•"/>
          </a:pPr>
          <a:r>
            <a:rPr lang="en-GB" sz="1100" b="1" kern="1200" dirty="0"/>
            <a:t>Health and safety-related services </a:t>
          </a:r>
        </a:p>
        <a:p>
          <a:pPr marL="57150" lvl="1" indent="-57150" algn="l" defTabSz="400050">
            <a:lnSpc>
              <a:spcPct val="90000"/>
            </a:lnSpc>
            <a:spcBef>
              <a:spcPct val="0"/>
            </a:spcBef>
            <a:spcAft>
              <a:spcPct val="15000"/>
            </a:spcAft>
            <a:buChar char="•"/>
          </a:pPr>
          <a:endParaRPr lang="en-GB" sz="900" kern="1200" dirty="0"/>
        </a:p>
      </dsp:txBody>
      <dsp:txXfrm>
        <a:off x="306704" y="622903"/>
        <a:ext cx="1470889" cy="1470889"/>
      </dsp:txXfrm>
    </dsp:sp>
    <dsp:sp modelId="{D6CFDFD7-A489-4971-ADBB-2AF4FD1C69C6}">
      <dsp:nvSpPr>
        <dsp:cNvPr id="0" name=""/>
        <dsp:cNvSpPr/>
      </dsp:nvSpPr>
      <dsp:spPr>
        <a:xfrm>
          <a:off x="1666194" y="318272"/>
          <a:ext cx="2080151" cy="2080151"/>
        </a:xfrm>
        <a:prstGeom prst="ellipse">
          <a:avLst/>
        </a:prstGeom>
        <a:solidFill>
          <a:schemeClr val="accent1">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14478" tIns="13970" rIns="114478" bIns="13970" numCol="1" spcCol="1270" anchor="ctr" anchorCtr="1">
          <a:noAutofit/>
        </a:bodyPr>
        <a:lstStyle/>
        <a:p>
          <a:pPr marL="0" lvl="0" indent="0" algn="l" defTabSz="488950">
            <a:lnSpc>
              <a:spcPct val="90000"/>
            </a:lnSpc>
            <a:spcBef>
              <a:spcPct val="0"/>
            </a:spcBef>
            <a:spcAft>
              <a:spcPct val="35000"/>
            </a:spcAft>
            <a:buNone/>
          </a:pPr>
          <a:r>
            <a:rPr lang="en-GB" sz="1100" b="1" kern="1200" dirty="0">
              <a:latin typeface="+mn-lt"/>
            </a:rPr>
            <a:t>Price</a:t>
          </a:r>
        </a:p>
        <a:p>
          <a:pPr marL="57150" lvl="1" indent="-57150" algn="l" defTabSz="488950">
            <a:lnSpc>
              <a:spcPct val="90000"/>
            </a:lnSpc>
            <a:spcBef>
              <a:spcPct val="0"/>
            </a:spcBef>
            <a:spcAft>
              <a:spcPct val="15000"/>
            </a:spcAft>
            <a:buChar char="•"/>
          </a:pPr>
          <a:r>
            <a:rPr lang="en-US" sz="1100" b="1" kern="1200" dirty="0">
              <a:latin typeface="+mn-lt"/>
            </a:rPr>
            <a:t>£ 30 to £ 60 per night for a maximum of 6 people</a:t>
          </a:r>
          <a:endParaRPr lang="en-GB" sz="1100" b="1" kern="1200" dirty="0">
            <a:latin typeface="+mn-lt"/>
          </a:endParaRPr>
        </a:p>
        <a:p>
          <a:pPr marL="57150" lvl="1" indent="-57150" algn="l" defTabSz="488950">
            <a:lnSpc>
              <a:spcPct val="90000"/>
            </a:lnSpc>
            <a:spcBef>
              <a:spcPct val="0"/>
            </a:spcBef>
            <a:spcAft>
              <a:spcPct val="15000"/>
            </a:spcAft>
            <a:buChar char="•"/>
          </a:pPr>
          <a:r>
            <a:rPr lang="en-US" sz="1100" b="1" kern="1200" dirty="0">
              <a:latin typeface="+mn-lt"/>
            </a:rPr>
            <a:t>Food £ 10 to £ 20 per person for each time</a:t>
          </a:r>
          <a:endParaRPr lang="en-GB" sz="1100" b="1" kern="1200" dirty="0">
            <a:latin typeface="+mn-lt"/>
          </a:endParaRPr>
        </a:p>
        <a:p>
          <a:pPr marL="57150" lvl="1" indent="-57150" algn="l" defTabSz="488950">
            <a:lnSpc>
              <a:spcPct val="90000"/>
            </a:lnSpc>
            <a:spcBef>
              <a:spcPct val="0"/>
            </a:spcBef>
            <a:spcAft>
              <a:spcPct val="15000"/>
            </a:spcAft>
            <a:buChar char="•"/>
          </a:pPr>
          <a:r>
            <a:rPr lang="en-US" sz="1100" b="1" kern="1200" dirty="0">
              <a:latin typeface="+mn-lt"/>
            </a:rPr>
            <a:t>£ 40 to £ 50 for opting pickup and drop services </a:t>
          </a:r>
          <a:endParaRPr lang="en-GB" sz="1100" b="1" kern="1200" dirty="0">
            <a:latin typeface="+mn-lt"/>
          </a:endParaRPr>
        </a:p>
      </dsp:txBody>
      <dsp:txXfrm>
        <a:off x="1970825" y="622903"/>
        <a:ext cx="1470889" cy="1470889"/>
      </dsp:txXfrm>
    </dsp:sp>
    <dsp:sp modelId="{9E1D815F-A3FB-46E5-A04D-76B2FA3A50AC}">
      <dsp:nvSpPr>
        <dsp:cNvPr id="0" name=""/>
        <dsp:cNvSpPr/>
      </dsp:nvSpPr>
      <dsp:spPr>
        <a:xfrm>
          <a:off x="3330314" y="318272"/>
          <a:ext cx="2080151" cy="2080151"/>
        </a:xfrm>
        <a:prstGeom prst="ellipse">
          <a:avLst/>
        </a:prstGeom>
        <a:solidFill>
          <a:schemeClr val="accent1">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14478" tIns="17780" rIns="114478" bIns="17780" numCol="1" spcCol="1270" anchor="ctr" anchorCtr="1">
          <a:noAutofit/>
        </a:bodyPr>
        <a:lstStyle/>
        <a:p>
          <a:pPr marL="0" lvl="0" indent="0" algn="l" defTabSz="622300">
            <a:lnSpc>
              <a:spcPct val="90000"/>
            </a:lnSpc>
            <a:spcBef>
              <a:spcPct val="0"/>
            </a:spcBef>
            <a:spcAft>
              <a:spcPct val="35000"/>
            </a:spcAft>
            <a:buNone/>
          </a:pPr>
          <a:r>
            <a:rPr lang="en-GB" sz="1400" b="1" kern="1200" dirty="0"/>
            <a:t>Promotion</a:t>
          </a:r>
        </a:p>
        <a:p>
          <a:pPr marL="114300" lvl="1" indent="-114300" algn="l" defTabSz="622300">
            <a:lnSpc>
              <a:spcPct val="90000"/>
            </a:lnSpc>
            <a:spcBef>
              <a:spcPct val="0"/>
            </a:spcBef>
            <a:spcAft>
              <a:spcPct val="15000"/>
            </a:spcAft>
            <a:buChar char="•"/>
          </a:pPr>
          <a:r>
            <a:rPr lang="en-GB" sz="1400" b="1" kern="1200" dirty="0"/>
            <a:t>EMS club </a:t>
          </a:r>
        </a:p>
        <a:p>
          <a:pPr marL="114300" lvl="1" indent="-114300" algn="l" defTabSz="622300">
            <a:lnSpc>
              <a:spcPct val="90000"/>
            </a:lnSpc>
            <a:spcBef>
              <a:spcPct val="0"/>
            </a:spcBef>
            <a:spcAft>
              <a:spcPct val="15000"/>
            </a:spcAft>
            <a:buChar char="•"/>
          </a:pPr>
          <a:r>
            <a:rPr lang="en-GB" sz="1400" b="1" kern="1200" dirty="0"/>
            <a:t>Website </a:t>
          </a:r>
        </a:p>
        <a:p>
          <a:pPr marL="114300" lvl="1" indent="-114300" algn="l" defTabSz="622300">
            <a:lnSpc>
              <a:spcPct val="90000"/>
            </a:lnSpc>
            <a:spcBef>
              <a:spcPct val="0"/>
            </a:spcBef>
            <a:spcAft>
              <a:spcPct val="15000"/>
            </a:spcAft>
            <a:buChar char="•"/>
          </a:pPr>
          <a:r>
            <a:rPr lang="en-GB" sz="1400" b="1" kern="1200" dirty="0"/>
            <a:t>Social Media</a:t>
          </a:r>
        </a:p>
        <a:p>
          <a:pPr marL="114300" lvl="1" indent="-114300" algn="l" defTabSz="622300">
            <a:lnSpc>
              <a:spcPct val="90000"/>
            </a:lnSpc>
            <a:spcBef>
              <a:spcPct val="0"/>
            </a:spcBef>
            <a:spcAft>
              <a:spcPct val="15000"/>
            </a:spcAft>
            <a:buChar char="•"/>
          </a:pPr>
          <a:r>
            <a:rPr lang="en-GB" sz="1400" b="1" kern="1200" dirty="0"/>
            <a:t>SEO Experts </a:t>
          </a:r>
        </a:p>
      </dsp:txBody>
      <dsp:txXfrm>
        <a:off x="3634945" y="622903"/>
        <a:ext cx="1470889" cy="1470889"/>
      </dsp:txXfrm>
    </dsp:sp>
    <dsp:sp modelId="{C8F82037-9FF9-4DC2-B470-78E991FEBD4F}">
      <dsp:nvSpPr>
        <dsp:cNvPr id="0" name=""/>
        <dsp:cNvSpPr/>
      </dsp:nvSpPr>
      <dsp:spPr>
        <a:xfrm>
          <a:off x="4994435" y="318272"/>
          <a:ext cx="2080151" cy="2080151"/>
        </a:xfrm>
        <a:prstGeom prst="ellipse">
          <a:avLst/>
        </a:prstGeom>
        <a:solidFill>
          <a:schemeClr val="accent1">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14478" tIns="17780" rIns="114478" bIns="17780" numCol="1" spcCol="1270" anchor="ctr" anchorCtr="1">
          <a:noAutofit/>
        </a:bodyPr>
        <a:lstStyle/>
        <a:p>
          <a:pPr marL="0" lvl="0" indent="0" algn="l" defTabSz="622300">
            <a:lnSpc>
              <a:spcPct val="90000"/>
            </a:lnSpc>
            <a:spcBef>
              <a:spcPct val="0"/>
            </a:spcBef>
            <a:spcAft>
              <a:spcPct val="35000"/>
            </a:spcAft>
            <a:buNone/>
          </a:pPr>
          <a:r>
            <a:rPr lang="en-GB" sz="1400" b="1" kern="1200" dirty="0"/>
            <a:t>Place</a:t>
          </a:r>
        </a:p>
        <a:p>
          <a:pPr marL="114300" lvl="1" indent="-114300" algn="l" defTabSz="622300">
            <a:lnSpc>
              <a:spcPct val="90000"/>
            </a:lnSpc>
            <a:spcBef>
              <a:spcPct val="0"/>
            </a:spcBef>
            <a:spcAft>
              <a:spcPct val="15000"/>
            </a:spcAft>
            <a:buChar char="•"/>
          </a:pPr>
          <a:r>
            <a:rPr lang="en-GB" sz="1400" b="1" kern="1200" dirty="0"/>
            <a:t>Scotland</a:t>
          </a:r>
        </a:p>
        <a:p>
          <a:pPr marL="114300" lvl="1" indent="-114300" algn="l" defTabSz="622300">
            <a:lnSpc>
              <a:spcPct val="90000"/>
            </a:lnSpc>
            <a:spcBef>
              <a:spcPct val="0"/>
            </a:spcBef>
            <a:spcAft>
              <a:spcPct val="15000"/>
            </a:spcAft>
            <a:buChar char="•"/>
          </a:pPr>
          <a:r>
            <a:rPr lang="en-GB" sz="1400" b="1" kern="1200" dirty="0"/>
            <a:t>Expand in a different location in UK</a:t>
          </a:r>
        </a:p>
        <a:p>
          <a:pPr marL="57150" lvl="1" indent="-57150" algn="l" defTabSz="266700">
            <a:lnSpc>
              <a:spcPct val="90000"/>
            </a:lnSpc>
            <a:spcBef>
              <a:spcPct val="0"/>
            </a:spcBef>
            <a:spcAft>
              <a:spcPct val="15000"/>
            </a:spcAft>
            <a:buChar char="•"/>
          </a:pPr>
          <a:endParaRPr lang="en-GB" sz="600" kern="1200" dirty="0"/>
        </a:p>
      </dsp:txBody>
      <dsp:txXfrm>
        <a:off x="5299066" y="622903"/>
        <a:ext cx="1470889" cy="14708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7/24/2020</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7/24/2020</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7/24/2020</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7/24/2020</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7/24/2020</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7/24/2020</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7/24/2020</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7/24/2020</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7/24/2020</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7/24/2020</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7/24/2020</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7/24/2020</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C68AD-D55D-4E01-8C7B-64BD1C00DF85}"/>
              </a:ext>
            </a:extLst>
          </p:cNvPr>
          <p:cNvSpPr>
            <a:spLocks noGrp="1"/>
          </p:cNvSpPr>
          <p:nvPr>
            <p:ph type="title"/>
          </p:nvPr>
        </p:nvSpPr>
        <p:spPr>
          <a:xfrm>
            <a:off x="1097280" y="286603"/>
            <a:ext cx="6496216" cy="1065119"/>
          </a:xfrm>
        </p:spPr>
        <p:txBody>
          <a:bodyPr>
            <a:normAutofit/>
          </a:bodyPr>
          <a:lstStyle/>
          <a:p>
            <a:pPr algn="ctr"/>
            <a:r>
              <a:rPr lang="en-GB" sz="4800" b="1" dirty="0">
                <a:solidFill>
                  <a:schemeClr val="tx1"/>
                </a:solidFill>
                <a:latin typeface="Algerian" panose="04020705040A02060702" pitchFamily="82" charset="0"/>
              </a:rPr>
              <a:t>WELCOME</a:t>
            </a:r>
          </a:p>
        </p:txBody>
      </p:sp>
      <p:sp>
        <p:nvSpPr>
          <p:cNvPr id="3" name="Text Placeholder 2">
            <a:extLst>
              <a:ext uri="{FF2B5EF4-FFF2-40B4-BE49-F238E27FC236}">
                <a16:creationId xmlns:a16="http://schemas.microsoft.com/office/drawing/2014/main" id="{4B2ED015-EA5B-4C29-8C19-63BA81AE8E6B}"/>
              </a:ext>
            </a:extLst>
          </p:cNvPr>
          <p:cNvSpPr>
            <a:spLocks noGrp="1"/>
          </p:cNvSpPr>
          <p:nvPr>
            <p:ph type="body" idx="1"/>
          </p:nvPr>
        </p:nvSpPr>
        <p:spPr>
          <a:xfrm>
            <a:off x="995190" y="5486400"/>
            <a:ext cx="4920187" cy="928194"/>
          </a:xfrm>
        </p:spPr>
        <p:txBody>
          <a:bodyPr>
            <a:normAutofit fontScale="25000" lnSpcReduction="20000"/>
          </a:bodyPr>
          <a:lstStyle/>
          <a:p>
            <a:endParaRPr lang="en-GB" sz="6400" dirty="0"/>
          </a:p>
          <a:p>
            <a:pPr algn="ctr"/>
            <a:r>
              <a:rPr lang="en-GB" sz="7200" b="1" dirty="0">
                <a:latin typeface="+mj-lt"/>
              </a:rPr>
              <a:t>BA international Hotel Management       </a:t>
            </a:r>
          </a:p>
          <a:p>
            <a:pPr algn="ctr"/>
            <a:r>
              <a:rPr lang="en-GB" sz="7200" b="1" dirty="0">
                <a:latin typeface="+mj-lt"/>
              </a:rPr>
              <a:t>entrepreneurship</a:t>
            </a:r>
          </a:p>
          <a:p>
            <a:r>
              <a:rPr lang="en-GB" sz="6400" dirty="0"/>
              <a:t>       </a:t>
            </a:r>
            <a:br>
              <a:rPr lang="en-GB" dirty="0"/>
            </a:br>
            <a:endParaRPr lang="en-GB" dirty="0"/>
          </a:p>
        </p:txBody>
      </p:sp>
      <p:sp>
        <p:nvSpPr>
          <p:cNvPr id="5" name="Text Placeholder 4">
            <a:extLst>
              <a:ext uri="{FF2B5EF4-FFF2-40B4-BE49-F238E27FC236}">
                <a16:creationId xmlns:a16="http://schemas.microsoft.com/office/drawing/2014/main" id="{A4E49EC9-33A2-4A98-8366-9AF143F45AA1}"/>
              </a:ext>
            </a:extLst>
          </p:cNvPr>
          <p:cNvSpPr>
            <a:spLocks noGrp="1"/>
          </p:cNvSpPr>
          <p:nvPr>
            <p:ph type="body" sz="quarter" idx="3"/>
          </p:nvPr>
        </p:nvSpPr>
        <p:spPr>
          <a:xfrm>
            <a:off x="5915375" y="5486400"/>
            <a:ext cx="5441737" cy="928194"/>
          </a:xfrm>
        </p:spPr>
        <p:txBody>
          <a:bodyPr>
            <a:noAutofit/>
          </a:bodyPr>
          <a:lstStyle/>
          <a:p>
            <a:pPr algn="ctr"/>
            <a:r>
              <a:rPr lang="en-GB" sz="1800" b="1" dirty="0">
                <a:latin typeface="+mj-lt"/>
              </a:rPr>
              <a:t>Lecturer: Dr David Jenkins</a:t>
            </a:r>
          </a:p>
        </p:txBody>
      </p:sp>
      <p:pic>
        <p:nvPicPr>
          <p:cNvPr id="9" name="Picture 8" descr="A picture containing room&#10;&#10;Description automatically generated">
            <a:extLst>
              <a:ext uri="{FF2B5EF4-FFF2-40B4-BE49-F238E27FC236}">
                <a16:creationId xmlns:a16="http://schemas.microsoft.com/office/drawing/2014/main" id="{4A96730C-CEC2-4E83-9266-953A83C598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4313" y="20467"/>
            <a:ext cx="2716696" cy="1702316"/>
          </a:xfrm>
          <a:prstGeom prst="rect">
            <a:avLst/>
          </a:prstGeom>
        </p:spPr>
      </p:pic>
      <p:pic>
        <p:nvPicPr>
          <p:cNvPr id="13" name="Content Placeholder 12" descr="A picture containing outdoor, building, grass, table&#10;&#10;Description automatically generated">
            <a:extLst>
              <a:ext uri="{FF2B5EF4-FFF2-40B4-BE49-F238E27FC236}">
                <a16:creationId xmlns:a16="http://schemas.microsoft.com/office/drawing/2014/main" id="{3AF316DF-3701-4F7B-9FC1-C9746EBF2824}"/>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1258957" y="1948070"/>
            <a:ext cx="4452729" cy="3114260"/>
          </a:xfrm>
        </p:spPr>
      </p:pic>
      <p:pic>
        <p:nvPicPr>
          <p:cNvPr id="15" name="Content Placeholder 14" descr="A tent on a wooden table&#10;&#10;Description automatically generated">
            <a:extLst>
              <a:ext uri="{FF2B5EF4-FFF2-40B4-BE49-F238E27FC236}">
                <a16:creationId xmlns:a16="http://schemas.microsoft.com/office/drawing/2014/main" id="{093E5F8E-1A9F-4ECF-8DF2-525C897A618E}"/>
              </a:ext>
            </a:extLst>
          </p:cNvPr>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5915375" y="1948071"/>
            <a:ext cx="5017668" cy="3187148"/>
          </a:xfrm>
        </p:spPr>
      </p:pic>
    </p:spTree>
    <p:extLst>
      <p:ext uri="{BB962C8B-B14F-4D97-AF65-F5344CB8AC3E}">
        <p14:creationId xmlns:p14="http://schemas.microsoft.com/office/powerpoint/2010/main" val="2207041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845F3-FE00-4E49-80B9-2524D2770A7C}"/>
              </a:ext>
            </a:extLst>
          </p:cNvPr>
          <p:cNvSpPr>
            <a:spLocks noGrp="1"/>
          </p:cNvSpPr>
          <p:nvPr>
            <p:ph type="title"/>
          </p:nvPr>
        </p:nvSpPr>
        <p:spPr>
          <a:xfrm>
            <a:off x="225084" y="786383"/>
            <a:ext cx="3935950" cy="2093975"/>
          </a:xfrm>
        </p:spPr>
        <p:txBody>
          <a:bodyPr anchor="b">
            <a:normAutofit/>
          </a:bodyPr>
          <a:lstStyle/>
          <a:p>
            <a:pPr algn="ctr"/>
            <a:r>
              <a:rPr lang="en-GB" sz="4000" b="1" dirty="0"/>
              <a:t>EMS</a:t>
            </a:r>
            <a:br>
              <a:rPr lang="en-GB" sz="4000" b="1" dirty="0"/>
            </a:br>
            <a:r>
              <a:rPr lang="en-GB" sz="4000" b="1" dirty="0"/>
              <a:t> Business Plan</a:t>
            </a:r>
            <a:br>
              <a:rPr lang="en-GB" dirty="0"/>
            </a:br>
            <a:endParaRPr lang="en-GB" dirty="0"/>
          </a:p>
        </p:txBody>
      </p:sp>
      <p:pic>
        <p:nvPicPr>
          <p:cNvPr id="6" name="Content Placeholder 5" descr="A picture containing room&#10;&#10;Description automatically generated">
            <a:extLst>
              <a:ext uri="{FF2B5EF4-FFF2-40B4-BE49-F238E27FC236}">
                <a16:creationId xmlns:a16="http://schemas.microsoft.com/office/drawing/2014/main" id="{E8A5EA88-955A-47CB-92E5-0F33296AABB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58984" y="1237048"/>
            <a:ext cx="5928344" cy="4446258"/>
          </a:xfrm>
          <a:noFill/>
        </p:spPr>
      </p:pic>
      <p:sp>
        <p:nvSpPr>
          <p:cNvPr id="10" name="Content Placeholder 3">
            <a:extLst>
              <a:ext uri="{FF2B5EF4-FFF2-40B4-BE49-F238E27FC236}">
                <a16:creationId xmlns:a16="http://schemas.microsoft.com/office/drawing/2014/main" id="{7E2809E4-DB9C-4204-B755-AFB6B0D9B9A2}"/>
              </a:ext>
            </a:extLst>
          </p:cNvPr>
          <p:cNvSpPr>
            <a:spLocks noGrp="1"/>
          </p:cNvSpPr>
          <p:nvPr>
            <p:ph type="body" sz="half" idx="2"/>
          </p:nvPr>
        </p:nvSpPr>
        <p:spPr>
          <a:xfrm>
            <a:off x="424070" y="2880358"/>
            <a:ext cx="3736963" cy="3227197"/>
          </a:xfrm>
        </p:spPr>
        <p:txBody>
          <a:bodyPr>
            <a:normAutofit/>
          </a:bodyPr>
          <a:lstStyle/>
          <a:p>
            <a:pPr algn="ctr"/>
            <a:r>
              <a:rPr lang="en-US" b="1" dirty="0">
                <a:latin typeface="+mj-lt"/>
              </a:rPr>
              <a:t>Created by:</a:t>
            </a:r>
          </a:p>
          <a:p>
            <a:pPr algn="ctr"/>
            <a:r>
              <a:rPr lang="en-US" b="1" dirty="0">
                <a:latin typeface="+mj-lt"/>
              </a:rPr>
              <a:t>EMS Experience Group</a:t>
            </a:r>
          </a:p>
          <a:p>
            <a:pPr algn="ctr"/>
            <a:r>
              <a:rPr lang="en-US" b="1" dirty="0">
                <a:latin typeface="+mj-lt"/>
              </a:rPr>
              <a:t>Elza Soares (1815430)</a:t>
            </a:r>
          </a:p>
          <a:p>
            <a:pPr algn="ctr"/>
            <a:r>
              <a:rPr lang="en-US" b="1" dirty="0">
                <a:latin typeface="+mj-lt"/>
              </a:rPr>
              <a:t>Monuar Moni (1818185)</a:t>
            </a:r>
          </a:p>
          <a:p>
            <a:pPr algn="ctr"/>
            <a:r>
              <a:rPr lang="en-US" b="1" dirty="0">
                <a:latin typeface="+mj-lt"/>
              </a:rPr>
              <a:t>Stilyana Mincheva (1816276)</a:t>
            </a:r>
          </a:p>
        </p:txBody>
      </p:sp>
    </p:spTree>
    <p:extLst>
      <p:ext uri="{BB962C8B-B14F-4D97-AF65-F5344CB8AC3E}">
        <p14:creationId xmlns:p14="http://schemas.microsoft.com/office/powerpoint/2010/main" val="3761228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65DB1-9CC1-4E31-A44C-6AE325E0597D}"/>
              </a:ext>
            </a:extLst>
          </p:cNvPr>
          <p:cNvSpPr>
            <a:spLocks noGrp="1"/>
          </p:cNvSpPr>
          <p:nvPr>
            <p:ph type="title"/>
          </p:nvPr>
        </p:nvSpPr>
        <p:spPr>
          <a:xfrm>
            <a:off x="1097280" y="286604"/>
            <a:ext cx="6658286" cy="1012110"/>
          </a:xfrm>
        </p:spPr>
        <p:txBody>
          <a:bodyPr/>
          <a:lstStyle/>
          <a:p>
            <a:pPr algn="ctr"/>
            <a:r>
              <a:rPr lang="en-GB" b="1" dirty="0">
                <a:solidFill>
                  <a:schemeClr val="tx1"/>
                </a:solidFill>
                <a:latin typeface="Algerian" panose="04020705040A02060702" pitchFamily="82" charset="0"/>
              </a:rPr>
              <a:t>About us </a:t>
            </a:r>
          </a:p>
        </p:txBody>
      </p:sp>
      <p:sp>
        <p:nvSpPr>
          <p:cNvPr id="3" name="Text Placeholder 2">
            <a:extLst>
              <a:ext uri="{FF2B5EF4-FFF2-40B4-BE49-F238E27FC236}">
                <a16:creationId xmlns:a16="http://schemas.microsoft.com/office/drawing/2014/main" id="{AEE1F92C-DE58-4FE1-8A14-6506E6FBA6D1}"/>
              </a:ext>
            </a:extLst>
          </p:cNvPr>
          <p:cNvSpPr>
            <a:spLocks noGrp="1"/>
          </p:cNvSpPr>
          <p:nvPr>
            <p:ph type="body" idx="1"/>
          </p:nvPr>
        </p:nvSpPr>
        <p:spPr>
          <a:xfrm>
            <a:off x="855697" y="1939455"/>
            <a:ext cx="6658286" cy="618216"/>
          </a:xfrm>
        </p:spPr>
        <p:txBody>
          <a:bodyPr>
            <a:normAutofit fontScale="25000" lnSpcReduction="20000"/>
          </a:bodyPr>
          <a:lstStyle/>
          <a:p>
            <a:endParaRPr lang="en-GB" sz="3600" dirty="0"/>
          </a:p>
          <a:p>
            <a:pPr algn="ctr"/>
            <a:r>
              <a:rPr lang="en-GB" sz="7200" b="1" dirty="0">
                <a:latin typeface="+mj-lt"/>
              </a:rPr>
              <a:t>EMS Experience Group</a:t>
            </a:r>
          </a:p>
          <a:p>
            <a:endParaRPr lang="en-GB" sz="3600" dirty="0"/>
          </a:p>
        </p:txBody>
      </p:sp>
      <p:sp>
        <p:nvSpPr>
          <p:cNvPr id="5" name="Text Placeholder 4">
            <a:extLst>
              <a:ext uri="{FF2B5EF4-FFF2-40B4-BE49-F238E27FC236}">
                <a16:creationId xmlns:a16="http://schemas.microsoft.com/office/drawing/2014/main" id="{13EA78A4-A992-4E30-A21B-CCA2E2ED0CAC}"/>
              </a:ext>
            </a:extLst>
          </p:cNvPr>
          <p:cNvSpPr>
            <a:spLocks noGrp="1"/>
          </p:cNvSpPr>
          <p:nvPr>
            <p:ph type="body" sz="quarter" idx="3"/>
          </p:nvPr>
        </p:nvSpPr>
        <p:spPr>
          <a:xfrm>
            <a:off x="6515943" y="2557670"/>
            <a:ext cx="5251987" cy="3741529"/>
          </a:xfrm>
        </p:spPr>
        <p:txBody>
          <a:bodyPr>
            <a:noAutofit/>
          </a:bodyPr>
          <a:lstStyle/>
          <a:p>
            <a:pPr algn="ctr">
              <a:lnSpc>
                <a:spcPct val="150000"/>
              </a:lnSpc>
            </a:pPr>
            <a:r>
              <a:rPr lang="en-GB" sz="1800" b="1" i="1" dirty="0">
                <a:solidFill>
                  <a:srgbClr val="8FDA2A"/>
                </a:solidFill>
                <a:latin typeface="+mj-lt"/>
              </a:rPr>
              <a:t>Mission</a:t>
            </a:r>
          </a:p>
          <a:p>
            <a:pPr algn="ctr">
              <a:lnSpc>
                <a:spcPct val="150000"/>
              </a:lnSpc>
            </a:pPr>
            <a:r>
              <a:rPr lang="en-GB" sz="1800" b="1" dirty="0">
                <a:latin typeface="+mj-lt"/>
              </a:rPr>
              <a:t>Company offers first rate, Luxurious and glamorous  experience in camping.</a:t>
            </a:r>
          </a:p>
          <a:p>
            <a:pPr algn="ctr">
              <a:lnSpc>
                <a:spcPct val="150000"/>
              </a:lnSpc>
            </a:pPr>
            <a:r>
              <a:rPr lang="en-GB" sz="1800" b="1" i="1" dirty="0">
                <a:solidFill>
                  <a:srgbClr val="8FDA2A"/>
                </a:solidFill>
                <a:latin typeface="+mj-lt"/>
              </a:rPr>
              <a:t>Vision</a:t>
            </a:r>
          </a:p>
          <a:p>
            <a:pPr algn="ctr">
              <a:lnSpc>
                <a:spcPct val="150000"/>
              </a:lnSpc>
            </a:pPr>
            <a:r>
              <a:rPr lang="en-GB" sz="1800" b="1" dirty="0">
                <a:latin typeface="+mj-lt"/>
              </a:rPr>
              <a:t>first and top glamping company in the country.</a:t>
            </a:r>
          </a:p>
        </p:txBody>
      </p:sp>
      <p:sp>
        <p:nvSpPr>
          <p:cNvPr id="6" name="Content Placeholder 5">
            <a:extLst>
              <a:ext uri="{FF2B5EF4-FFF2-40B4-BE49-F238E27FC236}">
                <a16:creationId xmlns:a16="http://schemas.microsoft.com/office/drawing/2014/main" id="{EAF1B8D1-951F-439A-83DE-3790D13EF8C2}"/>
              </a:ext>
            </a:extLst>
          </p:cNvPr>
          <p:cNvSpPr>
            <a:spLocks noGrp="1"/>
          </p:cNvSpPr>
          <p:nvPr>
            <p:ph sz="quarter" idx="4"/>
          </p:nvPr>
        </p:nvSpPr>
        <p:spPr>
          <a:xfrm>
            <a:off x="675861" y="2941982"/>
            <a:ext cx="5128591" cy="3127514"/>
          </a:xfrm>
        </p:spPr>
        <p:txBody>
          <a:bodyPr>
            <a:normAutofit/>
          </a:bodyPr>
          <a:lstStyle/>
          <a:p>
            <a:r>
              <a:rPr lang="en-GB" sz="1800" b="1" dirty="0">
                <a:solidFill>
                  <a:schemeClr val="tx1">
                    <a:lumMod val="85000"/>
                    <a:lumOff val="15000"/>
                  </a:schemeClr>
                </a:solidFill>
                <a:latin typeface="+mj-lt"/>
              </a:rPr>
              <a:t>Phone: 01963214587</a:t>
            </a:r>
          </a:p>
          <a:p>
            <a:r>
              <a:rPr lang="en-GB" sz="1800" b="1" dirty="0">
                <a:solidFill>
                  <a:schemeClr val="tx1">
                    <a:lumMod val="85000"/>
                    <a:lumOff val="15000"/>
                  </a:schemeClr>
                </a:solidFill>
                <a:latin typeface="+mj-lt"/>
              </a:rPr>
              <a:t>Email: info@emscampyrelax.com</a:t>
            </a:r>
          </a:p>
          <a:p>
            <a:r>
              <a:rPr lang="en-GB" sz="1800" b="1" dirty="0">
                <a:solidFill>
                  <a:schemeClr val="tx1">
                    <a:lumMod val="85000"/>
                    <a:lumOff val="15000"/>
                  </a:schemeClr>
                </a:solidFill>
                <a:latin typeface="+mj-lt"/>
              </a:rPr>
              <a:t>Website: www.emscampyrelax.com</a:t>
            </a:r>
          </a:p>
          <a:p>
            <a:r>
              <a:rPr lang="en-GB" sz="1800" b="1" dirty="0">
                <a:solidFill>
                  <a:schemeClr val="tx1">
                    <a:lumMod val="85000"/>
                    <a:lumOff val="15000"/>
                  </a:schemeClr>
                </a:solidFill>
                <a:latin typeface="+mj-lt"/>
              </a:rPr>
              <a:t>Address : 8 Dunnottar Church, Stonehaven AB39 3UJ, Scotland</a:t>
            </a:r>
          </a:p>
        </p:txBody>
      </p:sp>
      <p:pic>
        <p:nvPicPr>
          <p:cNvPr id="7" name="Picture 6" descr="A picture containing room&#10;&#10;Description automatically generated">
            <a:extLst>
              <a:ext uri="{FF2B5EF4-FFF2-40B4-BE49-F238E27FC236}">
                <a16:creationId xmlns:a16="http://schemas.microsoft.com/office/drawing/2014/main" id="{23699CC3-07BC-4061-A49E-9655F7DE63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2853" y="0"/>
            <a:ext cx="2912828" cy="1855305"/>
          </a:xfrm>
          <a:prstGeom prst="rect">
            <a:avLst/>
          </a:prstGeom>
        </p:spPr>
      </p:pic>
    </p:spTree>
    <p:extLst>
      <p:ext uri="{BB962C8B-B14F-4D97-AF65-F5344CB8AC3E}">
        <p14:creationId xmlns:p14="http://schemas.microsoft.com/office/powerpoint/2010/main" val="2454574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D33A9-6D00-4E02-9423-0AAC72FD5557}"/>
              </a:ext>
            </a:extLst>
          </p:cNvPr>
          <p:cNvSpPr>
            <a:spLocks noGrp="1"/>
          </p:cNvSpPr>
          <p:nvPr>
            <p:ph type="title"/>
          </p:nvPr>
        </p:nvSpPr>
        <p:spPr>
          <a:xfrm>
            <a:off x="1097280" y="286604"/>
            <a:ext cx="6161649" cy="937286"/>
          </a:xfrm>
        </p:spPr>
        <p:txBody>
          <a:bodyPr anchor="b">
            <a:normAutofit fontScale="90000"/>
          </a:bodyPr>
          <a:lstStyle/>
          <a:p>
            <a:pPr algn="ctr"/>
            <a:br>
              <a:rPr lang="en-GB" sz="1200" dirty="0"/>
            </a:br>
            <a:br>
              <a:rPr lang="en-GB" sz="1200" dirty="0"/>
            </a:br>
            <a:br>
              <a:rPr lang="en-GB" sz="1200" dirty="0"/>
            </a:br>
            <a:br>
              <a:rPr lang="en-GB" sz="1200" dirty="0"/>
            </a:br>
            <a:br>
              <a:rPr lang="en-GB" sz="1200" dirty="0"/>
            </a:br>
            <a:r>
              <a:rPr lang="en-GB" sz="4400" b="1" dirty="0">
                <a:solidFill>
                  <a:schemeClr val="tx1"/>
                </a:solidFill>
                <a:latin typeface="Algerian" panose="04020705040A02060702" pitchFamily="82" charset="0"/>
              </a:rPr>
              <a:t>Goals and Objectives</a:t>
            </a:r>
          </a:p>
        </p:txBody>
      </p:sp>
      <p:sp>
        <p:nvSpPr>
          <p:cNvPr id="3" name="Content Placeholder 2">
            <a:extLst>
              <a:ext uri="{FF2B5EF4-FFF2-40B4-BE49-F238E27FC236}">
                <a16:creationId xmlns:a16="http://schemas.microsoft.com/office/drawing/2014/main" id="{421E67FF-2D74-46A3-A45E-0C47CCABC6F0}"/>
              </a:ext>
            </a:extLst>
          </p:cNvPr>
          <p:cNvSpPr>
            <a:spLocks noGrp="1"/>
          </p:cNvSpPr>
          <p:nvPr>
            <p:ph sz="half" idx="2"/>
          </p:nvPr>
        </p:nvSpPr>
        <p:spPr>
          <a:xfrm>
            <a:off x="706924" y="2145357"/>
            <a:ext cx="5030092" cy="3723739"/>
          </a:xfrm>
        </p:spPr>
        <p:txBody>
          <a:bodyPr>
            <a:normAutofit/>
          </a:bodyPr>
          <a:lstStyle/>
          <a:p>
            <a:pPr marL="0" indent="0">
              <a:lnSpc>
                <a:spcPct val="100000"/>
              </a:lnSpc>
              <a:buNone/>
            </a:pPr>
            <a:r>
              <a:rPr lang="en-US" sz="1800" b="1" dirty="0">
                <a:solidFill>
                  <a:schemeClr val="tx1"/>
                </a:solidFill>
                <a:latin typeface="+mj-lt"/>
              </a:rPr>
              <a:t>To gain more clients and spread the idea.</a:t>
            </a:r>
          </a:p>
          <a:p>
            <a:pPr marL="0" indent="0">
              <a:lnSpc>
                <a:spcPct val="100000"/>
              </a:lnSpc>
              <a:buNone/>
            </a:pPr>
            <a:r>
              <a:rPr lang="en-US" sz="1800" b="1" dirty="0">
                <a:solidFill>
                  <a:schemeClr val="tx1"/>
                </a:solidFill>
                <a:latin typeface="+mj-lt"/>
              </a:rPr>
              <a:t>To expand the business from 3 employees to 100.</a:t>
            </a:r>
          </a:p>
          <a:p>
            <a:pPr marL="0" indent="0">
              <a:lnSpc>
                <a:spcPct val="100000"/>
              </a:lnSpc>
              <a:buNone/>
            </a:pPr>
            <a:r>
              <a:rPr lang="en-US" sz="1800" b="1" dirty="0">
                <a:solidFill>
                  <a:schemeClr val="tx1"/>
                </a:solidFill>
                <a:latin typeface="+mj-lt"/>
              </a:rPr>
              <a:t>To build multiple branches of the company.</a:t>
            </a:r>
          </a:p>
          <a:p>
            <a:pPr marL="0" indent="0">
              <a:lnSpc>
                <a:spcPct val="100000"/>
              </a:lnSpc>
              <a:buNone/>
            </a:pPr>
            <a:r>
              <a:rPr lang="en-US" sz="1800" b="1" dirty="0">
                <a:solidFill>
                  <a:schemeClr val="tx1"/>
                </a:solidFill>
                <a:latin typeface="+mj-lt"/>
              </a:rPr>
              <a:t>To become number one in the glamping industry.</a:t>
            </a:r>
          </a:p>
          <a:p>
            <a:pPr marL="0" indent="0">
              <a:lnSpc>
                <a:spcPct val="100000"/>
              </a:lnSpc>
              <a:buNone/>
            </a:pPr>
            <a:r>
              <a:rPr lang="en-US" sz="1800" b="1" dirty="0">
                <a:solidFill>
                  <a:schemeClr val="tx1"/>
                </a:solidFill>
                <a:latin typeface="+mj-lt"/>
              </a:rPr>
              <a:t>To get more investors.</a:t>
            </a:r>
            <a:endParaRPr lang="en-GB" sz="1600" dirty="0"/>
          </a:p>
        </p:txBody>
      </p:sp>
      <p:pic>
        <p:nvPicPr>
          <p:cNvPr id="6" name="Picture 5" descr="A picture containing room&#10;&#10;Description automatically generated">
            <a:extLst>
              <a:ext uri="{FF2B5EF4-FFF2-40B4-BE49-F238E27FC236}">
                <a16:creationId xmlns:a16="http://schemas.microsoft.com/office/drawing/2014/main" id="{310B2233-4C4D-44AD-ADF0-BBC0BA15EC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31125" y="392111"/>
            <a:ext cx="2645233" cy="1450757"/>
          </a:xfrm>
          <a:prstGeom prst="rect">
            <a:avLst/>
          </a:prstGeom>
          <a:noFill/>
        </p:spPr>
      </p:pic>
      <p:pic>
        <p:nvPicPr>
          <p:cNvPr id="11" name="Picture 10" descr="A picture containing indoor, table, clock, sitting&#10;&#10;Description automatically generated">
            <a:extLst>
              <a:ext uri="{FF2B5EF4-FFF2-40B4-BE49-F238E27FC236}">
                <a16:creationId xmlns:a16="http://schemas.microsoft.com/office/drawing/2014/main" id="{30A89A66-F760-469D-ADD2-8D81C5821B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5068" y="2145357"/>
            <a:ext cx="5430008" cy="3600953"/>
          </a:xfrm>
          <a:prstGeom prst="rect">
            <a:avLst/>
          </a:prstGeom>
        </p:spPr>
      </p:pic>
    </p:spTree>
    <p:extLst>
      <p:ext uri="{BB962C8B-B14F-4D97-AF65-F5344CB8AC3E}">
        <p14:creationId xmlns:p14="http://schemas.microsoft.com/office/powerpoint/2010/main" val="4142666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36D93-EA8E-44F2-849F-6D9BBC8B5CCC}"/>
              </a:ext>
            </a:extLst>
          </p:cNvPr>
          <p:cNvSpPr>
            <a:spLocks noGrp="1"/>
          </p:cNvSpPr>
          <p:nvPr>
            <p:ph type="title"/>
          </p:nvPr>
        </p:nvSpPr>
        <p:spPr>
          <a:xfrm>
            <a:off x="1097280" y="506437"/>
            <a:ext cx="6977575" cy="900332"/>
          </a:xfrm>
        </p:spPr>
        <p:txBody>
          <a:bodyPr>
            <a:normAutofit/>
          </a:bodyPr>
          <a:lstStyle/>
          <a:p>
            <a:pPr algn="ctr"/>
            <a:r>
              <a:rPr lang="en-GB" sz="4000" b="1" dirty="0">
                <a:solidFill>
                  <a:schemeClr val="tx1">
                    <a:lumMod val="95000"/>
                    <a:lumOff val="5000"/>
                  </a:schemeClr>
                </a:solidFill>
                <a:latin typeface="Algerian" panose="04020705040A02060702" pitchFamily="82" charset="0"/>
              </a:rPr>
              <a:t>What and Why </a:t>
            </a:r>
          </a:p>
        </p:txBody>
      </p:sp>
      <p:sp>
        <p:nvSpPr>
          <p:cNvPr id="3" name="Content Placeholder 2">
            <a:extLst>
              <a:ext uri="{FF2B5EF4-FFF2-40B4-BE49-F238E27FC236}">
                <a16:creationId xmlns:a16="http://schemas.microsoft.com/office/drawing/2014/main" id="{EBF5D941-A1A6-4519-BF43-4B37D62F1C54}"/>
              </a:ext>
            </a:extLst>
          </p:cNvPr>
          <p:cNvSpPr>
            <a:spLocks noGrp="1"/>
          </p:cNvSpPr>
          <p:nvPr>
            <p:ph idx="1"/>
          </p:nvPr>
        </p:nvSpPr>
        <p:spPr>
          <a:xfrm>
            <a:off x="834887" y="1983543"/>
            <a:ext cx="6029739" cy="4189328"/>
          </a:xfrm>
        </p:spPr>
        <p:txBody>
          <a:bodyPr>
            <a:normAutofit lnSpcReduction="10000"/>
          </a:bodyPr>
          <a:lstStyle/>
          <a:p>
            <a:r>
              <a:rPr lang="en-US" sz="2300" b="1" dirty="0">
                <a:solidFill>
                  <a:schemeClr val="tx1"/>
                </a:solidFill>
                <a:latin typeface="+mj-lt"/>
              </a:rPr>
              <a:t>Glamping is a combination from the word "glamorous" and "camping" which means that the style of camping is like a hotel or inn compared to the classical one.</a:t>
            </a:r>
          </a:p>
          <a:p>
            <a:r>
              <a:rPr lang="en-US" sz="2300" b="1" dirty="0">
                <a:solidFill>
                  <a:schemeClr val="tx1"/>
                </a:solidFill>
                <a:latin typeface="+mj-lt"/>
              </a:rPr>
              <a:t>The glamping industry expected to boom before 2030. </a:t>
            </a:r>
          </a:p>
          <a:p>
            <a:r>
              <a:rPr lang="en-US" sz="2300" b="1" dirty="0">
                <a:solidFill>
                  <a:schemeClr val="tx1"/>
                </a:solidFill>
                <a:latin typeface="+mj-lt"/>
              </a:rPr>
              <a:t>That is a great business to invest because the niche will surely be profitable in the following years. </a:t>
            </a:r>
            <a:endParaRPr lang="en-GB" dirty="0"/>
          </a:p>
        </p:txBody>
      </p:sp>
      <p:pic>
        <p:nvPicPr>
          <p:cNvPr id="6" name="Picture 5" descr="A picture containing room&#10;&#10;Description automatically generated">
            <a:extLst>
              <a:ext uri="{FF2B5EF4-FFF2-40B4-BE49-F238E27FC236}">
                <a16:creationId xmlns:a16="http://schemas.microsoft.com/office/drawing/2014/main" id="{D1623CCB-4A3C-43CA-AA10-0FEF4DCD24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3602" y="163490"/>
            <a:ext cx="2201117" cy="1650838"/>
          </a:xfrm>
          <a:prstGeom prst="rect">
            <a:avLst/>
          </a:prstGeom>
        </p:spPr>
      </p:pic>
      <p:pic>
        <p:nvPicPr>
          <p:cNvPr id="5" name="Picture 4" descr="A picture containing photo, grass, building, table&#10;&#10;Description automatically generated">
            <a:extLst>
              <a:ext uri="{FF2B5EF4-FFF2-40B4-BE49-F238E27FC236}">
                <a16:creationId xmlns:a16="http://schemas.microsoft.com/office/drawing/2014/main" id="{09CEB4FD-0934-4A5A-B621-E9A9F1E9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4627" y="1983544"/>
            <a:ext cx="5168348" cy="4189327"/>
          </a:xfrm>
          <a:prstGeom prst="rect">
            <a:avLst/>
          </a:prstGeom>
        </p:spPr>
      </p:pic>
    </p:spTree>
    <p:extLst>
      <p:ext uri="{BB962C8B-B14F-4D97-AF65-F5344CB8AC3E}">
        <p14:creationId xmlns:p14="http://schemas.microsoft.com/office/powerpoint/2010/main" val="3781147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D15E2-F442-4B5A-923C-05619D3C1AE8}"/>
              </a:ext>
            </a:extLst>
          </p:cNvPr>
          <p:cNvSpPr>
            <a:spLocks noGrp="1"/>
          </p:cNvSpPr>
          <p:nvPr>
            <p:ph type="title"/>
          </p:nvPr>
        </p:nvSpPr>
        <p:spPr>
          <a:xfrm>
            <a:off x="1097279" y="286604"/>
            <a:ext cx="9636982" cy="1171136"/>
          </a:xfrm>
        </p:spPr>
        <p:txBody>
          <a:bodyPr>
            <a:normAutofit fontScale="90000"/>
          </a:bodyPr>
          <a:lstStyle/>
          <a:p>
            <a:pPr algn="ctr"/>
            <a:r>
              <a:rPr lang="en-GB" sz="4400" b="1" dirty="0">
                <a:solidFill>
                  <a:schemeClr val="tx1">
                    <a:lumMod val="95000"/>
                    <a:lumOff val="5000"/>
                  </a:schemeClr>
                </a:solidFill>
                <a:latin typeface="Algerian" panose="04020705040A02060702" pitchFamily="82" charset="0"/>
              </a:rPr>
              <a:t>Market segmentation and Marketing Strategy</a:t>
            </a:r>
          </a:p>
        </p:txBody>
      </p:sp>
      <p:pic>
        <p:nvPicPr>
          <p:cNvPr id="10" name="Content Placeholder 9">
            <a:extLst>
              <a:ext uri="{FF2B5EF4-FFF2-40B4-BE49-F238E27FC236}">
                <a16:creationId xmlns:a16="http://schemas.microsoft.com/office/drawing/2014/main" id="{1ACAF769-FE2B-4369-8EFE-3B5122D18B30}"/>
              </a:ext>
            </a:extLst>
          </p:cNvPr>
          <p:cNvPicPr>
            <a:picLocks noGrp="1" noChangeAspect="1"/>
          </p:cNvPicPr>
          <p:nvPr>
            <p:ph sz="half" idx="2"/>
          </p:nvPr>
        </p:nvPicPr>
        <p:blipFill>
          <a:blip r:embed="rId2"/>
          <a:stretch>
            <a:fillRect/>
          </a:stretch>
        </p:blipFill>
        <p:spPr>
          <a:xfrm>
            <a:off x="253218" y="2146853"/>
            <a:ext cx="4318782" cy="2716696"/>
          </a:xfrm>
        </p:spPr>
      </p:pic>
      <p:graphicFrame>
        <p:nvGraphicFramePr>
          <p:cNvPr id="13" name="Content Placeholder 12">
            <a:extLst>
              <a:ext uri="{FF2B5EF4-FFF2-40B4-BE49-F238E27FC236}">
                <a16:creationId xmlns:a16="http://schemas.microsoft.com/office/drawing/2014/main" id="{6E23DDC8-A653-48C9-9ACB-60494140B862}"/>
              </a:ext>
            </a:extLst>
          </p:cNvPr>
          <p:cNvGraphicFramePr>
            <a:graphicFrameLocks noGrp="1"/>
          </p:cNvGraphicFramePr>
          <p:nvPr>
            <p:ph sz="quarter" idx="4"/>
            <p:extLst>
              <p:ext uri="{D42A27DB-BD31-4B8C-83A1-F6EECF244321}">
                <p14:modId xmlns:p14="http://schemas.microsoft.com/office/powerpoint/2010/main" val="3873978333"/>
              </p:ext>
            </p:extLst>
          </p:nvPr>
        </p:nvGraphicFramePr>
        <p:xfrm>
          <a:off x="4717775" y="2146853"/>
          <a:ext cx="7076660" cy="27166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TextBox 13">
            <a:extLst>
              <a:ext uri="{FF2B5EF4-FFF2-40B4-BE49-F238E27FC236}">
                <a16:creationId xmlns:a16="http://schemas.microsoft.com/office/drawing/2014/main" id="{60B55EA5-D2DE-482E-B737-C10DF858A2D5}"/>
              </a:ext>
            </a:extLst>
          </p:cNvPr>
          <p:cNvSpPr txBox="1"/>
          <p:nvPr/>
        </p:nvSpPr>
        <p:spPr>
          <a:xfrm>
            <a:off x="357809" y="5314122"/>
            <a:ext cx="11343861" cy="923330"/>
          </a:xfrm>
          <a:prstGeom prst="rect">
            <a:avLst/>
          </a:prstGeom>
          <a:noFill/>
        </p:spPr>
        <p:txBody>
          <a:bodyPr wrap="square" rtlCol="0">
            <a:spAutoFit/>
          </a:bodyPr>
          <a:lstStyle/>
          <a:p>
            <a:r>
              <a:rPr lang="en-US" b="1" dirty="0"/>
              <a:t>The target audience of this company is people aged between 30 years to 40 years like to travel hill stations more than any other travel destination. Customers who are willing to pay £ 30 to £ 60 per night for a camp. Groups or individuals that would like to have a fantastic camping experience.</a:t>
            </a:r>
            <a:endParaRPr lang="en-GB" b="1" dirty="0"/>
          </a:p>
        </p:txBody>
      </p:sp>
    </p:spTree>
    <p:extLst>
      <p:ext uri="{BB962C8B-B14F-4D97-AF65-F5344CB8AC3E}">
        <p14:creationId xmlns:p14="http://schemas.microsoft.com/office/powerpoint/2010/main" val="2259803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21760-2BCC-446D-989F-2BA6F0305138}"/>
              </a:ext>
            </a:extLst>
          </p:cNvPr>
          <p:cNvSpPr>
            <a:spLocks noGrp="1"/>
          </p:cNvSpPr>
          <p:nvPr>
            <p:ph type="title"/>
          </p:nvPr>
        </p:nvSpPr>
        <p:spPr>
          <a:xfrm>
            <a:off x="291548" y="516835"/>
            <a:ext cx="3869485" cy="1020417"/>
          </a:xfrm>
        </p:spPr>
        <p:txBody>
          <a:bodyPr anchor="b">
            <a:normAutofit fontScale="90000"/>
          </a:bodyPr>
          <a:lstStyle/>
          <a:p>
            <a:pPr algn="ctr"/>
            <a:br>
              <a:rPr lang="en-GB" sz="2300" dirty="0"/>
            </a:br>
            <a:br>
              <a:rPr lang="en-GB" sz="2300" dirty="0"/>
            </a:br>
            <a:br>
              <a:rPr lang="en-GB" sz="2300" dirty="0"/>
            </a:br>
            <a:r>
              <a:rPr lang="en-GB" sz="2300" b="1" dirty="0"/>
              <a:t>FINANCIAL ANALYSIS</a:t>
            </a:r>
            <a:br>
              <a:rPr lang="en-GB" sz="2300" dirty="0"/>
            </a:br>
            <a:endParaRPr lang="en-GB" sz="2300" dirty="0"/>
          </a:p>
        </p:txBody>
      </p:sp>
      <p:sp>
        <p:nvSpPr>
          <p:cNvPr id="6" name="Content Placeholder 5">
            <a:extLst>
              <a:ext uri="{FF2B5EF4-FFF2-40B4-BE49-F238E27FC236}">
                <a16:creationId xmlns:a16="http://schemas.microsoft.com/office/drawing/2014/main" id="{2204F097-13FC-49B4-A46B-4FD3C7611023}"/>
              </a:ext>
            </a:extLst>
          </p:cNvPr>
          <p:cNvSpPr>
            <a:spLocks noGrp="1"/>
          </p:cNvSpPr>
          <p:nvPr>
            <p:ph type="body" sz="half" idx="2"/>
          </p:nvPr>
        </p:nvSpPr>
        <p:spPr>
          <a:xfrm>
            <a:off x="643465" y="3043050"/>
            <a:ext cx="3517567" cy="3064505"/>
          </a:xfrm>
        </p:spPr>
        <p:txBody>
          <a:bodyPr>
            <a:normAutofit/>
          </a:bodyPr>
          <a:lstStyle/>
          <a:p>
            <a:endParaRPr lang="en-GB" b="1" dirty="0"/>
          </a:p>
          <a:p>
            <a:endParaRPr lang="en-GB" b="1" dirty="0"/>
          </a:p>
          <a:p>
            <a:endParaRPr lang="en-GB" b="1" dirty="0"/>
          </a:p>
          <a:p>
            <a:endParaRPr lang="en-GB" dirty="0"/>
          </a:p>
        </p:txBody>
      </p:sp>
      <p:graphicFrame>
        <p:nvGraphicFramePr>
          <p:cNvPr id="10" name="Content Placeholder 3">
            <a:extLst>
              <a:ext uri="{FF2B5EF4-FFF2-40B4-BE49-F238E27FC236}">
                <a16:creationId xmlns:a16="http://schemas.microsoft.com/office/drawing/2014/main" id="{3CFE030E-B24C-40FF-A994-FF72F34B329E}"/>
              </a:ext>
            </a:extLst>
          </p:cNvPr>
          <p:cNvGraphicFramePr>
            <a:graphicFrameLocks noGrp="1"/>
          </p:cNvGraphicFramePr>
          <p:nvPr>
            <p:ph idx="1"/>
            <p:extLst>
              <p:ext uri="{D42A27DB-BD31-4B8C-83A1-F6EECF244321}">
                <p14:modId xmlns:p14="http://schemas.microsoft.com/office/powerpoint/2010/main" val="270697926"/>
              </p:ext>
            </p:extLst>
          </p:nvPr>
        </p:nvGraphicFramePr>
        <p:xfrm>
          <a:off x="4678017" y="1"/>
          <a:ext cx="7513983" cy="6758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A screenshot of a cell phone&#10;&#10;Description automatically generated">
            <a:extLst>
              <a:ext uri="{FF2B5EF4-FFF2-40B4-BE49-F238E27FC236}">
                <a16:creationId xmlns:a16="http://schemas.microsoft.com/office/drawing/2014/main" id="{086D93D6-4437-4376-844F-6E4AEC442C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29809" y="238539"/>
            <a:ext cx="7076661" cy="4332445"/>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9FB5E034-002A-42FA-A789-97729870CAA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4446" y="2046444"/>
            <a:ext cx="3583687" cy="4240696"/>
          </a:xfrm>
          <a:prstGeom prst="rect">
            <a:avLst/>
          </a:prstGeom>
        </p:spPr>
      </p:pic>
      <p:sp>
        <p:nvSpPr>
          <p:cNvPr id="8" name="TextBox 7">
            <a:extLst>
              <a:ext uri="{FF2B5EF4-FFF2-40B4-BE49-F238E27FC236}">
                <a16:creationId xmlns:a16="http://schemas.microsoft.com/office/drawing/2014/main" id="{1A043E7C-986E-4A1E-8A69-F465C0A82923}"/>
              </a:ext>
            </a:extLst>
          </p:cNvPr>
          <p:cNvSpPr txBox="1"/>
          <p:nvPr/>
        </p:nvSpPr>
        <p:spPr>
          <a:xfrm>
            <a:off x="4929809" y="4809523"/>
            <a:ext cx="6827745" cy="646331"/>
          </a:xfrm>
          <a:prstGeom prst="rect">
            <a:avLst/>
          </a:prstGeom>
          <a:noFill/>
        </p:spPr>
        <p:txBody>
          <a:bodyPr wrap="square" rtlCol="0">
            <a:spAutoFit/>
          </a:bodyPr>
          <a:lstStyle/>
          <a:p>
            <a:r>
              <a:rPr lang="en-US" b="1" dirty="0"/>
              <a:t>A 12-month cash budget and a 12-month profit budget shows that the company will achieve a profit of £ 38,300 in its first 12 months.</a:t>
            </a:r>
            <a:endParaRPr lang="en-GB" b="1" dirty="0"/>
          </a:p>
        </p:txBody>
      </p:sp>
    </p:spTree>
    <p:extLst>
      <p:ext uri="{BB962C8B-B14F-4D97-AF65-F5344CB8AC3E}">
        <p14:creationId xmlns:p14="http://schemas.microsoft.com/office/powerpoint/2010/main" val="1346820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6DD74-9B94-4D82-B4AE-592727A1CB9A}"/>
              </a:ext>
            </a:extLst>
          </p:cNvPr>
          <p:cNvSpPr>
            <a:spLocks noGrp="1"/>
          </p:cNvSpPr>
          <p:nvPr>
            <p:ph type="title"/>
          </p:nvPr>
        </p:nvSpPr>
        <p:spPr>
          <a:xfrm>
            <a:off x="1097280" y="286603"/>
            <a:ext cx="7264842" cy="1104875"/>
          </a:xfrm>
        </p:spPr>
        <p:txBody>
          <a:bodyPr>
            <a:normAutofit/>
          </a:bodyPr>
          <a:lstStyle/>
          <a:p>
            <a:pPr algn="ctr"/>
            <a:r>
              <a:rPr lang="en-GB" sz="4000" b="1" dirty="0">
                <a:solidFill>
                  <a:schemeClr val="tx1"/>
                </a:solidFill>
                <a:latin typeface="Algerian" panose="04020705040A02060702" pitchFamily="82" charset="0"/>
              </a:rPr>
              <a:t>Conclusion</a:t>
            </a:r>
          </a:p>
        </p:txBody>
      </p:sp>
      <p:sp>
        <p:nvSpPr>
          <p:cNvPr id="3" name="Text Placeholder 2">
            <a:extLst>
              <a:ext uri="{FF2B5EF4-FFF2-40B4-BE49-F238E27FC236}">
                <a16:creationId xmlns:a16="http://schemas.microsoft.com/office/drawing/2014/main" id="{7FFE53C7-9F2A-44A1-A943-838DA70BF8E8}"/>
              </a:ext>
            </a:extLst>
          </p:cNvPr>
          <p:cNvSpPr>
            <a:spLocks noGrp="1"/>
          </p:cNvSpPr>
          <p:nvPr>
            <p:ph type="body" idx="1"/>
          </p:nvPr>
        </p:nvSpPr>
        <p:spPr>
          <a:xfrm>
            <a:off x="1097279" y="2057400"/>
            <a:ext cx="9865361" cy="3574774"/>
          </a:xfrm>
        </p:spPr>
        <p:txBody>
          <a:bodyPr>
            <a:normAutofit/>
          </a:bodyPr>
          <a:lstStyle/>
          <a:p>
            <a:endParaRPr lang="en-GB" dirty="0"/>
          </a:p>
          <a:p>
            <a:endParaRPr lang="en-GB" dirty="0"/>
          </a:p>
        </p:txBody>
      </p:sp>
      <p:sp>
        <p:nvSpPr>
          <p:cNvPr id="4" name="Content Placeholder 3">
            <a:extLst>
              <a:ext uri="{FF2B5EF4-FFF2-40B4-BE49-F238E27FC236}">
                <a16:creationId xmlns:a16="http://schemas.microsoft.com/office/drawing/2014/main" id="{3F4179BB-C5CF-4B62-AD4A-75A7FCC34F91}"/>
              </a:ext>
            </a:extLst>
          </p:cNvPr>
          <p:cNvSpPr>
            <a:spLocks noGrp="1"/>
          </p:cNvSpPr>
          <p:nvPr>
            <p:ph sz="half" idx="2"/>
          </p:nvPr>
        </p:nvSpPr>
        <p:spPr>
          <a:xfrm>
            <a:off x="749478" y="2650434"/>
            <a:ext cx="10663591" cy="2981740"/>
          </a:xfrm>
        </p:spPr>
        <p:txBody>
          <a:bodyPr>
            <a:normAutofit/>
          </a:bodyPr>
          <a:lstStyle/>
          <a:p>
            <a:pPr marL="0" indent="0">
              <a:buNone/>
            </a:pPr>
            <a:endParaRPr lang="en-GB" sz="1800" dirty="0"/>
          </a:p>
          <a:p>
            <a:endParaRPr lang="en-GB" dirty="0"/>
          </a:p>
        </p:txBody>
      </p:sp>
      <p:sp>
        <p:nvSpPr>
          <p:cNvPr id="5" name="Text Placeholder 4">
            <a:extLst>
              <a:ext uri="{FF2B5EF4-FFF2-40B4-BE49-F238E27FC236}">
                <a16:creationId xmlns:a16="http://schemas.microsoft.com/office/drawing/2014/main" id="{6C5FCC1B-7325-4879-9B85-48740341D823}"/>
              </a:ext>
            </a:extLst>
          </p:cNvPr>
          <p:cNvSpPr>
            <a:spLocks noGrp="1"/>
          </p:cNvSpPr>
          <p:nvPr>
            <p:ph type="body" sz="quarter" idx="3"/>
          </p:nvPr>
        </p:nvSpPr>
        <p:spPr>
          <a:xfrm>
            <a:off x="6454986" y="2057400"/>
            <a:ext cx="4186510" cy="593034"/>
          </a:xfrm>
        </p:spPr>
        <p:txBody>
          <a:bodyPr>
            <a:normAutofit/>
          </a:bodyPr>
          <a:lstStyle/>
          <a:p>
            <a:endParaRPr lang="en-GB" dirty="0"/>
          </a:p>
          <a:p>
            <a:endParaRPr lang="en-GB" dirty="0"/>
          </a:p>
        </p:txBody>
      </p:sp>
      <p:sp>
        <p:nvSpPr>
          <p:cNvPr id="6" name="Content Placeholder 5">
            <a:extLst>
              <a:ext uri="{FF2B5EF4-FFF2-40B4-BE49-F238E27FC236}">
                <a16:creationId xmlns:a16="http://schemas.microsoft.com/office/drawing/2014/main" id="{7F2E3376-49C8-4D23-AD55-3419E4C9ADC8}"/>
              </a:ext>
            </a:extLst>
          </p:cNvPr>
          <p:cNvSpPr>
            <a:spLocks noGrp="1"/>
          </p:cNvSpPr>
          <p:nvPr>
            <p:ph sz="quarter" idx="4"/>
          </p:nvPr>
        </p:nvSpPr>
        <p:spPr>
          <a:xfrm>
            <a:off x="6055365" y="2650434"/>
            <a:ext cx="5357705" cy="3257587"/>
          </a:xfrm>
        </p:spPr>
        <p:txBody>
          <a:bodyPr>
            <a:normAutofit/>
          </a:bodyPr>
          <a:lstStyle/>
          <a:p>
            <a:pPr marL="0" indent="0" algn="ctr">
              <a:buNone/>
            </a:pPr>
            <a:endParaRPr lang="en-GB" sz="2300" b="1" dirty="0">
              <a:solidFill>
                <a:schemeClr val="tx1"/>
              </a:solidFill>
              <a:latin typeface="+mj-lt"/>
            </a:endParaRPr>
          </a:p>
          <a:p>
            <a:endParaRPr lang="en-GB" dirty="0"/>
          </a:p>
        </p:txBody>
      </p:sp>
      <p:pic>
        <p:nvPicPr>
          <p:cNvPr id="9" name="Picture 8" descr="A picture containing room&#10;&#10;Description automatically generated">
            <a:extLst>
              <a:ext uri="{FF2B5EF4-FFF2-40B4-BE49-F238E27FC236}">
                <a16:creationId xmlns:a16="http://schemas.microsoft.com/office/drawing/2014/main" id="{AD281B8C-49FC-4AFC-BB2D-04FEB5C3D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0416" y="73879"/>
            <a:ext cx="2322225" cy="1741669"/>
          </a:xfrm>
          <a:prstGeom prst="rect">
            <a:avLst/>
          </a:prstGeom>
        </p:spPr>
      </p:pic>
      <p:sp>
        <p:nvSpPr>
          <p:cNvPr id="10" name="TextBox 9">
            <a:extLst>
              <a:ext uri="{FF2B5EF4-FFF2-40B4-BE49-F238E27FC236}">
                <a16:creationId xmlns:a16="http://schemas.microsoft.com/office/drawing/2014/main" id="{49EF587A-3977-4A26-B8C9-61F072CDEBA0}"/>
              </a:ext>
            </a:extLst>
          </p:cNvPr>
          <p:cNvSpPr txBox="1"/>
          <p:nvPr/>
        </p:nvSpPr>
        <p:spPr>
          <a:xfrm>
            <a:off x="281354" y="2057400"/>
            <a:ext cx="8080768" cy="3139321"/>
          </a:xfrm>
          <a:prstGeom prst="rect">
            <a:avLst/>
          </a:prstGeom>
          <a:noFill/>
        </p:spPr>
        <p:txBody>
          <a:bodyPr wrap="square">
            <a:spAutoFit/>
          </a:bodyPr>
          <a:lstStyle/>
          <a:p>
            <a:r>
              <a:rPr lang="en-US" b="1" dirty="0"/>
              <a:t>EMS Experience Group is a company that provides a luxury camping experience for the customers. </a:t>
            </a:r>
          </a:p>
          <a:p>
            <a:r>
              <a:rPr lang="en-US" b="1" dirty="0"/>
              <a:t>The business plan, shows the projected rent, utilities needed in order to run the business smoothly, equipment, salaries and benefits. </a:t>
            </a:r>
          </a:p>
          <a:p>
            <a:r>
              <a:rPr lang="en-US" b="1" dirty="0"/>
              <a:t>The glamping industry will continue to growth in the next years, which means that there is a higher chance that the provided data in this business plan could significantly increase more than expected.</a:t>
            </a:r>
          </a:p>
          <a:p>
            <a:r>
              <a:rPr lang="en-US" b="1" dirty="0"/>
              <a:t>The business plan also shows the mission and vision of the company, their goals and objectives. EMS Experience Group will continue to hire people and expand the business. They also continue to get investors to join and invest in the company.</a:t>
            </a:r>
          </a:p>
        </p:txBody>
      </p:sp>
      <p:pic>
        <p:nvPicPr>
          <p:cNvPr id="11" name="Picture 10" descr="A house with trees in the background&#10;&#10;Description automatically generated">
            <a:extLst>
              <a:ext uri="{FF2B5EF4-FFF2-40B4-BE49-F238E27FC236}">
                <a16:creationId xmlns:a16="http://schemas.microsoft.com/office/drawing/2014/main" id="{D729DAE2-8703-4954-88F0-CAAB5413F8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2122" y="2057399"/>
            <a:ext cx="3701237" cy="3970317"/>
          </a:xfrm>
          <a:prstGeom prst="rect">
            <a:avLst/>
          </a:prstGeom>
        </p:spPr>
      </p:pic>
    </p:spTree>
    <p:extLst>
      <p:ext uri="{BB962C8B-B14F-4D97-AF65-F5344CB8AC3E}">
        <p14:creationId xmlns:p14="http://schemas.microsoft.com/office/powerpoint/2010/main" val="1676960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6C960-8719-41E9-ADB6-826F675D9FE6}"/>
              </a:ext>
            </a:extLst>
          </p:cNvPr>
          <p:cNvSpPr>
            <a:spLocks noGrp="1"/>
          </p:cNvSpPr>
          <p:nvPr>
            <p:ph type="title"/>
          </p:nvPr>
        </p:nvSpPr>
        <p:spPr>
          <a:xfrm>
            <a:off x="1590261" y="286603"/>
            <a:ext cx="6467062" cy="919345"/>
          </a:xfrm>
        </p:spPr>
        <p:txBody>
          <a:bodyPr>
            <a:normAutofit/>
          </a:bodyPr>
          <a:lstStyle/>
          <a:p>
            <a:pPr algn="ctr"/>
            <a:r>
              <a:rPr lang="en-GB" sz="4000" b="1" dirty="0">
                <a:solidFill>
                  <a:schemeClr val="tx1"/>
                </a:solidFill>
                <a:latin typeface="Algerian" panose="04020705040A02060702" pitchFamily="82" charset="0"/>
              </a:rPr>
              <a:t>References</a:t>
            </a:r>
          </a:p>
        </p:txBody>
      </p:sp>
      <p:sp>
        <p:nvSpPr>
          <p:cNvPr id="3" name="Content Placeholder 2">
            <a:extLst>
              <a:ext uri="{FF2B5EF4-FFF2-40B4-BE49-F238E27FC236}">
                <a16:creationId xmlns:a16="http://schemas.microsoft.com/office/drawing/2014/main" id="{3E3F5371-4679-4A33-BB0B-4BE5139FCC51}"/>
              </a:ext>
            </a:extLst>
          </p:cNvPr>
          <p:cNvSpPr>
            <a:spLocks noGrp="1"/>
          </p:cNvSpPr>
          <p:nvPr>
            <p:ph sz="half" idx="1"/>
          </p:nvPr>
        </p:nvSpPr>
        <p:spPr>
          <a:xfrm>
            <a:off x="1097280" y="2120900"/>
            <a:ext cx="10206824" cy="4094370"/>
          </a:xfrm>
        </p:spPr>
        <p:txBody>
          <a:bodyPr>
            <a:normAutofit lnSpcReduction="10000"/>
          </a:bodyPr>
          <a:lstStyle/>
          <a:p>
            <a:r>
              <a:rPr lang="en-US" sz="2100" b="1" dirty="0">
                <a:solidFill>
                  <a:schemeClr val="tx1"/>
                </a:solidFill>
              </a:rPr>
              <a:t>Baker, MJ and Hart, S. eds., (2016). The marketing book. Abingdon, UK: Routledge.</a:t>
            </a:r>
          </a:p>
          <a:p>
            <a:r>
              <a:rPr lang="en-US" sz="2100" b="1" dirty="0">
                <a:solidFill>
                  <a:schemeClr val="tx1"/>
                </a:solidFill>
              </a:rPr>
              <a:t>Kingsnorth, S. (2019). Digital marketing strategy: an integrated approach to online marketing. London, UK: Kogan Page Publishers.</a:t>
            </a:r>
          </a:p>
          <a:p>
            <a:r>
              <a:rPr lang="en-US" sz="2100" b="1" dirty="0">
                <a:solidFill>
                  <a:schemeClr val="tx1"/>
                </a:solidFill>
              </a:rPr>
              <a:t>Gössling, S., Scott, D., and Hall, C.M., (2020). Pandemics, tourism, and global change: a rapid assessment of COVID-19. Journal of Sustainable Tourism, pp.1-20.</a:t>
            </a:r>
          </a:p>
          <a:p>
            <a:r>
              <a:rPr lang="en-US" sz="2100" b="1" dirty="0">
                <a:solidFill>
                  <a:schemeClr val="tx1"/>
                </a:solidFill>
              </a:rPr>
              <a:t>Mulley, C., Ho, C., Ho, L., Hensher, D. and Rose, J., (2018). Will bus </a:t>
            </a:r>
            <a:r>
              <a:rPr lang="en-GB" sz="2100" b="1" dirty="0">
                <a:solidFill>
                  <a:schemeClr val="tx1"/>
                </a:solidFill>
              </a:rPr>
              <a:t>travellers</a:t>
            </a:r>
            <a:r>
              <a:rPr lang="en-US" sz="2100" b="1" dirty="0">
                <a:solidFill>
                  <a:schemeClr val="tx1"/>
                </a:solidFill>
              </a:rPr>
              <a:t> walk further for a more frequent service? An international study using a stated preference approach. Transport policy, 69, pp.88-97.</a:t>
            </a:r>
          </a:p>
          <a:p>
            <a:r>
              <a:rPr lang="en-US" sz="2100" b="1" dirty="0">
                <a:solidFill>
                  <a:schemeClr val="tx1"/>
                </a:solidFill>
              </a:rPr>
              <a:t>Ramya, N. and Ali, S.M., (2016). Factors affecting consumer buying </a:t>
            </a:r>
            <a:r>
              <a:rPr lang="en-GB" sz="2100" b="1" dirty="0">
                <a:solidFill>
                  <a:schemeClr val="tx1"/>
                </a:solidFill>
              </a:rPr>
              <a:t>behaviour</a:t>
            </a:r>
            <a:r>
              <a:rPr lang="en-US" sz="2100" b="1" dirty="0">
                <a:solidFill>
                  <a:schemeClr val="tx1"/>
                </a:solidFill>
              </a:rPr>
              <a:t>. International journal of applied research, 2(10), pp.76-80.</a:t>
            </a:r>
          </a:p>
          <a:p>
            <a:endParaRPr lang="en-GB" sz="2000" dirty="0">
              <a:solidFill>
                <a:schemeClr val="tx1"/>
              </a:solidFill>
            </a:endParaRPr>
          </a:p>
        </p:txBody>
      </p:sp>
      <p:pic>
        <p:nvPicPr>
          <p:cNvPr id="6" name="Picture 5" descr="A picture containing room&#10;&#10;Description automatically generated">
            <a:extLst>
              <a:ext uri="{FF2B5EF4-FFF2-40B4-BE49-F238E27FC236}">
                <a16:creationId xmlns:a16="http://schemas.microsoft.com/office/drawing/2014/main" id="{9C45C693-8C29-48C1-99CB-A1A9D7499E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46435" y="102018"/>
            <a:ext cx="2219262" cy="1664447"/>
          </a:xfrm>
          <a:prstGeom prst="rect">
            <a:avLst/>
          </a:prstGeom>
        </p:spPr>
      </p:pic>
    </p:spTree>
    <p:extLst>
      <p:ext uri="{BB962C8B-B14F-4D97-AF65-F5344CB8AC3E}">
        <p14:creationId xmlns:p14="http://schemas.microsoft.com/office/powerpoint/2010/main" val="3131525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6592C4A-1E16-4CA9-BFF2-A152CF8885B5}"/>
              </a:ext>
            </a:extLst>
          </p:cNvPr>
          <p:cNvSpPr>
            <a:spLocks noGrp="1"/>
          </p:cNvSpPr>
          <p:nvPr>
            <p:ph type="title"/>
          </p:nvPr>
        </p:nvSpPr>
        <p:spPr>
          <a:xfrm>
            <a:off x="1097280" y="286603"/>
            <a:ext cx="10058400" cy="1450757"/>
          </a:xfrm>
        </p:spPr>
        <p:txBody>
          <a:bodyPr>
            <a:normAutofit/>
          </a:bodyPr>
          <a:lstStyle/>
          <a:p>
            <a:pPr algn="ctr"/>
            <a:r>
              <a:rPr lang="en-US" sz="4000" b="1" dirty="0">
                <a:solidFill>
                  <a:schemeClr val="tx1"/>
                </a:solidFill>
                <a:latin typeface="Algerian" panose="04020705040A02060702" pitchFamily="82" charset="0"/>
              </a:rPr>
              <a:t>Thank You!   Any Questions?</a:t>
            </a:r>
          </a:p>
        </p:txBody>
      </p:sp>
      <p:pic>
        <p:nvPicPr>
          <p:cNvPr id="5" name="Content Placeholder 4" descr="A house with trees in the background&#10;&#10;Description automatically generated">
            <a:extLst>
              <a:ext uri="{FF2B5EF4-FFF2-40B4-BE49-F238E27FC236}">
                <a16:creationId xmlns:a16="http://schemas.microsoft.com/office/drawing/2014/main" id="{342048CC-525B-427E-B647-221FFBC1551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49685" y="2108200"/>
            <a:ext cx="4752956" cy="3760788"/>
          </a:xfrm>
        </p:spPr>
      </p:pic>
    </p:spTree>
    <p:extLst>
      <p:ext uri="{BB962C8B-B14F-4D97-AF65-F5344CB8AC3E}">
        <p14:creationId xmlns:p14="http://schemas.microsoft.com/office/powerpoint/2010/main" val="149398511"/>
      </p:ext>
    </p:extLst>
  </p:cSld>
  <p:clrMapOvr>
    <a:masterClrMapping/>
  </p:clrMapOvr>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769520F8-BFE5-4C8C-A7AA-375C025A91CE}" vid="{AEAFD717-D3C8-4034-8F7E-D5220B0CCEB8}"/>
    </a:ext>
  </a:extLst>
</a:theme>
</file>

<file path=docProps/app.xml><?xml version="1.0" encoding="utf-8"?>
<Properties xmlns="http://schemas.openxmlformats.org/officeDocument/2006/extended-properties" xmlns:vt="http://schemas.openxmlformats.org/officeDocument/2006/docPropsVTypes">
  <TotalTime>0</TotalTime>
  <Words>679</Words>
  <Application>Microsoft Office PowerPoint</Application>
  <PresentationFormat>Widescreen</PresentationFormat>
  <Paragraphs>69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Algerian</vt:lpstr>
      <vt:lpstr>Bookman Old Style</vt:lpstr>
      <vt:lpstr>Calibri</vt:lpstr>
      <vt:lpstr>Franklin Gothic Book</vt:lpstr>
      <vt:lpstr>1_RetrospectVTI</vt:lpstr>
      <vt:lpstr>WELCOME</vt:lpstr>
      <vt:lpstr>EMS  Business Plan </vt:lpstr>
      <vt:lpstr>About us </vt:lpstr>
      <vt:lpstr>     Goals and Objectives</vt:lpstr>
      <vt:lpstr>What and Why </vt:lpstr>
      <vt:lpstr>Market segmentation and Marketing Strategy</vt:lpstr>
      <vt:lpstr>   FINANCIAL ANALYSIS </vt:lpstr>
      <vt:lpstr>Conclusion</vt:lpstr>
      <vt:lpstr>References</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2020-07-24T02:18:32Z</dcterms:created>
  <dcterms:modified xsi:type="dcterms:W3CDTF">2020-07-24T03:43:56Z</dcterms:modified>
</cp:coreProperties>
</file>