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8" r:id="rId6"/>
    <p:sldId id="280" r:id="rId7"/>
    <p:sldId id="292" r:id="rId8"/>
    <p:sldId id="270" r:id="rId9"/>
    <p:sldId id="374" r:id="rId10"/>
    <p:sldId id="373" r:id="rId11"/>
    <p:sldId id="375" r:id="rId12"/>
    <p:sldId id="376" r:id="rId13"/>
    <p:sldId id="265" r:id="rId14"/>
    <p:sldId id="378" r:id="rId15"/>
    <p:sldId id="377" r:id="rId16"/>
    <p:sldId id="266" r:id="rId17"/>
    <p:sldId id="349" r:id="rId18"/>
    <p:sldId id="380" r:id="rId19"/>
    <p:sldId id="267" r:id="rId20"/>
    <p:sldId id="268" r:id="rId21"/>
    <p:sldId id="379" r:id="rId22"/>
    <p:sldId id="382" r:id="rId23"/>
    <p:sldId id="384" r:id="rId24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345" autoAdjust="0"/>
  </p:normalViewPr>
  <p:slideViewPr>
    <p:cSldViewPr>
      <p:cViewPr varScale="1">
        <p:scale>
          <a:sx n="61" d="100"/>
          <a:sy n="61" d="100"/>
        </p:scale>
        <p:origin x="144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4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10/06/2023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71C06-530D-469F-A1BA-41779AB85BD4}" type="datetimeFigureOut">
              <a:rPr lang="en-GB" smtClean="0"/>
              <a:pPr/>
              <a:t>10/06/2023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958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431A8-FCA0-4CBE-ABAB-A78DBAEF832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4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553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51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C7268800-57C1-41CF-B4B3-50559D21E22F}" type="slidenum">
              <a:rPr lang="en-US" altLang="en-US" sz="1200" smtClean="0"/>
              <a:pPr eaLnBrk="1" hangingPunct="1"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13170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278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103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7CED3F4E-714F-4271-96FC-715A9AB42E41}" type="slidenum">
              <a:rPr lang="en-US" altLang="en-US" sz="1200" smtClean="0"/>
              <a:pPr eaLnBrk="1" hangingPunct="1"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79967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791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5233AC67-3FAE-47BA-88CD-D440BD92439E}" type="slidenum">
              <a:rPr lang="en-US" altLang="en-US" sz="1200" smtClean="0"/>
              <a:pPr eaLnBrk="1" hangingPunct="1"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561095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89BDFA6D-27AD-4AA2-9494-CD6B0A1FA30D}" type="slidenum">
              <a:rPr lang="en-US" altLang="en-US" sz="1200" smtClean="0"/>
              <a:pPr eaLnBrk="1" hangingPunct="1"/>
              <a:t>14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4945248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89BDFA6D-27AD-4AA2-9494-CD6B0A1FA30D}" type="slidenum">
              <a:rPr lang="en-US" altLang="en-US" sz="1200" smtClean="0"/>
              <a:pPr eaLnBrk="1" hangingPunct="1"/>
              <a:t>15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195756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9FF0D7A5-4AC3-439E-9480-5CAD8D326627}" type="slidenum">
              <a:rPr lang="en-US" altLang="en-US" sz="1200" smtClean="0"/>
              <a:pPr eaLnBrk="1" hangingPunct="1"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91779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DF15E433-1F5B-4C7A-8E38-F4FA2C6361D7}" type="slidenum">
              <a:rPr lang="en-US" altLang="en-US" sz="1200" smtClean="0"/>
              <a:pPr eaLnBrk="1" hangingPunct="1"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768721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1682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5233AC67-3FAE-47BA-88CD-D440BD92439E}" type="slidenum">
              <a:rPr lang="en-US" altLang="en-US" sz="1200" smtClean="0"/>
              <a:pPr eaLnBrk="1" hangingPunct="1"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039322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5233AC67-3FAE-47BA-88CD-D440BD92439E}" type="slidenum">
              <a:rPr lang="en-US" altLang="en-US" sz="1200" smtClean="0"/>
              <a:pPr eaLnBrk="1" hangingPunct="1"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25777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2902683-7C82-4CB6-9FC5-A5B656F8E884}" type="datetime1">
              <a:rPr lang="en-GB" smtClean="0"/>
              <a:t>10/06/2023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6B7B2-9135-41E0-8154-7F8A9CC0E151}" type="datetime1">
              <a:rPr lang="en-GB" smtClean="0"/>
              <a:t>10/06/2023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FACE-7260-4C5A-BD20-BF8CF71BDA7D}" type="datetime1">
              <a:rPr lang="en-GB" smtClean="0"/>
              <a:t>10/06/2023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64CB1-4305-4BE3-856F-07ECC43E7F23}" type="datetime1">
              <a:rPr lang="en-GB" smtClean="0"/>
              <a:t>10/06/2023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9BC79-E098-4339-8201-B9ABDA1951E2}" type="datetime1">
              <a:rPr lang="en-GB" smtClean="0"/>
              <a:t>10/06/2023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36BE-15CE-40DF-B7C6-49F28F8679AD}" type="datetime1">
              <a:rPr lang="en-GB" smtClean="0"/>
              <a:t>10/06/2023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21B55-25EF-4F4F-88AA-125069DB8907}" type="datetime1">
              <a:rPr lang="en-GB" smtClean="0"/>
              <a:t>10/06/2023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1818F-B901-4AC7-B058-D86DE931125C}" type="datetime1">
              <a:rPr lang="en-GB" smtClean="0"/>
              <a:t>10/06/2023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0263E-4237-432B-B099-8CFBBCCBFA0A}" type="datetime1">
              <a:rPr lang="en-GB" smtClean="0"/>
              <a:t>10/06/2023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5858-9DC7-40E0-8B88-937B0896FEB8}" type="datetime1">
              <a:rPr lang="en-GB" smtClean="0"/>
              <a:t>10/06/2023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ECA19-2604-4287-93DA-8310938CB839}" type="datetime1">
              <a:rPr lang="en-GB" smtClean="0"/>
              <a:t>10/06/2023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98F72-5A9E-4A5A-8986-366C3E5FF39C}" type="datetime1">
              <a:rPr lang="en-GB" smtClean="0"/>
              <a:t>10/06/2023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772816"/>
            <a:ext cx="7560840" cy="1167905"/>
          </a:xfrm>
          <a:noFill/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Accounting Fundamentals</a:t>
            </a:r>
            <a:br>
              <a:rPr lang="en-GB" sz="4000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LCCB4001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3789040"/>
            <a:ext cx="8208912" cy="123991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Week 4 – </a:t>
            </a:r>
            <a:r>
              <a:rPr lang="en-GB" sz="3600">
                <a:solidFill>
                  <a:schemeClr val="accent2">
                    <a:lumMod val="40000"/>
                    <a:lumOff val="60000"/>
                  </a:schemeClr>
                </a:solidFill>
              </a:rPr>
              <a:t>Balancing off accounts </a:t>
            </a:r>
            <a:r>
              <a:rPr lang="en-GB" sz="36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and </a:t>
            </a:r>
            <a:r>
              <a:rPr lang="en-GB" sz="3600">
                <a:solidFill>
                  <a:schemeClr val="accent2">
                    <a:lumMod val="40000"/>
                    <a:lumOff val="60000"/>
                  </a:schemeClr>
                </a:solidFill>
              </a:rPr>
              <a:t>the trial </a:t>
            </a:r>
            <a:r>
              <a:rPr lang="en-GB" sz="36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balance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D8E8D5-95B5-7945-DE28-4868BF070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87524" y="164707"/>
            <a:ext cx="8568952" cy="692696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Learning objectives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35696" y="1340768"/>
            <a:ext cx="69127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dirty="0"/>
          </a:p>
        </p:txBody>
      </p:sp>
      <p:sp>
        <p:nvSpPr>
          <p:cNvPr id="10" name="TextBox 9"/>
          <p:cNvSpPr txBox="1"/>
          <p:nvPr/>
        </p:nvSpPr>
        <p:spPr>
          <a:xfrm>
            <a:off x="1594296" y="6611779"/>
            <a:ext cx="38170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70C0"/>
                </a:solidFill>
                <a:latin typeface="ArumSans Regular"/>
              </a:rPr>
              <a:t>© McGraw-Hill Education 2015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9512" y="1066734"/>
            <a:ext cx="8460432" cy="4592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/>
              <a:t>By the end of the lecture (and with private study) students should be able to:</a:t>
            </a:r>
          </a:p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altLang="en-US" sz="2800" b="1" dirty="0"/>
          </a:p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altLang="en-US" sz="2800" dirty="0"/>
          </a:p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/>
              <a:t>Balance and close ledger accounts (T accounts)</a:t>
            </a:r>
          </a:p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altLang="en-US" sz="2800" dirty="0"/>
          </a:p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/>
              <a:t>Describe the nature and purposes of a trial balance</a:t>
            </a:r>
          </a:p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altLang="en-US" sz="2800" dirty="0"/>
          </a:p>
          <a:p>
            <a:pPr marL="457200" indent="-457200" algn="just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/>
              <a:t>Prepare a trial balance from the ledger or a list of ledger account balances (T accounts).</a:t>
            </a:r>
            <a:endParaRPr lang="en-US" altLang="en-US" sz="2800" dirty="0">
              <a:solidFill>
                <a:prstClr val="black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jus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C87616-8440-437C-AAA3-C34F200F9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89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251520" y="1340768"/>
            <a:ext cx="8352928" cy="4176464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Wingdings" pitchFamily="2" charset="2"/>
              <a:buNone/>
            </a:pPr>
            <a:r>
              <a:rPr lang="en-GB" dirty="0"/>
              <a:t>T-accounts need to be balanced at various times during the year:</a:t>
            </a:r>
          </a:p>
          <a:p>
            <a:pPr algn="just">
              <a:buFont typeface="Wingdings" pitchFamily="2" charset="2"/>
              <a:buNone/>
            </a:pPr>
            <a:endParaRPr lang="en-GB" dirty="0"/>
          </a:p>
          <a:p>
            <a:pPr algn="just"/>
            <a:r>
              <a:rPr lang="en-GB" dirty="0"/>
              <a:t>At the end of each accounting period to summarise the situation.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Once a year to calculate profit.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To see what is happening with respect to a particular account.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A93894-B445-4822-B87C-37606B3ADA92}"/>
              </a:ext>
            </a:extLst>
          </p:cNvPr>
          <p:cNvSpPr/>
          <p:nvPr/>
        </p:nvSpPr>
        <p:spPr>
          <a:xfrm>
            <a:off x="251520" y="188640"/>
            <a:ext cx="8640960" cy="836712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Why balance accounts?</a:t>
            </a:r>
            <a:endParaRPr lang="en-GB" sz="36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A293EE-3066-2397-5AF2-399654377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23528" y="144016"/>
            <a:ext cx="8424935" cy="836712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Procedure for balancing the ‘T’ accounts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35696" y="1340768"/>
            <a:ext cx="69127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100" dirty="0"/>
          </a:p>
        </p:txBody>
      </p:sp>
      <p:sp>
        <p:nvSpPr>
          <p:cNvPr id="10" name="TextBox 9"/>
          <p:cNvSpPr txBox="1"/>
          <p:nvPr/>
        </p:nvSpPr>
        <p:spPr>
          <a:xfrm>
            <a:off x="1594296" y="6611779"/>
            <a:ext cx="38170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70C0"/>
                </a:solidFill>
                <a:latin typeface="ArumSans Regular"/>
              </a:rPr>
              <a:t>© McGraw-Hill Education 2015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B5C5468-E47A-4715-9490-C5B036DA6189}"/>
              </a:ext>
            </a:extLst>
          </p:cNvPr>
          <p:cNvSpPr txBox="1">
            <a:spLocks noChangeArrowheads="1"/>
          </p:cNvSpPr>
          <p:nvPr/>
        </p:nvSpPr>
        <p:spPr>
          <a:xfrm>
            <a:off x="323528" y="980728"/>
            <a:ext cx="8424936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altLang="en-US" sz="2400" dirty="0"/>
              <a:t>1. Compute the difference (balance) between the amounts in the debit and credit columns of an account and enter it on the side with the lowest amount.</a:t>
            </a:r>
          </a:p>
          <a:p>
            <a:pPr marL="457200" indent="-457200" algn="just">
              <a:buFontTx/>
              <a:buAutoNum type="arabicPeriod"/>
            </a:pPr>
            <a:endParaRPr lang="en-GB" altLang="en-US" sz="2400" dirty="0"/>
          </a:p>
          <a:p>
            <a:pPr marL="0" indent="0" algn="just">
              <a:buFontTx/>
              <a:buNone/>
            </a:pPr>
            <a:r>
              <a:rPr lang="en-GB" altLang="en-US" sz="2400" dirty="0"/>
              <a:t>2. Add up the figures on the debit and credit side to get the total for both columns (these should now be the same).</a:t>
            </a:r>
          </a:p>
          <a:p>
            <a:pPr marL="0" indent="0" algn="just">
              <a:buFontTx/>
              <a:buNone/>
            </a:pPr>
            <a:endParaRPr lang="en-GB" altLang="en-US" sz="2400" dirty="0"/>
          </a:p>
          <a:p>
            <a:pPr marL="0" indent="0" algn="just">
              <a:buFontTx/>
              <a:buNone/>
            </a:pPr>
            <a:r>
              <a:rPr lang="en-GB" altLang="en-US" sz="2400" dirty="0"/>
              <a:t>3. Finally, underneath the total figures, enter the balance computed in step 1 on the opposite side and describe it as the </a:t>
            </a:r>
            <a:r>
              <a:rPr lang="en-GB" altLang="en-US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balance brought down (b/d).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A2A6CB-F31C-7972-C4A8-A391DEB1F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0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2" y="51571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1"/>
            <a:ext cx="9144000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>
                <a:cs typeface="Times New Roman" pitchFamily="18" charset="0"/>
              </a:rPr>
              <a:t>Example</a:t>
            </a:r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81864E-3FE0-45EA-88DE-093476C606E2}"/>
              </a:ext>
            </a:extLst>
          </p:cNvPr>
          <p:cNvSpPr/>
          <p:nvPr/>
        </p:nvSpPr>
        <p:spPr>
          <a:xfrm>
            <a:off x="359532" y="180021"/>
            <a:ext cx="8424936" cy="764704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spc="-5" dirty="0"/>
              <a:t>Balancing of accounts - example</a:t>
            </a:r>
            <a:endParaRPr lang="en-GB" sz="36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C836D0D-D5D5-0599-7DB6-04345FC73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2253608"/>
              </p:ext>
            </p:extLst>
          </p:nvPr>
        </p:nvGraphicFramePr>
        <p:xfrm>
          <a:off x="359532" y="1093352"/>
          <a:ext cx="8424936" cy="45313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04156">
                  <a:extLst>
                    <a:ext uri="{9D8B030D-6E8A-4147-A177-3AD203B41FA5}">
                      <a16:colId xmlns:a16="http://schemas.microsoft.com/office/drawing/2014/main" val="401046136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540264953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1900822004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446123217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570704450"/>
                    </a:ext>
                  </a:extLst>
                </a:gridCol>
                <a:gridCol w="756084">
                  <a:extLst>
                    <a:ext uri="{9D8B030D-6E8A-4147-A177-3AD203B41FA5}">
                      <a16:colId xmlns:a16="http://schemas.microsoft.com/office/drawing/2014/main" val="4151245141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Bank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7075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Debit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552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July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Vehicles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2484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26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 Green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Motor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094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Carriage outwards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28747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Motor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198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23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Brown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9290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Telephone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51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7053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Light and heat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9203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2,240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1,250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593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990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5005842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E14EB6-2053-EECA-5BB4-AEB792BB3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63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2" y="51571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1"/>
            <a:ext cx="9144000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>
                <a:cs typeface="Times New Roman" pitchFamily="18" charset="0"/>
              </a:rPr>
              <a:t>Example</a:t>
            </a:r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81864E-3FE0-45EA-88DE-093476C606E2}"/>
              </a:ext>
            </a:extLst>
          </p:cNvPr>
          <p:cNvSpPr/>
          <p:nvPr/>
        </p:nvSpPr>
        <p:spPr>
          <a:xfrm>
            <a:off x="359532" y="180021"/>
            <a:ext cx="8424936" cy="764704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spc="-5" dirty="0"/>
              <a:t>Balancing of accounts - example</a:t>
            </a:r>
            <a:endParaRPr lang="en-GB" sz="36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C836D0D-D5D5-0599-7DB6-04345FC73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928388"/>
              </p:ext>
            </p:extLst>
          </p:nvPr>
        </p:nvGraphicFramePr>
        <p:xfrm>
          <a:off x="467544" y="1076841"/>
          <a:ext cx="8316925" cy="450601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386154">
                  <a:extLst>
                    <a:ext uri="{9D8B030D-6E8A-4147-A177-3AD203B41FA5}">
                      <a16:colId xmlns:a16="http://schemas.microsoft.com/office/drawing/2014/main" val="401046136"/>
                    </a:ext>
                  </a:extLst>
                </a:gridCol>
                <a:gridCol w="1848205">
                  <a:extLst>
                    <a:ext uri="{9D8B030D-6E8A-4147-A177-3AD203B41FA5}">
                      <a16:colId xmlns:a16="http://schemas.microsoft.com/office/drawing/2014/main" val="2540264953"/>
                    </a:ext>
                  </a:extLst>
                </a:gridCol>
                <a:gridCol w="924103">
                  <a:extLst>
                    <a:ext uri="{9D8B030D-6E8A-4147-A177-3AD203B41FA5}">
                      <a16:colId xmlns:a16="http://schemas.microsoft.com/office/drawing/2014/main" val="1900822004"/>
                    </a:ext>
                  </a:extLst>
                </a:gridCol>
                <a:gridCol w="924103">
                  <a:extLst>
                    <a:ext uri="{9D8B030D-6E8A-4147-A177-3AD203B41FA5}">
                      <a16:colId xmlns:a16="http://schemas.microsoft.com/office/drawing/2014/main" val="446123217"/>
                    </a:ext>
                  </a:extLst>
                </a:gridCol>
                <a:gridCol w="2487969">
                  <a:extLst>
                    <a:ext uri="{9D8B030D-6E8A-4147-A177-3AD203B41FA5}">
                      <a16:colId xmlns:a16="http://schemas.microsoft.com/office/drawing/2014/main" val="570704450"/>
                    </a:ext>
                  </a:extLst>
                </a:gridCol>
                <a:gridCol w="746391">
                  <a:extLst>
                    <a:ext uri="{9D8B030D-6E8A-4147-A177-3AD203B41FA5}">
                      <a16:colId xmlns:a16="http://schemas.microsoft.com/office/drawing/2014/main" val="4151245141"/>
                    </a:ext>
                  </a:extLst>
                </a:gridCol>
              </a:tblGrid>
              <a:tr h="416212">
                <a:tc gridSpan="6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Bank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707571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r>
                        <a:rPr lang="en-GB" sz="16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Debit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552232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r>
                        <a:rPr lang="en-GB" sz="1600" dirty="0"/>
                        <a:t>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 July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Vehicles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248422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r>
                        <a:rPr lang="en-GB" sz="1600" dirty="0"/>
                        <a:t>26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 Green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sng" dirty="0"/>
                        <a:t>240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Motor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094996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Carriage outwards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287470"/>
                  </a:ext>
                </a:extLst>
              </a:tr>
              <a:tr h="305222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18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Motor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198760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23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Brown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140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929056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Telephone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511979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705311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Light and heat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9203045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u="sng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Balance c/d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sng" dirty="0"/>
                        <a:t>990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593534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sng" dirty="0"/>
                        <a:t>2,240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sng" dirty="0"/>
                        <a:t>2,240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5005842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r>
                        <a:rPr lang="en-GB" sz="1600" dirty="0"/>
                        <a:t>1 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Balance b/d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none" dirty="0"/>
                        <a:t>990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517172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CFCF1A-E6D1-12D3-2C96-33E4346C3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3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79512" y="980728"/>
            <a:ext cx="8784976" cy="4536505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800" dirty="0"/>
              <a:t>If the account is a drawings account, then it is balanced off to the </a:t>
            </a:r>
            <a:r>
              <a:rPr lang="en-GB" altLang="en-US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capital account</a:t>
            </a:r>
            <a:r>
              <a:rPr lang="en-GB" altLang="en-US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 </a:t>
            </a:r>
          </a:p>
          <a:p>
            <a:pPr algn="just"/>
            <a:endParaRPr lang="en-GB" altLang="en-US" sz="2800" dirty="0"/>
          </a:p>
          <a:p>
            <a:pPr algn="just"/>
            <a:r>
              <a:rPr lang="en-GB" altLang="en-US" sz="2800" dirty="0"/>
              <a:t>If the account is an expense revenue account the balance is transferred to the </a:t>
            </a:r>
            <a:r>
              <a:rPr lang="en-GB" altLang="en-US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statement of profit or loss account</a:t>
            </a:r>
            <a:r>
              <a:rPr lang="en-GB" altLang="en-US" sz="2800" dirty="0"/>
              <a:t>.  (See the next slide for an example)</a:t>
            </a:r>
          </a:p>
          <a:p>
            <a:pPr algn="just"/>
            <a:endParaRPr lang="en-GB" altLang="en-US" sz="2800" dirty="0"/>
          </a:p>
          <a:p>
            <a:pPr algn="just"/>
            <a:r>
              <a:rPr lang="en-GB" altLang="en-US" sz="2800" dirty="0"/>
              <a:t>If the account is an asset, liability or capital account - the </a:t>
            </a:r>
            <a:r>
              <a:rPr lang="en-GB" altLang="en-US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balance carries forward </a:t>
            </a:r>
            <a:r>
              <a:rPr lang="en-GB" altLang="en-US" sz="2800" dirty="0"/>
              <a:t>into the new period (as in the bank a/c example in the previous slide).</a:t>
            </a:r>
            <a:endParaRPr lang="en-US" altLang="en-US" sz="2800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A48D6520-0615-45A1-8C49-ED4C4A5A6E7B}" type="slidenum">
              <a:rPr lang="en-US" altLang="en-US" sz="1400"/>
              <a:pPr eaLnBrk="1" hangingPunct="1"/>
              <a:t>7</a:t>
            </a:fld>
            <a:endParaRPr lang="en-US" altLang="en-US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1F30C8-9C20-4050-9F30-22CDB005DC75}"/>
              </a:ext>
            </a:extLst>
          </p:cNvPr>
          <p:cNvSpPr/>
          <p:nvPr/>
        </p:nvSpPr>
        <p:spPr>
          <a:xfrm>
            <a:off x="179512" y="72008"/>
            <a:ext cx="8640960" cy="90872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3600" dirty="0"/>
              <a:t>Balancing different types of account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759960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2" y="51571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1"/>
            <a:ext cx="9144000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>
                <a:cs typeface="Times New Roman" pitchFamily="18" charset="0"/>
              </a:rPr>
              <a:t>Example</a:t>
            </a:r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81864E-3FE0-45EA-88DE-093476C606E2}"/>
              </a:ext>
            </a:extLst>
          </p:cNvPr>
          <p:cNvSpPr/>
          <p:nvPr/>
        </p:nvSpPr>
        <p:spPr>
          <a:xfrm>
            <a:off x="359532" y="180020"/>
            <a:ext cx="8424936" cy="1063587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spc="-5" dirty="0"/>
              <a:t>Balancing of accounts – capital account</a:t>
            </a:r>
            <a:endParaRPr lang="en-GB" sz="36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C836D0D-D5D5-0599-7DB6-04345FC73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3202069"/>
              </p:ext>
            </p:extLst>
          </p:nvPr>
        </p:nvGraphicFramePr>
        <p:xfrm>
          <a:off x="451414" y="1860808"/>
          <a:ext cx="8225041" cy="25603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53873">
                  <a:extLst>
                    <a:ext uri="{9D8B030D-6E8A-4147-A177-3AD203B41FA5}">
                      <a16:colId xmlns:a16="http://schemas.microsoft.com/office/drawing/2014/main" val="401046136"/>
                    </a:ext>
                  </a:extLst>
                </a:gridCol>
                <a:gridCol w="1538496">
                  <a:extLst>
                    <a:ext uri="{9D8B030D-6E8A-4147-A177-3AD203B41FA5}">
                      <a16:colId xmlns:a16="http://schemas.microsoft.com/office/drawing/2014/main" val="2540264953"/>
                    </a:ext>
                  </a:extLst>
                </a:gridCol>
                <a:gridCol w="916694">
                  <a:extLst>
                    <a:ext uri="{9D8B030D-6E8A-4147-A177-3AD203B41FA5}">
                      <a16:colId xmlns:a16="http://schemas.microsoft.com/office/drawing/2014/main" val="446123217"/>
                    </a:ext>
                  </a:extLst>
                </a:gridCol>
                <a:gridCol w="1547975">
                  <a:extLst>
                    <a:ext uri="{9D8B030D-6E8A-4147-A177-3AD203B41FA5}">
                      <a16:colId xmlns:a16="http://schemas.microsoft.com/office/drawing/2014/main" val="570704450"/>
                    </a:ext>
                  </a:extLst>
                </a:gridCol>
                <a:gridCol w="2102561">
                  <a:extLst>
                    <a:ext uri="{9D8B030D-6E8A-4147-A177-3AD203B41FA5}">
                      <a16:colId xmlns:a16="http://schemas.microsoft.com/office/drawing/2014/main" val="1410278917"/>
                    </a:ext>
                  </a:extLst>
                </a:gridCol>
                <a:gridCol w="965442">
                  <a:extLst>
                    <a:ext uri="{9D8B030D-6E8A-4147-A177-3AD203B41FA5}">
                      <a16:colId xmlns:a16="http://schemas.microsoft.com/office/drawing/2014/main" val="4151245141"/>
                    </a:ext>
                  </a:extLst>
                </a:gridCol>
              </a:tblGrid>
              <a:tr h="416212">
                <a:tc gridSpan="6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Capital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707571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r>
                        <a:rPr lang="en-GB" sz="1800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Balance c/d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July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Bank a/c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u="none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552232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u="sng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248422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 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Balance b/d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none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094996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287470"/>
                  </a:ext>
                </a:extLst>
              </a:tr>
              <a:tr h="30522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19876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A23967-9A96-05C8-67B6-387F57823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8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2" y="51571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1"/>
            <a:ext cx="9144000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>
                <a:cs typeface="Times New Roman" pitchFamily="18" charset="0"/>
              </a:rPr>
              <a:t>Example</a:t>
            </a:r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81864E-3FE0-45EA-88DE-093476C606E2}"/>
              </a:ext>
            </a:extLst>
          </p:cNvPr>
          <p:cNvSpPr/>
          <p:nvPr/>
        </p:nvSpPr>
        <p:spPr>
          <a:xfrm>
            <a:off x="307398" y="180021"/>
            <a:ext cx="8604956" cy="1063587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spc="-5" dirty="0"/>
              <a:t>Balancing of accounts – motor expenses</a:t>
            </a:r>
            <a:endParaRPr lang="en-GB" sz="36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C836D0D-D5D5-0599-7DB6-04345FC73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179232"/>
              </p:ext>
            </p:extLst>
          </p:nvPr>
        </p:nvGraphicFramePr>
        <p:xfrm>
          <a:off x="307398" y="1860808"/>
          <a:ext cx="8604957" cy="25603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47295">
                  <a:extLst>
                    <a:ext uri="{9D8B030D-6E8A-4147-A177-3AD203B41FA5}">
                      <a16:colId xmlns:a16="http://schemas.microsoft.com/office/drawing/2014/main" val="401046136"/>
                    </a:ext>
                  </a:extLst>
                </a:gridCol>
                <a:gridCol w="1663057">
                  <a:extLst>
                    <a:ext uri="{9D8B030D-6E8A-4147-A177-3AD203B41FA5}">
                      <a16:colId xmlns:a16="http://schemas.microsoft.com/office/drawing/2014/main" val="2540264953"/>
                    </a:ext>
                  </a:extLst>
                </a:gridCol>
                <a:gridCol w="831529">
                  <a:extLst>
                    <a:ext uri="{9D8B030D-6E8A-4147-A177-3AD203B41FA5}">
                      <a16:colId xmlns:a16="http://schemas.microsoft.com/office/drawing/2014/main" val="1900822004"/>
                    </a:ext>
                  </a:extLst>
                </a:gridCol>
                <a:gridCol w="1320652">
                  <a:extLst>
                    <a:ext uri="{9D8B030D-6E8A-4147-A177-3AD203B41FA5}">
                      <a16:colId xmlns:a16="http://schemas.microsoft.com/office/drawing/2014/main" val="446123217"/>
                    </a:ext>
                  </a:extLst>
                </a:gridCol>
                <a:gridCol w="1794357">
                  <a:extLst>
                    <a:ext uri="{9D8B030D-6E8A-4147-A177-3AD203B41FA5}">
                      <a16:colId xmlns:a16="http://schemas.microsoft.com/office/drawing/2014/main" val="570704450"/>
                    </a:ext>
                  </a:extLst>
                </a:gridCol>
                <a:gridCol w="1748067">
                  <a:extLst>
                    <a:ext uri="{9D8B030D-6E8A-4147-A177-3AD203B41FA5}">
                      <a16:colId xmlns:a16="http://schemas.microsoft.com/office/drawing/2014/main" val="1410278917"/>
                    </a:ext>
                  </a:extLst>
                </a:gridCol>
              </a:tblGrid>
              <a:tr h="416212">
                <a:tc gridSpan="6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Motor expenses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707571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r>
                        <a:rPr lang="en-GB" sz="1800" dirty="0"/>
                        <a:t>3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Bank a/c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552232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r>
                        <a:rPr lang="en-GB" sz="1800" dirty="0"/>
                        <a:t>18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Bank a/c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31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Profit and loss statement a/c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none" dirty="0"/>
                        <a:t>180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248422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180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094996"/>
                  </a:ext>
                </a:extLst>
              </a:tr>
              <a:tr h="337594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287470"/>
                  </a:ext>
                </a:extLst>
              </a:tr>
              <a:tr h="30522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19876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ADC884-D9D1-E663-CF6D-42A21F7A4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30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528" y="1268760"/>
            <a:ext cx="8496943" cy="4104456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400" dirty="0"/>
              <a:t>A trial balance is a list of the balances in the ledger at the end of an accounting period, divided between those accounts with debit balances and those with credit balances.</a:t>
            </a:r>
            <a:endParaRPr lang="en-GB" altLang="en-US" sz="2400" dirty="0">
              <a:cs typeface="Times New Roman" pitchFamily="18" charset="0"/>
            </a:endParaRPr>
          </a:p>
          <a:p>
            <a:pPr algn="just"/>
            <a:endParaRPr lang="en-GB" altLang="en-US" sz="2400" dirty="0">
              <a:cs typeface="Times New Roman" pitchFamily="18" charset="0"/>
            </a:endParaRPr>
          </a:p>
          <a:p>
            <a:pPr algn="just"/>
            <a:r>
              <a:rPr lang="en-GB" altLang="en-US" sz="2400" dirty="0"/>
              <a:t>Since every transaction recorded in the ledger consists of both a debit and credit entry, the total of those accounts in the trial balance with debit balances should equal the total of those with credit balances.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An example is shown in the next slide</a:t>
            </a: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CF54C685-5BB9-4989-9993-6FD4F0E19FF4}" type="slidenum">
              <a:rPr lang="en-US" altLang="en-US" sz="1400"/>
              <a:pPr eaLnBrk="1" hangingPunct="1"/>
              <a:t>10</a:t>
            </a:fld>
            <a:endParaRPr lang="en-US" altLang="en-US" sz="14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BE60CA-A1E9-416B-84EE-1FED6AFA5B74}"/>
              </a:ext>
            </a:extLst>
          </p:cNvPr>
          <p:cNvSpPr/>
          <p:nvPr/>
        </p:nvSpPr>
        <p:spPr>
          <a:xfrm>
            <a:off x="323528" y="0"/>
            <a:ext cx="8496943" cy="692696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3600" dirty="0"/>
              <a:t>The nature of a trial balance 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242421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A7DA9-C603-F847-69F4-2CBAD3C08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Example of a final trial balance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71F2F-1D91-9960-A327-781F17D66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So far, we have entered all the transactions from our example, but we can add some realism to it by adding in sales, sales returns, purchases, and purchase returns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6BCBF-3F0D-3CB8-F00F-1E440F024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45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2" y="51571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1"/>
            <a:ext cx="9144000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>
                <a:cs typeface="Times New Roman" pitchFamily="18" charset="0"/>
              </a:rPr>
              <a:t>Example</a:t>
            </a:r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81864E-3FE0-45EA-88DE-093476C606E2}"/>
              </a:ext>
            </a:extLst>
          </p:cNvPr>
          <p:cNvSpPr/>
          <p:nvPr/>
        </p:nvSpPr>
        <p:spPr>
          <a:xfrm>
            <a:off x="359532" y="180021"/>
            <a:ext cx="8424936" cy="764704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spc="-5" dirty="0"/>
              <a:t>Trial balance entries so far</a:t>
            </a:r>
            <a:endParaRPr lang="en-GB" sz="36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C836D0D-D5D5-0599-7DB6-04345FC732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0936204"/>
              </p:ext>
            </p:extLst>
          </p:nvPr>
        </p:nvGraphicFramePr>
        <p:xfrm>
          <a:off x="384760" y="1079214"/>
          <a:ext cx="8424936" cy="446833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011874">
                  <a:extLst>
                    <a:ext uri="{9D8B030D-6E8A-4147-A177-3AD203B41FA5}">
                      <a16:colId xmlns:a16="http://schemas.microsoft.com/office/drawing/2014/main" val="401046136"/>
                    </a:ext>
                  </a:extLst>
                </a:gridCol>
                <a:gridCol w="2144810">
                  <a:extLst>
                    <a:ext uri="{9D8B030D-6E8A-4147-A177-3AD203B41FA5}">
                      <a16:colId xmlns:a16="http://schemas.microsoft.com/office/drawing/2014/main" val="2540264953"/>
                    </a:ext>
                  </a:extLst>
                </a:gridCol>
                <a:gridCol w="2268252">
                  <a:extLst>
                    <a:ext uri="{9D8B030D-6E8A-4147-A177-3AD203B41FA5}">
                      <a16:colId xmlns:a16="http://schemas.microsoft.com/office/drawing/2014/main" val="1900822004"/>
                    </a:ext>
                  </a:extLst>
                </a:gridCol>
              </a:tblGrid>
              <a:tr h="407920">
                <a:tc gridSpan="3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Trial balance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707571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Debit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Credit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552232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Bank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990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248422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none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094996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Motor vehicles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287470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Motor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198760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A Brown (trade payable)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929056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B Green (trade receivable)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135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511979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Carriage outwards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705311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Heat and light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9203045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Telephone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u="sng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593534"/>
                  </a:ext>
                </a:extLst>
              </a:tr>
              <a:tr h="353531">
                <a:tc>
                  <a:txBody>
                    <a:bodyPr/>
                    <a:lstStyle/>
                    <a:p>
                      <a:r>
                        <a:rPr lang="en-GB" sz="1800" dirty="0"/>
                        <a:t>Postage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5005842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83BD342-8627-4F64-43E6-CB911A279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3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528" y="1412776"/>
            <a:ext cx="8496944" cy="4248472"/>
          </a:xfrm>
        </p:spPr>
        <p:txBody>
          <a:bodyPr/>
          <a:lstStyle/>
          <a:p>
            <a:pPr marL="228600" indent="-228600" algn="just"/>
            <a:r>
              <a:rPr lang="en-GB" altLang="en-US" sz="2400" dirty="0"/>
              <a:t>The trial balance is a method of </a:t>
            </a:r>
            <a:r>
              <a:rPr lang="en-GB" altLang="en-US" sz="2400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internal control </a:t>
            </a:r>
            <a:r>
              <a:rPr lang="en-GB" altLang="en-US" sz="2400" dirty="0"/>
              <a:t>that provides a check on the arithmetic accuracy of the ledger and that the same amount for each transaction has been entered on both sides of the ledger. It therefore also facilitates the </a:t>
            </a:r>
            <a:r>
              <a:rPr lang="en-GB" altLang="en-US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identification of any errors.</a:t>
            </a:r>
          </a:p>
          <a:p>
            <a:pPr marL="228600" indent="-228600" algn="just"/>
            <a:endParaRPr lang="en-GB" altLang="en-US" sz="2400" dirty="0"/>
          </a:p>
          <a:p>
            <a:pPr marL="228600" indent="-228600" algn="just"/>
            <a:r>
              <a:rPr lang="en-GB" altLang="en-US" sz="2400" dirty="0"/>
              <a:t>The trial balance is used in the preparation of final financial statements.</a:t>
            </a:r>
          </a:p>
          <a:p>
            <a:pPr marL="228600" indent="-228600">
              <a:buFontTx/>
              <a:buNone/>
            </a:pPr>
            <a:endParaRPr lang="en-GB" altLang="en-US" sz="2400" b="1" dirty="0"/>
          </a:p>
          <a:p>
            <a:pPr marL="228600" indent="-228600"/>
            <a:endParaRPr lang="en-GB" altLang="en-US" sz="1800" dirty="0"/>
          </a:p>
          <a:p>
            <a:pPr marL="228600" indent="-228600">
              <a:buFontTx/>
              <a:buNone/>
            </a:pPr>
            <a:endParaRPr lang="en-GB" altLang="en-US" sz="1800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EDC2068B-43E1-4A07-88EA-C76CD8B738B1}" type="slidenum">
              <a:rPr lang="en-US" altLang="en-US" sz="1400"/>
              <a:pPr eaLnBrk="1" hangingPunct="1"/>
              <a:t>13</a:t>
            </a:fld>
            <a:endParaRPr lang="en-US" altLang="en-US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F2DC07-21EA-4BFE-B7F4-45AAE432AFA3}"/>
              </a:ext>
            </a:extLst>
          </p:cNvPr>
          <p:cNvSpPr/>
          <p:nvPr/>
        </p:nvSpPr>
        <p:spPr>
          <a:xfrm>
            <a:off x="0" y="0"/>
            <a:ext cx="9144001" cy="692696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3600" dirty="0"/>
              <a:t>The functions of a trial balance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60558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70484"/>
            <a:ext cx="8686800" cy="3917032"/>
          </a:xfrm>
        </p:spPr>
        <p:txBody>
          <a:bodyPr/>
          <a:lstStyle/>
          <a:p>
            <a:pPr algn="ctr">
              <a:buFontTx/>
              <a:buNone/>
            </a:pPr>
            <a:endParaRPr lang="en-GB" altLang="en-US" b="1" dirty="0"/>
          </a:p>
          <a:p>
            <a:pPr algn="ctr">
              <a:buNone/>
            </a:pPr>
            <a:endParaRPr lang="en-GB" altLang="en-US" sz="4800" b="1" dirty="0"/>
          </a:p>
          <a:p>
            <a:pPr algn="ctr">
              <a:buNone/>
            </a:pPr>
            <a:endParaRPr lang="en-GB" altLang="en-US" b="1" dirty="0"/>
          </a:p>
          <a:p>
            <a:pPr algn="ctr">
              <a:buFontTx/>
              <a:buNone/>
            </a:pPr>
            <a:endParaRPr lang="en-GB" altLang="en-US" dirty="0">
              <a:latin typeface="Arial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charset="0"/>
            </a:endParaRPr>
          </a:p>
          <a:p>
            <a:endParaRPr lang="en-GB" altLang="en-US" dirty="0"/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66FC01D8-533D-4CE0-8568-6747D25ABF66}" type="slidenum">
              <a:rPr lang="en-US" altLang="en-US" sz="1400"/>
              <a:pPr eaLnBrk="1" hangingPunct="1"/>
              <a:t>14</a:t>
            </a:fld>
            <a:endParaRPr lang="en-US" altLang="en-US" sz="1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552E36D-344C-4DF8-9C1C-C04328BFD8FD}"/>
              </a:ext>
            </a:extLst>
          </p:cNvPr>
          <p:cNvSpPr/>
          <p:nvPr/>
        </p:nvSpPr>
        <p:spPr>
          <a:xfrm>
            <a:off x="642393" y="136524"/>
            <a:ext cx="7859216" cy="988219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Pearls of wisdom – a reminder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6A711C-12CB-D2D0-3766-556316100A87}"/>
              </a:ext>
            </a:extLst>
          </p:cNvPr>
          <p:cNvGraphicFramePr>
            <a:graphicFrameLocks noGrp="1"/>
          </p:cNvGraphicFramePr>
          <p:nvPr/>
        </p:nvGraphicFramePr>
        <p:xfrm>
          <a:off x="642392" y="1249839"/>
          <a:ext cx="7859216" cy="3692610"/>
        </p:xfrm>
        <a:graphic>
          <a:graphicData uri="http://schemas.openxmlformats.org/drawingml/2006/table">
            <a:tbl>
              <a:tblPr firstRow="1" firstCol="1" bandRow="1" bandCol="1">
                <a:tableStyleId>{7DF18680-E054-41AD-8BC1-D1AEF772440D}</a:tableStyleId>
              </a:tblPr>
              <a:tblGrid>
                <a:gridCol w="3065512">
                  <a:extLst>
                    <a:ext uri="{9D8B030D-6E8A-4147-A177-3AD203B41FA5}">
                      <a16:colId xmlns:a16="http://schemas.microsoft.com/office/drawing/2014/main" val="3298752203"/>
                    </a:ext>
                  </a:extLst>
                </a:gridCol>
                <a:gridCol w="2173658">
                  <a:extLst>
                    <a:ext uri="{9D8B030D-6E8A-4147-A177-3AD203B41FA5}">
                      <a16:colId xmlns:a16="http://schemas.microsoft.com/office/drawing/2014/main" val="2678131832"/>
                    </a:ext>
                  </a:extLst>
                </a:gridCol>
                <a:gridCol w="2620046">
                  <a:extLst>
                    <a:ext uri="{9D8B030D-6E8A-4147-A177-3AD203B41FA5}">
                      <a16:colId xmlns:a16="http://schemas.microsoft.com/office/drawing/2014/main" val="3932231175"/>
                    </a:ext>
                  </a:extLst>
                </a:gridCol>
              </a:tblGrid>
              <a:tr h="473195"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Increase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Increase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87350118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u="sng" dirty="0">
                          <a:effectLst/>
                        </a:rPr>
                        <a:t>P</a:t>
                      </a:r>
                      <a:r>
                        <a:rPr lang="en-GB" sz="2800" dirty="0">
                          <a:effectLst/>
                        </a:rPr>
                        <a:t>urchases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Debit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2193308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u="sng" dirty="0">
                          <a:effectLst/>
                        </a:rPr>
                        <a:t>E</a:t>
                      </a:r>
                      <a:r>
                        <a:rPr lang="en-GB" sz="2800" dirty="0">
                          <a:effectLst/>
                        </a:rPr>
                        <a:t>xpenses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Debit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1490555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u="sng" dirty="0">
                          <a:effectLst/>
                        </a:rPr>
                        <a:t>A</a:t>
                      </a:r>
                      <a:r>
                        <a:rPr lang="en-GB" sz="2800" dirty="0">
                          <a:effectLst/>
                        </a:rPr>
                        <a:t>ssets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Debit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82519216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u="sng" dirty="0">
                          <a:effectLst/>
                        </a:rPr>
                        <a:t>R</a:t>
                      </a:r>
                      <a:r>
                        <a:rPr lang="en-GB" sz="2800" dirty="0">
                          <a:effectLst/>
                        </a:rPr>
                        <a:t>evenues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Credit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47580354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u="sng" dirty="0">
                          <a:effectLst/>
                        </a:rPr>
                        <a:t>L</a:t>
                      </a:r>
                      <a:r>
                        <a:rPr lang="en-GB" sz="2800" dirty="0">
                          <a:effectLst/>
                        </a:rPr>
                        <a:t>iabilities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Credit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1041293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u="sng" dirty="0">
                          <a:effectLst/>
                        </a:rPr>
                        <a:t>S</a:t>
                      </a:r>
                      <a:r>
                        <a:rPr lang="en-GB" sz="2800" dirty="0">
                          <a:effectLst/>
                        </a:rPr>
                        <a:t>ource of funds (Capital)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effectLst/>
                        </a:rPr>
                        <a:t>Credit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3493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9272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470484"/>
            <a:ext cx="8686800" cy="3917032"/>
          </a:xfrm>
        </p:spPr>
        <p:txBody>
          <a:bodyPr/>
          <a:lstStyle/>
          <a:p>
            <a:pPr algn="ctr">
              <a:buFontTx/>
              <a:buNone/>
            </a:pPr>
            <a:endParaRPr lang="en-GB" altLang="en-US" b="1" dirty="0"/>
          </a:p>
          <a:p>
            <a:pPr algn="ctr">
              <a:buNone/>
            </a:pPr>
            <a:endParaRPr lang="en-GB" altLang="en-US" sz="4800" b="1" dirty="0"/>
          </a:p>
          <a:p>
            <a:pPr algn="ctr">
              <a:buNone/>
            </a:pPr>
            <a:endParaRPr lang="en-GB" altLang="en-US" b="1" dirty="0"/>
          </a:p>
          <a:p>
            <a:pPr algn="ctr">
              <a:buFontTx/>
              <a:buNone/>
            </a:pPr>
            <a:endParaRPr lang="en-GB" altLang="en-US" dirty="0">
              <a:latin typeface="Arial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charset="0"/>
            </a:endParaRPr>
          </a:p>
          <a:p>
            <a:endParaRPr lang="en-GB" altLang="en-US" dirty="0"/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66FC01D8-533D-4CE0-8568-6747D25ABF66}" type="slidenum">
              <a:rPr lang="en-US" altLang="en-US" sz="1400"/>
              <a:pPr eaLnBrk="1" hangingPunct="1"/>
              <a:t>15</a:t>
            </a:fld>
            <a:endParaRPr lang="en-US" altLang="en-US" sz="1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552E36D-344C-4DF8-9C1C-C04328BFD8FD}"/>
              </a:ext>
            </a:extLst>
          </p:cNvPr>
          <p:cNvSpPr/>
          <p:nvPr/>
        </p:nvSpPr>
        <p:spPr>
          <a:xfrm>
            <a:off x="642393" y="0"/>
            <a:ext cx="7859216" cy="1124744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Pearls of wisdom and the trial balance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6A711C-12CB-D2D0-3766-556316100A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1864211"/>
              </p:ext>
            </p:extLst>
          </p:nvPr>
        </p:nvGraphicFramePr>
        <p:xfrm>
          <a:off x="642392" y="1448499"/>
          <a:ext cx="7859215" cy="3829015"/>
        </p:xfrm>
        <a:graphic>
          <a:graphicData uri="http://schemas.openxmlformats.org/drawingml/2006/table">
            <a:tbl>
              <a:tblPr firstRow="1" firstCol="1" bandRow="1" bandCol="1">
                <a:tableStyleId>{7DF18680-E054-41AD-8BC1-D1AEF772440D}</a:tableStyleId>
              </a:tblPr>
              <a:tblGrid>
                <a:gridCol w="4104696">
                  <a:extLst>
                    <a:ext uri="{9D8B030D-6E8A-4147-A177-3AD203B41FA5}">
                      <a16:colId xmlns:a16="http://schemas.microsoft.com/office/drawing/2014/main" val="3298752203"/>
                    </a:ext>
                  </a:extLst>
                </a:gridCol>
                <a:gridCol w="3754519">
                  <a:extLst>
                    <a:ext uri="{9D8B030D-6E8A-4147-A177-3AD203B41FA5}">
                      <a16:colId xmlns:a16="http://schemas.microsoft.com/office/drawing/2014/main" val="2678131832"/>
                    </a:ext>
                  </a:extLst>
                </a:gridCol>
              </a:tblGrid>
              <a:tr h="473195">
                <a:tc>
                  <a:txBody>
                    <a:bodyPr/>
                    <a:lstStyle/>
                    <a:p>
                      <a:pPr algn="r"/>
                      <a:r>
                        <a:rPr lang="en-GB" sz="40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PEA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40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RLS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350118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Debit side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Credit side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193308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</a:t>
                      </a:r>
                      <a:r>
                        <a:rPr lang="en-GB" sz="2800" b="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urchases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en-GB" sz="280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evenues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490555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</a:t>
                      </a:r>
                      <a:r>
                        <a:rPr lang="en-GB" sz="2800" b="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xpenses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en-GB" sz="2800" b="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iabilities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2519216"/>
                  </a:ext>
                </a:extLst>
              </a:tr>
              <a:tr h="489054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</a:t>
                      </a:r>
                      <a:r>
                        <a:rPr lang="en-GB" sz="2800" b="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ssets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</a:t>
                      </a:r>
                      <a:r>
                        <a:rPr lang="en-GB" sz="2800" b="0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ource of funds (capital)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7580354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endParaRPr lang="en-GB" sz="2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1041293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endParaRPr lang="en-GB" sz="2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8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493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0637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528" y="1196752"/>
            <a:ext cx="8363272" cy="4320481"/>
          </a:xfrm>
        </p:spPr>
        <p:txBody>
          <a:bodyPr>
            <a:normAutofit/>
          </a:bodyPr>
          <a:lstStyle/>
          <a:p>
            <a:r>
              <a:rPr lang="en-GB" altLang="en-US" sz="2200" dirty="0"/>
              <a:t>A cash account will always have a debit balance, but the bank account can have a credit balance which represents a bank overdraft.</a:t>
            </a:r>
          </a:p>
          <a:p>
            <a:endParaRPr lang="en-GB" altLang="en-US" sz="2200" dirty="0"/>
          </a:p>
          <a:p>
            <a:r>
              <a:rPr lang="en-GB" altLang="en-US" sz="2200" dirty="0"/>
              <a:t>Instead of listing all individual credit customers and credit suppliers accounts in a trial balance, it is common to just enter the total trade receivables and total trade payables.</a:t>
            </a:r>
          </a:p>
          <a:p>
            <a:endParaRPr lang="en-GB" altLang="en-US" sz="2200" dirty="0"/>
          </a:p>
          <a:p>
            <a:r>
              <a:rPr lang="en-GB" altLang="en-US" sz="2200" dirty="0"/>
              <a:t>A trial balance can agree but there may still be errors in the ledger</a:t>
            </a:r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3DA8B48C-35EE-4B74-A3D1-E1262ED55111}" type="slidenum">
              <a:rPr lang="en-US" altLang="en-US" sz="1400"/>
              <a:pPr eaLnBrk="1" hangingPunct="1"/>
              <a:t>16</a:t>
            </a:fld>
            <a:endParaRPr lang="en-US" altLang="en-US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391F61-D459-4350-A03A-5F9992D53BB1}"/>
              </a:ext>
            </a:extLst>
          </p:cNvPr>
          <p:cNvSpPr/>
          <p:nvPr/>
        </p:nvSpPr>
        <p:spPr>
          <a:xfrm>
            <a:off x="323528" y="104884"/>
            <a:ext cx="8363272" cy="90872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3600" dirty="0"/>
              <a:t>Further key points 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93018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528" y="1124745"/>
            <a:ext cx="8363272" cy="4320479"/>
          </a:xfrm>
        </p:spPr>
        <p:txBody>
          <a:bodyPr>
            <a:noAutofit/>
          </a:bodyPr>
          <a:lstStyle/>
          <a:p>
            <a:pPr algn="just">
              <a:lnSpc>
                <a:spcPct val="80000"/>
              </a:lnSpc>
            </a:pPr>
            <a:r>
              <a:rPr lang="en-GB" altLang="en-US" sz="1800" dirty="0"/>
              <a:t>At the end of each accounting year every account in the ledger must be balanced. </a:t>
            </a:r>
          </a:p>
          <a:p>
            <a:pPr algn="just">
              <a:lnSpc>
                <a:spcPct val="80000"/>
              </a:lnSpc>
            </a:pPr>
            <a:endParaRPr lang="en-GB" altLang="en-US" sz="1800" dirty="0"/>
          </a:p>
          <a:p>
            <a:pPr algn="just">
              <a:lnSpc>
                <a:spcPct val="80000"/>
              </a:lnSpc>
            </a:pPr>
            <a:r>
              <a:rPr lang="en-GB" altLang="en-US" sz="1800" dirty="0"/>
              <a:t>If the account is a movement in owners’ capital account then it is balanced off to the capital account. </a:t>
            </a:r>
          </a:p>
          <a:p>
            <a:pPr algn="just">
              <a:lnSpc>
                <a:spcPct val="80000"/>
              </a:lnSpc>
            </a:pPr>
            <a:endParaRPr lang="en-GB" altLang="en-US" sz="1800" dirty="0"/>
          </a:p>
          <a:p>
            <a:pPr algn="just">
              <a:lnSpc>
                <a:spcPct val="80000"/>
              </a:lnSpc>
            </a:pPr>
            <a:r>
              <a:rPr lang="en-GB" altLang="en-US" sz="1800" dirty="0"/>
              <a:t>If the account is a revenue account the balance is transferred to the statement of profit or loss account.  </a:t>
            </a:r>
          </a:p>
          <a:p>
            <a:pPr algn="just">
              <a:lnSpc>
                <a:spcPct val="80000"/>
              </a:lnSpc>
            </a:pPr>
            <a:endParaRPr lang="en-GB" altLang="en-US" sz="1800" dirty="0"/>
          </a:p>
          <a:p>
            <a:pPr algn="just">
              <a:lnSpc>
                <a:spcPct val="80000"/>
              </a:lnSpc>
            </a:pPr>
            <a:r>
              <a:rPr lang="en-GB" altLang="en-US" sz="1800" dirty="0"/>
              <a:t>If the account is an asset, liability or capital account - the balance carries forward into the new period.  </a:t>
            </a:r>
          </a:p>
          <a:p>
            <a:pPr algn="just">
              <a:lnSpc>
                <a:spcPct val="80000"/>
              </a:lnSpc>
            </a:pPr>
            <a:endParaRPr lang="en-GB" altLang="en-US" sz="1800" dirty="0"/>
          </a:p>
          <a:p>
            <a:pPr algn="just">
              <a:lnSpc>
                <a:spcPct val="80000"/>
              </a:lnSpc>
            </a:pPr>
            <a:r>
              <a:rPr lang="en-GB" altLang="en-US" sz="1800" dirty="0"/>
              <a:t>A trial balance is a list of the balances in a ledger at a specific point in time, split into those with debit/credit balances. </a:t>
            </a:r>
          </a:p>
          <a:p>
            <a:pPr algn="just">
              <a:lnSpc>
                <a:spcPct val="80000"/>
              </a:lnSpc>
            </a:pPr>
            <a:endParaRPr lang="en-GB" altLang="en-US" sz="1800" dirty="0"/>
          </a:p>
          <a:p>
            <a:pPr algn="just">
              <a:lnSpc>
                <a:spcPct val="80000"/>
              </a:lnSpc>
            </a:pPr>
            <a:r>
              <a:rPr lang="en-GB" altLang="en-US" sz="1800" dirty="0"/>
              <a:t>The types of errors that cause a trial balance to disagree comprise arithmetic errors, posting error, and extraction errors. </a:t>
            </a:r>
            <a:endParaRPr lang="en-US" altLang="en-US" sz="1800" dirty="0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7A9EDDD7-DA55-4A08-8096-30EFB4A9D22B}" type="slidenum">
              <a:rPr lang="en-US" altLang="en-US" sz="1400"/>
              <a:pPr eaLnBrk="1" hangingPunct="1"/>
              <a:t>17</a:t>
            </a:fld>
            <a:endParaRPr lang="en-US" altLang="en-US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D34C73-8B19-427C-AF60-D91A3FC41726}"/>
              </a:ext>
            </a:extLst>
          </p:cNvPr>
          <p:cNvSpPr/>
          <p:nvPr/>
        </p:nvSpPr>
        <p:spPr>
          <a:xfrm>
            <a:off x="323528" y="115504"/>
            <a:ext cx="8363272" cy="908720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3600" dirty="0"/>
              <a:t>Summary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2655070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2" y="51571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1"/>
            <a:ext cx="9144000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>
                <a:cs typeface="Times New Roman" pitchFamily="18" charset="0"/>
              </a:rPr>
              <a:t>Example</a:t>
            </a:r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81864E-3FE0-45EA-88DE-093476C606E2}"/>
              </a:ext>
            </a:extLst>
          </p:cNvPr>
          <p:cNvSpPr/>
          <p:nvPr/>
        </p:nvSpPr>
        <p:spPr>
          <a:xfrm>
            <a:off x="318140" y="114356"/>
            <a:ext cx="8424936" cy="764704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spc="-5" dirty="0"/>
              <a:t>Completed trial balance</a:t>
            </a:r>
            <a:endParaRPr lang="en-GB" sz="36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C836D0D-D5D5-0599-7DB6-04345FC73229}"/>
              </a:ext>
            </a:extLst>
          </p:cNvPr>
          <p:cNvGraphicFramePr>
            <a:graphicFrameLocks noGrp="1"/>
          </p:cNvGraphicFramePr>
          <p:nvPr/>
        </p:nvGraphicFramePr>
        <p:xfrm>
          <a:off x="318140" y="993415"/>
          <a:ext cx="8424936" cy="49072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011874">
                  <a:extLst>
                    <a:ext uri="{9D8B030D-6E8A-4147-A177-3AD203B41FA5}">
                      <a16:colId xmlns:a16="http://schemas.microsoft.com/office/drawing/2014/main" val="401046136"/>
                    </a:ext>
                  </a:extLst>
                </a:gridCol>
                <a:gridCol w="2144810">
                  <a:extLst>
                    <a:ext uri="{9D8B030D-6E8A-4147-A177-3AD203B41FA5}">
                      <a16:colId xmlns:a16="http://schemas.microsoft.com/office/drawing/2014/main" val="2540264953"/>
                    </a:ext>
                  </a:extLst>
                </a:gridCol>
                <a:gridCol w="2268252">
                  <a:extLst>
                    <a:ext uri="{9D8B030D-6E8A-4147-A177-3AD203B41FA5}">
                      <a16:colId xmlns:a16="http://schemas.microsoft.com/office/drawing/2014/main" val="1900822004"/>
                    </a:ext>
                  </a:extLst>
                </a:gridCol>
              </a:tblGrid>
              <a:tr h="408647">
                <a:tc gridSpan="3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Trial balance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707571"/>
                  </a:ext>
                </a:extLst>
              </a:tr>
              <a:tr h="2724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Debit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Credit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552232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Bank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990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248422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u="none" dirty="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094996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Motor vehicles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287470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Motor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198760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A Brown (trade payable)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929056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B Green (trade receivable)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135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511979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Carriage outwards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705311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Heat and light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9203045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Telephone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u="sng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593534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Postage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5005842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u="none" dirty="0"/>
                        <a:t>450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1683591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Sales returns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236734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Purchases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dirty="0"/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901959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Purchase returns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200" u="none" dirty="0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5270564"/>
                  </a:ext>
                </a:extLst>
              </a:tr>
              <a:tr h="263209">
                <a:tc>
                  <a:txBody>
                    <a:bodyPr/>
                    <a:lstStyle/>
                    <a:p>
                      <a:r>
                        <a:rPr lang="en-GB" sz="1200" dirty="0"/>
                        <a:t>Totals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/>
                        <a:t>2,560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dirty="0"/>
                        <a:t>2,560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0185014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04D125-D191-17F9-AC83-C236949D7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41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528" y="1412776"/>
            <a:ext cx="8496944" cy="4248472"/>
          </a:xfrm>
        </p:spPr>
        <p:txBody>
          <a:bodyPr/>
          <a:lstStyle/>
          <a:p>
            <a:pPr marL="228600" indent="-228600" algn="just"/>
            <a:r>
              <a:rPr lang="en-GB" altLang="en-US" sz="2400" dirty="0"/>
              <a:t>Preparation of financial statement –Simple one </a:t>
            </a:r>
            <a:endParaRPr lang="en-GB" altLang="en-US" sz="2400" b="1" dirty="0"/>
          </a:p>
          <a:p>
            <a:pPr marL="228600" indent="-228600"/>
            <a:endParaRPr lang="en-GB" altLang="en-US" sz="1800" dirty="0"/>
          </a:p>
          <a:p>
            <a:pPr marL="228600" indent="-228600">
              <a:buFontTx/>
              <a:buNone/>
            </a:pPr>
            <a:endParaRPr lang="en-GB" altLang="en-US" sz="1800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EDC2068B-43E1-4A07-88EA-C76CD8B738B1}" type="slidenum">
              <a:rPr lang="en-US" altLang="en-US" sz="1400"/>
              <a:pPr eaLnBrk="1" hangingPunct="1"/>
              <a:t>19</a:t>
            </a:fld>
            <a:endParaRPr lang="en-US" altLang="en-US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F2DC07-21EA-4BFE-B7F4-45AAE432AFA3}"/>
              </a:ext>
            </a:extLst>
          </p:cNvPr>
          <p:cNvSpPr/>
          <p:nvPr/>
        </p:nvSpPr>
        <p:spPr>
          <a:xfrm>
            <a:off x="0" y="0"/>
            <a:ext cx="9144001" cy="692696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3600" dirty="0"/>
              <a:t>In Class activity-1 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0520985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528" y="1412776"/>
            <a:ext cx="8496944" cy="4248472"/>
          </a:xfrm>
        </p:spPr>
        <p:txBody>
          <a:bodyPr/>
          <a:lstStyle/>
          <a:p>
            <a:pPr marL="228600" indent="-228600" algn="just"/>
            <a:r>
              <a:rPr lang="en-GB" altLang="en-US" sz="2400" dirty="0"/>
              <a:t>Preparation of financial statement –complex one </a:t>
            </a:r>
            <a:endParaRPr lang="en-GB" altLang="en-US" sz="2400" b="1" dirty="0"/>
          </a:p>
          <a:p>
            <a:pPr marL="228600" indent="-228600"/>
            <a:endParaRPr lang="en-GB" altLang="en-US" sz="1800" dirty="0"/>
          </a:p>
          <a:p>
            <a:pPr marL="228600" indent="-228600">
              <a:buFontTx/>
              <a:buNone/>
            </a:pPr>
            <a:endParaRPr lang="en-GB" altLang="en-US" sz="1800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eaLnBrk="1" hangingPunct="1"/>
            <a:fld id="{EDC2068B-43E1-4A07-88EA-C76CD8B738B1}" type="slidenum">
              <a:rPr lang="en-US" altLang="en-US" sz="1400"/>
              <a:pPr eaLnBrk="1" hangingPunct="1"/>
              <a:t>20</a:t>
            </a:fld>
            <a:endParaRPr lang="en-US" altLang="en-US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F2DC07-21EA-4BFE-B7F4-45AAE432AFA3}"/>
              </a:ext>
            </a:extLst>
          </p:cNvPr>
          <p:cNvSpPr/>
          <p:nvPr/>
        </p:nvSpPr>
        <p:spPr>
          <a:xfrm>
            <a:off x="27081" y="0"/>
            <a:ext cx="9144001" cy="692696"/>
          </a:xfrm>
          <a:prstGeom prst="rect">
            <a:avLst/>
          </a:prstGeom>
          <a:solidFill>
            <a:schemeClr val="tx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sz="3600" dirty="0"/>
              <a:t>In Class activity-2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40735245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3643</TotalTime>
  <Words>1127</Words>
  <Application>Microsoft Office PowerPoint</Application>
  <PresentationFormat>On-screen Show (4:3)</PresentationFormat>
  <Paragraphs>324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ArumSans Regular</vt:lpstr>
      <vt:lpstr>Calibri</vt:lpstr>
      <vt:lpstr>Times New Roman</vt:lpstr>
      <vt:lpstr>Wingdings</vt:lpstr>
      <vt:lpstr>20140311PresentationUWTSDTemplate</vt:lpstr>
      <vt:lpstr>Accounting Fundamentals LCCB4001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of a final trial balance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Ernest Ovia</dc:creator>
  <cp:lastModifiedBy>Yousuf Kamal</cp:lastModifiedBy>
  <cp:revision>180</cp:revision>
  <cp:lastPrinted>2023-01-11T11:36:18Z</cp:lastPrinted>
  <dcterms:created xsi:type="dcterms:W3CDTF">2015-04-14T15:21:28Z</dcterms:created>
  <dcterms:modified xsi:type="dcterms:W3CDTF">2023-06-10T12:51:34Z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