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71" r:id="rId3"/>
    <p:sldId id="258" r:id="rId4"/>
    <p:sldId id="260" r:id="rId5"/>
    <p:sldId id="275" r:id="rId6"/>
    <p:sldId id="276" r:id="rId7"/>
    <p:sldId id="277" r:id="rId8"/>
    <p:sldId id="278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rednji stil 2 - Isticanj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aslovni slaj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40432FA-2B48-4F2F-84DE-BA69670033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Podnaslov 2">
            <a:extLst>
              <a:ext uri="{FF2B5EF4-FFF2-40B4-BE49-F238E27FC236}">
                <a16:creationId xmlns:a16="http://schemas.microsoft.com/office/drawing/2014/main" id="{1A722E65-F072-426F-8208-689FAEFCB9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hr-HR"/>
              <a:t>Kliknite da biste uredili stil podnaslova matrice</a:t>
            </a:r>
            <a:endParaRPr lang="en-GB"/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F7F39676-1BCF-4105-9BA3-2643017D3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44C6B5A9-4E6E-456D-A937-9D70205B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8F855409-9AEA-4B7F-AEBF-22FEB1E28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712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slov i sadržaj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BE1FADF8-EAC2-4F91-BFF1-DD9856A7C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6A86C51B-AD53-45DE-BC99-B00CA29E9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201655F3-6BD6-4F8B-9F51-0E14A0ABE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D349218E-F1E9-44A9-A70B-32754926E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AE2E30FF-0B7C-4A3E-8638-C2CB22026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132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aglavlje sekci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8736D1B7-F6FC-49AD-901C-02E1092C7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4A331B5D-9C6D-4FCA-9697-3D84738389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E2F8E1E3-48E7-47AE-B9DB-075191CC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D488BE84-4E4D-4715-99D4-1017FF87C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968646D6-37CB-475F-BD66-9A3E82E5E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228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sadržaj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D5C3861E-4167-4E4F-B3A2-E7940E790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E549E076-BF46-4A65-9DBC-2A0ACC4F6E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401CFC26-1297-46A1-9C63-9809320A0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7D9195B5-9D8B-4B75-8B66-2473B2306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77FB4D73-3045-4BB5-893E-1AAFC9F54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373CCEED-81D5-4004-BBC4-DCAB4205D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143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Uspored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96A6E987-F81C-4C2F-8C5F-C46CA84A7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66C9F0E9-F3D2-4841-ACA3-7550BAFC6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4" name="Rezervirano mjesto sadržaja 3">
            <a:extLst>
              <a:ext uri="{FF2B5EF4-FFF2-40B4-BE49-F238E27FC236}">
                <a16:creationId xmlns:a16="http://schemas.microsoft.com/office/drawing/2014/main" id="{630610A2-AFED-47CC-9D5E-B872C18455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5" name="Rezervirano mjesto teksta 4">
            <a:extLst>
              <a:ext uri="{FF2B5EF4-FFF2-40B4-BE49-F238E27FC236}">
                <a16:creationId xmlns:a16="http://schemas.microsoft.com/office/drawing/2014/main" id="{B465AEA7-86AA-4C79-A78B-B68207A7DF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6" name="Rezervirano mjesto sadržaja 5">
            <a:extLst>
              <a:ext uri="{FF2B5EF4-FFF2-40B4-BE49-F238E27FC236}">
                <a16:creationId xmlns:a16="http://schemas.microsoft.com/office/drawing/2014/main" id="{93EAAC2F-F7C1-4AD9-A734-BF6378FCC8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7" name="Rezervirano mjesto datuma 6">
            <a:extLst>
              <a:ext uri="{FF2B5EF4-FFF2-40B4-BE49-F238E27FC236}">
                <a16:creationId xmlns:a16="http://schemas.microsoft.com/office/drawing/2014/main" id="{D64B0050-707F-44EF-930C-6A3463EF5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8" name="Rezervirano mjesto podnožja 7">
            <a:extLst>
              <a:ext uri="{FF2B5EF4-FFF2-40B4-BE49-F238E27FC236}">
                <a16:creationId xmlns:a16="http://schemas.microsoft.com/office/drawing/2014/main" id="{28219EAE-C38E-441F-AEC5-FCB1362F1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Rezervirano mjesto broja slajda 8">
            <a:extLst>
              <a:ext uri="{FF2B5EF4-FFF2-40B4-BE49-F238E27FC236}">
                <a16:creationId xmlns:a16="http://schemas.microsoft.com/office/drawing/2014/main" id="{FA6E8A93-25E3-4A13-891E-1CEEF7019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901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amo naslo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2FE5576C-EEE4-4011-ACA8-555A53358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datuma 2">
            <a:extLst>
              <a:ext uri="{FF2B5EF4-FFF2-40B4-BE49-F238E27FC236}">
                <a16:creationId xmlns:a16="http://schemas.microsoft.com/office/drawing/2014/main" id="{F8384CB7-82EA-4675-A1AA-AD70C29C9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4" name="Rezervirano mjesto podnožja 3">
            <a:extLst>
              <a:ext uri="{FF2B5EF4-FFF2-40B4-BE49-F238E27FC236}">
                <a16:creationId xmlns:a16="http://schemas.microsoft.com/office/drawing/2014/main" id="{13714C3F-AEE8-4DBC-B576-26B724E85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ezervirano mjesto broja slajda 4">
            <a:extLst>
              <a:ext uri="{FF2B5EF4-FFF2-40B4-BE49-F238E27FC236}">
                <a16:creationId xmlns:a16="http://schemas.microsoft.com/office/drawing/2014/main" id="{09AF38A5-6165-4C69-A89A-0306658B0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335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azn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datuma 1">
            <a:extLst>
              <a:ext uri="{FF2B5EF4-FFF2-40B4-BE49-F238E27FC236}">
                <a16:creationId xmlns:a16="http://schemas.microsoft.com/office/drawing/2014/main" id="{9BCF20AE-F132-411A-BC56-3E59291E2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3" name="Rezervirano mjesto podnožja 2">
            <a:extLst>
              <a:ext uri="{FF2B5EF4-FFF2-40B4-BE49-F238E27FC236}">
                <a16:creationId xmlns:a16="http://schemas.microsoft.com/office/drawing/2014/main" id="{A7337C7D-F9AC-4AA2-8877-9A0C5FFF9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zervirano mjesto broja slajda 3">
            <a:extLst>
              <a:ext uri="{FF2B5EF4-FFF2-40B4-BE49-F238E27FC236}">
                <a16:creationId xmlns:a16="http://schemas.microsoft.com/office/drawing/2014/main" id="{A3871964-ABC0-41D5-9F3A-30340500E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550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Sadržaj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02A3629F-9C97-431E-B16F-2C9FDD940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20F8DA0F-8907-4FB2-8601-AE26A8F6E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06931C17-DEF6-4A39-800B-EABC5941F9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D4B8D7D2-BF8D-4C39-B509-94797C706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7E570EC5-4921-46C5-9005-3D5018A0A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8B6BB83D-4E30-4F0F-8A36-A7D985817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675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Slika s 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CD6D04EA-B9CB-4F55-B46E-90447D3D2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slike 2">
            <a:extLst>
              <a:ext uri="{FF2B5EF4-FFF2-40B4-BE49-F238E27FC236}">
                <a16:creationId xmlns:a16="http://schemas.microsoft.com/office/drawing/2014/main" id="{D807F0D8-0DF0-42E7-807C-B301A9690E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Rezervirano mjesto teksta 3">
            <a:extLst>
              <a:ext uri="{FF2B5EF4-FFF2-40B4-BE49-F238E27FC236}">
                <a16:creationId xmlns:a16="http://schemas.microsoft.com/office/drawing/2014/main" id="{A14C2983-8372-41DF-84A0-6E60E36F46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hr-HR"/>
              <a:t>Kliknite da biste uredili matrice</a:t>
            </a:r>
          </a:p>
        </p:txBody>
      </p:sp>
      <p:sp>
        <p:nvSpPr>
          <p:cNvPr id="5" name="Rezervirano mjesto datuma 4">
            <a:extLst>
              <a:ext uri="{FF2B5EF4-FFF2-40B4-BE49-F238E27FC236}">
                <a16:creationId xmlns:a16="http://schemas.microsoft.com/office/drawing/2014/main" id="{DA326161-7A82-41E5-91F0-AF34A5404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6" name="Rezervirano mjesto podnožja 5">
            <a:extLst>
              <a:ext uri="{FF2B5EF4-FFF2-40B4-BE49-F238E27FC236}">
                <a16:creationId xmlns:a16="http://schemas.microsoft.com/office/drawing/2014/main" id="{B637EA7F-3E3F-4E1E-939F-4BE48E854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Rezervirano mjesto broja slajda 6">
            <a:extLst>
              <a:ext uri="{FF2B5EF4-FFF2-40B4-BE49-F238E27FC236}">
                <a16:creationId xmlns:a16="http://schemas.microsoft.com/office/drawing/2014/main" id="{F1490117-9D29-4583-8119-BBCD0E663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404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slov i okomit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BA41B6FE-B7FF-4D81-86F9-71E8C1588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E5E22EA3-0440-496D-A4C9-CB61BA59FB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6FB3FA77-08CC-4262-A835-0B850DA08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0D244B5E-B366-46BD-9E64-B47362F58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F5D01E41-2BF9-4788-8FB2-8A7A8E34F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563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Okomiti naslov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komiti naslov 1">
            <a:extLst>
              <a:ext uri="{FF2B5EF4-FFF2-40B4-BE49-F238E27FC236}">
                <a16:creationId xmlns:a16="http://schemas.microsoft.com/office/drawing/2014/main" id="{8408D33F-80D4-44B9-9585-385D49C635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okomitog teksta 2">
            <a:extLst>
              <a:ext uri="{FF2B5EF4-FFF2-40B4-BE49-F238E27FC236}">
                <a16:creationId xmlns:a16="http://schemas.microsoft.com/office/drawing/2014/main" id="{FA750C7A-03D1-4DF8-9F1D-BDC35DE566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79361C0A-1F7E-441E-A388-32FE7A6EB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7D863159-D1EA-470B-ADDE-824B7A561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ECBE3CC4-B4ED-4EC4-B7E8-EB26B6168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08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zervirano mjesto naslova 1">
            <a:extLst>
              <a:ext uri="{FF2B5EF4-FFF2-40B4-BE49-F238E27FC236}">
                <a16:creationId xmlns:a16="http://schemas.microsoft.com/office/drawing/2014/main" id="{6972EC73-FB83-4B11-B26F-A0B3E228D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r-HR"/>
              <a:t>Kliknite da biste uredili stil naslova matrice</a:t>
            </a:r>
            <a:endParaRPr lang="en-GB"/>
          </a:p>
        </p:txBody>
      </p:sp>
      <p:sp>
        <p:nvSpPr>
          <p:cNvPr id="3" name="Rezervirano mjesto teksta 2">
            <a:extLst>
              <a:ext uri="{FF2B5EF4-FFF2-40B4-BE49-F238E27FC236}">
                <a16:creationId xmlns:a16="http://schemas.microsoft.com/office/drawing/2014/main" id="{C475F348-BD92-454B-87B7-31A93AD5D3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r-HR"/>
              <a:t>Kliknite da biste uredili matrice</a:t>
            </a:r>
          </a:p>
          <a:p>
            <a:pPr lvl="1"/>
            <a:r>
              <a:rPr lang="hr-HR"/>
              <a:t>Druga razina</a:t>
            </a:r>
          </a:p>
          <a:p>
            <a:pPr lvl="2"/>
            <a:r>
              <a:rPr lang="hr-HR"/>
              <a:t>Treća razina</a:t>
            </a:r>
          </a:p>
          <a:p>
            <a:pPr lvl="3"/>
            <a:r>
              <a:rPr lang="hr-HR"/>
              <a:t>Četvrta razina</a:t>
            </a:r>
          </a:p>
          <a:p>
            <a:pPr lvl="4"/>
            <a:r>
              <a:rPr lang="hr-HR"/>
              <a:t>Peta razina stilove teksta</a:t>
            </a:r>
            <a:endParaRPr lang="en-GB"/>
          </a:p>
        </p:txBody>
      </p:sp>
      <p:sp>
        <p:nvSpPr>
          <p:cNvPr id="4" name="Rezervirano mjesto datuma 3">
            <a:extLst>
              <a:ext uri="{FF2B5EF4-FFF2-40B4-BE49-F238E27FC236}">
                <a16:creationId xmlns:a16="http://schemas.microsoft.com/office/drawing/2014/main" id="{D75FAF8F-4865-4CA1-91C0-3C77782399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Rezervirano mjesto podnožja 4">
            <a:extLst>
              <a:ext uri="{FF2B5EF4-FFF2-40B4-BE49-F238E27FC236}">
                <a16:creationId xmlns:a16="http://schemas.microsoft.com/office/drawing/2014/main" id="{1185150A-03B7-446D-9D40-E7CA4EB032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Rezervirano mjesto broja slajda 5">
            <a:extLst>
              <a:ext uri="{FF2B5EF4-FFF2-40B4-BE49-F238E27FC236}">
                <a16:creationId xmlns:a16="http://schemas.microsoft.com/office/drawing/2014/main" id="{5B5F39BE-59F6-4FC7-B0D0-2A460298F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78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2925" y="236538"/>
            <a:ext cx="10668000" cy="1935162"/>
          </a:xfrm>
        </p:spPr>
        <p:txBody>
          <a:bodyPr>
            <a:normAutofit fontScale="90000"/>
          </a:bodyPr>
          <a:lstStyle/>
          <a:p>
            <a:br>
              <a:rPr lang="hr-HR" sz="4400" b="1" dirty="0"/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Module: Introduction to Research (BMHP5005)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Assessment 2: Viva Voce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000500"/>
            <a:ext cx="9144000" cy="2085975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Name: Bo</a:t>
            </a:r>
            <a:r>
              <a:rPr lang="hr-HR" sz="2800" dirty="0">
                <a:latin typeface="Arial" panose="020B0604020202020204" pitchFamily="34" charset="0"/>
                <a:cs typeface="Arial" panose="020B0604020202020204" pitchFamily="34" charset="0"/>
              </a:rPr>
              <a:t>zica Katic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algn="l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Number:</a:t>
            </a:r>
            <a:r>
              <a:rPr lang="hr-HR" sz="2800" dirty="0">
                <a:latin typeface="Arial" panose="020B0604020202020204" pitchFamily="34" charset="0"/>
                <a:cs typeface="Arial" panose="020B0604020202020204" pitchFamily="34" charset="0"/>
              </a:rPr>
              <a:t> 2008115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</p:txBody>
      </p:sp>
      <p:sp>
        <p:nvSpPr>
          <p:cNvPr id="4" name="Dijagram toka: Poveznik 3">
            <a:extLst>
              <a:ext uri="{FF2B5EF4-FFF2-40B4-BE49-F238E27FC236}">
                <a16:creationId xmlns:a16="http://schemas.microsoft.com/office/drawing/2014/main" id="{53F54734-3272-4FC5-BFBA-F0A098893429}"/>
              </a:ext>
            </a:extLst>
          </p:cNvPr>
          <p:cNvSpPr/>
          <p:nvPr/>
        </p:nvSpPr>
        <p:spPr>
          <a:xfrm>
            <a:off x="6294782" y="2544417"/>
            <a:ext cx="2398643" cy="239864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Slika 4">
            <a:extLst>
              <a:ext uri="{FF2B5EF4-FFF2-40B4-BE49-F238E27FC236}">
                <a16:creationId xmlns:a16="http://schemas.microsoft.com/office/drawing/2014/main" id="{0C9E83E3-43C9-4369-927E-4C121F786D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5337" y="4165167"/>
            <a:ext cx="1772541" cy="1928296"/>
          </a:xfrm>
          <a:prstGeom prst="rect">
            <a:avLst/>
          </a:prstGeom>
        </p:spPr>
      </p:pic>
      <p:pic>
        <p:nvPicPr>
          <p:cNvPr id="6" name="Slika 5">
            <a:extLst>
              <a:ext uri="{FF2B5EF4-FFF2-40B4-BE49-F238E27FC236}">
                <a16:creationId xmlns:a16="http://schemas.microsoft.com/office/drawing/2014/main" id="{6F2C33EE-C8BC-4AA7-9DE3-DCC14A8106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78335" y="5928796"/>
            <a:ext cx="1013665" cy="929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slov 1">
            <a:extLst>
              <a:ext uri="{FF2B5EF4-FFF2-40B4-BE49-F238E27FC236}">
                <a16:creationId xmlns:a16="http://schemas.microsoft.com/office/drawing/2014/main" id="{23B05A83-C0AC-4961-B4A9-1483697B1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765"/>
            <a:ext cx="10515600" cy="1192697"/>
          </a:xfrm>
        </p:spPr>
        <p:txBody>
          <a:bodyPr>
            <a:norm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			   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B3E63142-58B2-418E-A411-4C29862A0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564" y="993914"/>
            <a:ext cx="11410122" cy="5864086"/>
          </a:xfrm>
        </p:spPr>
        <p:txBody>
          <a:bodyPr>
            <a:normAutofit fontScale="32500" lnSpcReduction="20000"/>
          </a:bodyPr>
          <a:lstStyle/>
          <a:p>
            <a:pPr marL="0" indent="0" algn="just">
              <a:buNone/>
            </a:pPr>
            <a:r>
              <a:rPr lang="hr-HR" sz="33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</a:t>
            </a:r>
            <a:r>
              <a:rPr lang="en-US" sz="6200" b="1" dirty="0">
                <a:latin typeface="Arial" panose="020B0604020202020204" pitchFamily="34" charset="0"/>
                <a:cs typeface="Arial" panose="020B0604020202020204" pitchFamily="34" charset="0"/>
              </a:rPr>
              <a:t>The role of parents in preventing early childhood obesity in the UK</a:t>
            </a:r>
            <a:endParaRPr lang="hr-HR" sz="6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hr-HR" sz="5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hr-HR" sz="5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The topic of this literature review is the role of parents in preventing early childhood obesity</a:t>
            </a:r>
          </a:p>
          <a:p>
            <a:pPr marL="0" indent="0" algn="just">
              <a:buNone/>
            </a:pP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in the United Kingdom (UK).</a:t>
            </a:r>
          </a:p>
          <a:p>
            <a:pPr marL="0" indent="0" algn="just">
              <a:buNone/>
            </a:pPr>
            <a:endParaRPr lang="hr-HR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hr-HR" sz="5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Nowadays, over half population in the UK is obese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, with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a tendency to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 progress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in future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NHS allocates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5% of the total spent on treatments for obesity. </a:t>
            </a:r>
            <a:endParaRPr lang="hr-HR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13.4% of children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in the UK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 aged 2-5 are obese.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The role of parents in the prevention of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early child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hood </a:t>
            </a:r>
          </a:p>
          <a:p>
            <a:pPr marL="0" indent="0" algn="just">
              <a:buNone/>
            </a:pP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 obesity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unquestionable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(Formulate health, 2021)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endParaRPr lang="en-US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This systematic literature review aims 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to e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xamine the ways parents can intervene to prevent child’s</a:t>
            </a:r>
            <a:endParaRPr lang="hr-HR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obesity, in early childhood, in the UK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The objectives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 by analyzing previous primary scientific research on the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link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 between</a:t>
            </a:r>
            <a:endParaRPr lang="hr-HR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parental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influence on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childhood obesity in the UK, find new approaches to childhood obesity prevention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rovide recom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endation health and social care organiza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tions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 to involve new approaches in practice 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</a:p>
          <a:p>
            <a:pPr marL="0" indent="0">
              <a:buNone/>
            </a:pP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childhood obesity prevention</a:t>
            </a:r>
            <a:r>
              <a:rPr lang="hr-HR" sz="5800" dirty="0">
                <a:latin typeface="Arial" panose="020B0604020202020204" pitchFamily="34" charset="0"/>
                <a:cs typeface="Arial" panose="020B0604020202020204" pitchFamily="34" charset="0"/>
              </a:rPr>
              <a:t>.                 </a:t>
            </a:r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endParaRPr lang="en-GB" sz="5800" dirty="0"/>
          </a:p>
        </p:txBody>
      </p:sp>
      <p:sp>
        <p:nvSpPr>
          <p:cNvPr id="5" name="Dijagram toka: Poveznik 4">
            <a:extLst>
              <a:ext uri="{FF2B5EF4-FFF2-40B4-BE49-F238E27FC236}">
                <a16:creationId xmlns:a16="http://schemas.microsoft.com/office/drawing/2014/main" id="{3C541B5A-987A-4ACD-8651-D0A401ADD87C}"/>
              </a:ext>
            </a:extLst>
          </p:cNvPr>
          <p:cNvSpPr/>
          <p:nvPr/>
        </p:nvSpPr>
        <p:spPr>
          <a:xfrm>
            <a:off x="10711069" y="4578625"/>
            <a:ext cx="1096617" cy="90114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241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4800"/>
            <a:ext cx="10515600" cy="993914"/>
          </a:xfrm>
        </p:spPr>
        <p:txBody>
          <a:bodyPr>
            <a:normAutofit/>
          </a:bodyPr>
          <a:lstStyle/>
          <a:p>
            <a:r>
              <a:rPr lang="hr-HR" sz="3200" b="1" dirty="0">
                <a:latin typeface="Arial" panose="020B0604020202020204" pitchFamily="34" charset="0"/>
                <a:cs typeface="Arial" panose="020B0604020202020204" pitchFamily="34" charset="0"/>
              </a:rPr>
              <a:t> 				    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6678"/>
            <a:ext cx="10744200" cy="5466522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00000"/>
              </a:lnSpc>
              <a:spcBef>
                <a:spcPts val="0"/>
              </a:spcBef>
            </a:pPr>
            <a:endParaRPr lang="hr-HR" i="1" dirty="0">
              <a:solidFill>
                <a:srgbClr val="0070C0"/>
              </a:solidFill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Search strategy: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hr-HR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econdary research</a:t>
            </a: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 (systematic literature review) of articles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endParaRPr lang="hr-HR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Databases: UWTSD Library, PubMed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hr-HR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Keywords: childhood obesity, the role of parents, UK</a:t>
            </a:r>
            <a:endParaRPr lang="hr-HR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hr-HR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Including criteria: D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ate of publication: 2012- 2022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Language: English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Type of source: academic articles, journals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Geography/Location: UK </a:t>
            </a:r>
            <a:endParaRPr lang="hr-HR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hr-HR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Excluding criteria: </a:t>
            </a: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ny kind of source that is not academic; 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                 </a:t>
            </a: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               A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ny kind of source that is published before 2012;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  A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ny kind of source that is not in the English</a:t>
            </a:r>
            <a:r>
              <a:rPr lang="hr-HR" sz="8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endParaRPr lang="hr-HR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hr-HR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i="1" dirty="0">
              <a:solidFill>
                <a:srgbClr val="0070C0"/>
              </a:solidFill>
            </a:endParaRPr>
          </a:p>
        </p:txBody>
      </p:sp>
      <p:pic>
        <p:nvPicPr>
          <p:cNvPr id="6" name="Slika 5">
            <a:extLst>
              <a:ext uri="{FF2B5EF4-FFF2-40B4-BE49-F238E27FC236}">
                <a16:creationId xmlns:a16="http://schemas.microsoft.com/office/drawing/2014/main" id="{A3A17B64-4ED1-4131-B1F7-BE7DC736CA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8039" y="4958901"/>
            <a:ext cx="1603387" cy="1432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94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EAA8-394C-495A-8ADE-02A487113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91090"/>
            <a:ext cx="10515599" cy="49078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E015688-109E-44EE-8228-480161D6B8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69083007"/>
              </p:ext>
            </p:extLst>
          </p:nvPr>
        </p:nvGraphicFramePr>
        <p:xfrm>
          <a:off x="0" y="622851"/>
          <a:ext cx="12192001" cy="61596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57048">
                  <a:extLst>
                    <a:ext uri="{9D8B030D-6E8A-4147-A177-3AD203B41FA5}">
                      <a16:colId xmlns:a16="http://schemas.microsoft.com/office/drawing/2014/main" val="2791120806"/>
                    </a:ext>
                  </a:extLst>
                </a:gridCol>
                <a:gridCol w="2185810">
                  <a:extLst>
                    <a:ext uri="{9D8B030D-6E8A-4147-A177-3AD203B41FA5}">
                      <a16:colId xmlns:a16="http://schemas.microsoft.com/office/drawing/2014/main" val="3589850242"/>
                    </a:ext>
                  </a:extLst>
                </a:gridCol>
                <a:gridCol w="3336506">
                  <a:extLst>
                    <a:ext uri="{9D8B030D-6E8A-4147-A177-3AD203B41FA5}">
                      <a16:colId xmlns:a16="http://schemas.microsoft.com/office/drawing/2014/main" val="2229489048"/>
                    </a:ext>
                  </a:extLst>
                </a:gridCol>
                <a:gridCol w="3812637">
                  <a:extLst>
                    <a:ext uri="{9D8B030D-6E8A-4147-A177-3AD203B41FA5}">
                      <a16:colId xmlns:a16="http://schemas.microsoft.com/office/drawing/2014/main" val="2241838310"/>
                    </a:ext>
                  </a:extLst>
                </a:gridCol>
              </a:tblGrid>
              <a:tr h="46940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Author(s), title, and year of publication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Aim of study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Methods and Sample size and characteristics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Summary of main findings</a:t>
                      </a:r>
                      <a:endParaRPr lang="en-GB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extLst>
                  <a:ext uri="{0D108BD9-81ED-4DB2-BD59-A6C34878D82A}">
                    <a16:rowId xmlns:a16="http://schemas.microsoft.com/office/drawing/2014/main" val="2221238234"/>
                  </a:ext>
                </a:extLst>
              </a:tr>
              <a:tr h="163141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Fisher, A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r>
                        <a:rPr lang="hr-HR" sz="1600" b="0" i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GB" sz="1600" b="0" i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hr-HR" sz="1600" b="0" i="1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¨ Sleep and energy intake in early childhood ¨ 2014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(Fisher, </a:t>
                      </a:r>
                      <a:r>
                        <a:rPr lang="en-GB" sz="1600" b="0" i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al.,</a:t>
                      </a:r>
                      <a:r>
                        <a:rPr lang="en-GB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2014)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Investigate hypothesis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that higher amount of energy ingested in early childhood is 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link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shorted sleep duration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1303 famil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ies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particip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ated</a:t>
                      </a:r>
                      <a:endParaRPr lang="en-US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Sleep length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is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measured by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completing the Brief Infant Sleep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Quest.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Total daily energy intake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(kcal/day) calculated from three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-day diet diaries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marL="285750" indent="-2857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early childhood, higher total energy intake is associated with shorter sleep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Children who sleep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10 h/day consume  </a:t>
                      </a:r>
                    </a:p>
                    <a:p>
                      <a:pPr marL="285750" indent="-2857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 kcal more (than 11-12 h sleeper).</a:t>
                      </a:r>
                      <a:endParaRPr lang="en-US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  Sleep duration doesn’t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depend on nutrion.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extLst>
                  <a:ext uri="{0D108BD9-81ED-4DB2-BD59-A6C34878D82A}">
                    <a16:rowId xmlns:a16="http://schemas.microsoft.com/office/drawing/2014/main" val="1750155844"/>
                  </a:ext>
                </a:extLst>
              </a:tr>
              <a:tr h="3955425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Jones, C., H., D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  <a:r>
                        <a:rPr lang="hr-HR" sz="1600" b="0" i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¨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Could parental roles play a role in the association between short sleep and obesity in young children? ¨ 2014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(Jones, </a:t>
                      </a:r>
                      <a:r>
                        <a:rPr lang="en-GB" sz="1600" b="0" i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en-GB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2014)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Investigate 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hypothesis that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parental rules affect the association between sleep duration and obesity in early childhood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marL="285750" indent="-2857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ample size was 108 families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from North-East England town</a:t>
                      </a:r>
                    </a:p>
                    <a:p>
                      <a:pPr marL="285750" indent="-2857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Interview with parents' children 3 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 (assessed: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parents' attitude 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towards the child's sleep,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watching television and dietary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rules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  <a:p>
                      <a:pPr marL="285750" indent="-2857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By the sleep diary (4d/5n): d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ata on the child's sleep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285750" indent="-2857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lang="en-US" sz="1600" b="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easuring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weight, height, the thickness of the triceps, subscapular fold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on the composition of the child's body 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marL="285750" indent="-28575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Parental rules were significantly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link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 in all three categories.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There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associat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between sleep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duration and obesity in early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childhood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Parenting rules related to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watching television and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proper nutrition were more common</a:t>
                      </a:r>
                      <a:endParaRPr lang="hr-HR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</a:t>
                      </a:r>
                      <a:r>
                        <a:rPr lang="en-US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children with a thinner physique.</a:t>
                      </a:r>
                      <a:r>
                        <a:rPr lang="hr-HR" sz="1600" b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extLst>
                  <a:ext uri="{0D108BD9-81ED-4DB2-BD59-A6C34878D82A}">
                    <a16:rowId xmlns:a16="http://schemas.microsoft.com/office/drawing/2014/main" val="3662407562"/>
                  </a:ext>
                </a:extLst>
              </a:tr>
            </a:tbl>
          </a:graphicData>
        </a:graphic>
      </p:graphicFrame>
      <p:pic>
        <p:nvPicPr>
          <p:cNvPr id="3" name="Slika 2">
            <a:extLst>
              <a:ext uri="{FF2B5EF4-FFF2-40B4-BE49-F238E27FC236}">
                <a16:creationId xmlns:a16="http://schemas.microsoft.com/office/drawing/2014/main" id="{4DF0A7B3-408A-4116-A15E-14C51E62D2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869" y="4993000"/>
            <a:ext cx="1520685" cy="1345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34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EAA8-394C-495A-8ADE-02A487113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91090"/>
            <a:ext cx="10515599" cy="49078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E015688-109E-44EE-8228-480161D6B8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4552716"/>
              </p:ext>
            </p:extLst>
          </p:nvPr>
        </p:nvGraphicFramePr>
        <p:xfrm>
          <a:off x="0" y="622850"/>
          <a:ext cx="12192001" cy="62351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57048">
                  <a:extLst>
                    <a:ext uri="{9D8B030D-6E8A-4147-A177-3AD203B41FA5}">
                      <a16:colId xmlns:a16="http://schemas.microsoft.com/office/drawing/2014/main" val="2791120806"/>
                    </a:ext>
                  </a:extLst>
                </a:gridCol>
                <a:gridCol w="2185810">
                  <a:extLst>
                    <a:ext uri="{9D8B030D-6E8A-4147-A177-3AD203B41FA5}">
                      <a16:colId xmlns:a16="http://schemas.microsoft.com/office/drawing/2014/main" val="3589850242"/>
                    </a:ext>
                  </a:extLst>
                </a:gridCol>
                <a:gridCol w="3336506">
                  <a:extLst>
                    <a:ext uri="{9D8B030D-6E8A-4147-A177-3AD203B41FA5}">
                      <a16:colId xmlns:a16="http://schemas.microsoft.com/office/drawing/2014/main" val="2229489048"/>
                    </a:ext>
                  </a:extLst>
                </a:gridCol>
                <a:gridCol w="3812637">
                  <a:extLst>
                    <a:ext uri="{9D8B030D-6E8A-4147-A177-3AD203B41FA5}">
                      <a16:colId xmlns:a16="http://schemas.microsoft.com/office/drawing/2014/main" val="2241838310"/>
                    </a:ext>
                  </a:extLst>
                </a:gridCol>
              </a:tblGrid>
              <a:tr h="628446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Aim of study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Methods and Sample size and characteristics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Summary of main findings</a:t>
                      </a:r>
                      <a:endParaRPr lang="en-GB" sz="1600" b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extLst>
                  <a:ext uri="{0D108BD9-81ED-4DB2-BD59-A6C34878D82A}">
                    <a16:rowId xmlns:a16="http://schemas.microsoft.com/office/drawing/2014/main" val="2221238234"/>
                  </a:ext>
                </a:extLst>
              </a:tr>
              <a:tr h="560670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Gago, C., M., </a:t>
                      </a:r>
                      <a:r>
                        <a:rPr lang="en-US" sz="1800" b="0" i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¨ Exploring a theory of change:  Are increases in parental empowerment associated with healthier weight-related parenting practices? ¨ 2022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(Gago, </a:t>
                      </a:r>
                      <a:r>
                        <a:rPr lang="en-US" sz="1800" b="0" i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 </a:t>
                      </a: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2022)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Explore the relationship between parent empowerment and parenting practices of maintaining healthy weight (physical activity, food, sleep, and media parenting) to promote the health of young children in the community.</a:t>
                      </a: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hr-HR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</a:t>
                      </a: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Low-income parents In Boston (NE England) with preschool children completed the survey every fall and winter between 2017 and 2019 (n = 578 parents with two surveys and 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 = 45 with four).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hr-HR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</a:t>
                      </a: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validated surveys, the correlation between parental empowerment and parenting practices of healthy weight was assessed.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hr-HR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</a:t>
                      </a: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multilevel approach to differences was used to assess the dependence of changes in parent empowerment with changes in the results of healthy weight parenting practice.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tc>
                  <a:txBody>
                    <a:bodyPr/>
                    <a:lstStyle/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</a:t>
                      </a: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validated surveys, the </a:t>
                      </a:r>
                      <a:r>
                        <a:rPr lang="hr-HR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link</a:t>
                      </a: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between parental empowerment and parenting practices of healthy weight was assessed.</a:t>
                      </a:r>
                      <a:endParaRPr lang="hr-HR" sz="1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hr-HR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</a:t>
                      </a:r>
                      <a:r>
                        <a:rPr lang="en-US" sz="18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multilevel approach to differences was used to assess the dependence of changes in parent empowerment with changes in the results of healthy weight parenting practice.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2177" marR="52177" marT="4831" marB="0"/>
                </a:tc>
                <a:extLst>
                  <a:ext uri="{0D108BD9-81ED-4DB2-BD59-A6C34878D82A}">
                    <a16:rowId xmlns:a16="http://schemas.microsoft.com/office/drawing/2014/main" val="1750155844"/>
                  </a:ext>
                </a:extLst>
              </a:tr>
            </a:tbl>
          </a:graphicData>
        </a:graphic>
      </p:graphicFrame>
      <p:pic>
        <p:nvPicPr>
          <p:cNvPr id="3" name="Slika 2">
            <a:extLst>
              <a:ext uri="{FF2B5EF4-FFF2-40B4-BE49-F238E27FC236}">
                <a16:creationId xmlns:a16="http://schemas.microsoft.com/office/drawing/2014/main" id="{4DF0A7B3-408A-4116-A15E-14C51E62D2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861" y="5023461"/>
            <a:ext cx="1520685" cy="1345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450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BFA101C4-882C-4227-BDE6-3ED71A2C8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hr-HR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  <a:endParaRPr lang="en-GB" sz="40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249EB373-6014-41B1-A1E7-2EA170B1C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 lnSpcReduction="10000"/>
          </a:bodyPr>
          <a:lstStyle/>
          <a:p>
            <a:endParaRPr lang="en-US" sz="2400" dirty="0"/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Parents should maintain strict rules regarding sleep duration, watching television and the child’s diet in early childhood. </a:t>
            </a:r>
            <a:endParaRPr lang="hr-H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optimal sleep duration of their children in early childhood needs to be 11 - 12 hours a day, not less. </a:t>
            </a:r>
            <a:endParaRPr lang="hr-H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has consequences for the child's less intake of food during the day and less possibility for the child to become obese.</a:t>
            </a:r>
            <a:endParaRPr lang="hr-H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Parents who keep their child’s healthy eating habits permanent, because of the prevention of obesity in early childhood, need support in terms of empowerment to persevere. 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46B551E7-6C25-4016-A482-E403C8C20E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1509" y="5179314"/>
            <a:ext cx="1603387" cy="1432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402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3BFC2EC1-7DD9-4645-9918-3576C83FD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635714"/>
            <a:ext cx="10264697" cy="1541458"/>
          </a:xfrm>
        </p:spPr>
        <p:txBody>
          <a:bodyPr>
            <a:normAutofit/>
          </a:bodyPr>
          <a:lstStyle/>
          <a:p>
            <a:r>
              <a:rPr lang="hr-HR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DISCUSSION</a:t>
            </a:r>
            <a:endParaRPr lang="en-GB" sz="40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9B6B03B4-4CE8-4993-90B6-9541AA91F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4158106"/>
          </a:xfrm>
        </p:spPr>
        <p:txBody>
          <a:bodyPr anchor="ctr">
            <a:normAutofit fontScale="925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These findings are important for the health and social care field because 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could decrease the total cost of treating obesity in early childhood, and reduce hospital admissions (GOV.UK, 2022).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limitations of this systematic literature review are the small number of relevant articles. </a:t>
            </a:r>
            <a:endParaRPr lang="hr-H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Two article were linked to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Northeast of England. It is therefore questionable whether the results of this research can be presented as relevant to the UK.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Recommendation: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 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new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intervention to reduce obesity in early childhood in the UK could be the 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programs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based on raising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parents' awareness about the impact of children’s sleep duration in early childhood on obesity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through health and social care organizations. </a:t>
            </a:r>
            <a:endParaRPr lang="hr-H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18B82139-A498-4272-A8F9-57CBBE8743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72525" y="5555536"/>
            <a:ext cx="1296467" cy="1181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068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Naslov 1">
            <a:extLst>
              <a:ext uri="{FF2B5EF4-FFF2-40B4-BE49-F238E27FC236}">
                <a16:creationId xmlns:a16="http://schemas.microsoft.com/office/drawing/2014/main" id="{6D9DFEC2-E95A-4AA0-83B0-E3AFCE766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hr-HR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40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zervirano mjesto sadržaja 2">
            <a:extLst>
              <a:ext uri="{FF2B5EF4-FFF2-40B4-BE49-F238E27FC236}">
                <a16:creationId xmlns:a16="http://schemas.microsoft.com/office/drawing/2014/main" id="{0F0009B6-6FCA-4F1A-8151-1B669DDF5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10638846" cy="4367564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Obesity is a big problem in the UK that burdens the 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NH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Prevention should begin in early childhood.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Parental rules affect the prevention of obesity. </a:t>
            </a:r>
            <a:endParaRPr lang="hr-H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Parents should insist on optimal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sleep duration to prevent the development of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obesity in the early childhood. </a:t>
            </a:r>
            <a:endParaRPr lang="hr-H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Parents who maintaining a child’s healthy eating habits in early childhood need</a:t>
            </a:r>
            <a:r>
              <a:rPr lang="hr-H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empowerment support.</a:t>
            </a:r>
            <a:endParaRPr lang="hr-H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dirty="0"/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F8C4DFA5-B52C-401E-A6A1-7E5264AA4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62487" y="5476034"/>
            <a:ext cx="1089328" cy="1163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034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A5694D9-AFA4-4E03-B587-B523317FE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95F6A-65A2-4AA0-99F0-C1CE50AE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Danford, C., Schultz, C. and Marvicsin, D., (2015). Parental roles in the development of obesity in children: challenges and opportunities. </a:t>
            </a:r>
            <a:r>
              <a:rPr lang="en-US" sz="1300" i="1">
                <a:latin typeface="Arial" panose="020B0604020202020204" pitchFamily="34" charset="0"/>
                <a:cs typeface="Arial" panose="020B0604020202020204" pitchFamily="34" charset="0"/>
              </a:rPr>
              <a:t>Research and Reports in Biology,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V(6), p.p.39-53.</a:t>
            </a: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Fisher, A. </a:t>
            </a:r>
            <a:r>
              <a:rPr lang="en-US" sz="1300" i="1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. (2014) ‘Sleep and energy intake in early childhood’, </a:t>
            </a:r>
            <a:r>
              <a:rPr lang="en-US" sz="1300" i="1">
                <a:latin typeface="Arial" panose="020B0604020202020204" pitchFamily="34" charset="0"/>
                <a:cs typeface="Arial" panose="020B0604020202020204" pitchFamily="34" charset="0"/>
              </a:rPr>
              <a:t>International journal of obesity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. V 38(7), pp. 926–929. </a:t>
            </a: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Formulate Health.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300" i="1">
                <a:latin typeface="Arial" panose="020B0604020202020204" pitchFamily="34" charset="0"/>
                <a:cs typeface="Arial" panose="020B0604020202020204" pitchFamily="34" charset="0"/>
              </a:rPr>
              <a:t>Obesity Statistics UK 2021 - How Many People are Obese?. 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[online] Available at: &lt;https://www.formulatehealth.com/blog/obesity-statistics-uk&gt; 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Accessed 2 April 2022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hr-HR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Gago, C.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M. </a:t>
            </a:r>
            <a:r>
              <a:rPr lang="en-US" sz="1300" i="1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(2022) ‘Exploring a theory of change: Are increases in parental empowerment associated with healthier weight-related parenting practices?’,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i="1">
                <a:latin typeface="Arial" panose="020B0604020202020204" pitchFamily="34" charset="0"/>
                <a:cs typeface="Arial" panose="020B0604020202020204" pitchFamily="34" charset="0"/>
              </a:rPr>
              <a:t>Social science &amp; medicine 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(1982),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 V(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296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, pp. 114761–114761.</a:t>
            </a: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 (2022). </a:t>
            </a:r>
            <a:r>
              <a:rPr lang="en-US" sz="1300" i="1">
                <a:latin typeface="Arial" panose="020B0604020202020204" pitchFamily="34" charset="0"/>
                <a:cs typeface="Arial" panose="020B0604020202020204" pitchFamily="34" charset="0"/>
              </a:rPr>
              <a:t>Tackling obesity: empowering adults and children to live healthier lives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&lt;https://www.gov.uk/government/publications/tackling-obesity-government-strategy/tackling-obesity-empowering-adults-and-children-to-live-healthier-lives&gt; 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Accessed 3 April 2022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hr-HR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ones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, C.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H.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D. </a:t>
            </a:r>
            <a:r>
              <a:rPr lang="en-US" sz="1300" i="1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. (2014) ‘</a:t>
            </a:r>
            <a:r>
              <a:rPr lang="hr-HR" sz="1300">
                <a:latin typeface="Arial" panose="020B0604020202020204" pitchFamily="34" charset="0"/>
                <a:cs typeface="Arial" panose="020B0604020202020204" pitchFamily="34" charset="0"/>
              </a:rPr>
              <a:t>Could parental rules play a role in the association between short sleep and obesity in young children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?’, </a:t>
            </a:r>
            <a:r>
              <a:rPr lang="en-US" sz="1300" i="1">
                <a:latin typeface="Arial" panose="020B0604020202020204" pitchFamily="34" charset="0"/>
                <a:cs typeface="Arial" panose="020B0604020202020204" pitchFamily="34" charset="0"/>
              </a:rPr>
              <a:t>Journal of biosocial science</a:t>
            </a: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, 46(3), pp. 405–418. </a:t>
            </a:r>
            <a:endParaRPr lang="hr-HR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ka 3">
            <a:extLst>
              <a:ext uri="{FF2B5EF4-FFF2-40B4-BE49-F238E27FC236}">
                <a16:creationId xmlns:a16="http://schemas.microsoft.com/office/drawing/2014/main" id="{C59DBFC0-9628-40AA-8C8F-4B395B965F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8486" y="5312980"/>
            <a:ext cx="1495319" cy="1318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148177"/>
      </p:ext>
    </p:extLst>
  </p:cSld>
  <p:clrMapOvr>
    <a:masterClrMapping/>
  </p:clrMapOvr>
</p:sld>
</file>

<file path=ppt/theme/theme1.xml><?xml version="1.0" encoding="utf-8"?>
<a:theme xmlns:a="http://schemas.openxmlformats.org/drawingml/2006/main" name="Tema sustav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4120</TotalTime>
  <Words>1432</Words>
  <Application>Microsoft Office PowerPoint</Application>
  <PresentationFormat>Široki zaslon</PresentationFormat>
  <Paragraphs>128</Paragraphs>
  <Slides>9</Slides>
  <Notes>0</Notes>
  <HiddenSlides>0</HiddenSlides>
  <MMClips>0</MMClips>
  <ScaleCrop>false</ScaleCrop>
  <HeadingPairs>
    <vt:vector size="6" baseType="variant">
      <vt:variant>
        <vt:lpstr>Korišteni fontovi</vt:lpstr>
      </vt:variant>
      <vt:variant>
        <vt:i4>3</vt:i4>
      </vt:variant>
      <vt:variant>
        <vt:lpstr>Tema</vt:lpstr>
      </vt:variant>
      <vt:variant>
        <vt:i4>1</vt:i4>
      </vt:variant>
      <vt:variant>
        <vt:lpstr>Naslovi slajdova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Tema sustava Office</vt:lpstr>
      <vt:lpstr> Module: Introduction to Research (BMHP5005)  Assessment 2: Viva Voce</vt:lpstr>
      <vt:lpstr>       Introduction </vt:lpstr>
      <vt:lpstr>          Methods</vt:lpstr>
      <vt:lpstr> Literature Review</vt:lpstr>
      <vt:lpstr> Literature Review</vt:lpstr>
      <vt:lpstr>RESULTS</vt:lpstr>
      <vt:lpstr> DISCUSSION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Bozica</cp:lastModifiedBy>
  <cp:revision>97</cp:revision>
  <dcterms:created xsi:type="dcterms:W3CDTF">2020-04-30T09:56:57Z</dcterms:created>
  <dcterms:modified xsi:type="dcterms:W3CDTF">2022-04-12T17:01:40Z</dcterms:modified>
</cp:coreProperties>
</file>