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
  </p:notesMasterIdLst>
  <p:sldIdLst>
    <p:sldId id="256" r:id="rId5"/>
    <p:sldId id="258" r:id="rId6"/>
    <p:sldId id="259" r:id="rId7"/>
    <p:sldId id="260" r:id="rId8"/>
    <p:sldId id="261" r:id="rId9"/>
    <p:sldId id="257"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a:srgbClr val="FFFF00"/>
    <a:srgbClr val="BCE7F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037441-8429-4551-8BBE-D3D0586454CC}" v="1943" dt="2023-10-18T13:02:32.371"/>
    <p1510:client id="{820AB1D8-7B20-472F-B5AC-E657EE189C89}" v="79" dt="2023-10-17T23:04:27.755"/>
    <p1510:client id="{BF5AF728-B6B3-409A-B12C-61C926BADB95}" v="1" dt="2023-10-18T07:36:06.067"/>
    <p1510:client id="{C3FA4C26-56B6-4FF4-BE25-A7FFBE4F9E52}" v="50" dt="2023-10-17T22:17:16.3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C474EE-9165-4458-B751-6AC7CC0A4A57}" type="datetimeFigureOut">
              <a:rPr lang="en-GB" smtClean="0"/>
              <a:t>18/10/2023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6315F8-B042-45C2-82F9-2694751C0E95}" type="slidenum">
              <a:rPr lang="en-GB" smtClean="0"/>
              <a:t>‹#›</a:t>
            </a:fld>
            <a:endParaRPr lang="en-GB"/>
          </a:p>
        </p:txBody>
      </p:sp>
    </p:spTree>
    <p:extLst>
      <p:ext uri="{BB962C8B-B14F-4D97-AF65-F5344CB8AC3E}">
        <p14:creationId xmlns:p14="http://schemas.microsoft.com/office/powerpoint/2010/main" val="3500613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fool.com/investing/general/2013/10/23/its-hard-to-blame-carl-icahn-on-netflix.aspx"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www.businessinsider.com/rise-and-fall-of-blockbuster" TargetMode="External"/><Relationship Id="rId5" Type="http://schemas.openxmlformats.org/officeDocument/2006/relationships/hyperlink" Target="https://fortune.com/2011/10/11/how-not-to-get-netflixed/" TargetMode="External"/><Relationship Id="rId4" Type="http://schemas.openxmlformats.org/officeDocument/2006/relationships/hyperlink" Target="https://techcrunch.com/2011/04/06/make-it-a-blockbuster-night/"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Introduction </a:t>
            </a:r>
            <a:endParaRPr lang="en-US">
              <a:cs typeface="Calibri"/>
            </a:endParaRPr>
          </a:p>
          <a:p>
            <a:endParaRPr lang="en-US" b="1"/>
          </a:p>
          <a:p>
            <a:r>
              <a:rPr lang="en-US"/>
              <a:t>Our case study to review in relation to PESTLE analysis, Leadership and Change (barriers/ supporters) was Blockbuster. Our study looked at its failure as an </a:t>
            </a:r>
            <a:r>
              <a:rPr lang="en-US" err="1"/>
              <a:t>organisation</a:t>
            </a:r>
            <a:r>
              <a:rPr lang="en-US"/>
              <a:t> and reason why it didn’t need to.</a:t>
            </a:r>
          </a:p>
          <a:p>
            <a:r>
              <a:rPr lang="en-US"/>
              <a:t>Within the article by Greg </a:t>
            </a:r>
            <a:r>
              <a:rPr lang="en-US" err="1"/>
              <a:t>Satell</a:t>
            </a:r>
            <a:r>
              <a:rPr lang="en-US"/>
              <a:t> highlighted a key meeting in the year 2000 between Reed Hastings who was the founder of new company called ‘Netflix’ and Blockbuster CEO John </a:t>
            </a:r>
            <a:r>
              <a:rPr lang="en-US" err="1"/>
              <a:t>Antioco</a:t>
            </a:r>
            <a:r>
              <a:rPr lang="en-US"/>
              <a:t> and his team.  The idea was that Netflix would run Blockbuster’s brand online and Blockbuster would promote Netflix in its stores. Reed Hastings got laughed out of the room.</a:t>
            </a:r>
          </a:p>
          <a:p>
            <a:r>
              <a:rPr lang="en-US"/>
              <a:t>Fast forward 10 years and Blockbuster went bankrupt and Netflix was worth $28 billion, its worth around $150 Billion.</a:t>
            </a:r>
          </a:p>
          <a:p>
            <a:r>
              <a:rPr lang="en-US"/>
              <a:t>It went into a bit more detail around, when Reed Hastings went to make a proposal to Blockbuster, the </a:t>
            </a:r>
            <a:r>
              <a:rPr lang="en-US" err="1"/>
              <a:t>organisation</a:t>
            </a:r>
            <a:r>
              <a:rPr lang="en-US"/>
              <a:t> was at the top of the video rental market by some distance. It had thousands of locations, millions of customers and had huge marketing budgets. Which is likely the reason why they were reluctant to allow Netflix to run Blockbusters brand online. Didn’t see it as a threat.</a:t>
            </a:r>
            <a:endParaRPr lang="en-US">
              <a:cs typeface="Calibri"/>
            </a:endParaRPr>
          </a:p>
          <a:p>
            <a:endParaRPr lang="en-US"/>
          </a:p>
          <a:p>
            <a:r>
              <a:rPr lang="en-US" b="1"/>
              <a:t>Advantages / Disadvantages</a:t>
            </a:r>
            <a:endParaRPr lang="en-US" b="1">
              <a:cs typeface="Calibri"/>
            </a:endParaRPr>
          </a:p>
          <a:p>
            <a:r>
              <a:rPr lang="en-US"/>
              <a:t> </a:t>
            </a:r>
          </a:p>
          <a:p>
            <a:r>
              <a:rPr lang="en-US"/>
              <a:t>One of the main sources of income for Blockbuster was charging its customers late fees, which was an integral part of Blockbuster’s revenue model.  The </a:t>
            </a:r>
            <a:r>
              <a:rPr lang="en-US" err="1"/>
              <a:t>organisations</a:t>
            </a:r>
            <a:r>
              <a:rPr lang="en-US"/>
              <a:t> profits were built on </a:t>
            </a:r>
            <a:r>
              <a:rPr lang="en-US" err="1"/>
              <a:t>penalising</a:t>
            </a:r>
            <a:r>
              <a:rPr lang="en-US"/>
              <a:t> its customers.</a:t>
            </a:r>
          </a:p>
          <a:p>
            <a:r>
              <a:rPr lang="en-US"/>
              <a:t>Netflix had advantages too. With no retail locations it lowered costs and could afford to offer its customers greater variety.  Instead of charging to rent videos, it offered subscription services, which had no late fees attached.  </a:t>
            </a:r>
          </a:p>
          <a:p>
            <a:r>
              <a:rPr lang="en-US"/>
              <a:t>Customers could watch a video for as long as they wanted or return it and get a new one.</a:t>
            </a:r>
          </a:p>
          <a:p>
            <a:r>
              <a:rPr lang="en-US"/>
              <a:t>Netflix was viewed as a disruptive innovator, because Blockbuster would have to alter its business model (remove charges)—and damage its profitability—to compete.</a:t>
            </a:r>
            <a:endParaRPr lang="en-US">
              <a:cs typeface="Calibri"/>
            </a:endParaRPr>
          </a:p>
          <a:p>
            <a:endParaRPr lang="en-US"/>
          </a:p>
          <a:p>
            <a:r>
              <a:rPr lang="en-US" b="1"/>
              <a:t>Threshold Model</a:t>
            </a:r>
            <a:endParaRPr lang="en-US" b="1">
              <a:cs typeface="Calibri"/>
            </a:endParaRPr>
          </a:p>
          <a:p>
            <a:r>
              <a:rPr lang="en-US"/>
              <a:t> </a:t>
            </a:r>
          </a:p>
          <a:p>
            <a:r>
              <a:rPr lang="en-US"/>
              <a:t>Our study looked at the Threshold model, which looked at collective </a:t>
            </a:r>
            <a:r>
              <a:rPr lang="en-US" err="1"/>
              <a:t>behaviour</a:t>
            </a:r>
            <a:r>
              <a:rPr lang="en-US"/>
              <a:t>.  For any idea, there are going to be people with varying levels of resistance.  As those who are more willing begin to adopt the new concept, the more resistant ones become more likely to join in.  Under the right conditions, it can flourish.</a:t>
            </a:r>
          </a:p>
          <a:p>
            <a:r>
              <a:rPr lang="en-US"/>
              <a:t>Netflix did have it’s dis-advantages such as no retail locations to promote the brand and the service was slower. Due to the postal element to start with. However, customers enjoyed the service and told their friends.  Some were reluctant, they actually liked being able to browse movies at the store and pick up, and as more friends raved about Netflix, others tried it too, and convinced people they knew to try it.</a:t>
            </a:r>
          </a:p>
          <a:p>
            <a:r>
              <a:rPr lang="en-US"/>
              <a:t> </a:t>
            </a:r>
            <a:endParaRPr lang="en-US">
              <a:cs typeface="Calibri"/>
            </a:endParaRPr>
          </a:p>
          <a:p>
            <a:r>
              <a:rPr lang="en-US" b="1"/>
              <a:t> </a:t>
            </a:r>
            <a:endParaRPr lang="en-US" b="1">
              <a:cs typeface="Calibri"/>
            </a:endParaRPr>
          </a:p>
          <a:p>
            <a:r>
              <a:rPr lang="en-US" b="1"/>
              <a:t>Leadership issues</a:t>
            </a:r>
            <a:endParaRPr lang="en-US" b="1">
              <a:cs typeface="Calibri"/>
            </a:endParaRPr>
          </a:p>
          <a:p>
            <a:r>
              <a:rPr lang="en-US"/>
              <a:t> </a:t>
            </a:r>
          </a:p>
          <a:p>
            <a:r>
              <a:rPr lang="en-US"/>
              <a:t>By 2004 —six years before the company went bankrupt— John </a:t>
            </a:r>
            <a:r>
              <a:rPr lang="en-US" err="1"/>
              <a:t>Antioco</a:t>
            </a:r>
            <a:r>
              <a:rPr lang="en-US"/>
              <a:t> </a:t>
            </a:r>
            <a:r>
              <a:rPr lang="en-US" err="1"/>
              <a:t>realised</a:t>
            </a:r>
            <a:r>
              <a:rPr lang="en-US"/>
              <a:t> that Netflix had become a significant threat and attempted to change the </a:t>
            </a:r>
            <a:r>
              <a:rPr lang="en-US" err="1"/>
              <a:t>organisations</a:t>
            </a:r>
            <a:r>
              <a:rPr lang="en-US"/>
              <a:t> policies.  Yet how he went about doing that sealed his, and ultimately Blockbuster’s, fate.</a:t>
            </a:r>
          </a:p>
          <a:p>
            <a:r>
              <a:rPr lang="en-US"/>
              <a:t>John </a:t>
            </a:r>
            <a:r>
              <a:rPr lang="en-US" err="1"/>
              <a:t>Antioco</a:t>
            </a:r>
            <a:r>
              <a:rPr lang="en-US"/>
              <a:t> used his authority as CEO—as well as the credibility as a leader which he had earned by nearly doubling Blockbuster’s revenues during his tenure—to discontinue the late fees that annoyed customers and invest heavily into a digital platform to ensure the brand’s future.</a:t>
            </a:r>
          </a:p>
          <a:p>
            <a:r>
              <a:rPr lang="en-US"/>
              <a:t>While he convinced the board to back his plan, one of his colleagues Jim Keyes, challenged this.  He pointed out that the costs of these changes would be about $200 million to drop late fees and another $200 million to launch Blockbuster Online—were damaging profitability.</a:t>
            </a:r>
          </a:p>
          <a:p>
            <a:r>
              <a:rPr lang="en-US" err="1"/>
              <a:t>Antioco</a:t>
            </a:r>
            <a:r>
              <a:rPr lang="en-US"/>
              <a:t> lost the board’s confidence and was fired in 2005.  Keyes was named CEO and immediately reversed </a:t>
            </a:r>
            <a:r>
              <a:rPr lang="en-US" err="1"/>
              <a:t>Antioco’s</a:t>
            </a:r>
            <a:r>
              <a:rPr lang="en-US"/>
              <a:t> changes to increase profitability.  </a:t>
            </a:r>
          </a:p>
          <a:p>
            <a:r>
              <a:rPr lang="en-US"/>
              <a:t>Blockbuster went bankrupt five years later.</a:t>
            </a:r>
          </a:p>
          <a:p>
            <a:endParaRPr lang="en-US">
              <a:cs typeface="Calibri"/>
            </a:endParaRPr>
          </a:p>
        </p:txBody>
      </p:sp>
      <p:sp>
        <p:nvSpPr>
          <p:cNvPr id="4" name="Slide Number Placeholder 3"/>
          <p:cNvSpPr>
            <a:spLocks noGrp="1"/>
          </p:cNvSpPr>
          <p:nvPr>
            <p:ph type="sldNum" sz="quarter" idx="5"/>
          </p:nvPr>
        </p:nvSpPr>
        <p:spPr/>
        <p:txBody>
          <a:bodyPr/>
          <a:lstStyle/>
          <a:p>
            <a:fld id="{D26315F8-B042-45C2-82F9-2694751C0E95}" type="slidenum">
              <a:rPr lang="en-GB" smtClean="0"/>
              <a:t>1</a:t>
            </a:fld>
            <a:endParaRPr lang="en-GB"/>
          </a:p>
        </p:txBody>
      </p:sp>
    </p:spTree>
    <p:extLst>
      <p:ext uri="{BB962C8B-B14F-4D97-AF65-F5344CB8AC3E}">
        <p14:creationId xmlns:p14="http://schemas.microsoft.com/office/powerpoint/2010/main" val="427793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As a tool for understanding the influential factors in the downfall of the film rental giant Blockbuster, a PESTLE analysis provides a good starting point.</a:t>
            </a:r>
          </a:p>
          <a:p>
            <a:endParaRPr lang="en-US">
              <a:cs typeface="Calibri"/>
            </a:endParaRPr>
          </a:p>
          <a:p>
            <a:r>
              <a:rPr lang="en-US">
                <a:cs typeface="Calibri"/>
              </a:rPr>
              <a:t>Dan has provided an overview of the circumstances in which the decline of the company came about, and it is clear that there was no single factor at play. Problems with the business model and internal politics both contributed. However, consideration of the external factors through the PESTLE analysis model gives a clear indication of the rapidly changing environment, that Blockbuster was unable to recognize or respond to quickly enough for them to survive.</a:t>
            </a:r>
          </a:p>
          <a:p>
            <a:endParaRPr lang="en-US">
              <a:cs typeface="Calibri"/>
            </a:endParaRPr>
          </a:p>
          <a:p>
            <a:r>
              <a:rPr lang="en-US">
                <a:cs typeface="Calibri"/>
              </a:rPr>
              <a:t>Every business is subject to external factors beyond their control, and perhaps if Blockbusters had looked more closely at these, starting with the activity of their upstart competitor Netflix in the year 2000, they might have seen the key opportunities that Netflix was exploiting, and the potential for these new prospects to grow. </a:t>
            </a:r>
          </a:p>
          <a:p>
            <a:endParaRPr lang="en-US">
              <a:cs typeface="Calibri"/>
            </a:endParaRPr>
          </a:p>
          <a:p>
            <a:r>
              <a:rPr lang="en-US">
                <a:cs typeface="Calibri"/>
              </a:rPr>
              <a:t>With hindsight, it is possible to see how these opportunities, found primarily through transformative changes in technology and changing customer </a:t>
            </a:r>
            <a:r>
              <a:rPr lang="en-US" err="1">
                <a:cs typeface="Calibri"/>
              </a:rPr>
              <a:t>behaviour</a:t>
            </a:r>
            <a:r>
              <a:rPr lang="en-US">
                <a:cs typeface="Calibri"/>
              </a:rPr>
              <a:t>, that were missed by Blockbuster completely at the time, ended up snowballing, so when combined with </a:t>
            </a:r>
            <a:r>
              <a:rPr lang="en-US" err="1">
                <a:cs typeface="Calibri"/>
              </a:rPr>
              <a:t>unfavourable</a:t>
            </a:r>
            <a:r>
              <a:rPr lang="en-US">
                <a:cs typeface="Calibri"/>
              </a:rPr>
              <a:t> economic  factors, Netflix ultimately were able to capture the entire market that Blockbuster had dominated for so long.</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D26315F8-B042-45C2-82F9-2694751C0E95}" type="slidenum">
              <a:rPr lang="en-GB" smtClean="0"/>
              <a:t>2</a:t>
            </a:fld>
            <a:endParaRPr lang="en-GB"/>
          </a:p>
        </p:txBody>
      </p:sp>
    </p:spTree>
    <p:extLst>
      <p:ext uri="{BB962C8B-B14F-4D97-AF65-F5344CB8AC3E}">
        <p14:creationId xmlns:p14="http://schemas.microsoft.com/office/powerpoint/2010/main" val="1078588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a:t>When considering the PESTLE factors, we have identified Technological changes to be the biggest factor to impact Blockbusters demise.</a:t>
            </a:r>
          </a:p>
          <a:p>
            <a:endParaRPr lang="en-GB"/>
          </a:p>
          <a:p>
            <a:r>
              <a:rPr lang="en-GB"/>
              <a:t>The Blockbusters business model was firmly founded on the physical reality of the pre-digital age. Movies were available on video, and later DVD, which customers went into an actual shop to browse and choose from as part of the customer experience. </a:t>
            </a:r>
          </a:p>
          <a:p>
            <a:endParaRPr lang="en-GB"/>
          </a:p>
          <a:p>
            <a:r>
              <a:rPr lang="en-GB"/>
              <a:t>The disruption caused by the emergence of online business models as the internet became more and more ubiquitous was clearly impossible for them to comprehend until it was too late. The continuing development of technology which enabled the move for Netflix and similar competitors from mail order DVDs to streaming, allowed them to continue to build on their advantages, without the burden of obsolete physical properties.</a:t>
            </a:r>
          </a:p>
          <a:p>
            <a:endParaRPr lang="en-GB" u="sng"/>
          </a:p>
          <a:p>
            <a:r>
              <a:rPr lang="en-GB" u="sng"/>
              <a:t>Secondly, Social changes:</a:t>
            </a:r>
          </a:p>
          <a:p>
            <a:endParaRPr lang="en-GB"/>
          </a:p>
          <a:p>
            <a:r>
              <a:rPr lang="en-GB"/>
              <a:t>The business model of Netflix was established on the basis of subscription, rather than late fees. A contrast to Blockbuster that positively engages the audience, rather than penalising them. </a:t>
            </a:r>
          </a:p>
          <a:p>
            <a:endParaRPr lang="en-GB"/>
          </a:p>
          <a:p>
            <a:r>
              <a:rPr lang="en-GB"/>
              <a:t>The delay of mail order DVDs compared to the immediacy of shop rental was perhaps a contributing factor that enabled Blockbusters to be so dismissive of Netflix early on. But, while it did not take off immediately, the Threshold model for understanding behaviour change describes the way in which ideas catch on gradually until they reach a tipping point at which a further proportion of a population are influenced to take on the new idea. This model illustrates the gradual but exponential change in customer behaviour that Blockbuster failed to appreciate. </a:t>
            </a:r>
          </a:p>
          <a:p>
            <a:endParaRPr lang="en-GB"/>
          </a:p>
          <a:p>
            <a:r>
              <a:rPr lang="en-GB"/>
              <a:t>It is also probable that the change in social behaviour was further assisted by the growth of the internet and social media as a means for spreading new ideas to a high volume of people extremely quickly, and in this way the social and technological factors become intertwined in the growth of Netflix to the cost of Blockbusters.</a:t>
            </a:r>
          </a:p>
          <a:p>
            <a:endParaRPr lang="en-GB"/>
          </a:p>
          <a:p>
            <a:r>
              <a:rPr lang="en-GB" u="sng"/>
              <a:t>Thirdly, Economic changes:</a:t>
            </a:r>
          </a:p>
          <a:p>
            <a:endParaRPr lang="en-GB" u="sng"/>
          </a:p>
          <a:p>
            <a:r>
              <a:rPr lang="en-GB"/>
              <a:t>The changes already mentioned undermined the longstanding successful business model of blockbusters, and economic factors such as the physical assets and staff which blockbuster had to sustain, that their competitors didn’t, meant that they were less able to adapt to the changing marketplace when they did realise that change was necessary. The global economic downturn further affected consumer behaviour from 2008 onwards, at a crucial time for the company, and their final bankruptcy was filed in 2010.</a:t>
            </a:r>
          </a:p>
        </p:txBody>
      </p:sp>
      <p:sp>
        <p:nvSpPr>
          <p:cNvPr id="4" name="Slide Number Placeholder 3"/>
          <p:cNvSpPr>
            <a:spLocks noGrp="1"/>
          </p:cNvSpPr>
          <p:nvPr>
            <p:ph type="sldNum" sz="quarter" idx="5"/>
          </p:nvPr>
        </p:nvSpPr>
        <p:spPr/>
        <p:txBody>
          <a:bodyPr/>
          <a:lstStyle/>
          <a:p>
            <a:fld id="{D26315F8-B042-45C2-82F9-2694751C0E95}" type="slidenum">
              <a:rPr lang="en-GB" smtClean="0"/>
              <a:t>3</a:t>
            </a:fld>
            <a:endParaRPr lang="en-GB"/>
          </a:p>
        </p:txBody>
      </p:sp>
    </p:spTree>
    <p:extLst>
      <p:ext uri="{BB962C8B-B14F-4D97-AF65-F5344CB8AC3E}">
        <p14:creationId xmlns:p14="http://schemas.microsoft.com/office/powerpoint/2010/main" val="36218285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Inability to change and innovate</a:t>
            </a:r>
          </a:p>
          <a:p>
            <a:endParaRPr lang="en-US">
              <a:cs typeface="Calibri"/>
            </a:endParaRPr>
          </a:p>
          <a:p>
            <a:r>
              <a:rPr lang="en-US">
                <a:cs typeface="Calibri"/>
              </a:rPr>
              <a:t>Customer choices were changing and this was being met by other providers including </a:t>
            </a:r>
            <a:r>
              <a:rPr lang="en-US" err="1">
                <a:cs typeface="Calibri"/>
              </a:rPr>
              <a:t>Lovefilm</a:t>
            </a:r>
            <a:endParaRPr lang="en-US">
              <a:cs typeface="Calibri"/>
            </a:endParaRPr>
          </a:p>
          <a:p>
            <a:r>
              <a:rPr lang="en-US">
                <a:cs typeface="Calibri"/>
              </a:rPr>
              <a:t>Overheads were high and meant that moving quickly to change methodology was almost impossible, they tried with some postal options in store but these did not take off</a:t>
            </a:r>
          </a:p>
          <a:p>
            <a:r>
              <a:rPr lang="en-US">
                <a:cs typeface="Calibri"/>
              </a:rPr>
              <a:t>Profit from late fees was a big downfall.   Over £200million a year was elicited from the late fee charges, the removal of these with no plan to compensate proved a </a:t>
            </a:r>
            <a:r>
              <a:rPr lang="en-US" err="1">
                <a:cs typeface="Calibri"/>
              </a:rPr>
              <a:t>disasterous</a:t>
            </a:r>
            <a:r>
              <a:rPr lang="en-US">
                <a:cs typeface="Calibri"/>
              </a:rPr>
              <a:t> move</a:t>
            </a:r>
          </a:p>
          <a:p>
            <a:r>
              <a:rPr lang="en-US">
                <a:cs typeface="Calibri"/>
              </a:rPr>
              <a:t>Despite owning a Broadband company, Blockbuster did not invest in relevant technology initially, when they did start to move in this direction the investment cost was huge and lead to huge debts</a:t>
            </a:r>
          </a:p>
          <a:p>
            <a:r>
              <a:rPr lang="en-US">
                <a:cs typeface="Calibri"/>
              </a:rPr>
              <a:t>Remaining static in an ever changing market meant that they did not adapt and had no strategic planning</a:t>
            </a:r>
          </a:p>
          <a:p>
            <a:r>
              <a:rPr lang="en-US"/>
              <a:t>Fixed business model that was rigidly held onto by CE and SMT</a:t>
            </a:r>
            <a:endParaRPr lang="en-US">
              <a:cs typeface="Calibri"/>
            </a:endParaRPr>
          </a:p>
          <a:p>
            <a:r>
              <a:rPr lang="en-US">
                <a:cs typeface="Calibri"/>
              </a:rPr>
              <a:t>There was definitely a sense that they felt they were the market leader and no one was coming to challenge them, so Netflix was not really on their radar as was made evident when they laughed them out the room when they came with an offer for Blockbuster to buy them out</a:t>
            </a:r>
          </a:p>
          <a:p>
            <a:endParaRPr lang="en-US">
              <a:cs typeface="Calibri"/>
            </a:endParaRPr>
          </a:p>
        </p:txBody>
      </p:sp>
      <p:sp>
        <p:nvSpPr>
          <p:cNvPr id="4" name="Slide Number Placeholder 3"/>
          <p:cNvSpPr>
            <a:spLocks noGrp="1"/>
          </p:cNvSpPr>
          <p:nvPr>
            <p:ph type="sldNum" sz="quarter" idx="5"/>
          </p:nvPr>
        </p:nvSpPr>
        <p:spPr/>
        <p:txBody>
          <a:bodyPr/>
          <a:lstStyle/>
          <a:p>
            <a:fld id="{D26315F8-B042-45C2-82F9-2694751C0E95}" type="slidenum">
              <a:rPr lang="en-GB" smtClean="0"/>
              <a:t>4</a:t>
            </a:fld>
            <a:endParaRPr lang="en-GB"/>
          </a:p>
        </p:txBody>
      </p:sp>
    </p:spTree>
    <p:extLst>
      <p:ext uri="{BB962C8B-B14F-4D97-AF65-F5344CB8AC3E}">
        <p14:creationId xmlns:p14="http://schemas.microsoft.com/office/powerpoint/2010/main" val="27352477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They had a CHANCE to CHANGE</a:t>
            </a:r>
          </a:p>
          <a:p>
            <a:endParaRPr lang="en-GB">
              <a:cs typeface="Calibri"/>
            </a:endParaRPr>
          </a:p>
          <a:p>
            <a:r>
              <a:rPr lang="en-GB">
                <a:cs typeface="Calibri"/>
              </a:rPr>
              <a:t>All a little too late and undermined by conflict within the leadership of the organisation.</a:t>
            </a:r>
          </a:p>
          <a:p>
            <a:r>
              <a:rPr lang="en-GB">
                <a:cs typeface="Calibri"/>
              </a:rPr>
              <a:t>Knee jerk reaction to the situation</a:t>
            </a:r>
          </a:p>
          <a:p>
            <a:r>
              <a:rPr lang="en-GB">
                <a:cs typeface="Calibri"/>
              </a:rPr>
              <a:t>Tried to break into a market that they did not really understand and did not have expertise in or human resources</a:t>
            </a:r>
          </a:p>
          <a:p>
            <a:r>
              <a:rPr lang="en-GB">
                <a:cs typeface="Calibri"/>
              </a:rPr>
              <a:t>Created huge debt but was  move in the right direction</a:t>
            </a:r>
          </a:p>
          <a:p>
            <a:r>
              <a:rPr lang="en-GB">
                <a:cs typeface="Calibri"/>
              </a:rPr>
              <a:t>Too late to implement the averting factors</a:t>
            </a:r>
          </a:p>
        </p:txBody>
      </p:sp>
      <p:sp>
        <p:nvSpPr>
          <p:cNvPr id="4" name="Slide Number Placeholder 3"/>
          <p:cNvSpPr>
            <a:spLocks noGrp="1"/>
          </p:cNvSpPr>
          <p:nvPr>
            <p:ph type="sldNum" sz="quarter" idx="5"/>
          </p:nvPr>
        </p:nvSpPr>
        <p:spPr/>
        <p:txBody>
          <a:bodyPr/>
          <a:lstStyle/>
          <a:p>
            <a:fld id="{D26315F8-B042-45C2-82F9-2694751C0E95}" type="slidenum">
              <a:rPr lang="en-GB" smtClean="0"/>
              <a:t>5</a:t>
            </a:fld>
            <a:endParaRPr lang="en-GB"/>
          </a:p>
        </p:txBody>
      </p:sp>
    </p:spTree>
    <p:extLst>
      <p:ext uri="{BB962C8B-B14F-4D97-AF65-F5344CB8AC3E}">
        <p14:creationId xmlns:p14="http://schemas.microsoft.com/office/powerpoint/2010/main" val="24320819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Looking back, </a:t>
            </a:r>
            <a:r>
              <a:rPr lang="en-US" b="1"/>
              <a:t>Icahn </a:t>
            </a:r>
            <a:r>
              <a:rPr lang="en-US" b="1">
                <a:hlinkClick r:id="rId3"/>
              </a:rPr>
              <a:t>says</a:t>
            </a:r>
            <a:r>
              <a:rPr lang="en-US" b="1"/>
              <a:t>: “Blockbuster turned out to be the worst investment I ever made.</a:t>
            </a:r>
            <a:r>
              <a:rPr lang="en-US"/>
              <a:t> It failed because of too much debt and changes in the industry. It had too many stores, Netflix created a better business model, and then Redbox kiosks and the whole digital phenomenon eliminated the need for consumers to go to a separate DVD store.”</a:t>
            </a:r>
          </a:p>
          <a:p>
            <a:endParaRPr lang="en-US"/>
          </a:p>
          <a:p>
            <a:r>
              <a:rPr lang="en-US"/>
              <a:t>“I’ve been frankly confused by this fascination that everybody has with Netflix…Netflix doesn’t really have or do anything that we can’t or don’t already do ourselves,” </a:t>
            </a:r>
            <a:r>
              <a:rPr lang="en-US">
                <a:hlinkClick r:id="rId4"/>
              </a:rPr>
              <a:t>said</a:t>
            </a:r>
            <a:r>
              <a:rPr lang="en-US"/>
              <a:t> Keyes in 2008. Two years later Blockbuster was bankrupt. </a:t>
            </a:r>
            <a:endParaRPr lang="en-US">
              <a:cs typeface="Calibri"/>
            </a:endParaRPr>
          </a:p>
          <a:p>
            <a:endParaRPr lang="en-US">
              <a:cs typeface="Calibri"/>
            </a:endParaRPr>
          </a:p>
          <a:p>
            <a:r>
              <a:rPr lang="en-US" b="1"/>
              <a:t>Companies rarely die from moving too fast, and they frequently die from moving too slowly</a:t>
            </a:r>
            <a:r>
              <a:rPr lang="en-US"/>
              <a:t>,” </a:t>
            </a:r>
            <a:r>
              <a:rPr lang="en-US">
                <a:hlinkClick r:id="rId5"/>
              </a:rPr>
              <a:t>said</a:t>
            </a:r>
            <a:r>
              <a:rPr lang="en-US"/>
              <a:t> Reid Hastings, Netflix’s co-founder and co-CEO.</a:t>
            </a:r>
            <a:endParaRPr lang="en-US">
              <a:cs typeface="Calibri"/>
            </a:endParaRPr>
          </a:p>
          <a:p>
            <a:endParaRPr lang="en-US">
              <a:cs typeface="Calibri"/>
            </a:endParaRPr>
          </a:p>
          <a:p>
            <a:r>
              <a:rPr lang="en-US"/>
              <a:t>But</a:t>
            </a:r>
            <a:r>
              <a:rPr lang="en-US" b="1"/>
              <a:t> the people at Blockbuster weren’t stupid</a:t>
            </a:r>
            <a:r>
              <a:rPr lang="en-US"/>
              <a:t>. They knew the market was changing, that their model was outdated, and that they needed to pivot. They had a lot of smart, innovative people working to solve their problems. They had an</a:t>
            </a:r>
            <a:r>
              <a:rPr lang="en-US" u="sng">
                <a:hlinkClick r:id="rId6"/>
              </a:rPr>
              <a:t> almost limitless war chest</a:t>
            </a:r>
            <a:r>
              <a:rPr lang="en-US"/>
              <a:t> to dip into and they even had all the right ideas for </a:t>
            </a:r>
            <a:r>
              <a:rPr lang="en-US" i="1"/>
              <a:t>how to do it</a:t>
            </a:r>
            <a:r>
              <a:rPr lang="en-US"/>
              <a:t>. So the question is … </a:t>
            </a:r>
            <a:r>
              <a:rPr lang="en-US" i="1"/>
              <a:t>why</a:t>
            </a:r>
            <a:r>
              <a:rPr lang="en-US"/>
              <a:t> couldn’t they execute the pivot? </a:t>
            </a:r>
            <a:r>
              <a:rPr lang="en-US" i="1"/>
              <a:t>Why </a:t>
            </a:r>
            <a:r>
              <a:rPr lang="en-US"/>
              <a:t>did they make the wrong choices when the moment came?</a:t>
            </a:r>
            <a:endParaRPr lang="en-US">
              <a:cs typeface="Calibri"/>
            </a:endParaRPr>
          </a:p>
          <a:p>
            <a:r>
              <a:rPr lang="en-US"/>
              <a:t>Put simply: </a:t>
            </a:r>
            <a:r>
              <a:rPr lang="en-US" b="1"/>
              <a:t>Blockbuster’s staff didn’t have a meaningful shared purpose.</a:t>
            </a:r>
            <a:endParaRPr lang="en-US"/>
          </a:p>
          <a:p>
            <a:endParaRPr lang="en-US" b="1">
              <a:cs typeface="Calibri" panose="020F0502020204030204"/>
            </a:endParaRPr>
          </a:p>
          <a:p>
            <a:r>
              <a:rPr lang="en-US"/>
              <a:t>Without a shared identity centered on a radical and meaningful purpose,</a:t>
            </a:r>
            <a:r>
              <a:rPr lang="en-US" b="1"/>
              <a:t> a culture will default not to “best idea wins,” but “my idea or bust.”</a:t>
            </a:r>
            <a:endParaRPr lang="en-US"/>
          </a:p>
          <a:p>
            <a:endParaRPr lang="en-US">
              <a:cs typeface="Calibri" panose="020F0502020204030204"/>
            </a:endParaRPr>
          </a:p>
          <a:p>
            <a:r>
              <a:rPr lang="en-US"/>
              <a:t>By staking their culture on basic survival, Blockbuster gave no meaning to its employees — no rallying cry to make the world greater through entertainment, no opportunities to innovate around a shared love of stories.  Blockbuster leadership didn’t stand for anything bigger than profit, and it had no values that transcended different interests and experiences to bring the old guard and the new together.</a:t>
            </a:r>
            <a:endParaRPr lang="en-US">
              <a:cs typeface="Calibri" panose="020F0502020204030204"/>
            </a:endParaRPr>
          </a:p>
          <a:p>
            <a:endParaRPr lang="en-US"/>
          </a:p>
          <a:p>
            <a:r>
              <a:rPr lang="en-US"/>
              <a:t>If the leadership style had been more collaborative with input from external experts or specialists being taken on board the course of the strategy could have been steered more effectively.  Also, if the leadership had listened to the customer base they could have reacted more quickly to the ensuing events. </a:t>
            </a:r>
          </a:p>
          <a:p>
            <a:endParaRPr lang="en-US">
              <a:cs typeface="Calibri"/>
            </a:endParaRPr>
          </a:p>
        </p:txBody>
      </p:sp>
      <p:sp>
        <p:nvSpPr>
          <p:cNvPr id="4" name="Slide Number Placeholder 3"/>
          <p:cNvSpPr>
            <a:spLocks noGrp="1"/>
          </p:cNvSpPr>
          <p:nvPr>
            <p:ph type="sldNum" sz="quarter" idx="5"/>
          </p:nvPr>
        </p:nvSpPr>
        <p:spPr/>
        <p:txBody>
          <a:bodyPr/>
          <a:lstStyle/>
          <a:p>
            <a:fld id="{D26315F8-B042-45C2-82F9-2694751C0E95}" type="slidenum">
              <a:rPr lang="en-GB" smtClean="0"/>
              <a:t>6</a:t>
            </a:fld>
            <a:endParaRPr lang="en-GB"/>
          </a:p>
        </p:txBody>
      </p:sp>
    </p:spTree>
    <p:extLst>
      <p:ext uri="{BB962C8B-B14F-4D97-AF65-F5344CB8AC3E}">
        <p14:creationId xmlns:p14="http://schemas.microsoft.com/office/powerpoint/2010/main" val="4061761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F72C1-0ACC-C99B-79C7-A6F3DCF4C7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3DC7C0-131F-F6DE-9B84-09D122B0CB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8B5A96-DAD0-5D46-FDE6-7B2E0F830E36}"/>
              </a:ext>
            </a:extLst>
          </p:cNvPr>
          <p:cNvSpPr>
            <a:spLocks noGrp="1"/>
          </p:cNvSpPr>
          <p:nvPr>
            <p:ph type="dt" sz="half" idx="10"/>
          </p:nvPr>
        </p:nvSpPr>
        <p:spPr/>
        <p:txBody>
          <a:bodyPr/>
          <a:lstStyle/>
          <a:p>
            <a:fld id="{CAE7CD4A-E7C5-4736-8400-ED994D5CA930}" type="datetimeFigureOut">
              <a:rPr lang="en-GB" smtClean="0"/>
              <a:t>18/10/2023</a:t>
            </a:fld>
            <a:endParaRPr lang="en-GB"/>
          </a:p>
        </p:txBody>
      </p:sp>
      <p:sp>
        <p:nvSpPr>
          <p:cNvPr id="5" name="Footer Placeholder 4">
            <a:extLst>
              <a:ext uri="{FF2B5EF4-FFF2-40B4-BE49-F238E27FC236}">
                <a16:creationId xmlns:a16="http://schemas.microsoft.com/office/drawing/2014/main" id="{849745F3-78E8-191B-B65D-0259D6A3A6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A75C54-4C93-F14C-DA2A-880D4447F0E4}"/>
              </a:ext>
            </a:extLst>
          </p:cNvPr>
          <p:cNvSpPr>
            <a:spLocks noGrp="1"/>
          </p:cNvSpPr>
          <p:nvPr>
            <p:ph type="sldNum" sz="quarter" idx="12"/>
          </p:nvPr>
        </p:nvSpPr>
        <p:spPr/>
        <p:txBody>
          <a:bodyPr/>
          <a:lstStyle/>
          <a:p>
            <a:fld id="{BA5CB8F5-5B96-4542-959B-AF2FCD4CFC87}" type="slidenum">
              <a:rPr lang="en-GB" smtClean="0"/>
              <a:t>‹#›</a:t>
            </a:fld>
            <a:endParaRPr lang="en-GB"/>
          </a:p>
        </p:txBody>
      </p:sp>
    </p:spTree>
    <p:extLst>
      <p:ext uri="{BB962C8B-B14F-4D97-AF65-F5344CB8AC3E}">
        <p14:creationId xmlns:p14="http://schemas.microsoft.com/office/powerpoint/2010/main" val="853274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33FB4-91E8-CC90-6D10-929336F523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81CF48-2131-E5F4-9DC4-812CC2E2D0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1DE7F6-D421-C833-D263-4838CE0D0936}"/>
              </a:ext>
            </a:extLst>
          </p:cNvPr>
          <p:cNvSpPr>
            <a:spLocks noGrp="1"/>
          </p:cNvSpPr>
          <p:nvPr>
            <p:ph type="dt" sz="half" idx="10"/>
          </p:nvPr>
        </p:nvSpPr>
        <p:spPr/>
        <p:txBody>
          <a:bodyPr/>
          <a:lstStyle/>
          <a:p>
            <a:fld id="{CAE7CD4A-E7C5-4736-8400-ED994D5CA930}" type="datetimeFigureOut">
              <a:rPr lang="en-GB" smtClean="0"/>
              <a:t>18/10/2023</a:t>
            </a:fld>
            <a:endParaRPr lang="en-GB"/>
          </a:p>
        </p:txBody>
      </p:sp>
      <p:sp>
        <p:nvSpPr>
          <p:cNvPr id="5" name="Footer Placeholder 4">
            <a:extLst>
              <a:ext uri="{FF2B5EF4-FFF2-40B4-BE49-F238E27FC236}">
                <a16:creationId xmlns:a16="http://schemas.microsoft.com/office/drawing/2014/main" id="{914FA010-BF50-EA7A-8881-6137D611DE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06659-F2C8-EEA0-F949-1B520673D72A}"/>
              </a:ext>
            </a:extLst>
          </p:cNvPr>
          <p:cNvSpPr>
            <a:spLocks noGrp="1"/>
          </p:cNvSpPr>
          <p:nvPr>
            <p:ph type="sldNum" sz="quarter" idx="12"/>
          </p:nvPr>
        </p:nvSpPr>
        <p:spPr/>
        <p:txBody>
          <a:bodyPr/>
          <a:lstStyle/>
          <a:p>
            <a:fld id="{BA5CB8F5-5B96-4542-959B-AF2FCD4CFC87}" type="slidenum">
              <a:rPr lang="en-GB" smtClean="0"/>
              <a:t>‹#›</a:t>
            </a:fld>
            <a:endParaRPr lang="en-GB"/>
          </a:p>
        </p:txBody>
      </p:sp>
    </p:spTree>
    <p:extLst>
      <p:ext uri="{BB962C8B-B14F-4D97-AF65-F5344CB8AC3E}">
        <p14:creationId xmlns:p14="http://schemas.microsoft.com/office/powerpoint/2010/main" val="2024815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7A4BE-EF8B-561C-101B-7999F55D1CC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B22BEA3-E525-92A0-41BC-1DE84210996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9502D7-34F8-6B31-E3D6-2AEA4884C6F7}"/>
              </a:ext>
            </a:extLst>
          </p:cNvPr>
          <p:cNvSpPr>
            <a:spLocks noGrp="1"/>
          </p:cNvSpPr>
          <p:nvPr>
            <p:ph type="dt" sz="half" idx="10"/>
          </p:nvPr>
        </p:nvSpPr>
        <p:spPr/>
        <p:txBody>
          <a:bodyPr/>
          <a:lstStyle/>
          <a:p>
            <a:fld id="{CAE7CD4A-E7C5-4736-8400-ED994D5CA930}" type="datetimeFigureOut">
              <a:rPr lang="en-GB" smtClean="0"/>
              <a:t>18/10/2023</a:t>
            </a:fld>
            <a:endParaRPr lang="en-GB"/>
          </a:p>
        </p:txBody>
      </p:sp>
      <p:sp>
        <p:nvSpPr>
          <p:cNvPr id="5" name="Footer Placeholder 4">
            <a:extLst>
              <a:ext uri="{FF2B5EF4-FFF2-40B4-BE49-F238E27FC236}">
                <a16:creationId xmlns:a16="http://schemas.microsoft.com/office/drawing/2014/main" id="{1B40619D-F113-CB15-840E-1385AEAFC2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213159-E698-9D71-E2BC-C7D736005AAB}"/>
              </a:ext>
            </a:extLst>
          </p:cNvPr>
          <p:cNvSpPr>
            <a:spLocks noGrp="1"/>
          </p:cNvSpPr>
          <p:nvPr>
            <p:ph type="sldNum" sz="quarter" idx="12"/>
          </p:nvPr>
        </p:nvSpPr>
        <p:spPr/>
        <p:txBody>
          <a:bodyPr/>
          <a:lstStyle/>
          <a:p>
            <a:fld id="{BA5CB8F5-5B96-4542-959B-AF2FCD4CFC87}" type="slidenum">
              <a:rPr lang="en-GB" smtClean="0"/>
              <a:t>‹#›</a:t>
            </a:fld>
            <a:endParaRPr lang="en-GB"/>
          </a:p>
        </p:txBody>
      </p:sp>
    </p:spTree>
    <p:extLst>
      <p:ext uri="{BB962C8B-B14F-4D97-AF65-F5344CB8AC3E}">
        <p14:creationId xmlns:p14="http://schemas.microsoft.com/office/powerpoint/2010/main" val="1360765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6C6FD-454C-EF78-EB8B-68C64FE99E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591B82-08A8-93A3-438E-2E1AB4DE8CB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8CE3FB-E169-71BC-92D2-EDF17CDA1AF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5451D66-F666-47CB-5DE5-3C4E1FACF222}"/>
              </a:ext>
            </a:extLst>
          </p:cNvPr>
          <p:cNvSpPr>
            <a:spLocks noGrp="1"/>
          </p:cNvSpPr>
          <p:nvPr>
            <p:ph type="dt" sz="half" idx="10"/>
          </p:nvPr>
        </p:nvSpPr>
        <p:spPr/>
        <p:txBody>
          <a:bodyPr/>
          <a:lstStyle/>
          <a:p>
            <a:fld id="{CAE7CD4A-E7C5-4736-8400-ED994D5CA930}" type="datetimeFigureOut">
              <a:rPr lang="en-GB" smtClean="0"/>
              <a:t>18/10/2023</a:t>
            </a:fld>
            <a:endParaRPr lang="en-GB"/>
          </a:p>
        </p:txBody>
      </p:sp>
      <p:sp>
        <p:nvSpPr>
          <p:cNvPr id="6" name="Footer Placeholder 5">
            <a:extLst>
              <a:ext uri="{FF2B5EF4-FFF2-40B4-BE49-F238E27FC236}">
                <a16:creationId xmlns:a16="http://schemas.microsoft.com/office/drawing/2014/main" id="{E21F7544-991E-1879-B39A-D378FFD921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2420B9-4F12-1B39-C12C-4D8573814376}"/>
              </a:ext>
            </a:extLst>
          </p:cNvPr>
          <p:cNvSpPr>
            <a:spLocks noGrp="1"/>
          </p:cNvSpPr>
          <p:nvPr>
            <p:ph type="sldNum" sz="quarter" idx="12"/>
          </p:nvPr>
        </p:nvSpPr>
        <p:spPr/>
        <p:txBody>
          <a:bodyPr/>
          <a:lstStyle/>
          <a:p>
            <a:fld id="{BA5CB8F5-5B96-4542-959B-AF2FCD4CFC87}" type="slidenum">
              <a:rPr lang="en-GB" smtClean="0"/>
              <a:t>‹#›</a:t>
            </a:fld>
            <a:endParaRPr lang="en-GB"/>
          </a:p>
        </p:txBody>
      </p:sp>
    </p:spTree>
    <p:extLst>
      <p:ext uri="{BB962C8B-B14F-4D97-AF65-F5344CB8AC3E}">
        <p14:creationId xmlns:p14="http://schemas.microsoft.com/office/powerpoint/2010/main" val="3276251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865B9-39D3-F4AE-E058-59085C59CF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3FB55E-FE4C-AF94-1BD3-4768CBBC56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AF73CED-84F1-D462-C75A-E922BDD74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6684B6-A909-9073-8A1E-423B2511F4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2C4C10-75AA-0D97-5035-D27F7C9226C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E16E02-073E-D76A-C000-FE9875DC1C2B}"/>
              </a:ext>
            </a:extLst>
          </p:cNvPr>
          <p:cNvSpPr>
            <a:spLocks noGrp="1"/>
          </p:cNvSpPr>
          <p:nvPr>
            <p:ph type="dt" sz="half" idx="10"/>
          </p:nvPr>
        </p:nvSpPr>
        <p:spPr/>
        <p:txBody>
          <a:bodyPr/>
          <a:lstStyle/>
          <a:p>
            <a:fld id="{CAE7CD4A-E7C5-4736-8400-ED994D5CA930}" type="datetimeFigureOut">
              <a:rPr lang="en-GB" smtClean="0"/>
              <a:t>18/10/2023</a:t>
            </a:fld>
            <a:endParaRPr lang="en-GB"/>
          </a:p>
        </p:txBody>
      </p:sp>
      <p:sp>
        <p:nvSpPr>
          <p:cNvPr id="8" name="Footer Placeholder 7">
            <a:extLst>
              <a:ext uri="{FF2B5EF4-FFF2-40B4-BE49-F238E27FC236}">
                <a16:creationId xmlns:a16="http://schemas.microsoft.com/office/drawing/2014/main" id="{75F96137-C53E-1478-180B-C4F9432C7E4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0172F0-8B1D-393B-46E4-C06270891DEB}"/>
              </a:ext>
            </a:extLst>
          </p:cNvPr>
          <p:cNvSpPr>
            <a:spLocks noGrp="1"/>
          </p:cNvSpPr>
          <p:nvPr>
            <p:ph type="sldNum" sz="quarter" idx="12"/>
          </p:nvPr>
        </p:nvSpPr>
        <p:spPr/>
        <p:txBody>
          <a:bodyPr/>
          <a:lstStyle/>
          <a:p>
            <a:fld id="{BA5CB8F5-5B96-4542-959B-AF2FCD4CFC87}" type="slidenum">
              <a:rPr lang="en-GB" smtClean="0"/>
              <a:t>‹#›</a:t>
            </a:fld>
            <a:endParaRPr lang="en-GB"/>
          </a:p>
        </p:txBody>
      </p:sp>
    </p:spTree>
    <p:extLst>
      <p:ext uri="{BB962C8B-B14F-4D97-AF65-F5344CB8AC3E}">
        <p14:creationId xmlns:p14="http://schemas.microsoft.com/office/powerpoint/2010/main" val="899478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2B9A1-F2F4-C66C-C22D-43A4D3DD047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DC270DB-D630-6639-675A-FF0C6170EA51}"/>
              </a:ext>
            </a:extLst>
          </p:cNvPr>
          <p:cNvSpPr>
            <a:spLocks noGrp="1"/>
          </p:cNvSpPr>
          <p:nvPr>
            <p:ph type="dt" sz="half" idx="10"/>
          </p:nvPr>
        </p:nvSpPr>
        <p:spPr/>
        <p:txBody>
          <a:bodyPr/>
          <a:lstStyle/>
          <a:p>
            <a:fld id="{CAE7CD4A-E7C5-4736-8400-ED994D5CA930}" type="datetimeFigureOut">
              <a:rPr lang="en-GB" smtClean="0"/>
              <a:t>18/10/2023</a:t>
            </a:fld>
            <a:endParaRPr lang="en-GB"/>
          </a:p>
        </p:txBody>
      </p:sp>
      <p:sp>
        <p:nvSpPr>
          <p:cNvPr id="4" name="Footer Placeholder 3">
            <a:extLst>
              <a:ext uri="{FF2B5EF4-FFF2-40B4-BE49-F238E27FC236}">
                <a16:creationId xmlns:a16="http://schemas.microsoft.com/office/drawing/2014/main" id="{42C12094-633F-5EC4-E49D-534CE2E0C3E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65BD65-CC09-9BF3-D11F-8B89933ECCC4}"/>
              </a:ext>
            </a:extLst>
          </p:cNvPr>
          <p:cNvSpPr>
            <a:spLocks noGrp="1"/>
          </p:cNvSpPr>
          <p:nvPr>
            <p:ph type="sldNum" sz="quarter" idx="12"/>
          </p:nvPr>
        </p:nvSpPr>
        <p:spPr/>
        <p:txBody>
          <a:bodyPr/>
          <a:lstStyle/>
          <a:p>
            <a:fld id="{BA5CB8F5-5B96-4542-959B-AF2FCD4CFC87}" type="slidenum">
              <a:rPr lang="en-GB" smtClean="0"/>
              <a:t>‹#›</a:t>
            </a:fld>
            <a:endParaRPr lang="en-GB"/>
          </a:p>
        </p:txBody>
      </p:sp>
    </p:spTree>
    <p:extLst>
      <p:ext uri="{BB962C8B-B14F-4D97-AF65-F5344CB8AC3E}">
        <p14:creationId xmlns:p14="http://schemas.microsoft.com/office/powerpoint/2010/main" val="3219725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DD670D-DB0A-50B5-4341-DED5F145C36F}"/>
              </a:ext>
            </a:extLst>
          </p:cNvPr>
          <p:cNvSpPr>
            <a:spLocks noGrp="1"/>
          </p:cNvSpPr>
          <p:nvPr>
            <p:ph type="dt" sz="half" idx="10"/>
          </p:nvPr>
        </p:nvSpPr>
        <p:spPr/>
        <p:txBody>
          <a:bodyPr/>
          <a:lstStyle/>
          <a:p>
            <a:fld id="{CAE7CD4A-E7C5-4736-8400-ED994D5CA930}" type="datetimeFigureOut">
              <a:rPr lang="en-GB" smtClean="0"/>
              <a:t>18/10/2023</a:t>
            </a:fld>
            <a:endParaRPr lang="en-GB"/>
          </a:p>
        </p:txBody>
      </p:sp>
      <p:sp>
        <p:nvSpPr>
          <p:cNvPr id="3" name="Footer Placeholder 2">
            <a:extLst>
              <a:ext uri="{FF2B5EF4-FFF2-40B4-BE49-F238E27FC236}">
                <a16:creationId xmlns:a16="http://schemas.microsoft.com/office/drawing/2014/main" id="{CE590DC1-390A-4BF1-42AB-FB54AE5B65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786A57B-54E9-6E5A-6495-84D3A87F44E7}"/>
              </a:ext>
            </a:extLst>
          </p:cNvPr>
          <p:cNvSpPr>
            <a:spLocks noGrp="1"/>
          </p:cNvSpPr>
          <p:nvPr>
            <p:ph type="sldNum" sz="quarter" idx="12"/>
          </p:nvPr>
        </p:nvSpPr>
        <p:spPr/>
        <p:txBody>
          <a:bodyPr/>
          <a:lstStyle/>
          <a:p>
            <a:fld id="{BA5CB8F5-5B96-4542-959B-AF2FCD4CFC87}" type="slidenum">
              <a:rPr lang="en-GB" smtClean="0"/>
              <a:t>‹#›</a:t>
            </a:fld>
            <a:endParaRPr lang="en-GB"/>
          </a:p>
        </p:txBody>
      </p:sp>
    </p:spTree>
    <p:extLst>
      <p:ext uri="{BB962C8B-B14F-4D97-AF65-F5344CB8AC3E}">
        <p14:creationId xmlns:p14="http://schemas.microsoft.com/office/powerpoint/2010/main" val="11624708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669EA-8605-E0EC-F91A-06E03CE28E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FA06FB-3C20-666A-8920-059FBB2BB0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AD0B5A-5DD9-97D4-AAFC-91DBE696F7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97CA9A-F608-857F-1944-A93A14215132}"/>
              </a:ext>
            </a:extLst>
          </p:cNvPr>
          <p:cNvSpPr>
            <a:spLocks noGrp="1"/>
          </p:cNvSpPr>
          <p:nvPr>
            <p:ph type="dt" sz="half" idx="10"/>
          </p:nvPr>
        </p:nvSpPr>
        <p:spPr/>
        <p:txBody>
          <a:bodyPr/>
          <a:lstStyle/>
          <a:p>
            <a:fld id="{CAE7CD4A-E7C5-4736-8400-ED994D5CA930}" type="datetimeFigureOut">
              <a:rPr lang="en-GB" smtClean="0"/>
              <a:t>18/10/2023</a:t>
            </a:fld>
            <a:endParaRPr lang="en-GB"/>
          </a:p>
        </p:txBody>
      </p:sp>
      <p:sp>
        <p:nvSpPr>
          <p:cNvPr id="6" name="Footer Placeholder 5">
            <a:extLst>
              <a:ext uri="{FF2B5EF4-FFF2-40B4-BE49-F238E27FC236}">
                <a16:creationId xmlns:a16="http://schemas.microsoft.com/office/drawing/2014/main" id="{B65CEC20-B96F-F1CC-E535-5B899E8BA6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FD8F6A-92B8-F354-A563-C5B57D9ABFB3}"/>
              </a:ext>
            </a:extLst>
          </p:cNvPr>
          <p:cNvSpPr>
            <a:spLocks noGrp="1"/>
          </p:cNvSpPr>
          <p:nvPr>
            <p:ph type="sldNum" sz="quarter" idx="12"/>
          </p:nvPr>
        </p:nvSpPr>
        <p:spPr/>
        <p:txBody>
          <a:bodyPr/>
          <a:lstStyle/>
          <a:p>
            <a:fld id="{BA5CB8F5-5B96-4542-959B-AF2FCD4CFC87}" type="slidenum">
              <a:rPr lang="en-GB" smtClean="0"/>
              <a:t>‹#›</a:t>
            </a:fld>
            <a:endParaRPr lang="en-GB"/>
          </a:p>
        </p:txBody>
      </p:sp>
    </p:spTree>
    <p:extLst>
      <p:ext uri="{BB962C8B-B14F-4D97-AF65-F5344CB8AC3E}">
        <p14:creationId xmlns:p14="http://schemas.microsoft.com/office/powerpoint/2010/main" val="3636723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C6C5E-570A-A141-2C13-548EF2D85A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CB593DD-D0F1-8375-6DA7-8F340DC2BE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0A0DA75-18CF-140A-3A02-3994758971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8BC298-6C2F-24B8-1136-ED929881DD98}"/>
              </a:ext>
            </a:extLst>
          </p:cNvPr>
          <p:cNvSpPr>
            <a:spLocks noGrp="1"/>
          </p:cNvSpPr>
          <p:nvPr>
            <p:ph type="dt" sz="half" idx="10"/>
          </p:nvPr>
        </p:nvSpPr>
        <p:spPr/>
        <p:txBody>
          <a:bodyPr/>
          <a:lstStyle/>
          <a:p>
            <a:fld id="{CAE7CD4A-E7C5-4736-8400-ED994D5CA930}" type="datetimeFigureOut">
              <a:rPr lang="en-GB" smtClean="0"/>
              <a:t>18/10/2023</a:t>
            </a:fld>
            <a:endParaRPr lang="en-GB"/>
          </a:p>
        </p:txBody>
      </p:sp>
      <p:sp>
        <p:nvSpPr>
          <p:cNvPr id="6" name="Footer Placeholder 5">
            <a:extLst>
              <a:ext uri="{FF2B5EF4-FFF2-40B4-BE49-F238E27FC236}">
                <a16:creationId xmlns:a16="http://schemas.microsoft.com/office/drawing/2014/main" id="{D654F119-31D7-AA80-2E57-0939824462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AFADFB-CCC5-BA18-3FCA-96E0924FFCCC}"/>
              </a:ext>
            </a:extLst>
          </p:cNvPr>
          <p:cNvSpPr>
            <a:spLocks noGrp="1"/>
          </p:cNvSpPr>
          <p:nvPr>
            <p:ph type="sldNum" sz="quarter" idx="12"/>
          </p:nvPr>
        </p:nvSpPr>
        <p:spPr/>
        <p:txBody>
          <a:bodyPr/>
          <a:lstStyle/>
          <a:p>
            <a:fld id="{BA5CB8F5-5B96-4542-959B-AF2FCD4CFC87}" type="slidenum">
              <a:rPr lang="en-GB" smtClean="0"/>
              <a:t>‹#›</a:t>
            </a:fld>
            <a:endParaRPr lang="en-GB"/>
          </a:p>
        </p:txBody>
      </p:sp>
    </p:spTree>
    <p:extLst>
      <p:ext uri="{BB962C8B-B14F-4D97-AF65-F5344CB8AC3E}">
        <p14:creationId xmlns:p14="http://schemas.microsoft.com/office/powerpoint/2010/main" val="33684491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3A27-709A-2C6E-C679-9300FEB760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CDD521-9034-2E23-9123-FF2ADB0BEC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2F72DD-BCF0-447E-F1DB-DE919E595FE7}"/>
              </a:ext>
            </a:extLst>
          </p:cNvPr>
          <p:cNvSpPr>
            <a:spLocks noGrp="1"/>
          </p:cNvSpPr>
          <p:nvPr>
            <p:ph type="dt" sz="half" idx="10"/>
          </p:nvPr>
        </p:nvSpPr>
        <p:spPr/>
        <p:txBody>
          <a:bodyPr/>
          <a:lstStyle/>
          <a:p>
            <a:fld id="{CAE7CD4A-E7C5-4736-8400-ED994D5CA930}" type="datetimeFigureOut">
              <a:rPr lang="en-GB" smtClean="0"/>
              <a:t>18/10/2023</a:t>
            </a:fld>
            <a:endParaRPr lang="en-GB"/>
          </a:p>
        </p:txBody>
      </p:sp>
      <p:sp>
        <p:nvSpPr>
          <p:cNvPr id="5" name="Footer Placeholder 4">
            <a:extLst>
              <a:ext uri="{FF2B5EF4-FFF2-40B4-BE49-F238E27FC236}">
                <a16:creationId xmlns:a16="http://schemas.microsoft.com/office/drawing/2014/main" id="{5AABFF29-9103-2EC3-84B0-2B8FD4E12A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3826A2-19CE-517C-8532-2415A10A977C}"/>
              </a:ext>
            </a:extLst>
          </p:cNvPr>
          <p:cNvSpPr>
            <a:spLocks noGrp="1"/>
          </p:cNvSpPr>
          <p:nvPr>
            <p:ph type="sldNum" sz="quarter" idx="12"/>
          </p:nvPr>
        </p:nvSpPr>
        <p:spPr/>
        <p:txBody>
          <a:bodyPr/>
          <a:lstStyle/>
          <a:p>
            <a:fld id="{BA5CB8F5-5B96-4542-959B-AF2FCD4CFC87}" type="slidenum">
              <a:rPr lang="en-GB" smtClean="0"/>
              <a:t>‹#›</a:t>
            </a:fld>
            <a:endParaRPr lang="en-GB"/>
          </a:p>
        </p:txBody>
      </p:sp>
    </p:spTree>
    <p:extLst>
      <p:ext uri="{BB962C8B-B14F-4D97-AF65-F5344CB8AC3E}">
        <p14:creationId xmlns:p14="http://schemas.microsoft.com/office/powerpoint/2010/main" val="1672789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2964D5B-33D0-E29A-E343-9F1E34857F8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872BBD-9565-717A-095F-7A583659D7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F2B9A7-F0F7-3EC5-41BB-F597D564BAF8}"/>
              </a:ext>
            </a:extLst>
          </p:cNvPr>
          <p:cNvSpPr>
            <a:spLocks noGrp="1"/>
          </p:cNvSpPr>
          <p:nvPr>
            <p:ph type="dt" sz="half" idx="10"/>
          </p:nvPr>
        </p:nvSpPr>
        <p:spPr/>
        <p:txBody>
          <a:bodyPr/>
          <a:lstStyle/>
          <a:p>
            <a:fld id="{CAE7CD4A-E7C5-4736-8400-ED994D5CA930}" type="datetimeFigureOut">
              <a:rPr lang="en-GB" smtClean="0"/>
              <a:t>18/10/2023</a:t>
            </a:fld>
            <a:endParaRPr lang="en-GB"/>
          </a:p>
        </p:txBody>
      </p:sp>
      <p:sp>
        <p:nvSpPr>
          <p:cNvPr id="5" name="Footer Placeholder 4">
            <a:extLst>
              <a:ext uri="{FF2B5EF4-FFF2-40B4-BE49-F238E27FC236}">
                <a16:creationId xmlns:a16="http://schemas.microsoft.com/office/drawing/2014/main" id="{3975B4BE-AE9A-9B9A-2B50-95A46D1018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48BDAD-7F18-3EA5-800A-6D2436904C09}"/>
              </a:ext>
            </a:extLst>
          </p:cNvPr>
          <p:cNvSpPr>
            <a:spLocks noGrp="1"/>
          </p:cNvSpPr>
          <p:nvPr>
            <p:ph type="sldNum" sz="quarter" idx="12"/>
          </p:nvPr>
        </p:nvSpPr>
        <p:spPr/>
        <p:txBody>
          <a:bodyPr/>
          <a:lstStyle/>
          <a:p>
            <a:fld id="{BA5CB8F5-5B96-4542-959B-AF2FCD4CFC87}" type="slidenum">
              <a:rPr lang="en-GB" smtClean="0"/>
              <a:t>‹#›</a:t>
            </a:fld>
            <a:endParaRPr lang="en-GB"/>
          </a:p>
        </p:txBody>
      </p:sp>
    </p:spTree>
    <p:extLst>
      <p:ext uri="{BB962C8B-B14F-4D97-AF65-F5344CB8AC3E}">
        <p14:creationId xmlns:p14="http://schemas.microsoft.com/office/powerpoint/2010/main" val="3554466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84F06-F54C-809D-FE45-16FD654CA3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73163-322B-9A4D-62BB-DB182AD2E1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27B27-9C27-27C6-9E69-C51241B1E3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E7CD4A-E7C5-4736-8400-ED994D5CA930}" type="datetimeFigureOut">
              <a:rPr lang="en-GB" smtClean="0"/>
              <a:t>18/10/2023</a:t>
            </a:fld>
            <a:endParaRPr lang="en-GB"/>
          </a:p>
        </p:txBody>
      </p:sp>
      <p:sp>
        <p:nvSpPr>
          <p:cNvPr id="5" name="Footer Placeholder 4">
            <a:extLst>
              <a:ext uri="{FF2B5EF4-FFF2-40B4-BE49-F238E27FC236}">
                <a16:creationId xmlns:a16="http://schemas.microsoft.com/office/drawing/2014/main" id="{43E98674-0997-3024-87F4-0F633C23BD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13C5A08-7B19-3B14-A1C1-584480E157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5CB8F5-5B96-4542-959B-AF2FCD4CFC87}" type="slidenum">
              <a:rPr lang="en-GB" smtClean="0"/>
              <a:t>‹#›</a:t>
            </a:fld>
            <a:endParaRPr lang="en-GB"/>
          </a:p>
        </p:txBody>
      </p:sp>
    </p:spTree>
    <p:extLst>
      <p:ext uri="{BB962C8B-B14F-4D97-AF65-F5344CB8AC3E}">
        <p14:creationId xmlns:p14="http://schemas.microsoft.com/office/powerpoint/2010/main" val="12349705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22052-38FC-2D61-43D5-C89BC318DD8A}"/>
              </a:ext>
            </a:extLst>
          </p:cNvPr>
          <p:cNvSpPr>
            <a:spLocks noGrp="1"/>
          </p:cNvSpPr>
          <p:nvPr>
            <p:ph type="ctrTitle"/>
          </p:nvPr>
        </p:nvSpPr>
        <p:spPr>
          <a:xfrm>
            <a:off x="668336" y="1122363"/>
            <a:ext cx="6766560" cy="1813877"/>
          </a:xfrm>
        </p:spPr>
        <p:txBody>
          <a:bodyPr>
            <a:normAutofit fontScale="90000"/>
          </a:bodyPr>
          <a:lstStyle/>
          <a:p>
            <a:br>
              <a:rPr lang="en-GB"/>
            </a:br>
            <a:br>
              <a:rPr lang="en-GB"/>
            </a:br>
            <a:endParaRPr lang="en-GB"/>
          </a:p>
        </p:txBody>
      </p:sp>
      <p:pic>
        <p:nvPicPr>
          <p:cNvPr id="1026" name="Picture 2" descr="Everything About All Logos: Blockbuster Logo Pictures">
            <a:extLst>
              <a:ext uri="{FF2B5EF4-FFF2-40B4-BE49-F238E27FC236}">
                <a16:creationId xmlns:a16="http://schemas.microsoft.com/office/drawing/2014/main" id="{6BFE52AA-4BE7-1864-E461-2E9B87B998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808" y="-228600"/>
            <a:ext cx="8367745" cy="547624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netflicks logo">
            <a:extLst>
              <a:ext uri="{FF2B5EF4-FFF2-40B4-BE49-F238E27FC236}">
                <a16:creationId xmlns:a16="http://schemas.microsoft.com/office/drawing/2014/main" id="{47E2014D-B6AA-777B-B301-E027FEA9EB9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468406">
            <a:off x="6750551" y="3532991"/>
            <a:ext cx="4896486" cy="30063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8933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Oval 10">
            <a:extLst>
              <a:ext uri="{FF2B5EF4-FFF2-40B4-BE49-F238E27FC236}">
                <a16:creationId xmlns:a16="http://schemas.microsoft.com/office/drawing/2014/main" id="{4025D6F6-7DD2-D43C-EE6B-62FCD7C3E9FD}"/>
              </a:ext>
            </a:extLst>
          </p:cNvPr>
          <p:cNvSpPr/>
          <p:nvPr/>
        </p:nvSpPr>
        <p:spPr>
          <a:xfrm>
            <a:off x="3213735" y="941070"/>
            <a:ext cx="5145405" cy="4709160"/>
          </a:xfrm>
          <a:prstGeom prst="ellipse">
            <a:avLst/>
          </a:prstGeom>
          <a:noFill/>
          <a:ln w="3810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Oval 4">
            <a:extLst>
              <a:ext uri="{FF2B5EF4-FFF2-40B4-BE49-F238E27FC236}">
                <a16:creationId xmlns:a16="http://schemas.microsoft.com/office/drawing/2014/main" id="{35AB8E41-44FE-5621-7C7F-81EB5340ECA4}"/>
              </a:ext>
            </a:extLst>
          </p:cNvPr>
          <p:cNvSpPr/>
          <p:nvPr/>
        </p:nvSpPr>
        <p:spPr>
          <a:xfrm>
            <a:off x="7204710" y="1604010"/>
            <a:ext cx="1885950" cy="1691640"/>
          </a:xfrm>
          <a:prstGeom prst="ellipse">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7200">
                <a:solidFill>
                  <a:srgbClr val="757070"/>
                </a:solidFill>
              </a:rPr>
              <a:t>E</a:t>
            </a:r>
          </a:p>
        </p:txBody>
      </p:sp>
      <p:sp>
        <p:nvSpPr>
          <p:cNvPr id="6" name="Oval 5">
            <a:extLst>
              <a:ext uri="{FF2B5EF4-FFF2-40B4-BE49-F238E27FC236}">
                <a16:creationId xmlns:a16="http://schemas.microsoft.com/office/drawing/2014/main" id="{68647BFC-4487-28E9-7CF4-6F7664622DAA}"/>
              </a:ext>
            </a:extLst>
          </p:cNvPr>
          <p:cNvSpPr/>
          <p:nvPr/>
        </p:nvSpPr>
        <p:spPr>
          <a:xfrm>
            <a:off x="6930390" y="3939540"/>
            <a:ext cx="1885950" cy="169164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7200"/>
              <a:t>S</a:t>
            </a:r>
          </a:p>
        </p:txBody>
      </p:sp>
      <p:sp>
        <p:nvSpPr>
          <p:cNvPr id="7" name="Oval 6">
            <a:extLst>
              <a:ext uri="{FF2B5EF4-FFF2-40B4-BE49-F238E27FC236}">
                <a16:creationId xmlns:a16="http://schemas.microsoft.com/office/drawing/2014/main" id="{68E1A547-BAFD-4BED-A887-23135342DFE9}"/>
              </a:ext>
            </a:extLst>
          </p:cNvPr>
          <p:cNvSpPr/>
          <p:nvPr/>
        </p:nvSpPr>
        <p:spPr>
          <a:xfrm>
            <a:off x="4663440" y="4739640"/>
            <a:ext cx="1885950" cy="169164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7200"/>
              <a:t>T</a:t>
            </a:r>
          </a:p>
        </p:txBody>
      </p:sp>
      <p:sp>
        <p:nvSpPr>
          <p:cNvPr id="8" name="Oval 7">
            <a:extLst>
              <a:ext uri="{FF2B5EF4-FFF2-40B4-BE49-F238E27FC236}">
                <a16:creationId xmlns:a16="http://schemas.microsoft.com/office/drawing/2014/main" id="{64AE0A7A-1500-C0AC-33B1-52CC4772EAE1}"/>
              </a:ext>
            </a:extLst>
          </p:cNvPr>
          <p:cNvSpPr/>
          <p:nvPr/>
        </p:nvSpPr>
        <p:spPr>
          <a:xfrm>
            <a:off x="2396490" y="3867150"/>
            <a:ext cx="1885950" cy="1691640"/>
          </a:xfrm>
          <a:prstGeom prst="ellipse">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7200">
                <a:solidFill>
                  <a:srgbClr val="757070"/>
                </a:solidFill>
              </a:rPr>
              <a:t>L</a:t>
            </a:r>
          </a:p>
        </p:txBody>
      </p:sp>
      <p:sp>
        <p:nvSpPr>
          <p:cNvPr id="9" name="Oval 8">
            <a:extLst>
              <a:ext uri="{FF2B5EF4-FFF2-40B4-BE49-F238E27FC236}">
                <a16:creationId xmlns:a16="http://schemas.microsoft.com/office/drawing/2014/main" id="{4F90979E-8857-E6C8-C390-C5A4A482EBDA}"/>
              </a:ext>
            </a:extLst>
          </p:cNvPr>
          <p:cNvSpPr/>
          <p:nvPr/>
        </p:nvSpPr>
        <p:spPr>
          <a:xfrm>
            <a:off x="2270760" y="1604010"/>
            <a:ext cx="1885950" cy="169164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7200"/>
              <a:t>E</a:t>
            </a:r>
          </a:p>
        </p:txBody>
      </p:sp>
      <p:sp>
        <p:nvSpPr>
          <p:cNvPr id="2" name="Oval 1">
            <a:extLst>
              <a:ext uri="{FF2B5EF4-FFF2-40B4-BE49-F238E27FC236}">
                <a16:creationId xmlns:a16="http://schemas.microsoft.com/office/drawing/2014/main" id="{DF46F54F-D826-2612-576E-D396E1D394C3}"/>
              </a:ext>
            </a:extLst>
          </p:cNvPr>
          <p:cNvSpPr/>
          <p:nvPr/>
        </p:nvSpPr>
        <p:spPr>
          <a:xfrm>
            <a:off x="4844626" y="217593"/>
            <a:ext cx="1885950" cy="1691640"/>
          </a:xfrm>
          <a:prstGeom prst="ellipse">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7200">
                <a:solidFill>
                  <a:schemeClr val="bg2">
                    <a:lumMod val="50000"/>
                  </a:schemeClr>
                </a:solidFill>
                <a:cs typeface="Calibri"/>
              </a:rPr>
              <a:t>P</a:t>
            </a:r>
          </a:p>
        </p:txBody>
      </p:sp>
    </p:spTree>
    <p:extLst>
      <p:ext uri="{BB962C8B-B14F-4D97-AF65-F5344CB8AC3E}">
        <p14:creationId xmlns:p14="http://schemas.microsoft.com/office/powerpoint/2010/main" val="3106625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B4C27DDC-975F-682B-405E-6316CEAF8766}"/>
              </a:ext>
            </a:extLst>
          </p:cNvPr>
          <p:cNvSpPr/>
          <p:nvPr/>
        </p:nvSpPr>
        <p:spPr>
          <a:xfrm>
            <a:off x="4667250" y="685800"/>
            <a:ext cx="3846662" cy="3779807"/>
          </a:xfrm>
          <a:prstGeom prst="ellipse">
            <a:avLst/>
          </a:prstGeom>
          <a:solidFill>
            <a:srgbClr val="BCE7F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757070"/>
              </a:solidFill>
            </a:endParaRPr>
          </a:p>
        </p:txBody>
      </p:sp>
      <p:sp>
        <p:nvSpPr>
          <p:cNvPr id="5" name="Oval 4">
            <a:extLst>
              <a:ext uri="{FF2B5EF4-FFF2-40B4-BE49-F238E27FC236}">
                <a16:creationId xmlns:a16="http://schemas.microsoft.com/office/drawing/2014/main" id="{4E7DB911-7292-701E-D58B-B14596859268}"/>
              </a:ext>
            </a:extLst>
          </p:cNvPr>
          <p:cNvSpPr/>
          <p:nvPr/>
        </p:nvSpPr>
        <p:spPr>
          <a:xfrm>
            <a:off x="5895555" y="2637287"/>
            <a:ext cx="3846662" cy="3779807"/>
          </a:xfrm>
          <a:prstGeom prst="ellipse">
            <a:avLst/>
          </a:prstGeom>
          <a:solidFill>
            <a:srgbClr val="FF0000">
              <a:alpha val="37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C373C295-8417-3314-6FCA-88BF4C1BC19A}"/>
              </a:ext>
            </a:extLst>
          </p:cNvPr>
          <p:cNvSpPr/>
          <p:nvPr/>
        </p:nvSpPr>
        <p:spPr>
          <a:xfrm>
            <a:off x="3333749" y="2641600"/>
            <a:ext cx="3846662" cy="3779807"/>
          </a:xfrm>
          <a:prstGeom prst="ellipse">
            <a:avLst/>
          </a:prstGeom>
          <a:solidFill>
            <a:srgbClr val="FFFF00">
              <a:alpha val="24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AB1CC12-C478-C950-7ACE-9A12EA46106F}"/>
              </a:ext>
            </a:extLst>
          </p:cNvPr>
          <p:cNvSpPr txBox="1"/>
          <p:nvPr/>
        </p:nvSpPr>
        <p:spPr>
          <a:xfrm>
            <a:off x="5989668" y="1710806"/>
            <a:ext cx="330319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a:cs typeface="Calibri"/>
              </a:rPr>
              <a:t>Social</a:t>
            </a:r>
          </a:p>
        </p:txBody>
      </p:sp>
      <p:sp>
        <p:nvSpPr>
          <p:cNvPr id="3" name="TextBox 2">
            <a:extLst>
              <a:ext uri="{FF2B5EF4-FFF2-40B4-BE49-F238E27FC236}">
                <a16:creationId xmlns:a16="http://schemas.microsoft.com/office/drawing/2014/main" id="{9A867C8B-E96E-2098-0EE1-294179072D81}"/>
              </a:ext>
            </a:extLst>
          </p:cNvPr>
          <p:cNvSpPr txBox="1"/>
          <p:nvPr/>
        </p:nvSpPr>
        <p:spPr>
          <a:xfrm>
            <a:off x="3472231" y="4530165"/>
            <a:ext cx="330319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a:cs typeface="Calibri"/>
              </a:rPr>
              <a:t>Technological</a:t>
            </a:r>
          </a:p>
        </p:txBody>
      </p:sp>
      <p:sp>
        <p:nvSpPr>
          <p:cNvPr id="7" name="TextBox 6">
            <a:extLst>
              <a:ext uri="{FF2B5EF4-FFF2-40B4-BE49-F238E27FC236}">
                <a16:creationId xmlns:a16="http://schemas.microsoft.com/office/drawing/2014/main" id="{1E585543-D6BA-29B2-E40D-A97BE7ECE53B}"/>
              </a:ext>
            </a:extLst>
          </p:cNvPr>
          <p:cNvSpPr txBox="1"/>
          <p:nvPr/>
        </p:nvSpPr>
        <p:spPr>
          <a:xfrm>
            <a:off x="7437586" y="4530164"/>
            <a:ext cx="331757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a:cs typeface="Calibri"/>
              </a:rPr>
              <a:t>Economic</a:t>
            </a:r>
          </a:p>
        </p:txBody>
      </p:sp>
      <p:sp>
        <p:nvSpPr>
          <p:cNvPr id="8" name="TextBox 7">
            <a:extLst>
              <a:ext uri="{FF2B5EF4-FFF2-40B4-BE49-F238E27FC236}">
                <a16:creationId xmlns:a16="http://schemas.microsoft.com/office/drawing/2014/main" id="{C3B935C3-6A4C-807E-4BE2-A5E99FF5FF71}"/>
              </a:ext>
            </a:extLst>
          </p:cNvPr>
          <p:cNvSpPr txBox="1"/>
          <p:nvPr/>
        </p:nvSpPr>
        <p:spPr>
          <a:xfrm>
            <a:off x="5986918" y="1470866"/>
            <a:ext cx="3279913" cy="14660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3006560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2" grpId="0"/>
      <p:bldP spid="3"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3CFAB8-E63D-DDC0-9B73-873174464EEF}"/>
              </a:ext>
            </a:extLst>
          </p:cNvPr>
          <p:cNvSpPr>
            <a:spLocks noGrp="1"/>
          </p:cNvSpPr>
          <p:nvPr>
            <p:ph type="title"/>
          </p:nvPr>
        </p:nvSpPr>
        <p:spPr>
          <a:xfrm>
            <a:off x="464390" y="-195592"/>
            <a:ext cx="5251316" cy="1807305"/>
          </a:xfrm>
        </p:spPr>
        <p:txBody>
          <a:bodyPr>
            <a:normAutofit/>
          </a:bodyPr>
          <a:lstStyle/>
          <a:p>
            <a:r>
              <a:rPr lang="en-US" b="1">
                <a:cs typeface="Calibri Light"/>
              </a:rPr>
              <a:t>Barriers</a:t>
            </a:r>
            <a:endParaRPr lang="en-US" b="1"/>
          </a:p>
        </p:txBody>
      </p:sp>
      <p:sp>
        <p:nvSpPr>
          <p:cNvPr id="3" name="Content Placeholder 2">
            <a:extLst>
              <a:ext uri="{FF2B5EF4-FFF2-40B4-BE49-F238E27FC236}">
                <a16:creationId xmlns:a16="http://schemas.microsoft.com/office/drawing/2014/main" id="{BF450017-6E68-D87B-172F-D4985A467A68}"/>
              </a:ext>
            </a:extLst>
          </p:cNvPr>
          <p:cNvSpPr>
            <a:spLocks noGrp="1"/>
          </p:cNvSpPr>
          <p:nvPr>
            <p:ph idx="1"/>
          </p:nvPr>
        </p:nvSpPr>
        <p:spPr>
          <a:xfrm>
            <a:off x="349370" y="1355637"/>
            <a:ext cx="5496639" cy="3282950"/>
          </a:xfrm>
        </p:spPr>
        <p:txBody>
          <a:bodyPr vert="horz" lIns="91440" tIns="45720" rIns="91440" bIns="45720" rtlCol="0" anchor="t">
            <a:noAutofit/>
          </a:bodyPr>
          <a:lstStyle/>
          <a:p>
            <a:r>
              <a:rPr lang="en-US">
                <a:cs typeface="Calibri"/>
              </a:rPr>
              <a:t>Inability to Pivot quickly in the changing environment.</a:t>
            </a:r>
          </a:p>
          <a:p>
            <a:r>
              <a:rPr lang="en-US">
                <a:cs typeface="Calibri"/>
              </a:rPr>
              <a:t>Not reacting to customer demand.</a:t>
            </a:r>
          </a:p>
          <a:p>
            <a:r>
              <a:rPr lang="en-US">
                <a:cs typeface="Calibri"/>
              </a:rPr>
              <a:t>Large core of shop based staff</a:t>
            </a:r>
          </a:p>
          <a:p>
            <a:r>
              <a:rPr lang="en-US">
                <a:cs typeface="Calibri"/>
              </a:rPr>
              <a:t>Reliance on late fees as major component of income.</a:t>
            </a:r>
          </a:p>
          <a:p>
            <a:r>
              <a:rPr lang="en-US">
                <a:cs typeface="Calibri"/>
              </a:rPr>
              <a:t>Lack of investment in relevant technology.</a:t>
            </a:r>
          </a:p>
          <a:p>
            <a:r>
              <a:rPr lang="en-US">
                <a:cs typeface="Calibri"/>
              </a:rPr>
              <a:t>They stuck to their business model.</a:t>
            </a:r>
          </a:p>
          <a:p>
            <a:r>
              <a:rPr lang="en-US">
                <a:cs typeface="Calibri"/>
              </a:rPr>
              <a:t>Complacency.</a:t>
            </a:r>
          </a:p>
          <a:p>
            <a:endParaRPr lang="en-US" sz="2000">
              <a:cs typeface="Calibri"/>
            </a:endParaRPr>
          </a:p>
          <a:p>
            <a:pPr marL="0" indent="0">
              <a:buNone/>
            </a:pPr>
            <a:endParaRPr lang="en-US" sz="2000">
              <a:cs typeface="Calibri"/>
            </a:endParaRPr>
          </a:p>
        </p:txBody>
      </p:sp>
      <p:pic>
        <p:nvPicPr>
          <p:cNvPr id="4" name="Picture 3" descr="A sun behind a fence&#10;&#10;Description automatically generated">
            <a:extLst>
              <a:ext uri="{FF2B5EF4-FFF2-40B4-BE49-F238E27FC236}">
                <a16:creationId xmlns:a16="http://schemas.microsoft.com/office/drawing/2014/main" id="{BA85178D-DC82-9781-0A8C-85F0FE4BC2E3}"/>
              </a:ext>
            </a:extLst>
          </p:cNvPr>
          <p:cNvPicPr>
            <a:picLocks noChangeAspect="1"/>
          </p:cNvPicPr>
          <p:nvPr/>
        </p:nvPicPr>
        <p:blipFill rotWithShape="1">
          <a:blip r:embed="rId3"/>
          <a:srcRect l="18453" r="2372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586850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dice with letters on them&#10;&#10;Description automatically generated">
            <a:extLst>
              <a:ext uri="{FF2B5EF4-FFF2-40B4-BE49-F238E27FC236}">
                <a16:creationId xmlns:a16="http://schemas.microsoft.com/office/drawing/2014/main" id="{F21EE41D-C4C9-0058-6585-4ACE6895CCC6}"/>
              </a:ext>
            </a:extLst>
          </p:cNvPr>
          <p:cNvPicPr>
            <a:picLocks noChangeAspect="1"/>
          </p:cNvPicPr>
          <p:nvPr/>
        </p:nvPicPr>
        <p:blipFill rotWithShape="1">
          <a:blip r:embed="rId3"/>
          <a:srcRect l="2942" r="2941" b="-1"/>
          <a:stretch/>
        </p:blipFill>
        <p:spPr>
          <a:xfrm>
            <a:off x="3600658"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90906D-5593-84A8-A707-5096DC9ED463}"/>
              </a:ext>
            </a:extLst>
          </p:cNvPr>
          <p:cNvSpPr>
            <a:spLocks noGrp="1"/>
          </p:cNvSpPr>
          <p:nvPr>
            <p:ph type="title"/>
          </p:nvPr>
        </p:nvSpPr>
        <p:spPr>
          <a:xfrm>
            <a:off x="248728" y="264483"/>
            <a:ext cx="3822189" cy="1899912"/>
          </a:xfrm>
        </p:spPr>
        <p:txBody>
          <a:bodyPr>
            <a:normAutofit/>
          </a:bodyPr>
          <a:lstStyle/>
          <a:p>
            <a:r>
              <a:rPr lang="en-US" sz="4000" b="1">
                <a:cs typeface="Calibri Light"/>
              </a:rPr>
              <a:t>Supporting Factors </a:t>
            </a:r>
          </a:p>
        </p:txBody>
      </p:sp>
      <p:sp>
        <p:nvSpPr>
          <p:cNvPr id="3" name="Content Placeholder 2">
            <a:extLst>
              <a:ext uri="{FF2B5EF4-FFF2-40B4-BE49-F238E27FC236}">
                <a16:creationId xmlns:a16="http://schemas.microsoft.com/office/drawing/2014/main" id="{9F590BCC-820C-AAF6-CF11-633C64DDB3A6}"/>
              </a:ext>
            </a:extLst>
          </p:cNvPr>
          <p:cNvSpPr>
            <a:spLocks noGrp="1"/>
          </p:cNvSpPr>
          <p:nvPr>
            <p:ph idx="1"/>
          </p:nvPr>
        </p:nvSpPr>
        <p:spPr>
          <a:xfrm>
            <a:off x="148087" y="2175408"/>
            <a:ext cx="5274302" cy="3872158"/>
          </a:xfrm>
        </p:spPr>
        <p:txBody>
          <a:bodyPr vert="horz" lIns="91440" tIns="45720" rIns="91440" bIns="45720" rtlCol="0" anchor="t">
            <a:noAutofit/>
          </a:bodyPr>
          <a:lstStyle/>
          <a:p>
            <a:r>
              <a:rPr lang="en-US">
                <a:cs typeface="Calibri"/>
              </a:rPr>
              <a:t>Recognition that change was necessary.</a:t>
            </a:r>
          </a:p>
          <a:p>
            <a:r>
              <a:rPr lang="en-US">
                <a:cs typeface="Calibri"/>
              </a:rPr>
              <a:t>Take away late fees.</a:t>
            </a:r>
          </a:p>
          <a:p>
            <a:r>
              <a:rPr lang="en-US">
                <a:cs typeface="Calibri"/>
              </a:rPr>
              <a:t>Tried to break into video game market.</a:t>
            </a:r>
          </a:p>
          <a:p>
            <a:r>
              <a:rPr lang="en-US">
                <a:cs typeface="Calibri"/>
              </a:rPr>
              <a:t>Invested in Broadband services, Viacom.</a:t>
            </a:r>
          </a:p>
          <a:p>
            <a:r>
              <a:rPr lang="en-US">
                <a:cs typeface="Calibri"/>
              </a:rPr>
              <a:t>Wanted to invest in developing new technology.</a:t>
            </a:r>
          </a:p>
          <a:p>
            <a:pPr marL="0" indent="0">
              <a:buNone/>
            </a:pPr>
            <a:endParaRPr lang="en-US">
              <a:cs typeface="Calibri"/>
            </a:endParaRPr>
          </a:p>
          <a:p>
            <a:endParaRPr lang="en-US" sz="2000">
              <a:cs typeface="Calibri"/>
            </a:endParaRPr>
          </a:p>
        </p:txBody>
      </p:sp>
    </p:spTree>
    <p:extLst>
      <p:ext uri="{BB962C8B-B14F-4D97-AF65-F5344CB8AC3E}">
        <p14:creationId xmlns:p14="http://schemas.microsoft.com/office/powerpoint/2010/main" val="21768844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rrows pointing right while one points left">
            <a:extLst>
              <a:ext uri="{FF2B5EF4-FFF2-40B4-BE49-F238E27FC236}">
                <a16:creationId xmlns:a16="http://schemas.microsoft.com/office/drawing/2014/main" id="{35533CD5-8C52-E0DA-C52D-5D79F1F65E71}"/>
              </a:ext>
            </a:extLst>
          </p:cNvPr>
          <p:cNvPicPr>
            <a:picLocks noChangeAspect="1"/>
          </p:cNvPicPr>
          <p:nvPr/>
        </p:nvPicPr>
        <p:blipFill rotWithShape="1">
          <a:blip r:embed="rId3"/>
          <a:srcRect l="6024" r="-3" b="-3"/>
          <a:stretch/>
        </p:blipFill>
        <p:spPr>
          <a:xfrm>
            <a:off x="2522356"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2C648B-5F90-3E9F-49B1-78BDE574895B}"/>
              </a:ext>
            </a:extLst>
          </p:cNvPr>
          <p:cNvSpPr>
            <a:spLocks noGrp="1"/>
          </p:cNvSpPr>
          <p:nvPr>
            <p:ph type="title"/>
          </p:nvPr>
        </p:nvSpPr>
        <p:spPr>
          <a:xfrm>
            <a:off x="838200" y="365125"/>
            <a:ext cx="3822189" cy="1899912"/>
          </a:xfrm>
        </p:spPr>
        <p:txBody>
          <a:bodyPr>
            <a:normAutofit/>
          </a:bodyPr>
          <a:lstStyle/>
          <a:p>
            <a:r>
              <a:rPr lang="en-GB" sz="4000" b="1">
                <a:solidFill>
                  <a:srgbClr val="002060"/>
                </a:solidFill>
              </a:rPr>
              <a:t>Leadership</a:t>
            </a:r>
          </a:p>
        </p:txBody>
      </p:sp>
      <p:sp>
        <p:nvSpPr>
          <p:cNvPr id="3" name="Content Placeholder 2">
            <a:extLst>
              <a:ext uri="{FF2B5EF4-FFF2-40B4-BE49-F238E27FC236}">
                <a16:creationId xmlns:a16="http://schemas.microsoft.com/office/drawing/2014/main" id="{5684A536-323C-457E-3E6A-AA52255CDAAB}"/>
              </a:ext>
            </a:extLst>
          </p:cNvPr>
          <p:cNvSpPr>
            <a:spLocks noGrp="1"/>
          </p:cNvSpPr>
          <p:nvPr>
            <p:ph idx="1"/>
          </p:nvPr>
        </p:nvSpPr>
        <p:spPr>
          <a:xfrm>
            <a:off x="766313" y="1945371"/>
            <a:ext cx="4986755" cy="3570234"/>
          </a:xfrm>
        </p:spPr>
        <p:txBody>
          <a:bodyPr vert="horz" lIns="91440" tIns="45720" rIns="91440" bIns="45720" rtlCol="0" anchor="t">
            <a:noAutofit/>
          </a:bodyPr>
          <a:lstStyle/>
          <a:p>
            <a:r>
              <a:rPr lang="en-GB"/>
              <a:t>Power struggle</a:t>
            </a:r>
            <a:endParaRPr lang="en-GB">
              <a:cs typeface="Calibri"/>
            </a:endParaRPr>
          </a:p>
          <a:p>
            <a:r>
              <a:rPr lang="en-GB"/>
              <a:t>Autocratic leadership</a:t>
            </a:r>
            <a:endParaRPr lang="en-GB">
              <a:cs typeface="Calibri" panose="020F0502020204030204"/>
            </a:endParaRPr>
          </a:p>
          <a:p>
            <a:r>
              <a:rPr lang="en-GB">
                <a:cs typeface="Calibri" panose="020F0502020204030204"/>
              </a:rPr>
              <a:t>Top down and infighting at Board Level</a:t>
            </a:r>
          </a:p>
          <a:p>
            <a:r>
              <a:rPr lang="en-GB">
                <a:cs typeface="Calibri" panose="020F0502020204030204"/>
              </a:rPr>
              <a:t>Disagreements over bonuses and the strategy going forward</a:t>
            </a:r>
          </a:p>
          <a:p>
            <a:r>
              <a:rPr lang="en-US">
                <a:cs typeface="Calibri" panose="020F0502020204030204"/>
              </a:rPr>
              <a:t>Autocratic leadership and board inconsistency </a:t>
            </a:r>
            <a:endParaRPr lang="en-GB">
              <a:cs typeface="Calibri" panose="020F0502020204030204"/>
            </a:endParaRPr>
          </a:p>
          <a:p>
            <a:r>
              <a:rPr lang="en-US" b="1">
                <a:cs typeface="Calibri" panose="020F0502020204030204"/>
              </a:rPr>
              <a:t>Blockbusters staff didn’t have a meaningful shared purpose</a:t>
            </a:r>
          </a:p>
          <a:p>
            <a:endParaRPr lang="en-GB" b="1">
              <a:cs typeface="Calibri" panose="020F0502020204030204"/>
            </a:endParaRPr>
          </a:p>
        </p:txBody>
      </p:sp>
    </p:spTree>
    <p:extLst>
      <p:ext uri="{BB962C8B-B14F-4D97-AF65-F5344CB8AC3E}">
        <p14:creationId xmlns:p14="http://schemas.microsoft.com/office/powerpoint/2010/main" val="2648088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mpty speech bubbles">
            <a:extLst>
              <a:ext uri="{FF2B5EF4-FFF2-40B4-BE49-F238E27FC236}">
                <a16:creationId xmlns:a16="http://schemas.microsoft.com/office/drawing/2014/main" id="{6514D8DB-E99A-93EB-3EFB-0493BDCF6930}"/>
              </a:ext>
            </a:extLst>
          </p:cNvPr>
          <p:cNvPicPr>
            <a:picLocks noChangeAspect="1"/>
          </p:cNvPicPr>
          <p:nvPr/>
        </p:nvPicPr>
        <p:blipFill rotWithShape="1">
          <a:blip r:embed="rId2"/>
          <a:srcRect l="5884" r="-1" b="-1"/>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F58DF5-C281-F7A0-0CFC-72D740782397}"/>
              </a:ext>
            </a:extLst>
          </p:cNvPr>
          <p:cNvSpPr>
            <a:spLocks noGrp="1"/>
          </p:cNvSpPr>
          <p:nvPr>
            <p:ph idx="1"/>
          </p:nvPr>
        </p:nvSpPr>
        <p:spPr>
          <a:xfrm>
            <a:off x="6668969" y="2750503"/>
            <a:ext cx="5173660" cy="3742762"/>
          </a:xfrm>
        </p:spPr>
        <p:txBody>
          <a:bodyPr vert="horz" lIns="91440" tIns="45720" rIns="91440" bIns="45720" rtlCol="0" anchor="t">
            <a:normAutofit/>
          </a:bodyPr>
          <a:lstStyle/>
          <a:p>
            <a:pPr marL="0" indent="0">
              <a:buNone/>
            </a:pPr>
            <a:r>
              <a:rPr lang="en-US" sz="3600">
                <a:ea typeface="+mn-lt"/>
                <a:cs typeface="+mn-lt"/>
              </a:rPr>
              <a:t>“Success is a lousy teacher. It makes smart people think they can’t loose"</a:t>
            </a:r>
          </a:p>
          <a:p>
            <a:pPr marL="0" indent="0">
              <a:buNone/>
            </a:pPr>
            <a:r>
              <a:rPr lang="en-US" sz="3600">
                <a:ea typeface="+mn-lt"/>
                <a:cs typeface="+mn-lt"/>
              </a:rPr>
              <a:t>                                 </a:t>
            </a:r>
            <a:r>
              <a:rPr lang="en-US" sz="2400">
                <a:ea typeface="+mn-lt"/>
                <a:cs typeface="+mn-lt"/>
              </a:rPr>
              <a:t>Bill Gates</a:t>
            </a:r>
            <a:endParaRPr lang="en-US" sz="2400">
              <a:cs typeface="Calibri" panose="020F0502020204030204"/>
            </a:endParaRPr>
          </a:p>
        </p:txBody>
      </p:sp>
    </p:spTree>
    <p:extLst>
      <p:ext uri="{BB962C8B-B14F-4D97-AF65-F5344CB8AC3E}">
        <p14:creationId xmlns:p14="http://schemas.microsoft.com/office/powerpoint/2010/main" val="27471046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3EB88CB5F8F19428B3BA6B018AB348F" ma:contentTypeVersion="4" ma:contentTypeDescription="Create a new document." ma:contentTypeScope="" ma:versionID="df52c0aa2c6a60584361d9fff55da31e">
  <xsd:schema xmlns:xsd="http://www.w3.org/2001/XMLSchema" xmlns:xs="http://www.w3.org/2001/XMLSchema" xmlns:p="http://schemas.microsoft.com/office/2006/metadata/properties" xmlns:ns2="dcf2d481-bf9c-4498-89f4-bdd4c3393803" targetNamespace="http://schemas.microsoft.com/office/2006/metadata/properties" ma:root="true" ma:fieldsID="013a6eebc03c9a26410206ed4df7090c" ns2:_="">
    <xsd:import namespace="dcf2d481-bf9c-4498-89f4-bdd4c3393803"/>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cf2d481-bf9c-4498-89f4-bdd4c33938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BC65A87-68CE-4C6F-9F38-7200654526D6}">
  <ds:schemaRefs>
    <ds:schemaRef ds:uri="http://schemas.microsoft.com/sharepoint/v3/contenttype/forms"/>
  </ds:schemaRefs>
</ds:datastoreItem>
</file>

<file path=customXml/itemProps2.xml><?xml version="1.0" encoding="utf-8"?>
<ds:datastoreItem xmlns:ds="http://schemas.openxmlformats.org/officeDocument/2006/customXml" ds:itemID="{C7200BB6-E699-4490-A4BD-107C19FE88A1}">
  <ds:schemaRefs>
    <ds:schemaRef ds:uri="dcf2d481-bf9c-4498-89f4-bdd4c339380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7DE1D29-AAAB-427F-B1A4-26CB4F818354}">
  <ds:schemaRefs>
    <ds:schemaRef ds:uri="dcf2d481-bf9c-4498-89f4-bdd4c3393803"/>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2120</Words>
  <Application>Microsoft Office PowerPoint</Application>
  <PresentationFormat>Widescreen</PresentationFormat>
  <Paragraphs>120</Paragraphs>
  <Slides>7</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  </vt:lpstr>
      <vt:lpstr>PowerPoint Presentation</vt:lpstr>
      <vt:lpstr>PowerPoint Presentation</vt:lpstr>
      <vt:lpstr>Barriers</vt:lpstr>
      <vt:lpstr>Supporting Factors </vt:lpstr>
      <vt:lpstr>Leadership</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Amanda McNamara</dc:creator>
  <cp:lastModifiedBy>Sarah Thomas (1550798)</cp:lastModifiedBy>
  <cp:revision>1</cp:revision>
  <dcterms:created xsi:type="dcterms:W3CDTF">2023-10-11T13:59:28Z</dcterms:created>
  <dcterms:modified xsi:type="dcterms:W3CDTF">2023-10-18T13:03:22Z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0x010100A3EB88CB5F8F19428B3BA6B018AB348F</vt:lpwstr>
  </property>
</Properties>
</file>