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embeddedFontLst>
    <p:embeddedFont>
      <p:font typeface="Montserrat" panose="00000500000000000000" pitchFamily="2" charset="0"/>
      <p:regular r:id="rId17"/>
      <p:bold r:id="rId18"/>
      <p:italic r:id="rId19"/>
      <p:boldItalic r:id="rId20"/>
    </p:embeddedFont>
    <p:embeddedFont>
      <p:font typeface="Montserrat SemiBold" panose="020F0502020204030204" pitchFamily="2" charset="0"/>
      <p:regular r:id="rId21"/>
      <p:bold r:id="rId22"/>
      <p:italic r:id="rId23"/>
      <p:boldItalic r:id="rId24"/>
    </p:embeddedFont>
    <p:embeddedFont>
      <p:font typeface="Playfair Display" panose="020F0502020204030204" pitchFamily="2" charset="0"/>
      <p:regular r:id="rId25"/>
      <p:bold r:id="rId26"/>
      <p:italic r:id="rId27"/>
      <p:boldItalic r:id="rId28"/>
    </p:embeddedFont>
    <p:embeddedFont>
      <p:font typeface="Playfair Display SemiBold" panose="020B0604020202020204" charset="0"/>
      <p:regular r:id="rId29"/>
      <p:bold r:id="rId30"/>
      <p:italic r:id="rId31"/>
      <p:boldItalic r:id="rId32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B6BC191-5C28-4A16-8B58-6EBDA397CA41}">
  <a:tblStyle styleId="{7B6BC191-5C28-4A16-8B58-6EBDA397CA41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19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26" Type="http://schemas.openxmlformats.org/officeDocument/2006/relationships/font" Target="fonts/font10.fntdata"/><Relationship Id="rId3" Type="http://schemas.openxmlformats.org/officeDocument/2006/relationships/slide" Target="slides/slide2.xml"/><Relationship Id="rId21" Type="http://schemas.openxmlformats.org/officeDocument/2006/relationships/font" Target="fonts/font5.fntdata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5" Type="http://schemas.openxmlformats.org/officeDocument/2006/relationships/font" Target="fonts/font9.fntdata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font" Target="fonts/font4.fntdata"/><Relationship Id="rId29" Type="http://schemas.openxmlformats.org/officeDocument/2006/relationships/font" Target="fonts/font1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8.fntdata"/><Relationship Id="rId32" Type="http://schemas.openxmlformats.org/officeDocument/2006/relationships/font" Target="fonts/font16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7.fntdata"/><Relationship Id="rId28" Type="http://schemas.openxmlformats.org/officeDocument/2006/relationships/font" Target="fonts/font12.fntdata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31" Type="http://schemas.openxmlformats.org/officeDocument/2006/relationships/font" Target="fonts/font15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6.fntdata"/><Relationship Id="rId27" Type="http://schemas.openxmlformats.org/officeDocument/2006/relationships/font" Target="fonts/font11.fntdata"/><Relationship Id="rId30" Type="http://schemas.openxmlformats.org/officeDocument/2006/relationships/font" Target="fonts/font14.fntdata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Google Shape;13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Google Shape;191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0" name="Google Shape;200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28" name="Google Shape;22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64" name="Google Shape;264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73" name="Google Shape;273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0" name="Google Shape;310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1" name="Google Shape;311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1" name="Google Shape;331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32" name="Google Shape;33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3" name="Google Shape;353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5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5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13" Type="http://schemas.openxmlformats.org/officeDocument/2006/relationships/image" Target="../media/image41.png"/><Relationship Id="rId3" Type="http://schemas.openxmlformats.org/officeDocument/2006/relationships/image" Target="../media/image5.png"/><Relationship Id="rId7" Type="http://schemas.openxmlformats.org/officeDocument/2006/relationships/image" Target="../media/image35.png"/><Relationship Id="rId12" Type="http://schemas.openxmlformats.org/officeDocument/2006/relationships/image" Target="../media/image40.png"/><Relationship Id="rId17" Type="http://schemas.openxmlformats.org/officeDocument/2006/relationships/image" Target="../media/image45.png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4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Relationship Id="rId14" Type="http://schemas.openxmlformats.org/officeDocument/2006/relationships/image" Target="../media/image4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3.png"/><Relationship Id="rId3" Type="http://schemas.openxmlformats.org/officeDocument/2006/relationships/image" Target="../media/image5.png"/><Relationship Id="rId7" Type="http://schemas.openxmlformats.org/officeDocument/2006/relationships/image" Target="../media/image5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1.png"/><Relationship Id="rId5" Type="http://schemas.openxmlformats.org/officeDocument/2006/relationships/image" Target="../media/image50.png"/><Relationship Id="rId4" Type="http://schemas.openxmlformats.org/officeDocument/2006/relationships/image" Target="../media/image4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openxmlformats.org/officeDocument/2006/relationships/image" Target="../media/image55.png"/><Relationship Id="rId4" Type="http://schemas.openxmlformats.org/officeDocument/2006/relationships/image" Target="../media/image5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213B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235974" y="-294968"/>
            <a:ext cx="13421032" cy="9070258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1809750" y="4649831"/>
            <a:ext cx="8572500" cy="419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6" name="Google Shape;86;p1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5653087"/>
            <a:ext cx="10648950" cy="623887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/>
          <p:cNvSpPr txBox="1"/>
          <p:nvPr/>
        </p:nvSpPr>
        <p:spPr>
          <a:xfrm>
            <a:off x="1500187" y="1771204"/>
            <a:ext cx="9001125" cy="6628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350" b="1" i="0" u="none" strike="noStrike" cap="none" dirty="0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Beauty Glow</a:t>
            </a:r>
            <a:endParaRPr dirty="0"/>
          </a:p>
        </p:txBody>
      </p:sp>
      <p:sp>
        <p:nvSpPr>
          <p:cNvPr id="88" name="Google Shape;88;p13"/>
          <p:cNvSpPr txBox="1"/>
          <p:nvPr/>
        </p:nvSpPr>
        <p:spPr>
          <a:xfrm>
            <a:off x="1809750" y="2760910"/>
            <a:ext cx="8572500" cy="3333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0" b="0" i="1" u="none" strike="noStrike" cap="none" dirty="0">
                <a:solidFill>
                  <a:srgbClr val="D4AF37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 Salon &amp; Spa </a:t>
            </a:r>
            <a:endParaRPr dirty="0"/>
          </a:p>
        </p:txBody>
      </p:sp>
      <p:sp>
        <p:nvSpPr>
          <p:cNvPr id="89" name="Google Shape;89;p13"/>
          <p:cNvSpPr txBox="1"/>
          <p:nvPr/>
        </p:nvSpPr>
        <p:spPr>
          <a:xfrm>
            <a:off x="1809750" y="3234239"/>
            <a:ext cx="8572500" cy="997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 dirty="0">
                <a:solidFill>
                  <a:srgbClr val="FAF6F0"/>
                </a:solidFill>
                <a:latin typeface="Montserrat"/>
                <a:ea typeface="Montserrat"/>
                <a:cs typeface="Montserrat"/>
                <a:sym typeface="Montserrat"/>
              </a:rPr>
              <a:t>A Proposed Hair, Nail, Eyebrow &amp; Eyelash Salon in Birmingham, UK</a:t>
            </a: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dirty="0">
                <a:solidFill>
                  <a:srgbClr val="FAF6F0"/>
                </a:solidFill>
                <a:latin typeface="Montserrat"/>
                <a:sym typeface="Montserrat"/>
              </a:rPr>
              <a:t>Student name: Emese Lakatos </a:t>
            </a:r>
          </a:p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dirty="0">
                <a:solidFill>
                  <a:srgbClr val="FAF6F0"/>
                </a:solidFill>
                <a:latin typeface="Montserrat"/>
                <a:sym typeface="Montserrat"/>
              </a:rPr>
              <a:t>Lecturer name : Johnny Wan</a:t>
            </a:r>
            <a:endParaRPr dirty="0"/>
          </a:p>
        </p:txBody>
      </p:sp>
      <p:sp>
        <p:nvSpPr>
          <p:cNvPr id="90" name="Google Shape;90;p13"/>
          <p:cNvSpPr txBox="1"/>
          <p:nvPr/>
        </p:nvSpPr>
        <p:spPr>
          <a:xfrm>
            <a:off x="771525" y="5900737"/>
            <a:ext cx="5229225" cy="376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D4AF37"/>
                </a:solidFill>
                <a:latin typeface="Montserrat"/>
                <a:ea typeface="Montserrat"/>
                <a:cs typeface="Montserrat"/>
                <a:sym typeface="Montserrat"/>
              </a:rPr>
              <a:t>PROGRAMME OF STUDY</a:t>
            </a:r>
            <a:r>
              <a:rPr lang="en-US" sz="900" b="0" i="0" u="none" strike="noStrike" cap="none">
                <a:solidFill>
                  <a:srgbClr val="E6DFD9"/>
                </a:solidFill>
                <a:latin typeface="Montserrat"/>
                <a:ea typeface="Montserrat"/>
                <a:cs typeface="Montserrat"/>
                <a:sym typeface="Montserrat"/>
              </a:rPr>
              <a:t> Certificate in Higher Education – Business Skills for the Workplace</a:t>
            </a:r>
            <a:endParaRPr/>
          </a:p>
        </p:txBody>
      </p:sp>
      <p:sp>
        <p:nvSpPr>
          <p:cNvPr id="91" name="Google Shape;91;p13"/>
          <p:cNvSpPr txBox="1"/>
          <p:nvPr/>
        </p:nvSpPr>
        <p:spPr>
          <a:xfrm>
            <a:off x="6191250" y="5900737"/>
            <a:ext cx="5229225" cy="376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r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1" i="0" u="none" strike="noStrike" cap="none">
                <a:solidFill>
                  <a:srgbClr val="D4AF37"/>
                </a:solidFill>
                <a:latin typeface="Montserrat"/>
                <a:ea typeface="Montserrat"/>
                <a:cs typeface="Montserrat"/>
                <a:sym typeface="Montserrat"/>
              </a:rPr>
              <a:t>MODULE &amp; ASSIGNMENT</a:t>
            </a:r>
            <a:r>
              <a:rPr lang="en-US" sz="900" b="0" i="0" u="none" strike="noStrike" cap="none">
                <a:solidFill>
                  <a:srgbClr val="E6DFD9"/>
                </a:solidFill>
                <a:latin typeface="Montserrat"/>
                <a:ea typeface="Montserrat"/>
                <a:cs typeface="Montserrat"/>
                <a:sym typeface="Montserrat"/>
              </a:rPr>
              <a:t> Enterprise and Entrepreneurship (LCLM4006) | Business Plan Presentation</a:t>
            </a:r>
            <a:endParaRPr/>
          </a:p>
        </p:txBody>
      </p:sp>
      <p:pic>
        <p:nvPicPr>
          <p:cNvPr id="92" name="Google Shape;92;p1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657850" y="912242"/>
            <a:ext cx="685800" cy="60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213B"/>
        </a:solidFill>
        <a:effectLst/>
      </p:bgPr>
    </p:bg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8" name="Google Shape;98;p14"/>
          <p:cNvSpPr txBox="1"/>
          <p:nvPr/>
        </p:nvSpPr>
        <p:spPr>
          <a:xfrm>
            <a:off x="771525" y="2059334"/>
            <a:ext cx="1064895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4AF37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SECTION 01</a:t>
            </a:r>
            <a:endParaRPr/>
          </a:p>
        </p:txBody>
      </p:sp>
      <p:sp>
        <p:nvSpPr>
          <p:cNvPr id="99" name="Google Shape;99;p14"/>
          <p:cNvSpPr txBox="1"/>
          <p:nvPr/>
        </p:nvSpPr>
        <p:spPr>
          <a:xfrm>
            <a:off x="505301" y="2507009"/>
            <a:ext cx="1118139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750" b="0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Overview of the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750" b="1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Business Idea</a:t>
            </a:r>
            <a:endParaRPr/>
          </a:p>
        </p:txBody>
      </p:sp>
      <p:sp>
        <p:nvSpPr>
          <p:cNvPr id="100" name="Google Shape;100;p14"/>
          <p:cNvSpPr/>
          <p:nvPr/>
        </p:nvSpPr>
        <p:spPr>
          <a:xfrm>
            <a:off x="5715000" y="4031009"/>
            <a:ext cx="762000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14"/>
          <p:cNvSpPr txBox="1"/>
          <p:nvPr/>
        </p:nvSpPr>
        <p:spPr>
          <a:xfrm>
            <a:off x="3000375" y="4250084"/>
            <a:ext cx="61912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FAF6F0"/>
                </a:solidFill>
                <a:latin typeface="Montserrat"/>
                <a:ea typeface="Montserrat"/>
                <a:cs typeface="Montserrat"/>
                <a:sym typeface="Montserrat"/>
              </a:rPr>
              <a:t>Creating an integrated premium beauty salon concept to serve the busy women of Birmingham, UK with maximum convenience.</a:t>
            </a:r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Google Shape;106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552700"/>
            <a:ext cx="2519362" cy="27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8" name="Google Shape;108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3481387" y="2552700"/>
            <a:ext cx="2519362" cy="27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191250" y="2552700"/>
            <a:ext cx="2519362" cy="27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0" name="Google Shape;110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901112" y="2552700"/>
            <a:ext cx="2519362" cy="27813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1" name="Google Shape;111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671512"/>
            <a:ext cx="314325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15"/>
          <p:cNvSpPr txBox="1"/>
          <p:nvPr/>
        </p:nvSpPr>
        <p:spPr>
          <a:xfrm>
            <a:off x="1009650" y="3343275"/>
            <a:ext cx="2145268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Product &amp; Service</a:t>
            </a:r>
            <a:endParaRPr/>
          </a:p>
        </p:txBody>
      </p:sp>
      <p:sp>
        <p:nvSpPr>
          <p:cNvPr id="113" name="Google Shape;113;p15"/>
          <p:cNvSpPr txBox="1"/>
          <p:nvPr/>
        </p:nvSpPr>
        <p:spPr>
          <a:xfrm>
            <a:off x="1009650" y="3695700"/>
            <a:ext cx="2043112" cy="25853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Providing custom hair coloring/styling, manicure/pedicure, acrylic extensions, brow shaping, and eyelash services under one premium roof in central Birmingham.</a:t>
            </a:r>
            <a:endParaRPr dirty="0"/>
          </a:p>
        </p:txBody>
      </p:sp>
      <p:sp>
        <p:nvSpPr>
          <p:cNvPr id="114" name="Google Shape;114;p15"/>
          <p:cNvSpPr txBox="1"/>
          <p:nvPr/>
        </p:nvSpPr>
        <p:spPr>
          <a:xfrm>
            <a:off x="3719512" y="3343275"/>
            <a:ext cx="2145268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Unique Selling Points</a:t>
            </a:r>
            <a:endParaRPr/>
          </a:p>
        </p:txBody>
      </p:sp>
      <p:sp>
        <p:nvSpPr>
          <p:cNvPr id="115" name="Google Shape;115;p15"/>
          <p:cNvSpPr txBox="1"/>
          <p:nvPr/>
        </p:nvSpPr>
        <p:spPr>
          <a:xfrm>
            <a:off x="3719512" y="3695700"/>
            <a:ext cx="2043112" cy="25853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Consolidated multi-service beauty routines with cruelty-free, eco-responsible products, zero-waste recycling practices, and tailored initial consultations.</a:t>
            </a:r>
            <a:endParaRPr dirty="0"/>
          </a:p>
        </p:txBody>
      </p:sp>
      <p:sp>
        <p:nvSpPr>
          <p:cNvPr id="116" name="Google Shape;116;p15"/>
          <p:cNvSpPr txBox="1"/>
          <p:nvPr/>
        </p:nvSpPr>
        <p:spPr>
          <a:xfrm>
            <a:off x="6429375" y="3343275"/>
            <a:ext cx="2145268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Management</a:t>
            </a:r>
            <a:endParaRPr/>
          </a:p>
        </p:txBody>
      </p:sp>
      <p:sp>
        <p:nvSpPr>
          <p:cNvPr id="117" name="Google Shape;117;p15"/>
          <p:cNvSpPr txBox="1"/>
          <p:nvPr/>
        </p:nvSpPr>
        <p:spPr>
          <a:xfrm>
            <a:off x="6429375" y="3695700"/>
            <a:ext cx="2043112" cy="25853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Led by Owner and a dedicated Salon Manager, managing a lean, top-tier team of Hair Stylists, Nail Techs, Therapists, and front-desk reception professionals.</a:t>
            </a:r>
            <a:endParaRPr dirty="0"/>
          </a:p>
        </p:txBody>
      </p:sp>
      <p:sp>
        <p:nvSpPr>
          <p:cNvPr id="118" name="Google Shape;118;p15"/>
          <p:cNvSpPr txBox="1"/>
          <p:nvPr/>
        </p:nvSpPr>
        <p:spPr>
          <a:xfrm>
            <a:off x="9139237" y="3343275"/>
            <a:ext cx="2145268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Legal Format</a:t>
            </a:r>
            <a:endParaRPr/>
          </a:p>
        </p:txBody>
      </p:sp>
      <p:sp>
        <p:nvSpPr>
          <p:cNvPr id="119" name="Google Shape;119;p15"/>
          <p:cNvSpPr txBox="1"/>
          <p:nvPr/>
        </p:nvSpPr>
        <p:spPr>
          <a:xfrm>
            <a:off x="9139237" y="3695700"/>
            <a:ext cx="2043112" cy="258532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Registered as a Private Limited Company (Ltd). Ensures credibility with commercial banking entities, vendors, and protects personal stakeholder assets.</a:t>
            </a:r>
            <a:endParaRPr dirty="0"/>
          </a:p>
        </p:txBody>
      </p:sp>
      <p:pic>
        <p:nvPicPr>
          <p:cNvPr id="120" name="Google Shape;120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2857500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3719512" y="2857500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6429375" y="2857500"/>
            <a:ext cx="3810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3" name="Google Shape;123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139237" y="2857500"/>
            <a:ext cx="2286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24" name="Google Shape;124;p15"/>
          <p:cNvSpPr txBox="1"/>
          <p:nvPr/>
        </p:nvSpPr>
        <p:spPr>
          <a:xfrm>
            <a:off x="1228725" y="581025"/>
            <a:ext cx="10701337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BUSINESS ARCHITECTURE</a:t>
            </a:r>
            <a:endParaRPr/>
          </a:p>
        </p:txBody>
      </p:sp>
      <p:sp>
        <p:nvSpPr>
          <p:cNvPr id="125" name="Google Shape;125;p15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213B"/>
        </a:solidFill>
        <a:effectLst/>
      </p:bgPr>
    </p:bg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0" name="Google Shape;130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6"/>
          <p:cNvSpPr txBox="1"/>
          <p:nvPr/>
        </p:nvSpPr>
        <p:spPr>
          <a:xfrm>
            <a:off x="771525" y="2059334"/>
            <a:ext cx="1064895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4AF37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SECTION 02</a:t>
            </a:r>
            <a:endParaRPr/>
          </a:p>
        </p:txBody>
      </p:sp>
      <p:sp>
        <p:nvSpPr>
          <p:cNvPr id="132" name="Google Shape;132;p16"/>
          <p:cNvSpPr txBox="1"/>
          <p:nvPr/>
        </p:nvSpPr>
        <p:spPr>
          <a:xfrm>
            <a:off x="505301" y="2507009"/>
            <a:ext cx="1118139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750" b="0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Key External Factors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750" b="1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PESTEL Analysis</a:t>
            </a:r>
            <a:endParaRPr/>
          </a:p>
        </p:txBody>
      </p:sp>
      <p:sp>
        <p:nvSpPr>
          <p:cNvPr id="133" name="Google Shape;133;p16"/>
          <p:cNvSpPr/>
          <p:nvPr/>
        </p:nvSpPr>
        <p:spPr>
          <a:xfrm>
            <a:off x="5715000" y="4031009"/>
            <a:ext cx="762000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4" name="Google Shape;134;p16"/>
          <p:cNvSpPr txBox="1"/>
          <p:nvPr/>
        </p:nvSpPr>
        <p:spPr>
          <a:xfrm>
            <a:off x="3000375" y="4250084"/>
            <a:ext cx="61912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FAF6F0"/>
                </a:solidFill>
                <a:latin typeface="Montserrat"/>
                <a:ea typeface="Montserrat"/>
                <a:cs typeface="Montserrat"/>
                <a:sym typeface="Montserrat"/>
              </a:rPr>
              <a:t>Evaluating macro-environmental challenges and market opportunities directly impacting operations in the UK.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9" name="Google Shape;139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0" name="Google Shape;140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590800"/>
            <a:ext cx="3390900" cy="2705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1" name="Google Shape;141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400550" y="2590800"/>
            <a:ext cx="3390900" cy="2705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029575" y="2590800"/>
            <a:ext cx="3390900" cy="27051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3" name="Google Shape;143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2867025"/>
            <a:ext cx="29146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4" name="Google Shape;144;p17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4638675" y="2867025"/>
            <a:ext cx="29146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5" name="Google Shape;145;p17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8267700" y="2867025"/>
            <a:ext cx="2914650" cy="228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46" name="Google Shape;146;p17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771525" y="671512"/>
            <a:ext cx="314325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47" name="Google Shape;147;p17"/>
          <p:cNvSpPr txBox="1"/>
          <p:nvPr/>
        </p:nvSpPr>
        <p:spPr>
          <a:xfrm>
            <a:off x="1009650" y="3705225"/>
            <a:ext cx="3060382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Resilient Beauty Industry</a:t>
            </a:r>
            <a:endParaRPr/>
          </a:p>
        </p:txBody>
      </p:sp>
      <p:sp>
        <p:nvSpPr>
          <p:cNvPr id="148" name="Google Shape;148;p17"/>
          <p:cNvSpPr txBox="1"/>
          <p:nvPr/>
        </p:nvSpPr>
        <p:spPr>
          <a:xfrm>
            <a:off x="1009650" y="4057650"/>
            <a:ext cx="2914650" cy="19389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The UK beauty market forecast exceeds £13.62B for 2026. Self-care routines are increasingly treated by consumers as critical lifestyle priorities rather than disposable luxuries.</a:t>
            </a:r>
            <a:endParaRPr dirty="0"/>
          </a:p>
        </p:txBody>
      </p:sp>
      <p:sp>
        <p:nvSpPr>
          <p:cNvPr id="149" name="Google Shape;149;p17"/>
          <p:cNvSpPr txBox="1"/>
          <p:nvPr/>
        </p:nvSpPr>
        <p:spPr>
          <a:xfrm>
            <a:off x="4638675" y="3705225"/>
            <a:ext cx="3060382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Digital-First Lifestyles</a:t>
            </a:r>
            <a:endParaRPr/>
          </a:p>
        </p:txBody>
      </p:sp>
      <p:sp>
        <p:nvSpPr>
          <p:cNvPr id="150" name="Google Shape;150;p17"/>
          <p:cNvSpPr txBox="1"/>
          <p:nvPr/>
        </p:nvSpPr>
        <p:spPr>
          <a:xfrm>
            <a:off x="4638675" y="4057650"/>
            <a:ext cx="2914650" cy="19389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High visual engagement on Instagram and TikTok acts as a direct client generation loop. Real-time online booking demand drives modern salon conversion rates.</a:t>
            </a:r>
            <a:endParaRPr dirty="0"/>
          </a:p>
        </p:txBody>
      </p:sp>
      <p:sp>
        <p:nvSpPr>
          <p:cNvPr id="151" name="Google Shape;151;p17"/>
          <p:cNvSpPr txBox="1"/>
          <p:nvPr/>
        </p:nvSpPr>
        <p:spPr>
          <a:xfrm>
            <a:off x="8267700" y="3705225"/>
            <a:ext cx="3060382" cy="2571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Compliance Standard</a:t>
            </a:r>
            <a:endParaRPr/>
          </a:p>
        </p:txBody>
      </p:sp>
      <p:sp>
        <p:nvSpPr>
          <p:cNvPr id="152" name="Google Shape;152;p17"/>
          <p:cNvSpPr txBox="1"/>
          <p:nvPr/>
        </p:nvSpPr>
        <p:spPr>
          <a:xfrm>
            <a:off x="8267700" y="4057650"/>
            <a:ext cx="2914650" cy="19389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Adherence to the Health and Safety at Work Act 1974, Consumer Rights Act 2015, and GDPR ensures operational integrity and protects sensitive customer data.</a:t>
            </a:r>
            <a:endParaRPr dirty="0"/>
          </a:p>
        </p:txBody>
      </p:sp>
      <p:pic>
        <p:nvPicPr>
          <p:cNvPr id="153" name="Google Shape;153;p17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009650" y="3219450"/>
            <a:ext cx="3048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7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4638675" y="3219450"/>
            <a:ext cx="266700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5" name="Google Shape;155;p17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8267700" y="3219450"/>
            <a:ext cx="3810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56" name="Google Shape;156;p17"/>
          <p:cNvSpPr txBox="1"/>
          <p:nvPr/>
        </p:nvSpPr>
        <p:spPr>
          <a:xfrm>
            <a:off x="1228725" y="581025"/>
            <a:ext cx="10701337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PRIMARY MACRO DRIVERS</a:t>
            </a:r>
            <a:endParaRPr/>
          </a:p>
        </p:txBody>
      </p:sp>
      <p:sp>
        <p:nvSpPr>
          <p:cNvPr id="157" name="Google Shape;157;p17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Google Shape;162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63" name="Google Shape;163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024508"/>
            <a:ext cx="5133975" cy="3837682"/>
          </a:xfrm>
          <a:prstGeom prst="rect">
            <a:avLst/>
          </a:prstGeom>
          <a:noFill/>
          <a:ln>
            <a:noFill/>
          </a:ln>
        </p:spPr>
      </p:pic>
      <p:pic>
        <p:nvPicPr>
          <p:cNvPr id="164" name="Google Shape;164;p18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671512"/>
            <a:ext cx="314325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165" name="Google Shape;165;p18"/>
          <p:cNvSpPr/>
          <p:nvPr/>
        </p:nvSpPr>
        <p:spPr>
          <a:xfrm>
            <a:off x="771525" y="2024508"/>
            <a:ext cx="5133975" cy="3837682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166" name="Google Shape;166;p18"/>
          <p:cNvGraphicFramePr/>
          <p:nvPr>
            <p:extLst>
              <p:ext uri="{D42A27DB-BD31-4B8C-83A1-F6EECF244321}">
                <p14:modId xmlns:p14="http://schemas.microsoft.com/office/powerpoint/2010/main" val="3895110888"/>
              </p:ext>
            </p:extLst>
          </p:nvPr>
        </p:nvGraphicFramePr>
        <p:xfrm>
          <a:off x="771525" y="2024508"/>
          <a:ext cx="5133975" cy="3837750"/>
        </p:xfrm>
        <a:graphic>
          <a:graphicData uri="http://schemas.openxmlformats.org/drawingml/2006/table">
            <a:tbl>
              <a:tblPr firstRow="1" bandRow="1">
                <a:noFill/>
                <a:tableStyleId>{7B6BC191-5C28-4A16-8B58-6EBDA397CA41}</a:tableStyleId>
              </a:tblPr>
              <a:tblGrid>
                <a:gridCol w="1796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3371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96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cap="none">
                          <a:solidFill>
                            <a:srgbClr val="FAF6F0"/>
                          </a:solidFill>
                          <a:latin typeface="Times New Roman" panose="02020603050405020304" pitchFamily="18" charset="0"/>
                          <a:ea typeface="Playfair Display SemiBold"/>
                          <a:cs typeface="Times New Roman" panose="02020603050405020304" pitchFamily="18" charset="0"/>
                          <a:sym typeface="Playfair Display SemiBold"/>
                        </a:rPr>
                        <a:t>Dimension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cap="none">
                          <a:solidFill>
                            <a:srgbClr val="FAF6F0"/>
                          </a:solidFill>
                          <a:latin typeface="Times New Roman" panose="02020603050405020304" pitchFamily="18" charset="0"/>
                          <a:ea typeface="Playfair Display SemiBold"/>
                          <a:cs typeface="Times New Roman" panose="02020603050405020304" pitchFamily="18" charset="0"/>
                          <a:sym typeface="Playfair Display SemiBold"/>
                        </a:rPr>
                        <a:t>Critical Insights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396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Political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Support schemes for SMEs; corporate tax parameters.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396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 dirty="0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Economic</a:t>
                      </a:r>
                      <a:endParaRPr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£13.62bn market scale; cautious spending but solid beauty resilience.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396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Social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High prioritization of self-care; rapid influencer-led trend shifts.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396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Technological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Advanced AI bookings, seamless automated CRM channels.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3962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1" i="0" u="none" strike="noStrike" cap="none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Environmental</a:t>
                      </a:r>
                      <a:endParaRPr sz="140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400" b="0" i="0" u="none" strike="noStrike" cap="none" dirty="0">
                          <a:solidFill>
                            <a:srgbClr val="4A3E43"/>
                          </a:solidFill>
                          <a:latin typeface="Times New Roman" panose="02020603050405020304" pitchFamily="18" charset="0"/>
                          <a:ea typeface="Montserrat"/>
                          <a:cs typeface="Times New Roman" panose="02020603050405020304" pitchFamily="18" charset="0"/>
                          <a:sym typeface="Montserrat"/>
                        </a:rPr>
                        <a:t>Eco-packaging preferences, sustainable water/energy practices.</a:t>
                      </a:r>
                      <a:endParaRPr sz="1400" dirty="0"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67" name="Google Shape;167;p18"/>
          <p:cNvSpPr txBox="1"/>
          <p:nvPr/>
        </p:nvSpPr>
        <p:spPr>
          <a:xfrm>
            <a:off x="6886575" y="2678608"/>
            <a:ext cx="4500562" cy="30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Critical Success Factors</a:t>
            </a:r>
            <a:endParaRPr/>
          </a:p>
        </p:txBody>
      </p:sp>
      <p:sp>
        <p:nvSpPr>
          <p:cNvPr id="168" name="Google Shape;168;p18"/>
          <p:cNvSpPr/>
          <p:nvPr/>
        </p:nvSpPr>
        <p:spPr>
          <a:xfrm>
            <a:off x="771525" y="2505521"/>
            <a:ext cx="1796801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18"/>
          <p:cNvSpPr/>
          <p:nvPr/>
        </p:nvSpPr>
        <p:spPr>
          <a:xfrm>
            <a:off x="2568326" y="2505521"/>
            <a:ext cx="3337173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0" name="Google Shape;170;p18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534150" y="2716708"/>
            <a:ext cx="25717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171" name="Google Shape;171;p18"/>
          <p:cNvSpPr txBox="1"/>
          <p:nvPr/>
        </p:nvSpPr>
        <p:spPr>
          <a:xfrm>
            <a:off x="6819900" y="3173908"/>
            <a:ext cx="435292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Digital Transformation:</a:t>
            </a:r>
            <a:r>
              <a:rPr lang="en-US" sz="1200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Full automation of CRM booking.</a:t>
            </a:r>
            <a:endParaRPr dirty="0"/>
          </a:p>
        </p:txBody>
      </p:sp>
      <p:sp>
        <p:nvSpPr>
          <p:cNvPr id="172" name="Google Shape;172;p18"/>
          <p:cNvSpPr txBox="1"/>
          <p:nvPr/>
        </p:nvSpPr>
        <p:spPr>
          <a:xfrm>
            <a:off x="6819900" y="3804344"/>
            <a:ext cx="435292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Brand Sustainability:</a:t>
            </a:r>
            <a:r>
              <a:rPr lang="en-US" sz="1200" b="0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Eco-friendly product pipelines.</a:t>
            </a:r>
            <a:endParaRPr/>
          </a:p>
        </p:txBody>
      </p:sp>
      <p:sp>
        <p:nvSpPr>
          <p:cNvPr id="173" name="Google Shape;173;p18"/>
          <p:cNvSpPr txBox="1"/>
          <p:nvPr/>
        </p:nvSpPr>
        <p:spPr>
          <a:xfrm>
            <a:off x="6819900" y="4191000"/>
            <a:ext cx="4352925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Customer Experience:</a:t>
            </a:r>
            <a:r>
              <a:rPr lang="en-US" sz="1200" b="0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Bespoke personalized hospitality.</a:t>
            </a:r>
            <a:endParaRPr/>
          </a:p>
        </p:txBody>
      </p:sp>
      <p:sp>
        <p:nvSpPr>
          <p:cNvPr id="174" name="Google Shape;174;p18"/>
          <p:cNvSpPr txBox="1"/>
          <p:nvPr/>
        </p:nvSpPr>
        <p:spPr>
          <a:xfrm>
            <a:off x="6819900" y="4577655"/>
            <a:ext cx="4352925" cy="487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Regulatory Standards:</a:t>
            </a:r>
            <a:r>
              <a:rPr lang="en-US" sz="1200" b="0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Flawless statutory legal compliance.</a:t>
            </a:r>
            <a:endParaRPr/>
          </a:p>
        </p:txBody>
      </p:sp>
      <p:sp>
        <p:nvSpPr>
          <p:cNvPr id="175" name="Google Shape;175;p18"/>
          <p:cNvSpPr/>
          <p:nvPr/>
        </p:nvSpPr>
        <p:spPr>
          <a:xfrm>
            <a:off x="771525" y="3198762"/>
            <a:ext cx="1796801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18"/>
          <p:cNvSpPr/>
          <p:nvPr/>
        </p:nvSpPr>
        <p:spPr>
          <a:xfrm>
            <a:off x="2568326" y="3198762"/>
            <a:ext cx="3337173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7" name="Google Shape;177;p18"/>
          <p:cNvSpPr/>
          <p:nvPr/>
        </p:nvSpPr>
        <p:spPr>
          <a:xfrm>
            <a:off x="771525" y="3863429"/>
            <a:ext cx="1796801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8" name="Google Shape;178;p18"/>
          <p:cNvSpPr/>
          <p:nvPr/>
        </p:nvSpPr>
        <p:spPr>
          <a:xfrm>
            <a:off x="2568326" y="3863429"/>
            <a:ext cx="3337173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18"/>
          <p:cNvSpPr/>
          <p:nvPr/>
        </p:nvSpPr>
        <p:spPr>
          <a:xfrm>
            <a:off x="771525" y="4528095"/>
            <a:ext cx="1796801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18"/>
          <p:cNvSpPr/>
          <p:nvPr/>
        </p:nvSpPr>
        <p:spPr>
          <a:xfrm>
            <a:off x="2568326" y="4528095"/>
            <a:ext cx="3337173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18"/>
          <p:cNvSpPr/>
          <p:nvPr/>
        </p:nvSpPr>
        <p:spPr>
          <a:xfrm>
            <a:off x="771525" y="5192762"/>
            <a:ext cx="1796801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18"/>
          <p:cNvSpPr/>
          <p:nvPr/>
        </p:nvSpPr>
        <p:spPr>
          <a:xfrm>
            <a:off x="2568326" y="5192762"/>
            <a:ext cx="3337173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83" name="Google Shape;183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534150" y="3207246"/>
            <a:ext cx="1047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4" name="Google Shape;184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534150" y="3837682"/>
            <a:ext cx="1047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5" name="Google Shape;185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534150" y="4224337"/>
            <a:ext cx="104775" cy="1809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6" name="Google Shape;186;p18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6534150" y="4610992"/>
            <a:ext cx="104775" cy="180975"/>
          </a:xfrm>
          <a:prstGeom prst="rect">
            <a:avLst/>
          </a:prstGeom>
          <a:noFill/>
          <a:ln>
            <a:noFill/>
          </a:ln>
        </p:spPr>
      </p:pic>
      <p:sp>
        <p:nvSpPr>
          <p:cNvPr id="187" name="Google Shape;187;p18"/>
          <p:cNvSpPr txBox="1"/>
          <p:nvPr/>
        </p:nvSpPr>
        <p:spPr>
          <a:xfrm>
            <a:off x="1228725" y="581025"/>
            <a:ext cx="10701337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COMPREHENSIVE PESTEL MATRIX</a:t>
            </a:r>
            <a:endParaRPr/>
          </a:p>
        </p:txBody>
      </p:sp>
      <p:sp>
        <p:nvSpPr>
          <p:cNvPr id="188" name="Google Shape;188;p18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213B"/>
        </a:solidFill>
        <a:effectLst/>
      </p:bgPr>
    </p:bg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3" name="Google Shape;193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94" name="Google Shape;194;p19"/>
          <p:cNvSpPr txBox="1"/>
          <p:nvPr/>
        </p:nvSpPr>
        <p:spPr>
          <a:xfrm>
            <a:off x="771525" y="2059334"/>
            <a:ext cx="1064895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4AF37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SECTION 03</a:t>
            </a:r>
            <a:endParaRPr/>
          </a:p>
        </p:txBody>
      </p:sp>
      <p:sp>
        <p:nvSpPr>
          <p:cNvPr id="195" name="Google Shape;195;p19"/>
          <p:cNvSpPr txBox="1"/>
          <p:nvPr/>
        </p:nvSpPr>
        <p:spPr>
          <a:xfrm>
            <a:off x="505301" y="2507009"/>
            <a:ext cx="1118139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750" b="0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Market Penetration &amp;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750" b="1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Marketing Strategies</a:t>
            </a:r>
            <a:endParaRPr/>
          </a:p>
        </p:txBody>
      </p:sp>
      <p:sp>
        <p:nvSpPr>
          <p:cNvPr id="196" name="Google Shape;196;p19"/>
          <p:cNvSpPr/>
          <p:nvPr/>
        </p:nvSpPr>
        <p:spPr>
          <a:xfrm>
            <a:off x="5715000" y="4031009"/>
            <a:ext cx="762000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19"/>
          <p:cNvSpPr txBox="1"/>
          <p:nvPr/>
        </p:nvSpPr>
        <p:spPr>
          <a:xfrm>
            <a:off x="3000375" y="4250084"/>
            <a:ext cx="61912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FAF6F0"/>
                </a:solidFill>
                <a:latin typeface="Montserrat"/>
                <a:ea typeface="Montserrat"/>
                <a:cs typeface="Montserrat"/>
                <a:sym typeface="Montserrat"/>
              </a:rPr>
              <a:t>Building a powerful digital presence and a bulletproof customer loyalty ecosystem.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2" name="Google Shape;202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356991"/>
            <a:ext cx="5133975" cy="317271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4" name="Google Shape;204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356991"/>
            <a:ext cx="5133975" cy="3172717"/>
          </a:xfrm>
          <a:prstGeom prst="rect">
            <a:avLst/>
          </a:prstGeom>
          <a:noFill/>
          <a:ln>
            <a:noFill/>
          </a:ln>
        </p:spPr>
      </p:pic>
      <p:pic>
        <p:nvPicPr>
          <p:cNvPr id="205" name="Google Shape;205;p20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1009650" y="4362003"/>
            <a:ext cx="4657725" cy="9295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6" name="Google Shape;206;p20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524625" y="4362003"/>
            <a:ext cx="4657725" cy="92958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20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71525" y="671512"/>
            <a:ext cx="314325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20"/>
          <p:cNvSpPr txBox="1"/>
          <p:nvPr/>
        </p:nvSpPr>
        <p:spPr>
          <a:xfrm>
            <a:off x="1009650" y="3147566"/>
            <a:ext cx="4890611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1. Digital &amp; Social Media Marketing</a:t>
            </a:r>
            <a:endParaRPr/>
          </a:p>
        </p:txBody>
      </p:sp>
      <p:sp>
        <p:nvSpPr>
          <p:cNvPr id="209" name="Google Shape;209;p20"/>
          <p:cNvSpPr txBox="1"/>
          <p:nvPr/>
        </p:nvSpPr>
        <p:spPr>
          <a:xfrm>
            <a:off x="1009650" y="3528566"/>
            <a:ext cx="4657725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Leveraging highly visual content streams across TikTok and Instagram, optimizing hyper-local SEO, and maintaining an instant online booking funnel targeting women aged 18 to 45.</a:t>
            </a:r>
            <a:endParaRPr sz="1200" dirty="0"/>
          </a:p>
        </p:txBody>
      </p:sp>
      <p:sp>
        <p:nvSpPr>
          <p:cNvPr id="210" name="Google Shape;210;p20"/>
          <p:cNvSpPr txBox="1"/>
          <p:nvPr/>
        </p:nvSpPr>
        <p:spPr>
          <a:xfrm>
            <a:off x="6524625" y="3147566"/>
            <a:ext cx="4890611" cy="285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2. Loyalty &amp; Referral Programs</a:t>
            </a:r>
            <a:endParaRPr/>
          </a:p>
        </p:txBody>
      </p:sp>
      <p:sp>
        <p:nvSpPr>
          <p:cNvPr id="211" name="Google Shape;211;p20"/>
          <p:cNvSpPr txBox="1"/>
          <p:nvPr/>
        </p:nvSpPr>
        <p:spPr>
          <a:xfrm>
            <a:off x="6524625" y="3528566"/>
            <a:ext cx="4657725" cy="8309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499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61555A"/>
                </a:solidFill>
                <a:latin typeface="Montserrat"/>
                <a:ea typeface="Montserrat"/>
                <a:cs typeface="Montserrat"/>
                <a:sym typeface="Montserrat"/>
              </a:rPr>
              <a:t>Rewarding client lifetime-value via digital reward systems, utilizing customer networks for peer referrals, offering student rates, and deploying direct email drip campaigns.</a:t>
            </a:r>
            <a:endParaRPr sz="1200" dirty="0"/>
          </a:p>
        </p:txBody>
      </p:sp>
      <p:pic>
        <p:nvPicPr>
          <p:cNvPr id="212" name="Google Shape;212;p20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1009650" y="2661791"/>
            <a:ext cx="2286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20"/>
          <p:cNvSpPr txBox="1"/>
          <p:nvPr/>
        </p:nvSpPr>
        <p:spPr>
          <a:xfrm>
            <a:off x="1181100" y="4504878"/>
            <a:ext cx="4343400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>
                <a:solidFill>
                  <a:srgbClr val="5B213B"/>
                </a:solidFill>
                <a:latin typeface="Montserrat"/>
                <a:ea typeface="Montserrat"/>
                <a:cs typeface="Montserrat"/>
                <a:sym typeface="Montserrat"/>
              </a:rPr>
              <a:t>TACTICAL FOCUS:</a:t>
            </a:r>
            <a:endParaRPr/>
          </a:p>
        </p:txBody>
      </p:sp>
      <p:pic>
        <p:nvPicPr>
          <p:cNvPr id="214" name="Google Shape;214;p20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6524625" y="2661791"/>
            <a:ext cx="304800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20"/>
          <p:cNvSpPr txBox="1"/>
          <p:nvPr/>
        </p:nvSpPr>
        <p:spPr>
          <a:xfrm>
            <a:off x="6696075" y="4504878"/>
            <a:ext cx="4343400" cy="15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1" i="0" u="none" strike="noStrike" cap="none">
                <a:solidFill>
                  <a:srgbClr val="5B213B"/>
                </a:solidFill>
                <a:latin typeface="Montserrat"/>
                <a:ea typeface="Montserrat"/>
                <a:cs typeface="Montserrat"/>
                <a:sym typeface="Montserrat"/>
              </a:rPr>
              <a:t>TACTICAL FOCUS:</a:t>
            </a:r>
            <a:endParaRPr/>
          </a:p>
        </p:txBody>
      </p:sp>
      <p:sp>
        <p:nvSpPr>
          <p:cNvPr id="216" name="Google Shape;216;p20"/>
          <p:cNvSpPr txBox="1"/>
          <p:nvPr/>
        </p:nvSpPr>
        <p:spPr>
          <a:xfrm>
            <a:off x="1466850" y="4704903"/>
            <a:ext cx="4057650" cy="198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Interactive portfolio of treatment before/</a:t>
            </a:r>
            <a:r>
              <a:rPr lang="en-US" sz="975" b="0" i="0" u="none" strike="noStrike" cap="none" dirty="0" err="1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afters</a:t>
            </a:r>
            <a:endParaRPr dirty="0"/>
          </a:p>
        </p:txBody>
      </p:sp>
      <p:sp>
        <p:nvSpPr>
          <p:cNvPr id="217" name="Google Shape;217;p20"/>
          <p:cNvSpPr txBox="1"/>
          <p:nvPr/>
        </p:nvSpPr>
        <p:spPr>
          <a:xfrm>
            <a:off x="1466850" y="4950618"/>
            <a:ext cx="4057650" cy="198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Frictionless self-service scheduling</a:t>
            </a:r>
            <a:endParaRPr dirty="0"/>
          </a:p>
        </p:txBody>
      </p:sp>
      <p:sp>
        <p:nvSpPr>
          <p:cNvPr id="218" name="Google Shape;218;p20"/>
          <p:cNvSpPr txBox="1"/>
          <p:nvPr/>
        </p:nvSpPr>
        <p:spPr>
          <a:xfrm>
            <a:off x="6981825" y="4704903"/>
            <a:ext cx="4057650" cy="198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High-reward client referral discounts</a:t>
            </a:r>
            <a:endParaRPr dirty="0"/>
          </a:p>
        </p:txBody>
      </p:sp>
      <p:sp>
        <p:nvSpPr>
          <p:cNvPr id="219" name="Google Shape;219;p20"/>
          <p:cNvSpPr txBox="1"/>
          <p:nvPr/>
        </p:nvSpPr>
        <p:spPr>
          <a:xfrm>
            <a:off x="6981825" y="4950618"/>
            <a:ext cx="4057650" cy="1980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75" b="0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Automated lifecycle reminder emails</a:t>
            </a:r>
            <a:endParaRPr/>
          </a:p>
        </p:txBody>
      </p:sp>
      <p:pic>
        <p:nvPicPr>
          <p:cNvPr id="220" name="Google Shape;220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181100" y="4738241"/>
            <a:ext cx="114300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1" name="Google Shape;221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1181100" y="4983956"/>
            <a:ext cx="114300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2" name="Google Shape;222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696075" y="4738241"/>
            <a:ext cx="114300" cy="142875"/>
          </a:xfrm>
          <a:prstGeom prst="rect">
            <a:avLst/>
          </a:prstGeom>
          <a:noFill/>
          <a:ln>
            <a:noFill/>
          </a:ln>
        </p:spPr>
      </p:pic>
      <p:pic>
        <p:nvPicPr>
          <p:cNvPr id="223" name="Google Shape;223;p20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6696075" y="4983956"/>
            <a:ext cx="114300" cy="142875"/>
          </a:xfrm>
          <a:prstGeom prst="rect">
            <a:avLst/>
          </a:prstGeom>
          <a:noFill/>
          <a:ln>
            <a:noFill/>
          </a:ln>
        </p:spPr>
      </p:pic>
      <p:sp>
        <p:nvSpPr>
          <p:cNvPr id="224" name="Google Shape;224;p20"/>
          <p:cNvSpPr txBox="1"/>
          <p:nvPr/>
        </p:nvSpPr>
        <p:spPr>
          <a:xfrm>
            <a:off x="1228725" y="581025"/>
            <a:ext cx="10701337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STRATEGIC CUSTOMER ACQUISITION</a:t>
            </a:r>
            <a:endParaRPr/>
          </a:p>
        </p:txBody>
      </p:sp>
      <p:sp>
        <p:nvSpPr>
          <p:cNvPr id="225" name="Google Shape;225;p20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1" name="Google Shape;231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670869"/>
            <a:ext cx="2555081" cy="117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2" name="Google Shape;232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3469481" y="2670869"/>
            <a:ext cx="2555081" cy="117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3" name="Google Shape;233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180446" y="2597379"/>
            <a:ext cx="2555081" cy="117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865393" y="2670869"/>
            <a:ext cx="2555081" cy="117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5" name="Google Shape;235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798828" y="4555981"/>
            <a:ext cx="3454300" cy="117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6" name="Google Shape;236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4405531" y="4595812"/>
            <a:ext cx="3454449" cy="117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7" name="Google Shape;237;p21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8187638" y="4595812"/>
            <a:ext cx="3454300" cy="117723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21" descr="image.png"/>
          <p:cNvPicPr preferRelativeResize="0"/>
          <p:nvPr/>
        </p:nvPicPr>
        <p:blipFill rotWithShape="1">
          <a:blip r:embed="rId10">
            <a:alphaModFix/>
          </a:blip>
          <a:srcRect/>
          <a:stretch/>
        </p:blipFill>
        <p:spPr>
          <a:xfrm>
            <a:off x="771525" y="671512"/>
            <a:ext cx="352425" cy="3048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39" name="Google Shape;239;p21" descr="image.png"/>
          <p:cNvPicPr preferRelativeResize="0"/>
          <p:nvPr/>
        </p:nvPicPr>
        <p:blipFill rotWithShape="1">
          <a:blip r:embed="rId11">
            <a:alphaModFix/>
          </a:blip>
          <a:srcRect/>
          <a:stretch/>
        </p:blipFill>
        <p:spPr>
          <a:xfrm>
            <a:off x="1934765" y="2823269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0" name="Google Shape;240;p21"/>
          <p:cNvSpPr txBox="1"/>
          <p:nvPr/>
        </p:nvSpPr>
        <p:spPr>
          <a:xfrm>
            <a:off x="867667" y="3128069"/>
            <a:ext cx="236279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F0F1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Product</a:t>
            </a:r>
            <a:endParaRPr/>
          </a:p>
        </p:txBody>
      </p:sp>
      <p:sp>
        <p:nvSpPr>
          <p:cNvPr id="241" name="Google Shape;241;p21"/>
          <p:cNvSpPr txBox="1"/>
          <p:nvPr/>
        </p:nvSpPr>
        <p:spPr>
          <a:xfrm>
            <a:off x="923925" y="3375719"/>
            <a:ext cx="2250281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Integrated hair, nail, eyelash, and brow aesthetics.</a:t>
            </a:r>
            <a:endParaRPr sz="1200" dirty="0"/>
          </a:p>
        </p:txBody>
      </p:sp>
      <p:pic>
        <p:nvPicPr>
          <p:cNvPr id="242" name="Google Shape;242;p21" descr="image.png"/>
          <p:cNvPicPr preferRelativeResize="0"/>
          <p:nvPr/>
        </p:nvPicPr>
        <p:blipFill rotWithShape="1">
          <a:blip r:embed="rId12">
            <a:alphaModFix/>
          </a:blip>
          <a:srcRect/>
          <a:stretch/>
        </p:blipFill>
        <p:spPr>
          <a:xfrm>
            <a:off x="4632721" y="2823269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3" name="Google Shape;243;p21"/>
          <p:cNvSpPr txBox="1"/>
          <p:nvPr/>
        </p:nvSpPr>
        <p:spPr>
          <a:xfrm>
            <a:off x="3565624" y="3128069"/>
            <a:ext cx="236279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F0F1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Price</a:t>
            </a:r>
            <a:endParaRPr/>
          </a:p>
        </p:txBody>
      </p:sp>
      <p:sp>
        <p:nvSpPr>
          <p:cNvPr id="244" name="Google Shape;244;p21"/>
          <p:cNvSpPr txBox="1"/>
          <p:nvPr/>
        </p:nvSpPr>
        <p:spPr>
          <a:xfrm>
            <a:off x="3621881" y="3375719"/>
            <a:ext cx="2250281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Premium positioning offset by competitive bundles.</a:t>
            </a:r>
            <a:endParaRPr sz="1200" dirty="0"/>
          </a:p>
        </p:txBody>
      </p:sp>
      <p:pic>
        <p:nvPicPr>
          <p:cNvPr id="245" name="Google Shape;245;p21" descr="image.png"/>
          <p:cNvPicPr preferRelativeResize="0"/>
          <p:nvPr/>
        </p:nvPicPr>
        <p:blipFill rotWithShape="1">
          <a:blip r:embed="rId13">
            <a:alphaModFix/>
          </a:blip>
          <a:srcRect/>
          <a:stretch/>
        </p:blipFill>
        <p:spPr>
          <a:xfrm>
            <a:off x="7316389" y="2527994"/>
            <a:ext cx="25717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6" name="Google Shape;246;p21"/>
          <p:cNvSpPr txBox="1"/>
          <p:nvPr/>
        </p:nvSpPr>
        <p:spPr>
          <a:xfrm>
            <a:off x="6276588" y="2852974"/>
            <a:ext cx="236279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2F0F1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Place</a:t>
            </a:r>
            <a:endParaRPr dirty="0"/>
          </a:p>
        </p:txBody>
      </p:sp>
      <p:sp>
        <p:nvSpPr>
          <p:cNvPr id="247" name="Google Shape;247;p21"/>
          <p:cNvSpPr txBox="1"/>
          <p:nvPr/>
        </p:nvSpPr>
        <p:spPr>
          <a:xfrm>
            <a:off x="6348118" y="3075212"/>
            <a:ext cx="2250281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Central Birmingham commercial footfall + app booking.</a:t>
            </a:r>
            <a:endParaRPr sz="1200" dirty="0"/>
          </a:p>
        </p:txBody>
      </p:sp>
      <p:pic>
        <p:nvPicPr>
          <p:cNvPr id="248" name="Google Shape;248;p21" descr="image.png"/>
          <p:cNvPicPr preferRelativeResize="0"/>
          <p:nvPr/>
        </p:nvPicPr>
        <p:blipFill rotWithShape="1">
          <a:blip r:embed="rId14">
            <a:alphaModFix/>
          </a:blip>
          <a:srcRect/>
          <a:stretch/>
        </p:blipFill>
        <p:spPr>
          <a:xfrm>
            <a:off x="10083188" y="2631456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49" name="Google Shape;249;p21"/>
          <p:cNvSpPr txBox="1"/>
          <p:nvPr/>
        </p:nvSpPr>
        <p:spPr>
          <a:xfrm>
            <a:off x="8956076" y="2947953"/>
            <a:ext cx="236279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2F0F1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Promotion</a:t>
            </a:r>
            <a:endParaRPr dirty="0"/>
          </a:p>
        </p:txBody>
      </p:sp>
      <p:sp>
        <p:nvSpPr>
          <p:cNvPr id="250" name="Google Shape;250;p21"/>
          <p:cNvSpPr txBox="1"/>
          <p:nvPr/>
        </p:nvSpPr>
        <p:spPr>
          <a:xfrm>
            <a:off x="9017793" y="3119504"/>
            <a:ext cx="2250281" cy="7755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Instagram reels, organic TikTok content, influencer reach.</a:t>
            </a:r>
            <a:endParaRPr sz="1200" dirty="0"/>
          </a:p>
        </p:txBody>
      </p:sp>
      <p:pic>
        <p:nvPicPr>
          <p:cNvPr id="251" name="Google Shape;251;p21" descr="image.png"/>
          <p:cNvPicPr preferRelativeResize="0"/>
          <p:nvPr/>
        </p:nvPicPr>
        <p:blipFill rotWithShape="1">
          <a:blip r:embed="rId15">
            <a:alphaModFix/>
          </a:blip>
          <a:srcRect/>
          <a:stretch/>
        </p:blipFill>
        <p:spPr>
          <a:xfrm>
            <a:off x="2355799" y="4282696"/>
            <a:ext cx="28575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52" name="Google Shape;252;p21"/>
          <p:cNvSpPr txBox="1"/>
          <p:nvPr/>
        </p:nvSpPr>
        <p:spPr>
          <a:xfrm>
            <a:off x="858651" y="4602642"/>
            <a:ext cx="330697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 dirty="0">
                <a:solidFill>
                  <a:srgbClr val="2F0F1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People</a:t>
            </a:r>
            <a:endParaRPr dirty="0"/>
          </a:p>
        </p:txBody>
      </p:sp>
      <p:sp>
        <p:nvSpPr>
          <p:cNvPr id="253" name="Google Shape;253;p21"/>
          <p:cNvSpPr txBox="1"/>
          <p:nvPr/>
        </p:nvSpPr>
        <p:spPr>
          <a:xfrm>
            <a:off x="923925" y="4743450"/>
            <a:ext cx="3149500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Skilled, certified professionals with ongoing training.</a:t>
            </a:r>
            <a:endParaRPr sz="1200" dirty="0"/>
          </a:p>
        </p:txBody>
      </p:sp>
      <p:pic>
        <p:nvPicPr>
          <p:cNvPr id="254" name="Google Shape;254;p21" descr="image.png"/>
          <p:cNvPicPr preferRelativeResize="0"/>
          <p:nvPr/>
        </p:nvPicPr>
        <p:blipFill rotWithShape="1">
          <a:blip r:embed="rId16">
            <a:alphaModFix/>
          </a:blip>
          <a:srcRect/>
          <a:stretch/>
        </p:blipFill>
        <p:spPr>
          <a:xfrm>
            <a:off x="5981551" y="4191000"/>
            <a:ext cx="228600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55" name="Google Shape;255;p21"/>
          <p:cNvSpPr txBox="1"/>
          <p:nvPr/>
        </p:nvSpPr>
        <p:spPr>
          <a:xfrm>
            <a:off x="4442359" y="4495800"/>
            <a:ext cx="3307132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F0F1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Process</a:t>
            </a:r>
            <a:endParaRPr/>
          </a:p>
        </p:txBody>
      </p:sp>
      <p:sp>
        <p:nvSpPr>
          <p:cNvPr id="256" name="Google Shape;256;p21"/>
          <p:cNvSpPr txBox="1"/>
          <p:nvPr/>
        </p:nvSpPr>
        <p:spPr>
          <a:xfrm>
            <a:off x="4521100" y="4743450"/>
            <a:ext cx="3149649" cy="5170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Seamless digital booking, CRM and automated aftercare.</a:t>
            </a:r>
            <a:endParaRPr sz="1200" dirty="0"/>
          </a:p>
        </p:txBody>
      </p:sp>
      <p:pic>
        <p:nvPicPr>
          <p:cNvPr id="257" name="Google Shape;257;p21" descr="image.png"/>
          <p:cNvPicPr preferRelativeResize="0"/>
          <p:nvPr/>
        </p:nvPicPr>
        <p:blipFill rotWithShape="1">
          <a:blip r:embed="rId17">
            <a:alphaModFix/>
          </a:blip>
          <a:srcRect/>
          <a:stretch/>
        </p:blipFill>
        <p:spPr>
          <a:xfrm>
            <a:off x="9564588" y="4191000"/>
            <a:ext cx="257175" cy="228600"/>
          </a:xfrm>
          <a:prstGeom prst="rect">
            <a:avLst/>
          </a:prstGeom>
          <a:noFill/>
          <a:ln>
            <a:noFill/>
          </a:ln>
        </p:spPr>
      </p:pic>
      <p:sp>
        <p:nvSpPr>
          <p:cNvPr id="258" name="Google Shape;258;p21"/>
          <p:cNvSpPr txBox="1"/>
          <p:nvPr/>
        </p:nvSpPr>
        <p:spPr>
          <a:xfrm>
            <a:off x="8039687" y="4495800"/>
            <a:ext cx="3306975" cy="20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1" i="0" u="none" strike="noStrike" cap="none">
                <a:solidFill>
                  <a:srgbClr val="2F0F1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Physical Evidence</a:t>
            </a:r>
            <a:endParaRPr/>
          </a:p>
        </p:txBody>
      </p:sp>
      <p:sp>
        <p:nvSpPr>
          <p:cNvPr id="259" name="Google Shape;259;p21"/>
          <p:cNvSpPr txBox="1"/>
          <p:nvPr/>
        </p:nvSpPr>
        <p:spPr>
          <a:xfrm>
            <a:off x="8118425" y="4743450"/>
            <a:ext cx="3149500" cy="1599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4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00" b="0" i="0" u="none" strike="noStrike" cap="none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Modern, clean, botanical luxury design elements.</a:t>
            </a:r>
            <a:endParaRPr/>
          </a:p>
        </p:txBody>
      </p:sp>
      <p:sp>
        <p:nvSpPr>
          <p:cNvPr id="260" name="Google Shape;260;p21"/>
          <p:cNvSpPr txBox="1"/>
          <p:nvPr/>
        </p:nvSpPr>
        <p:spPr>
          <a:xfrm>
            <a:off x="1266825" y="581025"/>
            <a:ext cx="1066133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THE MARKETING MIX (7PS)</a:t>
            </a:r>
            <a:endParaRPr/>
          </a:p>
        </p:txBody>
      </p:sp>
      <p:sp>
        <p:nvSpPr>
          <p:cNvPr id="261" name="Google Shape;261;p21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213B"/>
        </a:solidFill>
        <a:effectLst/>
      </p:bgPr>
    </p:bg>
    <p:spTree>
      <p:nvGrpSpPr>
        <p:cNvPr id="1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" name="Google Shape;266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67" name="Google Shape;267;p22"/>
          <p:cNvSpPr txBox="1"/>
          <p:nvPr/>
        </p:nvSpPr>
        <p:spPr>
          <a:xfrm>
            <a:off x="771525" y="2059334"/>
            <a:ext cx="10648950" cy="2095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D4AF37"/>
                </a:solidFill>
                <a:latin typeface="Montserrat SemiBold"/>
                <a:ea typeface="Montserrat SemiBold"/>
                <a:cs typeface="Montserrat SemiBold"/>
                <a:sym typeface="Montserrat SemiBold"/>
              </a:rPr>
              <a:t>SECTION 04</a:t>
            </a:r>
            <a:endParaRPr/>
          </a:p>
        </p:txBody>
      </p:sp>
      <p:sp>
        <p:nvSpPr>
          <p:cNvPr id="268" name="Google Shape;268;p22"/>
          <p:cNvSpPr txBox="1"/>
          <p:nvPr/>
        </p:nvSpPr>
        <p:spPr>
          <a:xfrm>
            <a:off x="505301" y="2507009"/>
            <a:ext cx="11181397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750" b="0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Funding Requirements</a:t>
            </a:r>
            <a:br>
              <a:rPr lang="en-US"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</a:br>
            <a:r>
              <a:rPr lang="en-US" sz="3750" b="1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&amp; Resource Allocation</a:t>
            </a:r>
            <a:endParaRPr/>
          </a:p>
        </p:txBody>
      </p:sp>
      <p:sp>
        <p:nvSpPr>
          <p:cNvPr id="269" name="Google Shape;269;p22"/>
          <p:cNvSpPr/>
          <p:nvPr/>
        </p:nvSpPr>
        <p:spPr>
          <a:xfrm>
            <a:off x="5715000" y="4031009"/>
            <a:ext cx="762000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22"/>
          <p:cNvSpPr txBox="1"/>
          <p:nvPr/>
        </p:nvSpPr>
        <p:spPr>
          <a:xfrm>
            <a:off x="3000375" y="4250084"/>
            <a:ext cx="619125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0" u="none" strike="noStrike" cap="none">
                <a:solidFill>
                  <a:srgbClr val="FAF6F0"/>
                </a:solidFill>
                <a:latin typeface="Montserrat"/>
                <a:ea typeface="Montserrat"/>
                <a:cs typeface="Montserrat"/>
                <a:sym typeface="Montserrat"/>
              </a:rPr>
              <a:t>Comprehensive financial overview of total capital requirements, strategic sourcing, and allocation channels.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5" name="Google Shape;275;p23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76" name="Google Shape;276;p23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671512"/>
            <a:ext cx="200025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277" name="Google Shape;277;p23"/>
          <p:cNvSpPr txBox="1"/>
          <p:nvPr/>
        </p:nvSpPr>
        <p:spPr>
          <a:xfrm>
            <a:off x="1038225" y="2438400"/>
            <a:ext cx="5160645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Capitalization Mix</a:t>
            </a:r>
            <a:endParaRPr/>
          </a:p>
        </p:txBody>
      </p:sp>
      <p:sp>
        <p:nvSpPr>
          <p:cNvPr id="278" name="Google Shape;278;p23"/>
          <p:cNvSpPr/>
          <p:nvPr/>
        </p:nvSpPr>
        <p:spPr>
          <a:xfrm>
            <a:off x="771525" y="2781300"/>
            <a:ext cx="5181600" cy="2319932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79" name="Google Shape;279;p23"/>
          <p:cNvGraphicFramePr/>
          <p:nvPr/>
        </p:nvGraphicFramePr>
        <p:xfrm>
          <a:off x="771525" y="2781300"/>
          <a:ext cx="5181600" cy="2319900"/>
        </p:xfrm>
        <a:graphic>
          <a:graphicData uri="http://schemas.openxmlformats.org/drawingml/2006/table">
            <a:tbl>
              <a:tblPr firstRow="1" bandRow="1">
                <a:noFill/>
                <a:tableStyleId>{7B6BC191-5C28-4A16-8B58-6EBDA397CA41}</a:tableStyleId>
              </a:tblPr>
              <a:tblGrid>
                <a:gridCol w="35245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70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639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6F0"/>
                          </a:solidFill>
                          <a:latin typeface="Playfair Display SemiBold"/>
                          <a:ea typeface="Playfair Display SemiBold"/>
                          <a:cs typeface="Playfair Display SemiBold"/>
                          <a:sym typeface="Playfair Display SemiBold"/>
                        </a:rPr>
                        <a:t>Funding Channels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6F0"/>
                          </a:solidFill>
                          <a:latin typeface="Playfair Display SemiBold"/>
                          <a:ea typeface="Playfair Display SemiBold"/>
                          <a:cs typeface="Playfair Display SemiBold"/>
                          <a:sym typeface="Playfair Display SemiBold"/>
                        </a:rPr>
                        <a:t>Amount (£)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639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Personal Equity</a:t>
                      </a: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 (Savings)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5,000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639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SME Bank Debt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10,000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639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Government Startup Grant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5,000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640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Total Available Capital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5B213B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£20,000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80" name="Google Shape;280;p23"/>
          <p:cNvSpPr txBox="1"/>
          <p:nvPr/>
        </p:nvSpPr>
        <p:spPr>
          <a:xfrm>
            <a:off x="6448425" y="2438400"/>
            <a:ext cx="5220652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Planned Expenditure</a:t>
            </a:r>
            <a:endParaRPr/>
          </a:p>
        </p:txBody>
      </p:sp>
      <p:pic>
        <p:nvPicPr>
          <p:cNvPr id="281" name="Google Shape;281;p23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2466975"/>
            <a:ext cx="190500" cy="171450"/>
          </a:xfrm>
          <a:prstGeom prst="rect">
            <a:avLst/>
          </a:prstGeom>
          <a:noFill/>
          <a:ln>
            <a:noFill/>
          </a:ln>
        </p:spPr>
      </p:pic>
      <p:sp>
        <p:nvSpPr>
          <p:cNvPr id="282" name="Google Shape;282;p23"/>
          <p:cNvSpPr/>
          <p:nvPr/>
        </p:nvSpPr>
        <p:spPr>
          <a:xfrm>
            <a:off x="771525" y="3262312"/>
            <a:ext cx="3524547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3" name="Google Shape;283;p23"/>
          <p:cNvSpPr/>
          <p:nvPr/>
        </p:nvSpPr>
        <p:spPr>
          <a:xfrm>
            <a:off x="4296072" y="3262312"/>
            <a:ext cx="1657052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84" name="Google Shape;284;p23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6238875" y="2466975"/>
            <a:ext cx="133350" cy="171450"/>
          </a:xfrm>
          <a:prstGeom prst="rect">
            <a:avLst/>
          </a:prstGeom>
          <a:noFill/>
          <a:ln>
            <a:noFill/>
          </a:ln>
        </p:spPr>
      </p:pic>
      <p:sp>
        <p:nvSpPr>
          <p:cNvPr id="285" name="Google Shape;285;p23"/>
          <p:cNvSpPr/>
          <p:nvPr/>
        </p:nvSpPr>
        <p:spPr>
          <a:xfrm>
            <a:off x="6238875" y="2781300"/>
            <a:ext cx="5181600" cy="3674119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 cap="flat" cmpd="sng">
            <a:solidFill>
              <a:srgbClr val="4A7DBA"/>
            </a:solidFill>
            <a:prstDash val="solid"/>
            <a:round/>
            <a:headEnd type="none" w="sm" len="sm"/>
            <a:tailEnd type="none" w="sm" len="sm"/>
          </a:ln>
          <a:effectLst>
            <a:outerShdw blurRad="40000" dist="230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86" name="Google Shape;286;p23"/>
          <p:cNvGraphicFramePr/>
          <p:nvPr/>
        </p:nvGraphicFramePr>
        <p:xfrm>
          <a:off x="6238875" y="2781300"/>
          <a:ext cx="5181600" cy="3674200"/>
        </p:xfrm>
        <a:graphic>
          <a:graphicData uri="http://schemas.openxmlformats.org/drawingml/2006/table">
            <a:tbl>
              <a:tblPr firstRow="1" bandRow="1">
                <a:noFill/>
                <a:tableStyleId>{7B6BC191-5C28-4A16-8B58-6EBDA397CA41}</a:tableStyleId>
              </a:tblPr>
              <a:tblGrid>
                <a:gridCol w="3733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4485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6F0"/>
                          </a:solidFill>
                          <a:latin typeface="Playfair Display SemiBold"/>
                          <a:ea typeface="Playfair Display SemiBold"/>
                          <a:cs typeface="Playfair Display SemiBold"/>
                          <a:sym typeface="Playfair Display SemiBold"/>
                        </a:rPr>
                        <a:t>Strategic Expense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125" b="0" i="0" u="none" strike="noStrike" cap="none">
                          <a:solidFill>
                            <a:srgbClr val="FAF6F0"/>
                          </a:solidFill>
                          <a:latin typeface="Playfair Display SemiBold"/>
                          <a:ea typeface="Playfair Display SemiBold"/>
                          <a:cs typeface="Playfair Display SemiBold"/>
                          <a:sym typeface="Playfair Display SemiBold"/>
                        </a:rPr>
                        <a:t>Cost (£)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Commercial Rent Deposit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4,000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Specialist Equipment Setups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5,000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Interior Furniture &amp; Fit-out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2,500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Vegan Eco-Products Inventory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2,000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Marketing, Licenses &amp; Tech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4,000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Operational Working Capital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0" i="0" u="none" strike="noStrike" cap="none">
                          <a:solidFill>
                            <a:srgbClr val="4A3E43"/>
                          </a:solidFill>
                          <a:latin typeface="Montserrat SemiBold"/>
                          <a:ea typeface="Montserrat SemiBold"/>
                          <a:cs typeface="Montserrat SemiBold"/>
                          <a:sym typeface="Montserrat SemiBold"/>
                        </a:rPr>
                        <a:t>2,500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FAF8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59275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4A3E43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Total Sourced Outflow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050" b="1" i="0" u="none" strike="noStrike" cap="none">
                          <a:solidFill>
                            <a:srgbClr val="5B213B"/>
                          </a:solidFill>
                          <a:latin typeface="Montserrat"/>
                          <a:ea typeface="Montserrat"/>
                          <a:cs typeface="Montserrat"/>
                          <a:sym typeface="Montserrat"/>
                        </a:rPr>
                        <a:t>£20,000</a:t>
                      </a:r>
                      <a:endParaRPr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5B213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287" name="Google Shape;287;p23"/>
          <p:cNvSpPr/>
          <p:nvPr/>
        </p:nvSpPr>
        <p:spPr>
          <a:xfrm>
            <a:off x="771525" y="3742283"/>
            <a:ext cx="3524547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23"/>
          <p:cNvSpPr/>
          <p:nvPr/>
        </p:nvSpPr>
        <p:spPr>
          <a:xfrm>
            <a:off x="4296072" y="3742283"/>
            <a:ext cx="1657052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23"/>
          <p:cNvSpPr/>
          <p:nvPr/>
        </p:nvSpPr>
        <p:spPr>
          <a:xfrm>
            <a:off x="771525" y="4193678"/>
            <a:ext cx="3524547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0" name="Google Shape;290;p23"/>
          <p:cNvSpPr/>
          <p:nvPr/>
        </p:nvSpPr>
        <p:spPr>
          <a:xfrm>
            <a:off x="4296072" y="4193678"/>
            <a:ext cx="1657052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23"/>
          <p:cNvSpPr/>
          <p:nvPr/>
        </p:nvSpPr>
        <p:spPr>
          <a:xfrm>
            <a:off x="771525" y="4645074"/>
            <a:ext cx="3524547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2" name="Google Shape;292;p23"/>
          <p:cNvSpPr/>
          <p:nvPr/>
        </p:nvSpPr>
        <p:spPr>
          <a:xfrm>
            <a:off x="4296072" y="4645074"/>
            <a:ext cx="1657052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3" name="Google Shape;293;p23"/>
          <p:cNvSpPr/>
          <p:nvPr/>
        </p:nvSpPr>
        <p:spPr>
          <a:xfrm>
            <a:off x="6238875" y="3262312"/>
            <a:ext cx="3733055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4" name="Google Shape;294;p23"/>
          <p:cNvSpPr/>
          <p:nvPr/>
        </p:nvSpPr>
        <p:spPr>
          <a:xfrm>
            <a:off x="9971930" y="3262312"/>
            <a:ext cx="1448544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5" name="Google Shape;295;p23"/>
          <p:cNvSpPr/>
          <p:nvPr/>
        </p:nvSpPr>
        <p:spPr>
          <a:xfrm>
            <a:off x="6238875" y="3742283"/>
            <a:ext cx="3733055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6" name="Google Shape;296;p23"/>
          <p:cNvSpPr/>
          <p:nvPr/>
        </p:nvSpPr>
        <p:spPr>
          <a:xfrm>
            <a:off x="9971930" y="3742283"/>
            <a:ext cx="1448544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7" name="Google Shape;297;p23"/>
          <p:cNvSpPr/>
          <p:nvPr/>
        </p:nvSpPr>
        <p:spPr>
          <a:xfrm>
            <a:off x="6238875" y="4193678"/>
            <a:ext cx="3733055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8" name="Google Shape;298;p23"/>
          <p:cNvSpPr/>
          <p:nvPr/>
        </p:nvSpPr>
        <p:spPr>
          <a:xfrm>
            <a:off x="9971930" y="4193678"/>
            <a:ext cx="1448544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9" name="Google Shape;299;p23"/>
          <p:cNvSpPr/>
          <p:nvPr/>
        </p:nvSpPr>
        <p:spPr>
          <a:xfrm>
            <a:off x="6238875" y="4645074"/>
            <a:ext cx="3733055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0" name="Google Shape;300;p23"/>
          <p:cNvSpPr/>
          <p:nvPr/>
        </p:nvSpPr>
        <p:spPr>
          <a:xfrm>
            <a:off x="9971930" y="4645074"/>
            <a:ext cx="1448544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1" name="Google Shape;301;p23"/>
          <p:cNvSpPr/>
          <p:nvPr/>
        </p:nvSpPr>
        <p:spPr>
          <a:xfrm>
            <a:off x="6238875" y="5096470"/>
            <a:ext cx="3733055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2" name="Google Shape;302;p23"/>
          <p:cNvSpPr/>
          <p:nvPr/>
        </p:nvSpPr>
        <p:spPr>
          <a:xfrm>
            <a:off x="9971930" y="5096470"/>
            <a:ext cx="1448544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23"/>
          <p:cNvSpPr/>
          <p:nvPr/>
        </p:nvSpPr>
        <p:spPr>
          <a:xfrm>
            <a:off x="6238875" y="5547866"/>
            <a:ext cx="3733055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23"/>
          <p:cNvSpPr/>
          <p:nvPr/>
        </p:nvSpPr>
        <p:spPr>
          <a:xfrm>
            <a:off x="9971930" y="5547866"/>
            <a:ext cx="1448544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23"/>
          <p:cNvSpPr/>
          <p:nvPr/>
        </p:nvSpPr>
        <p:spPr>
          <a:xfrm>
            <a:off x="6238875" y="5999261"/>
            <a:ext cx="3733055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23"/>
          <p:cNvSpPr/>
          <p:nvPr/>
        </p:nvSpPr>
        <p:spPr>
          <a:xfrm>
            <a:off x="9971930" y="5999261"/>
            <a:ext cx="1448544" cy="9525"/>
          </a:xfrm>
          <a:prstGeom prst="rect">
            <a:avLst/>
          </a:prstGeom>
          <a:solidFill>
            <a:srgbClr val="EAE5E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7" name="Google Shape;307;p23"/>
          <p:cNvSpPr txBox="1"/>
          <p:nvPr/>
        </p:nvSpPr>
        <p:spPr>
          <a:xfrm>
            <a:off x="1114425" y="581025"/>
            <a:ext cx="10821352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CAPITAL &amp; ALLOCATION BREAKDOWN</a:t>
            </a:r>
            <a:endParaRPr/>
          </a:p>
        </p:txBody>
      </p:sp>
      <p:sp>
        <p:nvSpPr>
          <p:cNvPr id="308" name="Google Shape;308;p23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3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3" name="Google Shape;313;p2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166538" y="991302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14" name="Google Shape;314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87228" y="3874898"/>
            <a:ext cx="3194595" cy="18359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5" name="Google Shape;315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4449125" y="3882628"/>
            <a:ext cx="3194595" cy="18359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6" name="Google Shape;316;p2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8234270" y="3936792"/>
            <a:ext cx="3194595" cy="1835943"/>
          </a:xfrm>
          <a:prstGeom prst="rect">
            <a:avLst/>
          </a:prstGeom>
          <a:noFill/>
          <a:ln>
            <a:noFill/>
          </a:ln>
        </p:spPr>
      </p:pic>
      <p:pic>
        <p:nvPicPr>
          <p:cNvPr id="317" name="Google Shape;317;p2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671512"/>
            <a:ext cx="314325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318" name="Google Shape;318;p24"/>
          <p:cNvSpPr txBox="1"/>
          <p:nvPr/>
        </p:nvSpPr>
        <p:spPr>
          <a:xfrm>
            <a:off x="952845" y="3490109"/>
            <a:ext cx="291427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 dirty="0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Short Term</a:t>
            </a:r>
            <a:endParaRPr dirty="0"/>
          </a:p>
        </p:txBody>
      </p:sp>
      <p:sp>
        <p:nvSpPr>
          <p:cNvPr id="319" name="Google Shape;319;p24"/>
          <p:cNvSpPr txBox="1"/>
          <p:nvPr/>
        </p:nvSpPr>
        <p:spPr>
          <a:xfrm>
            <a:off x="981075" y="3958828"/>
            <a:ext cx="2775495" cy="15081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Build solid localized brand footprint, activate online referral engines, integrate digital booking portals, launch beauty influencer campaigns.</a:t>
            </a:r>
            <a:endParaRPr dirty="0"/>
          </a:p>
        </p:txBody>
      </p:sp>
      <p:sp>
        <p:nvSpPr>
          <p:cNvPr id="320" name="Google Shape;320;p24"/>
          <p:cNvSpPr txBox="1"/>
          <p:nvPr/>
        </p:nvSpPr>
        <p:spPr>
          <a:xfrm>
            <a:off x="4638790" y="3654028"/>
            <a:ext cx="291427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Medium Term</a:t>
            </a:r>
            <a:endParaRPr/>
          </a:p>
        </p:txBody>
      </p:sp>
      <p:sp>
        <p:nvSpPr>
          <p:cNvPr id="321" name="Google Shape;321;p24"/>
          <p:cNvSpPr txBox="1"/>
          <p:nvPr/>
        </p:nvSpPr>
        <p:spPr>
          <a:xfrm>
            <a:off x="4708177" y="3958828"/>
            <a:ext cx="2775495" cy="15081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Introduce advanced biological skincare portfolios, hire elite niche specialists, deploy mobile salon popups for corporate partnerships.</a:t>
            </a:r>
            <a:endParaRPr dirty="0"/>
          </a:p>
        </p:txBody>
      </p:sp>
      <p:sp>
        <p:nvSpPr>
          <p:cNvPr id="322" name="Google Shape;322;p24"/>
          <p:cNvSpPr txBox="1"/>
          <p:nvPr/>
        </p:nvSpPr>
        <p:spPr>
          <a:xfrm>
            <a:off x="8365893" y="3654028"/>
            <a:ext cx="2914270" cy="2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Long Term</a:t>
            </a:r>
            <a:endParaRPr/>
          </a:p>
        </p:txBody>
      </p:sp>
      <p:sp>
        <p:nvSpPr>
          <p:cNvPr id="323" name="Google Shape;323;p24"/>
          <p:cNvSpPr txBox="1"/>
          <p:nvPr/>
        </p:nvSpPr>
        <p:spPr>
          <a:xfrm>
            <a:off x="8435280" y="3958828"/>
            <a:ext cx="2775495" cy="15081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b="0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Open secondary branch in the West Midlands, launch Beauty Glow Cosmetics line, establish the accredited Hair &amp; Beauty Training Academy.</a:t>
            </a:r>
            <a:endParaRPr dirty="0"/>
          </a:p>
        </p:txBody>
      </p:sp>
      <p:pic>
        <p:nvPicPr>
          <p:cNvPr id="324" name="Google Shape;324;p2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2235472" y="3112130"/>
            <a:ext cx="266700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5" name="Google Shape;325;p2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929163" y="3263503"/>
            <a:ext cx="333375" cy="2667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26" name="Google Shape;326;p24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9670553" y="3263503"/>
            <a:ext cx="304800" cy="266700"/>
          </a:xfrm>
          <a:prstGeom prst="rect">
            <a:avLst/>
          </a:prstGeom>
          <a:noFill/>
          <a:ln>
            <a:noFill/>
          </a:ln>
        </p:spPr>
      </p:pic>
      <p:sp>
        <p:nvSpPr>
          <p:cNvPr id="327" name="Google Shape;327;p24"/>
          <p:cNvSpPr/>
          <p:nvPr/>
        </p:nvSpPr>
        <p:spPr>
          <a:xfrm>
            <a:off x="771525" y="3929062"/>
            <a:ext cx="10648950" cy="285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24"/>
          <p:cNvSpPr txBox="1"/>
          <p:nvPr/>
        </p:nvSpPr>
        <p:spPr>
          <a:xfrm>
            <a:off x="1228725" y="581025"/>
            <a:ext cx="10701337" cy="5048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STRATEGIC FOCUS &amp; MILESTONES</a:t>
            </a:r>
            <a:endParaRPr/>
          </a:p>
        </p:txBody>
      </p:sp>
      <p:sp>
        <p:nvSpPr>
          <p:cNvPr id="329" name="Google Shape;329;p24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0"/>
        </a:solidFill>
        <a:effectLst/>
      </p:bgPr>
    </p:bg>
    <p:spTree>
      <p:nvGrpSpPr>
        <p:cNvPr id="1" name="Shape 3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4" name="Google Shape;334;p2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35" name="Google Shape;335;p2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771525" y="2899767"/>
            <a:ext cx="10648950" cy="2748558"/>
          </a:xfrm>
          <a:prstGeom prst="rect">
            <a:avLst/>
          </a:prstGeom>
          <a:noFill/>
          <a:ln>
            <a:noFill/>
          </a:ln>
        </p:spPr>
      </p:pic>
      <p:pic>
        <p:nvPicPr>
          <p:cNvPr id="336" name="Google Shape;336;p2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71525" y="671512"/>
            <a:ext cx="276225" cy="304800"/>
          </a:xfrm>
          <a:prstGeom prst="rect">
            <a:avLst/>
          </a:prstGeom>
          <a:noFill/>
          <a:ln>
            <a:noFill/>
          </a:ln>
        </p:spPr>
      </p:pic>
      <p:sp>
        <p:nvSpPr>
          <p:cNvPr id="337" name="Google Shape;337;p25"/>
          <p:cNvSpPr txBox="1"/>
          <p:nvPr/>
        </p:nvSpPr>
        <p:spPr>
          <a:xfrm>
            <a:off x="1295400" y="3137892"/>
            <a:ext cx="988695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British Beauty Council. (2024). </a:t>
            </a:r>
            <a:r>
              <a:rPr lang="en-US" i="1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The Value of the Beauty Industry.</a:t>
            </a: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Department for Business and Trade.</a:t>
            </a:r>
            <a:endParaRPr dirty="0"/>
          </a:p>
        </p:txBody>
      </p:sp>
      <p:sp>
        <p:nvSpPr>
          <p:cNvPr id="338" name="Google Shape;338;p25"/>
          <p:cNvSpPr txBox="1"/>
          <p:nvPr/>
        </p:nvSpPr>
        <p:spPr>
          <a:xfrm>
            <a:off x="1295400" y="3425428"/>
            <a:ext cx="988695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Gov.uk. (2015). </a:t>
            </a:r>
            <a:r>
              <a:rPr lang="en-US" i="1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Consumer Rights Act 2015.</a:t>
            </a: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HM Government Legislative Repository.</a:t>
            </a:r>
            <a:endParaRPr dirty="0"/>
          </a:p>
        </p:txBody>
      </p:sp>
      <p:sp>
        <p:nvSpPr>
          <p:cNvPr id="339" name="Google Shape;339;p25"/>
          <p:cNvSpPr txBox="1"/>
          <p:nvPr/>
        </p:nvSpPr>
        <p:spPr>
          <a:xfrm>
            <a:off x="1295400" y="3712964"/>
            <a:ext cx="9886950" cy="6032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Kotler, P., Armstrong, G., Harris, L. C., &amp; He, H. (2020). </a:t>
            </a:r>
            <a:r>
              <a:rPr lang="en-US" i="1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Principles of Marketing</a:t>
            </a: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(9th European ed.). Pearson Education.</a:t>
            </a:r>
            <a:endParaRPr dirty="0"/>
          </a:p>
        </p:txBody>
      </p:sp>
      <p:sp>
        <p:nvSpPr>
          <p:cNvPr id="340" name="Google Shape;340;p25"/>
          <p:cNvSpPr txBox="1"/>
          <p:nvPr/>
        </p:nvSpPr>
        <p:spPr>
          <a:xfrm>
            <a:off x="1190625" y="5163067"/>
            <a:ext cx="988695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Johnson, G., Scholes, K., &amp; Whittington, R. (2020). </a:t>
            </a:r>
            <a:r>
              <a:rPr lang="en-US" i="1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Exploring Strategy</a:t>
            </a: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(12th ed.). Pearson Education.</a:t>
            </a:r>
            <a:endParaRPr dirty="0"/>
          </a:p>
        </p:txBody>
      </p:sp>
      <p:sp>
        <p:nvSpPr>
          <p:cNvPr id="341" name="Google Shape;341;p25"/>
          <p:cNvSpPr txBox="1"/>
          <p:nvPr/>
        </p:nvSpPr>
        <p:spPr>
          <a:xfrm>
            <a:off x="1295400" y="4288035"/>
            <a:ext cx="9886950" cy="301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Porter, M. E. (1985). </a:t>
            </a:r>
            <a:r>
              <a:rPr lang="en-US" i="1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Competitive Advantage: Creating and Sustaining Superior Performance.</a:t>
            </a: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Free Press.</a:t>
            </a:r>
            <a:endParaRPr dirty="0"/>
          </a:p>
        </p:txBody>
      </p:sp>
      <p:sp>
        <p:nvSpPr>
          <p:cNvPr id="342" name="Google Shape;342;p25"/>
          <p:cNvSpPr txBox="1"/>
          <p:nvPr/>
        </p:nvSpPr>
        <p:spPr>
          <a:xfrm>
            <a:off x="1295400" y="4575571"/>
            <a:ext cx="9886950" cy="60324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3989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Armstrong, M. (2023). </a:t>
            </a:r>
            <a:r>
              <a:rPr lang="en-US" i="1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Armstrong's Handbook of Human Resource Management Practice</a:t>
            </a:r>
            <a:r>
              <a:rPr lang="en-US" i="0" u="none" strike="noStrike" cap="none" dirty="0">
                <a:solidFill>
                  <a:srgbClr val="4A3E43"/>
                </a:solidFill>
                <a:latin typeface="Montserrat"/>
                <a:ea typeface="Montserrat"/>
                <a:cs typeface="Montserrat"/>
                <a:sym typeface="Montserrat"/>
              </a:rPr>
              <a:t> (16th ed.). Kogan Page.</a:t>
            </a:r>
            <a:endParaRPr dirty="0"/>
          </a:p>
        </p:txBody>
      </p:sp>
      <p:pic>
        <p:nvPicPr>
          <p:cNvPr id="343" name="Google Shape;343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3171229"/>
            <a:ext cx="9525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4" name="Google Shape;344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3458765"/>
            <a:ext cx="9525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5" name="Google Shape;345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3746301"/>
            <a:ext cx="9525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6" name="Google Shape;346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4033837"/>
            <a:ext cx="9525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7" name="Google Shape;347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4321373"/>
            <a:ext cx="95250" cy="133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48" name="Google Shape;348;p2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1009650" y="4608909"/>
            <a:ext cx="95250" cy="133350"/>
          </a:xfrm>
          <a:prstGeom prst="rect">
            <a:avLst/>
          </a:prstGeom>
          <a:noFill/>
          <a:ln>
            <a:noFill/>
          </a:ln>
        </p:spPr>
      </p:pic>
      <p:sp>
        <p:nvSpPr>
          <p:cNvPr id="349" name="Google Shape;349;p25"/>
          <p:cNvSpPr txBox="1"/>
          <p:nvPr/>
        </p:nvSpPr>
        <p:spPr>
          <a:xfrm>
            <a:off x="1190625" y="614146"/>
            <a:ext cx="10741342" cy="4385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850" b="1" i="0" u="none" strike="noStrike" cap="none" dirty="0">
                <a:solidFill>
                  <a:srgbClr val="5B213B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REFERENCES</a:t>
            </a:r>
            <a:endParaRPr dirty="0"/>
          </a:p>
        </p:txBody>
      </p:sp>
      <p:sp>
        <p:nvSpPr>
          <p:cNvPr id="350" name="Google Shape;350;p25"/>
          <p:cNvSpPr/>
          <p:nvPr/>
        </p:nvSpPr>
        <p:spPr>
          <a:xfrm>
            <a:off x="771525" y="1209675"/>
            <a:ext cx="10648950" cy="19050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42FE70-F5C6-CC95-7A21-B73A685EFD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13452" y="5212972"/>
            <a:ext cx="91448" cy="13412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B213B"/>
        </a:solidFill>
        <a:effectLst/>
      </p:bgPr>
    </p:bg>
    <p:spTree>
      <p:nvGrpSpPr>
        <p:cNvPr id="1" name="Shape 3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5" name="Google Shape;355;p2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356" name="Google Shape;356;p26"/>
          <p:cNvSpPr txBox="1"/>
          <p:nvPr/>
        </p:nvSpPr>
        <p:spPr>
          <a:xfrm>
            <a:off x="505301" y="2800498"/>
            <a:ext cx="11181397" cy="639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2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200" b="1" i="0" u="none" strike="noStrike" cap="none">
                <a:solidFill>
                  <a:srgbClr val="FAF6F0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Thank You</a:t>
            </a:r>
            <a:endParaRPr/>
          </a:p>
        </p:txBody>
      </p:sp>
      <p:sp>
        <p:nvSpPr>
          <p:cNvPr id="357" name="Google Shape;357;p26"/>
          <p:cNvSpPr txBox="1"/>
          <p:nvPr/>
        </p:nvSpPr>
        <p:spPr>
          <a:xfrm>
            <a:off x="771525" y="3535709"/>
            <a:ext cx="10648950" cy="335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0" i="1" u="none" strike="noStrike" cap="none">
                <a:solidFill>
                  <a:srgbClr val="D4AF37"/>
                </a:solidFill>
                <a:latin typeface="Playfair Display"/>
                <a:ea typeface="Playfair Display"/>
                <a:cs typeface="Playfair Display"/>
                <a:sym typeface="Playfair Display"/>
              </a:rPr>
              <a:t>Beauty Glow Salon &amp; Spa</a:t>
            </a:r>
            <a:endParaRPr/>
          </a:p>
        </p:txBody>
      </p:sp>
      <p:sp>
        <p:nvSpPr>
          <p:cNvPr id="358" name="Google Shape;358;p26"/>
          <p:cNvSpPr/>
          <p:nvPr/>
        </p:nvSpPr>
        <p:spPr>
          <a:xfrm>
            <a:off x="5715000" y="4251870"/>
            <a:ext cx="762000" cy="28575"/>
          </a:xfrm>
          <a:prstGeom prst="rect">
            <a:avLst/>
          </a:prstGeom>
          <a:solidFill>
            <a:srgbClr val="D4AF37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9" name="Google Shape;359;p26"/>
          <p:cNvSpPr txBox="1"/>
          <p:nvPr/>
        </p:nvSpPr>
        <p:spPr>
          <a:xfrm>
            <a:off x="771525" y="4661445"/>
            <a:ext cx="10648950" cy="2437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b="0" i="0" u="none" strike="noStrike" cap="none">
                <a:solidFill>
                  <a:srgbClr val="E6DFD9"/>
                </a:solidFill>
                <a:latin typeface="Montserrat"/>
                <a:ea typeface="Montserrat"/>
                <a:cs typeface="Montserrat"/>
                <a:sym typeface="Montserrat"/>
              </a:rPr>
              <a:t>We welcome your questions and strategic feedback.</a:t>
            </a:r>
            <a:endParaRPr/>
          </a:p>
        </p:txBody>
      </p:sp>
      <p:pic>
        <p:nvPicPr>
          <p:cNvPr id="360" name="Google Shape;360;p2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0" y="1952773"/>
            <a:ext cx="762000" cy="6096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905</Words>
  <Application>Microsoft Office PowerPoint</Application>
  <PresentationFormat>Widescreen</PresentationFormat>
  <Paragraphs>125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Playfair Display</vt:lpstr>
      <vt:lpstr>Montserrat</vt:lpstr>
      <vt:lpstr>Calibri</vt:lpstr>
      <vt:lpstr>Times New Roman</vt:lpstr>
      <vt:lpstr>Playfair Display SemiBold</vt:lpstr>
      <vt:lpstr>Montserrat SemiBold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TEMILOLUWA</dc:creator>
  <cp:lastModifiedBy>yinka ade</cp:lastModifiedBy>
  <cp:revision>2</cp:revision>
  <dcterms:modified xsi:type="dcterms:W3CDTF">2026-07-12T20:46:10Z</dcterms:modified>
</cp:coreProperties>
</file>