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61" r:id="rId4"/>
    <p:sldId id="258" r:id="rId5"/>
    <p:sldId id="262" r:id="rId6"/>
    <p:sldId id="285" r:id="rId7"/>
    <p:sldId id="286" r:id="rId8"/>
    <p:sldId id="287" r:id="rId9"/>
    <p:sldId id="263" r:id="rId10"/>
    <p:sldId id="259" r:id="rId11"/>
    <p:sldId id="275" r:id="rId12"/>
    <p:sldId id="260" r:id="rId13"/>
    <p:sldId id="288" r:id="rId14"/>
    <p:sldId id="267" r:id="rId15"/>
    <p:sldId id="264" r:id="rId16"/>
    <p:sldId id="265" r:id="rId17"/>
    <p:sldId id="266" r:id="rId18"/>
    <p:sldId id="268" r:id="rId19"/>
    <p:sldId id="269" r:id="rId20"/>
    <p:sldId id="270" r:id="rId21"/>
    <p:sldId id="271" r:id="rId22"/>
    <p:sldId id="272" r:id="rId23"/>
    <p:sldId id="273" r:id="rId24"/>
    <p:sldId id="274" r:id="rId25"/>
    <p:sldId id="276" r:id="rId26"/>
    <p:sldId id="277" r:id="rId27"/>
    <p:sldId id="278" r:id="rId28"/>
    <p:sldId id="279" r:id="rId29"/>
    <p:sldId id="280" r:id="rId30"/>
    <p:sldId id="281" r:id="rId31"/>
    <p:sldId id="284" r:id="rId32"/>
    <p:sldId id="282" r:id="rId33"/>
    <p:sldId id="28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10/20/2022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63015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10/20/2022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6484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10/20/2022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67035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10/20/2022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31628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10/20/2022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8456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10/20/2022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72339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10/20/2022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6995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10/20/2022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53547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10/20/2022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0967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10/20/2022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8941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10/20/2022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78189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10/20/2022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9903404"/>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2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2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2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32.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0D2927F-12C3-4FEC-91C0-CBF5791FEDA7}"/>
              </a:ext>
            </a:extLst>
          </p:cNvPr>
          <p:cNvPicPr>
            <a:picLocks noChangeAspect="1"/>
          </p:cNvPicPr>
          <p:nvPr/>
        </p:nvPicPr>
        <p:blipFill rotWithShape="1">
          <a:blip r:embed="rId2"/>
          <a:srcRect t="12054" b="3677"/>
          <a:stretch/>
        </p:blipFill>
        <p:spPr>
          <a:xfrm>
            <a:off x="-1" y="10"/>
            <a:ext cx="12191999" cy="6857990"/>
          </a:xfrm>
          <a:prstGeom prst="rect">
            <a:avLst/>
          </a:prstGeom>
        </p:spPr>
      </p:pic>
      <p:sp>
        <p:nvSpPr>
          <p:cNvPr id="9" name="Rectangle 8">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18982"/>
            <a:ext cx="7537704" cy="2462668"/>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EBA268-D79C-4A6B-AB92-AC879B55EF2D}"/>
              </a:ext>
            </a:extLst>
          </p:cNvPr>
          <p:cNvSpPr>
            <a:spLocks noGrp="1"/>
          </p:cNvSpPr>
          <p:nvPr>
            <p:ph type="ctrTitle"/>
          </p:nvPr>
        </p:nvSpPr>
        <p:spPr>
          <a:xfrm>
            <a:off x="735791" y="3331444"/>
            <a:ext cx="6470692" cy="1229306"/>
          </a:xfrm>
        </p:spPr>
        <p:txBody>
          <a:bodyPr>
            <a:normAutofit/>
          </a:bodyPr>
          <a:lstStyle/>
          <a:p>
            <a:r>
              <a:rPr lang="en-US" sz="4600">
                <a:solidFill>
                  <a:schemeClr val="tx1"/>
                </a:solidFill>
              </a:rPr>
              <a:t>Learning in the Digital Era </a:t>
            </a:r>
          </a:p>
        </p:txBody>
      </p:sp>
      <p:sp>
        <p:nvSpPr>
          <p:cNvPr id="3" name="Subtitle 2">
            <a:extLst>
              <a:ext uri="{FF2B5EF4-FFF2-40B4-BE49-F238E27FC236}">
                <a16:creationId xmlns:a16="http://schemas.microsoft.com/office/drawing/2014/main" id="{C8D4D8EC-817B-468C-9CA1-F361FCC1C7F0}"/>
              </a:ext>
            </a:extLst>
          </p:cNvPr>
          <p:cNvSpPr>
            <a:spLocks noGrp="1"/>
          </p:cNvSpPr>
          <p:nvPr>
            <p:ph type="subTitle" idx="1"/>
          </p:nvPr>
        </p:nvSpPr>
        <p:spPr>
          <a:xfrm>
            <a:off x="735791" y="4735799"/>
            <a:ext cx="6470693" cy="605256"/>
          </a:xfrm>
        </p:spPr>
        <p:txBody>
          <a:bodyPr>
            <a:normAutofit/>
          </a:bodyPr>
          <a:lstStyle/>
          <a:p>
            <a:r>
              <a:rPr lang="en-US" dirty="0"/>
              <a:t>Unit 2 Review</a:t>
            </a:r>
          </a:p>
        </p:txBody>
      </p:sp>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2700">
            <a:solidFill>
              <a:schemeClr val="tx1">
                <a:lumMod val="75000"/>
                <a:lumOff val="25000"/>
                <a:alpha val="9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390A367-0330-4E03-9D5F-40308A797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59263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9426B45-4C4F-4D52-8537-76E9A5B89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E5EC8-F556-4016-8ABF-E1DE88483A49}"/>
              </a:ext>
            </a:extLst>
          </p:cNvPr>
          <p:cNvSpPr>
            <a:spLocks noGrp="1"/>
          </p:cNvSpPr>
          <p:nvPr>
            <p:ph type="title"/>
          </p:nvPr>
        </p:nvSpPr>
        <p:spPr>
          <a:xfrm>
            <a:off x="1036320" y="286603"/>
            <a:ext cx="10058400" cy="1450757"/>
          </a:xfrm>
        </p:spPr>
        <p:txBody>
          <a:bodyPr>
            <a:normAutofit/>
          </a:bodyPr>
          <a:lstStyle/>
          <a:p>
            <a:r>
              <a:rPr lang="en-US" dirty="0"/>
              <a:t>Bouncing Forward – Lifelong Learning</a:t>
            </a:r>
          </a:p>
        </p:txBody>
      </p:sp>
      <p:cxnSp>
        <p:nvCxnSpPr>
          <p:cNvPr id="73" name="Straight Connector 72">
            <a:extLst>
              <a:ext uri="{FF2B5EF4-FFF2-40B4-BE49-F238E27FC236}">
                <a16:creationId xmlns:a16="http://schemas.microsoft.com/office/drawing/2014/main" id="{CF117E1C-E964-4433-B1A8-BB2301D0F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7 Keys to Developing Resilience">
            <a:extLst>
              <a:ext uri="{FF2B5EF4-FFF2-40B4-BE49-F238E27FC236}">
                <a16:creationId xmlns:a16="http://schemas.microsoft.com/office/drawing/2014/main" id="{B24E05F2-8DF3-4764-9C0E-8D120FD96DB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048" r="26407" b="-2"/>
          <a:stretch/>
        </p:blipFill>
        <p:spPr bwMode="auto">
          <a:xfrm>
            <a:off x="1161535" y="2108200"/>
            <a:ext cx="3495807" cy="360061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D55D9EB-4BF4-45F8-B13B-7CAA7C353E73}"/>
              </a:ext>
            </a:extLst>
          </p:cNvPr>
          <p:cNvSpPr>
            <a:spLocks noGrp="1"/>
          </p:cNvSpPr>
          <p:nvPr>
            <p:ph idx="1"/>
          </p:nvPr>
        </p:nvSpPr>
        <p:spPr>
          <a:xfrm>
            <a:off x="5248657" y="2268644"/>
            <a:ext cx="5846063" cy="3279724"/>
          </a:xfrm>
        </p:spPr>
        <p:txBody>
          <a:bodyPr>
            <a:normAutofit lnSpcReduction="10000"/>
          </a:bodyPr>
          <a:lstStyle/>
          <a:p>
            <a:r>
              <a:rPr lang="en-US" dirty="0"/>
              <a:t>Resilience – The capacity to recover quickly from set-backs</a:t>
            </a:r>
          </a:p>
          <a:p>
            <a:endParaRPr lang="en-US" dirty="0"/>
          </a:p>
          <a:p>
            <a:r>
              <a:rPr lang="en-US" dirty="0"/>
              <a:t>Personal Resilience – the ability to remain calm and productive during times of uncertainty.</a:t>
            </a:r>
          </a:p>
          <a:p>
            <a:endParaRPr lang="en-US" dirty="0"/>
          </a:p>
          <a:p>
            <a:pPr algn="ctr"/>
            <a:r>
              <a:rPr lang="en-US" dirty="0">
                <a:solidFill>
                  <a:srgbClr val="0070C0"/>
                </a:solidFill>
              </a:rPr>
              <a:t>Resilience is about how you recharge and not tolerate the experience.</a:t>
            </a:r>
          </a:p>
        </p:txBody>
      </p:sp>
      <p:sp>
        <p:nvSpPr>
          <p:cNvPr id="75" name="Rectangle 74">
            <a:extLst>
              <a:ext uri="{FF2B5EF4-FFF2-40B4-BE49-F238E27FC236}">
                <a16:creationId xmlns:a16="http://schemas.microsoft.com/office/drawing/2014/main" id="{67E6FB20-7663-466F-A928-9371C34F9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427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10271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DE793C2-B56A-42D4-B01D-E40F00FE1FB0}"/>
              </a:ext>
            </a:extLst>
          </p:cNvPr>
          <p:cNvPicPr>
            <a:picLocks noGrp="1" noChangeAspect="1"/>
          </p:cNvPicPr>
          <p:nvPr>
            <p:ph idx="1"/>
          </p:nvPr>
        </p:nvPicPr>
        <p:blipFill>
          <a:blip r:embed="rId2"/>
          <a:stretch>
            <a:fillRect/>
          </a:stretch>
        </p:blipFill>
        <p:spPr>
          <a:xfrm>
            <a:off x="876594" y="1341320"/>
            <a:ext cx="4952214" cy="3602736"/>
          </a:xfrm>
          <a:prstGeom prst="rect">
            <a:avLst/>
          </a:prstGeom>
        </p:spPr>
      </p:pic>
      <p:pic>
        <p:nvPicPr>
          <p:cNvPr id="2050" name="Picture 2" descr="Neuroplasticity and Resilience: The Case for Mindfulness as a  Growth-Hacking Tool | by WDHB Strategic Learning | WDHB.log | Medium">
            <a:extLst>
              <a:ext uri="{FF2B5EF4-FFF2-40B4-BE49-F238E27FC236}">
                <a16:creationId xmlns:a16="http://schemas.microsoft.com/office/drawing/2014/main" id="{00E8A02E-0B34-4DDC-818C-A8DF3E85FF2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65615" y="1341320"/>
            <a:ext cx="5089579" cy="3602736"/>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45296"/>
            <a:ext cx="10515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9" name="Rectangle 78">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B3596FE4-5832-4E73-BC24-C213ABD21146}"/>
              </a:ext>
            </a:extLst>
          </p:cNvPr>
          <p:cNvSpPr txBox="1"/>
          <p:nvPr/>
        </p:nvSpPr>
        <p:spPr>
          <a:xfrm>
            <a:off x="7791769" y="423979"/>
            <a:ext cx="3444917" cy="523220"/>
          </a:xfrm>
          <a:prstGeom prst="rect">
            <a:avLst/>
          </a:prstGeom>
          <a:noFill/>
        </p:spPr>
        <p:txBody>
          <a:bodyPr wrap="none" rtlCol="0">
            <a:spAutoFit/>
          </a:bodyPr>
          <a:lstStyle/>
          <a:p>
            <a:r>
              <a:rPr lang="en-US" sz="2800" b="1" dirty="0"/>
              <a:t>What’s your umbrella?</a:t>
            </a:r>
          </a:p>
        </p:txBody>
      </p:sp>
    </p:spTree>
    <p:extLst>
      <p:ext uri="{BB962C8B-B14F-4D97-AF65-F5344CB8AC3E}">
        <p14:creationId xmlns:p14="http://schemas.microsoft.com/office/powerpoint/2010/main" val="3365497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AECA7-68F5-452D-B014-3933D20956C1}"/>
              </a:ext>
            </a:extLst>
          </p:cNvPr>
          <p:cNvSpPr>
            <a:spLocks noGrp="1"/>
          </p:cNvSpPr>
          <p:nvPr>
            <p:ph type="title"/>
          </p:nvPr>
        </p:nvSpPr>
        <p:spPr/>
        <p:txBody>
          <a:bodyPr/>
          <a:lstStyle/>
          <a:p>
            <a:r>
              <a:rPr lang="en-US" dirty="0"/>
              <a:t>7 Ways to develop Resilience</a:t>
            </a:r>
          </a:p>
        </p:txBody>
      </p:sp>
      <p:sp>
        <p:nvSpPr>
          <p:cNvPr id="3" name="Content Placeholder 2">
            <a:extLst>
              <a:ext uri="{FF2B5EF4-FFF2-40B4-BE49-F238E27FC236}">
                <a16:creationId xmlns:a16="http://schemas.microsoft.com/office/drawing/2014/main" id="{C8054649-9FDC-4BDA-B950-F4EDB0BE7CAA}"/>
              </a:ext>
            </a:extLst>
          </p:cNvPr>
          <p:cNvSpPr>
            <a:spLocks noGrp="1"/>
          </p:cNvSpPr>
          <p:nvPr>
            <p:ph idx="1"/>
          </p:nvPr>
        </p:nvSpPr>
        <p:spPr/>
        <p:txBody>
          <a:bodyPr>
            <a:normAutofit fontScale="85000" lnSpcReduction="20000"/>
          </a:bodyPr>
          <a:lstStyle/>
          <a:p>
            <a:pPr>
              <a:buFont typeface="Wingdings" panose="05000000000000000000" pitchFamily="2" charset="2"/>
              <a:buChar char="Ø"/>
            </a:pPr>
            <a:r>
              <a:rPr lang="en-US" dirty="0"/>
              <a:t> </a:t>
            </a:r>
            <a:r>
              <a:rPr lang="en-US" b="1" dirty="0"/>
              <a:t>Self-Respecting</a:t>
            </a:r>
            <a:r>
              <a:rPr lang="en-US" dirty="0"/>
              <a:t> – Don’t relay on others for a sense of self worth and fake it until you make it so you can operate with a sense of composure.</a:t>
            </a:r>
          </a:p>
          <a:p>
            <a:pPr>
              <a:buFont typeface="Wingdings" panose="05000000000000000000" pitchFamily="2" charset="2"/>
              <a:buChar char="Ø"/>
            </a:pPr>
            <a:r>
              <a:rPr lang="en-US" dirty="0"/>
              <a:t> </a:t>
            </a:r>
            <a:r>
              <a:rPr lang="en-US" b="1" dirty="0"/>
              <a:t>Driven</a:t>
            </a:r>
            <a:r>
              <a:rPr lang="en-US" dirty="0"/>
              <a:t> – We are driven, confident and emotionally intelligent (internal). We are not needy, desperate or overly reactive.</a:t>
            </a:r>
          </a:p>
          <a:p>
            <a:pPr>
              <a:buFont typeface="Wingdings" panose="05000000000000000000" pitchFamily="2" charset="2"/>
              <a:buChar char="Ø"/>
            </a:pPr>
            <a:r>
              <a:rPr lang="en-US" dirty="0"/>
              <a:t> </a:t>
            </a:r>
            <a:r>
              <a:rPr lang="en-US" b="1" dirty="0"/>
              <a:t>Discerning</a:t>
            </a:r>
            <a:r>
              <a:rPr lang="en-US" dirty="0"/>
              <a:t> – Sensitive to the company we keep and who we develop relationships with.</a:t>
            </a:r>
          </a:p>
          <a:p>
            <a:pPr>
              <a:buFont typeface="Wingdings" panose="05000000000000000000" pitchFamily="2" charset="2"/>
              <a:buChar char="Ø"/>
            </a:pPr>
            <a:r>
              <a:rPr lang="en-US" dirty="0"/>
              <a:t> </a:t>
            </a:r>
            <a:r>
              <a:rPr lang="en-US" b="1" dirty="0"/>
              <a:t>Tasteful</a:t>
            </a:r>
            <a:r>
              <a:rPr lang="en-US" dirty="0"/>
              <a:t> – Classy and tasteful in our approach to building relationships and professional practice (the loudest are the least heard).</a:t>
            </a:r>
          </a:p>
          <a:p>
            <a:pPr>
              <a:buFont typeface="Wingdings" panose="05000000000000000000" pitchFamily="2" charset="2"/>
              <a:buChar char="Ø"/>
            </a:pPr>
            <a:r>
              <a:rPr lang="en-US" dirty="0"/>
              <a:t> </a:t>
            </a:r>
            <a:r>
              <a:rPr lang="en-US" b="1" dirty="0"/>
              <a:t>Nurturing</a:t>
            </a:r>
            <a:r>
              <a:rPr lang="en-US" dirty="0"/>
              <a:t> – Look after your family, your career and yourself.</a:t>
            </a:r>
          </a:p>
          <a:p>
            <a:pPr>
              <a:buFont typeface="Wingdings" panose="05000000000000000000" pitchFamily="2" charset="2"/>
              <a:buChar char="Ø"/>
            </a:pPr>
            <a:r>
              <a:rPr lang="en-US" dirty="0"/>
              <a:t> </a:t>
            </a:r>
            <a:r>
              <a:rPr lang="en-US" b="1" dirty="0"/>
              <a:t>Gritty</a:t>
            </a:r>
            <a:r>
              <a:rPr lang="en-US" dirty="0"/>
              <a:t> – Be Shrewd, focused and determined to achieve our aspirations regardless of time or distance.</a:t>
            </a:r>
          </a:p>
          <a:p>
            <a:pPr>
              <a:buFont typeface="Wingdings" panose="05000000000000000000" pitchFamily="2" charset="2"/>
              <a:buChar char="Ø"/>
            </a:pPr>
            <a:r>
              <a:rPr lang="en-US" dirty="0"/>
              <a:t> </a:t>
            </a:r>
            <a:r>
              <a:rPr lang="en-US" b="1" dirty="0"/>
              <a:t>Focused on Others </a:t>
            </a:r>
            <a:r>
              <a:rPr lang="en-US" dirty="0"/>
              <a:t>– See good in others, value their intelligence and character which will bring those characteristics into our life.</a:t>
            </a:r>
          </a:p>
        </p:txBody>
      </p:sp>
    </p:spTree>
    <p:extLst>
      <p:ext uri="{BB962C8B-B14F-4D97-AF65-F5344CB8AC3E}">
        <p14:creationId xmlns:p14="http://schemas.microsoft.com/office/powerpoint/2010/main" val="1720708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8B57E-9272-4ADC-A620-359F7A6843FF}"/>
              </a:ext>
            </a:extLst>
          </p:cNvPr>
          <p:cNvSpPr>
            <a:spLocks noGrp="1"/>
          </p:cNvSpPr>
          <p:nvPr>
            <p:ph type="title"/>
          </p:nvPr>
        </p:nvSpPr>
        <p:spPr>
          <a:xfrm>
            <a:off x="313509" y="321469"/>
            <a:ext cx="10058400" cy="1450757"/>
          </a:xfrm>
        </p:spPr>
        <p:txBody>
          <a:bodyPr/>
          <a:lstStyle/>
          <a:p>
            <a:r>
              <a:rPr lang="en-US" dirty="0"/>
              <a:t>Resilient – What does it look like?</a:t>
            </a:r>
          </a:p>
        </p:txBody>
      </p:sp>
      <p:pic>
        <p:nvPicPr>
          <p:cNvPr id="3074" name="Picture 2" descr="3 traits of highly resilient people - Business Insider">
            <a:extLst>
              <a:ext uri="{FF2B5EF4-FFF2-40B4-BE49-F238E27FC236}">
                <a16:creationId xmlns:a16="http://schemas.microsoft.com/office/drawing/2014/main" id="{1870F1E8-6F31-413F-B606-A8B398DCEF6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492120" y="2169319"/>
            <a:ext cx="2543176" cy="184785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esilient People, Fragile Governance: Bangladesh - United Nations University">
            <a:extLst>
              <a:ext uri="{FF2B5EF4-FFF2-40B4-BE49-F238E27FC236}">
                <a16:creationId xmlns:a16="http://schemas.microsoft.com/office/drawing/2014/main" id="{59D627C8-6F58-4D17-A9DB-A568A08B95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845" y="2293144"/>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These Are The Secrets Of Resilient People">
            <a:extLst>
              <a:ext uri="{FF2B5EF4-FFF2-40B4-BE49-F238E27FC236}">
                <a16:creationId xmlns:a16="http://schemas.microsoft.com/office/drawing/2014/main" id="{0463DE52-BB9C-44A5-B1FE-BEAB8FBD49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3930" y="2245519"/>
            <a:ext cx="2705100" cy="1695450"/>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The 1 Thing All Highly Resilient People Have in Common - PLAY STRONG® Sports">
            <a:extLst>
              <a:ext uri="{FF2B5EF4-FFF2-40B4-BE49-F238E27FC236}">
                <a16:creationId xmlns:a16="http://schemas.microsoft.com/office/drawing/2014/main" id="{CA0734AD-62EC-4DA4-85F1-653E063297B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92120" y="4462365"/>
            <a:ext cx="2543176" cy="1743075"/>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A Unique Child: Inclusion - Getting to know you | Nursery World">
            <a:extLst>
              <a:ext uri="{FF2B5EF4-FFF2-40B4-BE49-F238E27FC236}">
                <a16:creationId xmlns:a16="http://schemas.microsoft.com/office/drawing/2014/main" id="{7A0664F3-20CC-420E-A7C9-A43B31E6128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7895" y="4443315"/>
            <a:ext cx="2857500" cy="1762125"/>
          </a:xfrm>
          <a:prstGeom prst="rect">
            <a:avLst/>
          </a:prstGeom>
          <a:noFill/>
          <a:extLst>
            <a:ext uri="{909E8E84-426E-40DD-AFC4-6F175D3DCCD1}">
              <a14:hiddenFill xmlns:a14="http://schemas.microsoft.com/office/drawing/2010/main">
                <a:solidFill>
                  <a:srgbClr val="FFFFFF"/>
                </a:solidFill>
              </a14:hiddenFill>
            </a:ext>
          </a:extLst>
        </p:spPr>
      </p:pic>
      <p:pic>
        <p:nvPicPr>
          <p:cNvPr id="3090" name="Picture 18" descr="Vardy Wins Premier League Golden Boot">
            <a:extLst>
              <a:ext uri="{FF2B5EF4-FFF2-40B4-BE49-F238E27FC236}">
                <a16:creationId xmlns:a16="http://schemas.microsoft.com/office/drawing/2014/main" id="{A5E440B7-A6F9-445D-BD0D-58B3D428C0A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73930" y="4483241"/>
            <a:ext cx="2705100" cy="1682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4565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44A37DD3-1B84-4776-94E1-C0AAA5C0F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81DC01B-6657-4641-B3DB-E6290D033046}"/>
              </a:ext>
            </a:extLst>
          </p:cNvPr>
          <p:cNvSpPr>
            <a:spLocks noGrp="1"/>
          </p:cNvSpPr>
          <p:nvPr>
            <p:ph type="title"/>
          </p:nvPr>
        </p:nvSpPr>
        <p:spPr>
          <a:xfrm>
            <a:off x="828675" y="5120639"/>
            <a:ext cx="7137263" cy="1280161"/>
          </a:xfrm>
        </p:spPr>
        <p:txBody>
          <a:bodyPr vert="horz" lIns="91440" tIns="45720" rIns="91440" bIns="45720" rtlCol="0" anchor="ctr">
            <a:normAutofit/>
          </a:bodyPr>
          <a:lstStyle/>
          <a:p>
            <a:pPr algn="r"/>
            <a:r>
              <a:rPr lang="en-US" sz="4800" dirty="0">
                <a:solidFill>
                  <a:srgbClr val="FFFFFF"/>
                </a:solidFill>
              </a:rPr>
              <a:t>Ownership - Resilience</a:t>
            </a:r>
          </a:p>
        </p:txBody>
      </p:sp>
      <p:pic>
        <p:nvPicPr>
          <p:cNvPr id="4" name="Picture 10" descr="They Bounced Back: Portraits of Amazingly Resilient People | Small Online  Class for Ages 8-12 | Outschool">
            <a:extLst>
              <a:ext uri="{FF2B5EF4-FFF2-40B4-BE49-F238E27FC236}">
                <a16:creationId xmlns:a16="http://schemas.microsoft.com/office/drawing/2014/main" id="{6F01E701-224C-40C5-873F-63126A14B20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43468" y="917328"/>
            <a:ext cx="5130782" cy="307846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00BFBD01-2E6B-4842-AC4C-359F4DCA2028}"/>
              </a:ext>
            </a:extLst>
          </p:cNvPr>
          <p:cNvPicPr>
            <a:picLocks noChangeAspect="1"/>
          </p:cNvPicPr>
          <p:nvPr/>
        </p:nvPicPr>
        <p:blipFill>
          <a:blip r:embed="rId3"/>
          <a:stretch>
            <a:fillRect/>
          </a:stretch>
        </p:blipFill>
        <p:spPr>
          <a:xfrm>
            <a:off x="6417716" y="643467"/>
            <a:ext cx="4156093" cy="3626191"/>
          </a:xfrm>
          <a:prstGeom prst="rect">
            <a:avLst/>
          </a:prstGeom>
        </p:spPr>
      </p:pic>
      <p:cxnSp>
        <p:nvCxnSpPr>
          <p:cNvPr id="18" name="Straight Connector 17">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46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4DCD9B2-D552-47A6-9FE2-15D7E8159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CC18C0-3E52-4877-804F-491F506E4098}"/>
              </a:ext>
            </a:extLst>
          </p:cNvPr>
          <p:cNvSpPr>
            <a:spLocks noGrp="1"/>
          </p:cNvSpPr>
          <p:nvPr>
            <p:ph type="title"/>
          </p:nvPr>
        </p:nvSpPr>
        <p:spPr>
          <a:xfrm>
            <a:off x="6730000" y="774564"/>
            <a:ext cx="4813072" cy="3494790"/>
          </a:xfrm>
        </p:spPr>
        <p:txBody>
          <a:bodyPr vert="horz" lIns="91440" tIns="45720" rIns="91440" bIns="45720" rtlCol="0" anchor="b">
            <a:normAutofit/>
          </a:bodyPr>
          <a:lstStyle/>
          <a:p>
            <a:pPr algn="ctr"/>
            <a:r>
              <a:rPr lang="en-US" sz="6200" dirty="0">
                <a:solidFill>
                  <a:schemeClr val="tx1">
                    <a:lumMod val="85000"/>
                    <a:lumOff val="15000"/>
                  </a:schemeClr>
                </a:solidFill>
              </a:rPr>
              <a:t>Internal and External Locus of Control</a:t>
            </a:r>
          </a:p>
        </p:txBody>
      </p:sp>
      <p:pic>
        <p:nvPicPr>
          <p:cNvPr id="4" name="Content Placeholder 3">
            <a:extLst>
              <a:ext uri="{FF2B5EF4-FFF2-40B4-BE49-F238E27FC236}">
                <a16:creationId xmlns:a16="http://schemas.microsoft.com/office/drawing/2014/main" id="{A6A3F791-F129-4370-AFAA-435A34EECD3C}"/>
              </a:ext>
            </a:extLst>
          </p:cNvPr>
          <p:cNvPicPr>
            <a:picLocks noGrp="1" noChangeAspect="1"/>
          </p:cNvPicPr>
          <p:nvPr>
            <p:ph idx="1"/>
          </p:nvPr>
        </p:nvPicPr>
        <p:blipFill>
          <a:blip r:embed="rId2"/>
          <a:stretch>
            <a:fillRect/>
          </a:stretch>
        </p:blipFill>
        <p:spPr>
          <a:xfrm>
            <a:off x="107342" y="569177"/>
            <a:ext cx="6622658" cy="5281569"/>
          </a:xfrm>
          <a:prstGeom prst="rect">
            <a:avLst/>
          </a:prstGeom>
        </p:spPr>
      </p:pic>
      <p:cxnSp>
        <p:nvCxnSpPr>
          <p:cNvPr id="15" name="Straight Connector 14">
            <a:extLst>
              <a:ext uri="{FF2B5EF4-FFF2-40B4-BE49-F238E27FC236}">
                <a16:creationId xmlns:a16="http://schemas.microsoft.com/office/drawing/2014/main" id="{FCE0A9EA-62FA-4F43-BEF6-7BBBB3F90F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32349"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CCE25F7F-C10E-4478-90C0-93B61E638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47045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3E708-D6F1-4BB7-9A8A-359F60A6C671}"/>
              </a:ext>
            </a:extLst>
          </p:cNvPr>
          <p:cNvSpPr>
            <a:spLocks noGrp="1"/>
          </p:cNvSpPr>
          <p:nvPr>
            <p:ph type="title"/>
          </p:nvPr>
        </p:nvSpPr>
        <p:spPr/>
        <p:txBody>
          <a:bodyPr/>
          <a:lstStyle/>
          <a:p>
            <a:r>
              <a:rPr lang="en-US" dirty="0"/>
              <a:t>Locus of personal control</a:t>
            </a:r>
          </a:p>
        </p:txBody>
      </p:sp>
      <p:pic>
        <p:nvPicPr>
          <p:cNvPr id="4" name="Content Placeholder 3">
            <a:extLst>
              <a:ext uri="{FF2B5EF4-FFF2-40B4-BE49-F238E27FC236}">
                <a16:creationId xmlns:a16="http://schemas.microsoft.com/office/drawing/2014/main" id="{19DCFFBF-2345-4B6C-9A56-08DAC7572D8E}"/>
              </a:ext>
            </a:extLst>
          </p:cNvPr>
          <p:cNvPicPr>
            <a:picLocks noGrp="1" noChangeAspect="1"/>
          </p:cNvPicPr>
          <p:nvPr>
            <p:ph idx="1"/>
          </p:nvPr>
        </p:nvPicPr>
        <p:blipFill>
          <a:blip r:embed="rId2"/>
          <a:stretch>
            <a:fillRect/>
          </a:stretch>
        </p:blipFill>
        <p:spPr>
          <a:xfrm>
            <a:off x="182372" y="2593910"/>
            <a:ext cx="11827256" cy="2836506"/>
          </a:xfrm>
          <a:prstGeom prst="rect">
            <a:avLst/>
          </a:prstGeom>
        </p:spPr>
      </p:pic>
    </p:spTree>
    <p:extLst>
      <p:ext uri="{BB962C8B-B14F-4D97-AF65-F5344CB8AC3E}">
        <p14:creationId xmlns:p14="http://schemas.microsoft.com/office/powerpoint/2010/main" val="2673483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54DCD9B2-D552-47A6-9FE2-15D7E8159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6803E2-C04C-4593-A143-7FAF0063BEAC}"/>
              </a:ext>
            </a:extLst>
          </p:cNvPr>
          <p:cNvSpPr>
            <a:spLocks noGrp="1"/>
          </p:cNvSpPr>
          <p:nvPr>
            <p:ph type="title"/>
          </p:nvPr>
        </p:nvSpPr>
        <p:spPr>
          <a:xfrm>
            <a:off x="7093894" y="889958"/>
            <a:ext cx="4813072" cy="3494790"/>
          </a:xfrm>
        </p:spPr>
        <p:txBody>
          <a:bodyPr vert="horz" lIns="91440" tIns="45720" rIns="91440" bIns="45720" rtlCol="0" anchor="b">
            <a:normAutofit/>
          </a:bodyPr>
          <a:lstStyle/>
          <a:p>
            <a:r>
              <a:rPr lang="en-US" sz="6200" dirty="0">
                <a:solidFill>
                  <a:schemeClr val="tx1">
                    <a:lumMod val="85000"/>
                    <a:lumOff val="15000"/>
                  </a:schemeClr>
                </a:solidFill>
              </a:rPr>
              <a:t>Resilience – Attributes, Skills and Qualities?</a:t>
            </a:r>
          </a:p>
        </p:txBody>
      </p:sp>
      <p:pic>
        <p:nvPicPr>
          <p:cNvPr id="4098" name="Picture 2" descr="ICOR | Resilience Frameworks">
            <a:extLst>
              <a:ext uri="{FF2B5EF4-FFF2-40B4-BE49-F238E27FC236}">
                <a16:creationId xmlns:a16="http://schemas.microsoft.com/office/drawing/2014/main" id="{661809CB-A97D-4F0B-8BA9-7D0FB300D64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64641" y="341500"/>
            <a:ext cx="5705465" cy="5705465"/>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FCE0A9EA-62FA-4F43-BEF6-7BBBB3F90F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32349"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9" name="Rectangle 78">
            <a:extLst>
              <a:ext uri="{FF2B5EF4-FFF2-40B4-BE49-F238E27FC236}">
                <a16:creationId xmlns:a16="http://schemas.microsoft.com/office/drawing/2014/main" id="{CCE25F7F-C10E-4478-90C0-93B61E638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72886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5547F9-67F6-45B5-95A0-4B77E697A251}"/>
              </a:ext>
            </a:extLst>
          </p:cNvPr>
          <p:cNvSpPr>
            <a:spLocks noGrp="1"/>
          </p:cNvSpPr>
          <p:nvPr>
            <p:ph type="title"/>
          </p:nvPr>
        </p:nvSpPr>
        <p:spPr>
          <a:xfrm>
            <a:off x="6411685" y="634946"/>
            <a:ext cx="5127171" cy="1450757"/>
          </a:xfrm>
        </p:spPr>
        <p:txBody>
          <a:bodyPr>
            <a:normAutofit/>
          </a:bodyPr>
          <a:lstStyle/>
          <a:p>
            <a:r>
              <a:rPr lang="en-US" dirty="0"/>
              <a:t>Learning Agility</a:t>
            </a:r>
          </a:p>
        </p:txBody>
      </p:sp>
      <p:pic>
        <p:nvPicPr>
          <p:cNvPr id="7" name="Graphic 6" descr="Light Bulb and Gear">
            <a:extLst>
              <a:ext uri="{FF2B5EF4-FFF2-40B4-BE49-F238E27FC236}">
                <a16:creationId xmlns:a16="http://schemas.microsoft.com/office/drawing/2014/main" id="{96BBC2FD-C304-466A-BB04-217504437F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192" y="711306"/>
            <a:ext cx="5115347" cy="5115347"/>
          </a:xfrm>
          <a:prstGeom prst="rect">
            <a:avLst/>
          </a:prstGeom>
        </p:spPr>
      </p:pic>
      <p:cxnSp>
        <p:nvCxnSpPr>
          <p:cNvPr id="12" name="Straight Connector 11">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F192AA1-644D-4FF6-B3FD-16A0CA93093C}"/>
              </a:ext>
            </a:extLst>
          </p:cNvPr>
          <p:cNvSpPr>
            <a:spLocks noGrp="1"/>
          </p:cNvSpPr>
          <p:nvPr>
            <p:ph idx="1"/>
          </p:nvPr>
        </p:nvSpPr>
        <p:spPr>
          <a:xfrm>
            <a:off x="6411684" y="2407436"/>
            <a:ext cx="5127172" cy="3461658"/>
          </a:xfrm>
        </p:spPr>
        <p:txBody>
          <a:bodyPr>
            <a:normAutofit/>
          </a:bodyPr>
          <a:lstStyle/>
          <a:p>
            <a:r>
              <a:rPr lang="en-US" dirty="0"/>
              <a:t>The ability to identify and implement the skills and characteristics that an agile learner might display in an environment of uncertainty. Where they connect information from past and present experiences that helps them makes sense of the current changing climate. </a:t>
            </a:r>
          </a:p>
        </p:txBody>
      </p:sp>
      <p:sp>
        <p:nvSpPr>
          <p:cNvPr id="14" name="Rectangle 13">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70009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8308EEC-3375-4DD4-ADD5-71CA9634DA86}"/>
              </a:ext>
            </a:extLst>
          </p:cNvPr>
          <p:cNvPicPr>
            <a:picLocks noChangeAspect="1"/>
          </p:cNvPicPr>
          <p:nvPr/>
        </p:nvPicPr>
        <p:blipFill>
          <a:blip r:embed="rId2"/>
          <a:stretch>
            <a:fillRect/>
          </a:stretch>
        </p:blipFill>
        <p:spPr>
          <a:xfrm>
            <a:off x="837908" y="167270"/>
            <a:ext cx="11001375" cy="1524005"/>
          </a:xfrm>
          <a:prstGeom prst="rect">
            <a:avLst/>
          </a:prstGeom>
        </p:spPr>
      </p:pic>
      <p:pic>
        <p:nvPicPr>
          <p:cNvPr id="5" name="Picture 4">
            <a:extLst>
              <a:ext uri="{FF2B5EF4-FFF2-40B4-BE49-F238E27FC236}">
                <a16:creationId xmlns:a16="http://schemas.microsoft.com/office/drawing/2014/main" id="{EEC6E40E-1873-4CFF-AA0A-95113D763EA8}"/>
              </a:ext>
            </a:extLst>
          </p:cNvPr>
          <p:cNvPicPr>
            <a:picLocks noChangeAspect="1"/>
          </p:cNvPicPr>
          <p:nvPr/>
        </p:nvPicPr>
        <p:blipFill>
          <a:blip r:embed="rId3"/>
          <a:stretch>
            <a:fillRect/>
          </a:stretch>
        </p:blipFill>
        <p:spPr>
          <a:xfrm>
            <a:off x="110122" y="1989639"/>
            <a:ext cx="5772441" cy="1929217"/>
          </a:xfrm>
          <a:prstGeom prst="rect">
            <a:avLst/>
          </a:prstGeom>
        </p:spPr>
      </p:pic>
      <p:pic>
        <p:nvPicPr>
          <p:cNvPr id="6" name="Picture 5">
            <a:extLst>
              <a:ext uri="{FF2B5EF4-FFF2-40B4-BE49-F238E27FC236}">
                <a16:creationId xmlns:a16="http://schemas.microsoft.com/office/drawing/2014/main" id="{3D6A7E6C-B36A-49D2-8C1D-449A0986F769}"/>
              </a:ext>
            </a:extLst>
          </p:cNvPr>
          <p:cNvPicPr>
            <a:picLocks noChangeAspect="1"/>
          </p:cNvPicPr>
          <p:nvPr/>
        </p:nvPicPr>
        <p:blipFill>
          <a:blip r:embed="rId4"/>
          <a:stretch>
            <a:fillRect/>
          </a:stretch>
        </p:blipFill>
        <p:spPr>
          <a:xfrm>
            <a:off x="6062358" y="2701901"/>
            <a:ext cx="5797866" cy="1619032"/>
          </a:xfrm>
          <a:prstGeom prst="rect">
            <a:avLst/>
          </a:prstGeom>
        </p:spPr>
      </p:pic>
      <p:pic>
        <p:nvPicPr>
          <p:cNvPr id="7" name="Picture 6">
            <a:extLst>
              <a:ext uri="{FF2B5EF4-FFF2-40B4-BE49-F238E27FC236}">
                <a16:creationId xmlns:a16="http://schemas.microsoft.com/office/drawing/2014/main" id="{D9204196-DF40-431F-96C1-F4EA12F8B0E9}"/>
              </a:ext>
            </a:extLst>
          </p:cNvPr>
          <p:cNvPicPr>
            <a:picLocks noChangeAspect="1"/>
          </p:cNvPicPr>
          <p:nvPr/>
        </p:nvPicPr>
        <p:blipFill>
          <a:blip r:embed="rId5"/>
          <a:stretch>
            <a:fillRect/>
          </a:stretch>
        </p:blipFill>
        <p:spPr>
          <a:xfrm>
            <a:off x="139280" y="4217220"/>
            <a:ext cx="5743283" cy="1619031"/>
          </a:xfrm>
          <a:prstGeom prst="rect">
            <a:avLst/>
          </a:prstGeom>
        </p:spPr>
      </p:pic>
      <p:pic>
        <p:nvPicPr>
          <p:cNvPr id="8" name="Picture 7">
            <a:extLst>
              <a:ext uri="{FF2B5EF4-FFF2-40B4-BE49-F238E27FC236}">
                <a16:creationId xmlns:a16="http://schemas.microsoft.com/office/drawing/2014/main" id="{ECBAB1C4-5E08-4A39-BFCB-D10CCF3E978E}"/>
              </a:ext>
            </a:extLst>
          </p:cNvPr>
          <p:cNvPicPr>
            <a:picLocks noChangeAspect="1"/>
          </p:cNvPicPr>
          <p:nvPr/>
        </p:nvPicPr>
        <p:blipFill>
          <a:blip r:embed="rId6"/>
          <a:stretch>
            <a:fillRect/>
          </a:stretch>
        </p:blipFill>
        <p:spPr>
          <a:xfrm>
            <a:off x="6062358" y="4562670"/>
            <a:ext cx="5755984" cy="1737740"/>
          </a:xfrm>
          <a:prstGeom prst="rect">
            <a:avLst/>
          </a:prstGeom>
        </p:spPr>
      </p:pic>
    </p:spTree>
    <p:extLst>
      <p:ext uri="{BB962C8B-B14F-4D97-AF65-F5344CB8AC3E}">
        <p14:creationId xmlns:p14="http://schemas.microsoft.com/office/powerpoint/2010/main" val="292623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AC8F3C-7E44-4F9F-A8F1-7D82D1849C6D}"/>
              </a:ext>
            </a:extLst>
          </p:cNvPr>
          <p:cNvSpPr>
            <a:spLocks noGrp="1"/>
          </p:cNvSpPr>
          <p:nvPr>
            <p:ph type="title"/>
          </p:nvPr>
        </p:nvSpPr>
        <p:spPr>
          <a:xfrm>
            <a:off x="6411685" y="634946"/>
            <a:ext cx="5127171" cy="1450757"/>
          </a:xfrm>
        </p:spPr>
        <p:txBody>
          <a:bodyPr>
            <a:normAutofit/>
          </a:bodyPr>
          <a:lstStyle/>
          <a:p>
            <a:r>
              <a:rPr lang="en-US" sz="3900"/>
              <a:t>Components of Resilience (</a:t>
            </a:r>
            <a:r>
              <a:rPr lang="en-US" sz="3900" err="1"/>
              <a:t>Hallenbeck</a:t>
            </a:r>
            <a:r>
              <a:rPr lang="en-US" sz="3900"/>
              <a:t>, 2016)</a:t>
            </a:r>
          </a:p>
        </p:txBody>
      </p:sp>
      <p:pic>
        <p:nvPicPr>
          <p:cNvPr id="7" name="Graphic 6" descr="Head with Gears">
            <a:extLst>
              <a:ext uri="{FF2B5EF4-FFF2-40B4-BE49-F238E27FC236}">
                <a16:creationId xmlns:a16="http://schemas.microsoft.com/office/drawing/2014/main" id="{0AE9C85B-6075-4722-8F11-3BEEA7298DF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192" y="711306"/>
            <a:ext cx="5115347" cy="5115347"/>
          </a:xfrm>
          <a:prstGeom prst="rect">
            <a:avLst/>
          </a:prstGeom>
        </p:spPr>
      </p:pic>
      <p:cxnSp>
        <p:nvCxnSpPr>
          <p:cNvPr id="12" name="Straight Connector 11">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04A844D-2A6F-4C7B-BB8F-0E865C8C9ED5}"/>
              </a:ext>
            </a:extLst>
          </p:cNvPr>
          <p:cNvSpPr>
            <a:spLocks noGrp="1"/>
          </p:cNvSpPr>
          <p:nvPr>
            <p:ph idx="1"/>
          </p:nvPr>
        </p:nvSpPr>
        <p:spPr>
          <a:xfrm>
            <a:off x="6411684" y="2407436"/>
            <a:ext cx="5127172" cy="3461658"/>
          </a:xfrm>
        </p:spPr>
        <p:txBody>
          <a:bodyPr>
            <a:normAutofit/>
          </a:bodyPr>
          <a:lstStyle/>
          <a:p>
            <a:pPr>
              <a:buFont typeface="Wingdings" panose="05000000000000000000" pitchFamily="2" charset="2"/>
              <a:buChar char="v"/>
            </a:pPr>
            <a:r>
              <a:rPr lang="en-US" dirty="0"/>
              <a:t> </a:t>
            </a:r>
            <a:r>
              <a:rPr lang="en-US" b="1" dirty="0"/>
              <a:t>Self Worth </a:t>
            </a:r>
            <a:r>
              <a:rPr lang="en-US" dirty="0"/>
              <a:t>– Is reflected in our inner dialogue and outer confidence (Invincible)</a:t>
            </a:r>
          </a:p>
          <a:p>
            <a:pPr>
              <a:buFont typeface="Wingdings" panose="05000000000000000000" pitchFamily="2" charset="2"/>
              <a:buChar char="v"/>
            </a:pPr>
            <a:r>
              <a:rPr lang="en-US" dirty="0"/>
              <a:t> </a:t>
            </a:r>
            <a:r>
              <a:rPr lang="en-US" b="1" dirty="0"/>
              <a:t>Self Control </a:t>
            </a:r>
            <a:r>
              <a:rPr lang="en-US" dirty="0"/>
              <a:t>– Determines how we respond to daily situations (Fear, Excitement, Frustration)</a:t>
            </a:r>
          </a:p>
          <a:p>
            <a:pPr>
              <a:buFont typeface="Wingdings" panose="05000000000000000000" pitchFamily="2" charset="2"/>
              <a:buChar char="v"/>
            </a:pPr>
            <a:r>
              <a:rPr lang="en-US" dirty="0"/>
              <a:t> </a:t>
            </a:r>
            <a:r>
              <a:rPr lang="en-US" b="1" dirty="0"/>
              <a:t>Mood</a:t>
            </a:r>
            <a:r>
              <a:rPr lang="en-US" dirty="0"/>
              <a:t> – The volume of energy we bring to interactions that could be impacted by prior experiences and forecasts for the future (This will never work; We have done it before)</a:t>
            </a:r>
          </a:p>
          <a:p>
            <a:pPr marL="0" indent="0">
              <a:buNone/>
            </a:pPr>
            <a:endParaRPr lang="en-US" dirty="0"/>
          </a:p>
        </p:txBody>
      </p:sp>
      <p:sp>
        <p:nvSpPr>
          <p:cNvPr id="14" name="Rectangle 13">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40572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A62DE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51A2E65-1C7F-4649-8E8B-9A144DF38880}"/>
              </a:ext>
            </a:extLst>
          </p:cNvPr>
          <p:cNvSpPr>
            <a:spLocks noGrp="1"/>
          </p:cNvSpPr>
          <p:nvPr>
            <p:ph type="title"/>
          </p:nvPr>
        </p:nvSpPr>
        <p:spPr>
          <a:xfrm>
            <a:off x="435869" y="1997650"/>
            <a:ext cx="3659246" cy="2862699"/>
          </a:xfrm>
        </p:spPr>
        <p:txBody>
          <a:bodyPr vert="horz" lIns="91440" tIns="45720" rIns="91440" bIns="45720" rtlCol="0" anchor="b">
            <a:normAutofit/>
          </a:bodyPr>
          <a:lstStyle/>
          <a:p>
            <a:r>
              <a:rPr lang="en-US" sz="4400" dirty="0">
                <a:solidFill>
                  <a:srgbClr val="FFFFFF"/>
                </a:solidFill>
              </a:rPr>
              <a:t>Ignore Negativity </a:t>
            </a:r>
            <a:br>
              <a:rPr lang="en-US" sz="4400" dirty="0">
                <a:solidFill>
                  <a:srgbClr val="FFFFFF"/>
                </a:solidFill>
              </a:rPr>
            </a:br>
            <a:br>
              <a:rPr lang="en-US" sz="4400" dirty="0">
                <a:solidFill>
                  <a:srgbClr val="FFFFFF"/>
                </a:solidFill>
              </a:rPr>
            </a:br>
            <a:r>
              <a:rPr lang="en-US" sz="4400" dirty="0">
                <a:solidFill>
                  <a:srgbClr val="FFFFFF"/>
                </a:solidFill>
              </a:rPr>
              <a:t>Keep the Focus</a:t>
            </a:r>
          </a:p>
        </p:txBody>
      </p:sp>
      <p:cxnSp>
        <p:nvCxnSpPr>
          <p:cNvPr id="18" name="Straight Connector 17">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Content Placeholder 4" descr="Text, letter&#10;&#10;Description automatically generated">
            <a:extLst>
              <a:ext uri="{FF2B5EF4-FFF2-40B4-BE49-F238E27FC236}">
                <a16:creationId xmlns:a16="http://schemas.microsoft.com/office/drawing/2014/main" id="{1532596E-D844-48B3-8FE2-7478F551FAF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64790" y="0"/>
            <a:ext cx="6591341" cy="6858000"/>
          </a:xfrm>
          <a:prstGeom prst="rect">
            <a:avLst/>
          </a:prstGeom>
        </p:spPr>
      </p:pic>
    </p:spTree>
    <p:extLst>
      <p:ext uri="{BB962C8B-B14F-4D97-AF65-F5344CB8AC3E}">
        <p14:creationId xmlns:p14="http://schemas.microsoft.com/office/powerpoint/2010/main" val="2797916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A62DE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14DA592-CD67-4752-987A-8E78A6EE398D}"/>
              </a:ext>
            </a:extLst>
          </p:cNvPr>
          <p:cNvSpPr>
            <a:spLocks noGrp="1"/>
          </p:cNvSpPr>
          <p:nvPr>
            <p:ph type="title"/>
          </p:nvPr>
        </p:nvSpPr>
        <p:spPr>
          <a:xfrm>
            <a:off x="492370" y="516836"/>
            <a:ext cx="3084844" cy="1961086"/>
          </a:xfrm>
        </p:spPr>
        <p:txBody>
          <a:bodyPr>
            <a:normAutofit/>
          </a:bodyPr>
          <a:lstStyle/>
          <a:p>
            <a:endParaRPr lang="en-US" sz="4000">
              <a:solidFill>
                <a:srgbClr val="FFFFFF"/>
              </a:solidFill>
            </a:endParaRPr>
          </a:p>
        </p:txBody>
      </p:sp>
      <p:cxnSp>
        <p:nvCxnSpPr>
          <p:cNvPr id="15" name="Straight Connector 14">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AEF5AFF2-1222-4C03-91EF-4A58AA82860E}"/>
              </a:ext>
            </a:extLst>
          </p:cNvPr>
          <p:cNvSpPr>
            <a:spLocks noGrp="1"/>
          </p:cNvSpPr>
          <p:nvPr>
            <p:ph idx="1"/>
          </p:nvPr>
        </p:nvSpPr>
        <p:spPr>
          <a:xfrm>
            <a:off x="571752" y="2799654"/>
            <a:ext cx="3005462" cy="3189665"/>
          </a:xfrm>
        </p:spPr>
        <p:txBody>
          <a:bodyPr>
            <a:normAutofit/>
          </a:bodyPr>
          <a:lstStyle/>
          <a:p>
            <a:endParaRPr lang="en-US" sz="1800">
              <a:solidFill>
                <a:srgbClr val="FFFFFF"/>
              </a:solidFill>
            </a:endParaRPr>
          </a:p>
        </p:txBody>
      </p:sp>
      <p:pic>
        <p:nvPicPr>
          <p:cNvPr id="4" name="Content Placeholder 3">
            <a:extLst>
              <a:ext uri="{FF2B5EF4-FFF2-40B4-BE49-F238E27FC236}">
                <a16:creationId xmlns:a16="http://schemas.microsoft.com/office/drawing/2014/main" id="{3BF42FE0-A672-41DB-A1B3-73A12C1165F1}"/>
              </a:ext>
            </a:extLst>
          </p:cNvPr>
          <p:cNvPicPr>
            <a:picLocks noChangeAspect="1"/>
          </p:cNvPicPr>
          <p:nvPr/>
        </p:nvPicPr>
        <p:blipFill>
          <a:blip r:embed="rId2"/>
          <a:stretch>
            <a:fillRect/>
          </a:stretch>
        </p:blipFill>
        <p:spPr>
          <a:xfrm>
            <a:off x="5388233" y="1229619"/>
            <a:ext cx="6798082" cy="4622696"/>
          </a:xfrm>
          <a:prstGeom prst="rect">
            <a:avLst/>
          </a:prstGeom>
        </p:spPr>
      </p:pic>
      <p:pic>
        <p:nvPicPr>
          <p:cNvPr id="1026" name="Picture 2" descr="What are the main causes of stress?">
            <a:extLst>
              <a:ext uri="{FF2B5EF4-FFF2-40B4-BE49-F238E27FC236}">
                <a16:creationId xmlns:a16="http://schemas.microsoft.com/office/drawing/2014/main" id="{E7B02EA1-1DAC-4671-8C2D-6DAAEB858D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6613"/>
            <a:ext cx="5132028" cy="63411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3155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2" name="Rectangle 13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103" name="Straight Connector 13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4104" name="Rectangle 140">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2A029A-01C9-4681-8C58-AD65D601E6C4}"/>
              </a:ext>
            </a:extLst>
          </p:cNvPr>
          <p:cNvSpPr>
            <a:spLocks noGrp="1"/>
          </p:cNvSpPr>
          <p:nvPr>
            <p:ph type="title"/>
          </p:nvPr>
        </p:nvSpPr>
        <p:spPr>
          <a:xfrm>
            <a:off x="633999" y="4550230"/>
            <a:ext cx="10909073" cy="957902"/>
          </a:xfrm>
        </p:spPr>
        <p:txBody>
          <a:bodyPr vert="horz" lIns="91440" tIns="45720" rIns="91440" bIns="45720" rtlCol="0" anchor="b">
            <a:normAutofit/>
          </a:bodyPr>
          <a:lstStyle/>
          <a:p>
            <a:r>
              <a:rPr lang="en-US" sz="6000" dirty="0">
                <a:solidFill>
                  <a:schemeClr val="tx1">
                    <a:lumMod val="85000"/>
                    <a:lumOff val="15000"/>
                  </a:schemeClr>
                </a:solidFill>
              </a:rPr>
              <a:t>Stress and anxiety </a:t>
            </a:r>
            <a:r>
              <a:rPr lang="en-US" sz="2000" dirty="0">
                <a:solidFill>
                  <a:schemeClr val="tx1">
                    <a:lumMod val="85000"/>
                    <a:lumOff val="15000"/>
                  </a:schemeClr>
                </a:solidFill>
              </a:rPr>
              <a:t>(Work, Clubs, School, Friends)</a:t>
            </a:r>
            <a:endParaRPr lang="en-US" sz="6000" dirty="0">
              <a:solidFill>
                <a:schemeClr val="tx1">
                  <a:lumMod val="85000"/>
                  <a:lumOff val="15000"/>
                </a:schemeClr>
              </a:solidFill>
            </a:endParaRPr>
          </a:p>
        </p:txBody>
      </p:sp>
      <p:pic>
        <p:nvPicPr>
          <p:cNvPr id="4100" name="Picture 4" descr="What is Stress Management? - Definition &amp; Benefits - Video &amp; Lesson  Transcript | Study.com">
            <a:extLst>
              <a:ext uri="{FF2B5EF4-FFF2-40B4-BE49-F238E27FC236}">
                <a16:creationId xmlns:a16="http://schemas.microsoft.com/office/drawing/2014/main" id="{B91AE948-761C-4078-A0D4-5DEAC8C66C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7008" y="575318"/>
            <a:ext cx="5393093" cy="3823935"/>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9 Simple Ways to Deal With Stress at Work">
            <a:extLst>
              <a:ext uri="{FF2B5EF4-FFF2-40B4-BE49-F238E27FC236}">
                <a16:creationId xmlns:a16="http://schemas.microsoft.com/office/drawing/2014/main" id="{639F7B5E-50C0-4721-B756-AEB81D4B3C7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256867" y="674036"/>
            <a:ext cx="5302232" cy="3534821"/>
          </a:xfrm>
          <a:prstGeom prst="rect">
            <a:avLst/>
          </a:prstGeom>
          <a:noFill/>
          <a:extLst>
            <a:ext uri="{909E8E84-426E-40DD-AFC4-6F175D3DCCD1}">
              <a14:hiddenFill xmlns:a14="http://schemas.microsoft.com/office/drawing/2010/main">
                <a:solidFill>
                  <a:srgbClr val="FFFFFF"/>
                </a:solidFill>
              </a14:hiddenFill>
            </a:ext>
          </a:extLst>
        </p:spPr>
      </p:pic>
      <p:cxnSp>
        <p:nvCxnSpPr>
          <p:cNvPr id="4105" name="Straight Connector 142">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45296"/>
            <a:ext cx="10515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106" name="Rectangle 144">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932984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44A37DD3-1B84-4776-94E1-C0AAA5C0F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D341C66-6B72-4B21-8C30-9127C3C3C907}"/>
              </a:ext>
            </a:extLst>
          </p:cNvPr>
          <p:cNvSpPr>
            <a:spLocks noGrp="1"/>
          </p:cNvSpPr>
          <p:nvPr>
            <p:ph type="title"/>
          </p:nvPr>
        </p:nvSpPr>
        <p:spPr>
          <a:xfrm>
            <a:off x="4197026" y="5166359"/>
            <a:ext cx="7137263" cy="1280161"/>
          </a:xfrm>
        </p:spPr>
        <p:txBody>
          <a:bodyPr vert="horz" lIns="91440" tIns="45720" rIns="91440" bIns="45720" rtlCol="0" anchor="ctr">
            <a:normAutofit/>
          </a:bodyPr>
          <a:lstStyle/>
          <a:p>
            <a:pPr algn="r"/>
            <a:r>
              <a:rPr lang="en-US" sz="4800" dirty="0">
                <a:solidFill>
                  <a:srgbClr val="FFFFFF"/>
                </a:solidFill>
              </a:rPr>
              <a:t>Managing stress (Techniques)</a:t>
            </a:r>
          </a:p>
        </p:txBody>
      </p:sp>
      <p:pic>
        <p:nvPicPr>
          <p:cNvPr id="3074" name="Picture 2" descr="17 Highly Effective Stress Relievers">
            <a:extLst>
              <a:ext uri="{FF2B5EF4-FFF2-40B4-BE49-F238E27FC236}">
                <a16:creationId xmlns:a16="http://schemas.microsoft.com/office/drawing/2014/main" id="{B82FEC46-41FC-4FF1-A9BA-2C4AD4BDB7D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51582" y="838969"/>
            <a:ext cx="4632870" cy="308858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Four Core Strategies for Managing Stress and Anxiety [Infographic]">
            <a:extLst>
              <a:ext uri="{FF2B5EF4-FFF2-40B4-BE49-F238E27FC236}">
                <a16:creationId xmlns:a16="http://schemas.microsoft.com/office/drawing/2014/main" id="{1C24B6B6-F666-46DE-889E-51CBD8A1219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36873" y="231848"/>
            <a:ext cx="6363586" cy="4417760"/>
          </a:xfrm>
          <a:prstGeom prst="rect">
            <a:avLst/>
          </a:prstGeom>
          <a:noFill/>
          <a:extLst>
            <a:ext uri="{909E8E84-426E-40DD-AFC4-6F175D3DCCD1}">
              <a14:hiddenFill xmlns:a14="http://schemas.microsoft.com/office/drawing/2010/main">
                <a:solidFill>
                  <a:srgbClr val="FFFFFF"/>
                </a:solidFill>
              </a14:hiddenFill>
            </a:ext>
          </a:extLst>
        </p:spPr>
      </p:pic>
      <p:cxnSp>
        <p:nvCxnSpPr>
          <p:cNvPr id="81" name="Straight Connector 80">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11039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394CAD-B3E5-41FD-9B11-43C812E0CBC3}"/>
              </a:ext>
            </a:extLst>
          </p:cNvPr>
          <p:cNvSpPr>
            <a:spLocks noGrp="1"/>
          </p:cNvSpPr>
          <p:nvPr>
            <p:ph type="title"/>
          </p:nvPr>
        </p:nvSpPr>
        <p:spPr>
          <a:xfrm>
            <a:off x="8614786" y="516836"/>
            <a:ext cx="3100136" cy="1960234"/>
          </a:xfrm>
        </p:spPr>
        <p:txBody>
          <a:bodyPr>
            <a:normAutofit/>
          </a:bodyPr>
          <a:lstStyle/>
          <a:p>
            <a:r>
              <a:rPr lang="en-US" sz="4000" dirty="0">
                <a:solidFill>
                  <a:srgbClr val="A62DE3"/>
                </a:solidFill>
              </a:rPr>
              <a:t>Fear of Change</a:t>
            </a:r>
          </a:p>
        </p:txBody>
      </p:sp>
      <p:pic>
        <p:nvPicPr>
          <p:cNvPr id="2050" name="Picture 2" descr="Top Change Management Software Solutions: An In-Depth Overview">
            <a:extLst>
              <a:ext uri="{FF2B5EF4-FFF2-40B4-BE49-F238E27FC236}">
                <a16:creationId xmlns:a16="http://schemas.microsoft.com/office/drawing/2014/main" id="{A056D071-BAAD-4D3B-94CF-850E067FAE1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40595" y="221388"/>
            <a:ext cx="5234818" cy="294458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our keys to successful change management - Cutting Edge PR Insights">
            <a:extLst>
              <a:ext uri="{FF2B5EF4-FFF2-40B4-BE49-F238E27FC236}">
                <a16:creationId xmlns:a16="http://schemas.microsoft.com/office/drawing/2014/main" id="{5E4CE658-4552-4512-982A-7CBBFA949A2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785495" y="3288596"/>
            <a:ext cx="5996236" cy="2878192"/>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45961"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DE4C573-68A6-48F4-817B-A853BBD2F7B1}"/>
              </a:ext>
            </a:extLst>
          </p:cNvPr>
          <p:cNvSpPr>
            <a:spLocks noGrp="1"/>
          </p:cNvSpPr>
          <p:nvPr>
            <p:ph idx="1"/>
          </p:nvPr>
        </p:nvSpPr>
        <p:spPr>
          <a:xfrm>
            <a:off x="8614786" y="2790855"/>
            <a:ext cx="3084844" cy="3311766"/>
          </a:xfrm>
        </p:spPr>
        <p:txBody>
          <a:bodyPr>
            <a:normAutofit/>
          </a:bodyPr>
          <a:lstStyle/>
          <a:p>
            <a:r>
              <a:rPr lang="en-US" sz="1600" dirty="0">
                <a:solidFill>
                  <a:srgbClr val="A62DE3"/>
                </a:solidFill>
              </a:rPr>
              <a:t>Is change needed?</a:t>
            </a:r>
          </a:p>
          <a:p>
            <a:r>
              <a:rPr lang="en-US" sz="1600" dirty="0">
                <a:solidFill>
                  <a:srgbClr val="A62DE3"/>
                </a:solidFill>
              </a:rPr>
              <a:t>Who will it benefit?</a:t>
            </a:r>
          </a:p>
          <a:p>
            <a:r>
              <a:rPr lang="en-US" sz="1600" dirty="0">
                <a:solidFill>
                  <a:srgbClr val="A62DE3"/>
                </a:solidFill>
              </a:rPr>
              <a:t>What are the consequences?</a:t>
            </a:r>
          </a:p>
          <a:p>
            <a:r>
              <a:rPr lang="en-US" sz="1600" dirty="0">
                <a:solidFill>
                  <a:srgbClr val="A62DE3"/>
                </a:solidFill>
              </a:rPr>
              <a:t>Are they short or long term?</a:t>
            </a:r>
          </a:p>
          <a:p>
            <a:r>
              <a:rPr lang="en-US" sz="1600" dirty="0">
                <a:solidFill>
                  <a:srgbClr val="A62DE3"/>
                </a:solidFill>
              </a:rPr>
              <a:t>Who’s driving the change?</a:t>
            </a:r>
          </a:p>
          <a:p>
            <a:r>
              <a:rPr lang="en-US" sz="1600" dirty="0">
                <a:solidFill>
                  <a:srgbClr val="A62DE3"/>
                </a:solidFill>
              </a:rPr>
              <a:t>What will they get in return?</a:t>
            </a:r>
          </a:p>
        </p:txBody>
      </p:sp>
      <p:sp>
        <p:nvSpPr>
          <p:cNvPr id="77" name="Rectangle 76">
            <a:extLst>
              <a:ext uri="{FF2B5EF4-FFF2-40B4-BE49-F238E27FC236}">
                <a16:creationId xmlns:a16="http://schemas.microsoft.com/office/drawing/2014/main" id="{7A3E0404-86A9-40FA-8DB8-302414EE2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124750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12B90AF-5E5C-4BB2-9BBD-BE1D9BE86239}"/>
              </a:ext>
            </a:extLst>
          </p:cNvPr>
          <p:cNvPicPr>
            <a:picLocks noGrp="1" noChangeAspect="1"/>
          </p:cNvPicPr>
          <p:nvPr>
            <p:ph idx="1"/>
          </p:nvPr>
        </p:nvPicPr>
        <p:blipFill>
          <a:blip r:embed="rId2"/>
          <a:stretch>
            <a:fillRect/>
          </a:stretch>
        </p:blipFill>
        <p:spPr>
          <a:xfrm>
            <a:off x="1810139" y="118681"/>
            <a:ext cx="8668139" cy="4294691"/>
          </a:xfrm>
          <a:prstGeom prst="rect">
            <a:avLst/>
          </a:prstGeom>
        </p:spPr>
      </p:pic>
      <p:sp>
        <p:nvSpPr>
          <p:cNvPr id="15" name="Rectangle 14">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B7552FB-4842-4FFA-954C-87708340190D}"/>
              </a:ext>
            </a:extLst>
          </p:cNvPr>
          <p:cNvSpPr>
            <a:spLocks noGrp="1"/>
          </p:cNvSpPr>
          <p:nvPr>
            <p:ph type="title"/>
          </p:nvPr>
        </p:nvSpPr>
        <p:spPr>
          <a:xfrm>
            <a:off x="632900" y="4905662"/>
            <a:ext cx="10003998" cy="1541176"/>
          </a:xfrm>
        </p:spPr>
        <p:txBody>
          <a:bodyPr vert="horz" lIns="91440" tIns="45720" rIns="91440" bIns="45720" rtlCol="0" anchor="ctr">
            <a:normAutofit/>
          </a:bodyPr>
          <a:lstStyle/>
          <a:p>
            <a:pPr algn="r"/>
            <a:r>
              <a:rPr lang="en-US" sz="4800">
                <a:solidFill>
                  <a:srgbClr val="FFFFFF"/>
                </a:solidFill>
              </a:rPr>
              <a:t>Top 10 Fears – Chapman University </a:t>
            </a:r>
          </a:p>
        </p:txBody>
      </p:sp>
      <p:cxnSp>
        <p:nvCxnSpPr>
          <p:cNvPr id="17" name="Straight Connector 16">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66103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2FF8E-20E3-4271-8232-9F5670569334}"/>
              </a:ext>
            </a:extLst>
          </p:cNvPr>
          <p:cNvSpPr>
            <a:spLocks noGrp="1"/>
          </p:cNvSpPr>
          <p:nvPr>
            <p:ph type="title"/>
          </p:nvPr>
        </p:nvSpPr>
        <p:spPr/>
        <p:txBody>
          <a:bodyPr/>
          <a:lstStyle/>
          <a:p>
            <a:r>
              <a:rPr lang="en-US" dirty="0"/>
              <a:t>Learning to Learn</a:t>
            </a:r>
          </a:p>
        </p:txBody>
      </p:sp>
      <p:pic>
        <p:nvPicPr>
          <p:cNvPr id="4" name="Content Placeholder 3">
            <a:extLst>
              <a:ext uri="{FF2B5EF4-FFF2-40B4-BE49-F238E27FC236}">
                <a16:creationId xmlns:a16="http://schemas.microsoft.com/office/drawing/2014/main" id="{7D130724-EDC2-4B27-9089-C80F09C1BCCC}"/>
              </a:ext>
            </a:extLst>
          </p:cNvPr>
          <p:cNvPicPr>
            <a:picLocks noGrp="1" noChangeAspect="1"/>
          </p:cNvPicPr>
          <p:nvPr>
            <p:ph idx="1"/>
          </p:nvPr>
        </p:nvPicPr>
        <p:blipFill>
          <a:blip r:embed="rId2"/>
          <a:stretch>
            <a:fillRect/>
          </a:stretch>
        </p:blipFill>
        <p:spPr>
          <a:xfrm>
            <a:off x="1325264" y="2230311"/>
            <a:ext cx="9830416" cy="3287045"/>
          </a:xfrm>
          <a:prstGeom prst="rect">
            <a:avLst/>
          </a:prstGeom>
        </p:spPr>
      </p:pic>
    </p:spTree>
    <p:extLst>
      <p:ext uri="{BB962C8B-B14F-4D97-AF65-F5344CB8AC3E}">
        <p14:creationId xmlns:p14="http://schemas.microsoft.com/office/powerpoint/2010/main" val="13599839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7FF315-EBBA-43D3-8673-2878EC55211F}"/>
              </a:ext>
            </a:extLst>
          </p:cNvPr>
          <p:cNvSpPr>
            <a:spLocks noGrp="1"/>
          </p:cNvSpPr>
          <p:nvPr>
            <p:ph type="title"/>
          </p:nvPr>
        </p:nvSpPr>
        <p:spPr>
          <a:xfrm>
            <a:off x="5289754" y="639097"/>
            <a:ext cx="6253317" cy="3686015"/>
          </a:xfrm>
        </p:spPr>
        <p:txBody>
          <a:bodyPr vert="horz" lIns="91440" tIns="45720" rIns="91440" bIns="45720" rtlCol="0" anchor="b">
            <a:normAutofit/>
          </a:bodyPr>
          <a:lstStyle/>
          <a:p>
            <a:r>
              <a:rPr lang="en-US" sz="8000" dirty="0">
                <a:solidFill>
                  <a:schemeClr val="tx1">
                    <a:lumMod val="85000"/>
                    <a:lumOff val="15000"/>
                  </a:schemeClr>
                </a:solidFill>
              </a:rPr>
              <a:t>Future Employment</a:t>
            </a:r>
          </a:p>
        </p:txBody>
      </p:sp>
      <p:pic>
        <p:nvPicPr>
          <p:cNvPr id="4" name="Content Placeholder 3" descr="Graphical user interface, text, application&#10;&#10;Description automatically generated">
            <a:extLst>
              <a:ext uri="{FF2B5EF4-FFF2-40B4-BE49-F238E27FC236}">
                <a16:creationId xmlns:a16="http://schemas.microsoft.com/office/drawing/2014/main" id="{2C52152E-B178-42ED-BD4B-348C853BE6B8}"/>
              </a:ext>
            </a:extLst>
          </p:cNvPr>
          <p:cNvPicPr>
            <a:picLocks noGrp="1" noChangeAspect="1"/>
          </p:cNvPicPr>
          <p:nvPr>
            <p:ph idx="1"/>
          </p:nvPr>
        </p:nvPicPr>
        <p:blipFill>
          <a:blip r:embed="rId2"/>
          <a:stretch>
            <a:fillRect/>
          </a:stretch>
        </p:blipFill>
        <p:spPr>
          <a:xfrm>
            <a:off x="643467" y="938380"/>
            <a:ext cx="3991847" cy="2145617"/>
          </a:xfrm>
          <a:prstGeom prst="rect">
            <a:avLst/>
          </a:prstGeom>
        </p:spPr>
      </p:pic>
      <p:pic>
        <p:nvPicPr>
          <p:cNvPr id="5" name="Picture 4">
            <a:extLst>
              <a:ext uri="{FF2B5EF4-FFF2-40B4-BE49-F238E27FC236}">
                <a16:creationId xmlns:a16="http://schemas.microsoft.com/office/drawing/2014/main" id="{4166A1A0-4D9C-4C69-99D3-BA6D3FBAC978}"/>
              </a:ext>
            </a:extLst>
          </p:cNvPr>
          <p:cNvPicPr>
            <a:picLocks noChangeAspect="1"/>
          </p:cNvPicPr>
          <p:nvPr/>
        </p:nvPicPr>
        <p:blipFill>
          <a:blip r:embed="rId3"/>
          <a:stretch>
            <a:fillRect/>
          </a:stretch>
        </p:blipFill>
        <p:spPr>
          <a:xfrm>
            <a:off x="643467" y="3836683"/>
            <a:ext cx="3991847" cy="2015883"/>
          </a:xfrm>
          <a:prstGeom prst="rect">
            <a:avLst/>
          </a:prstGeom>
        </p:spPr>
      </p:pic>
      <p:cxnSp>
        <p:nvCxnSpPr>
          <p:cNvPr id="28" name="Straight Connector 27">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B8552A09-235F-4027-B9C7-B09D159C7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215309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1B2E7-8F98-4065-8575-99DDECA5EC33}"/>
              </a:ext>
            </a:extLst>
          </p:cNvPr>
          <p:cNvSpPr>
            <a:spLocks noGrp="1"/>
          </p:cNvSpPr>
          <p:nvPr>
            <p:ph type="title"/>
          </p:nvPr>
        </p:nvSpPr>
        <p:spPr/>
        <p:txBody>
          <a:bodyPr/>
          <a:lstStyle/>
          <a:p>
            <a:r>
              <a:rPr lang="en-US" dirty="0"/>
              <a:t>VUCA World</a:t>
            </a:r>
          </a:p>
        </p:txBody>
      </p:sp>
      <p:pic>
        <p:nvPicPr>
          <p:cNvPr id="5122" name="Picture 2" descr="What is VUCA? VUCA Coaching | The Resilience Coach">
            <a:extLst>
              <a:ext uri="{FF2B5EF4-FFF2-40B4-BE49-F238E27FC236}">
                <a16:creationId xmlns:a16="http://schemas.microsoft.com/office/drawing/2014/main" id="{454802DF-6B8B-4629-8219-53404750CED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63663" y="2169319"/>
            <a:ext cx="9525000" cy="3638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77162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1" name="Rectangle 140">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5219B5-571F-4B75-AE3F-DF0FFBF4FE0D}"/>
              </a:ext>
            </a:extLst>
          </p:cNvPr>
          <p:cNvSpPr>
            <a:spLocks noGrp="1"/>
          </p:cNvSpPr>
          <p:nvPr>
            <p:ph type="title"/>
          </p:nvPr>
        </p:nvSpPr>
        <p:spPr>
          <a:xfrm>
            <a:off x="8905596" y="429862"/>
            <a:ext cx="3100136" cy="1960234"/>
          </a:xfrm>
        </p:spPr>
        <p:txBody>
          <a:bodyPr vert="horz" lIns="91440" tIns="45720" rIns="91440" bIns="45720" rtlCol="0">
            <a:normAutofit/>
          </a:bodyPr>
          <a:lstStyle/>
          <a:p>
            <a:r>
              <a:rPr lang="en-US" sz="4000" dirty="0">
                <a:solidFill>
                  <a:srgbClr val="A62DE3"/>
                </a:solidFill>
              </a:rPr>
              <a:t>How to </a:t>
            </a:r>
            <a:br>
              <a:rPr lang="en-US" sz="4000" dirty="0">
                <a:solidFill>
                  <a:srgbClr val="A62DE3"/>
                </a:solidFill>
              </a:rPr>
            </a:br>
            <a:r>
              <a:rPr lang="en-US" sz="4000" dirty="0">
                <a:solidFill>
                  <a:srgbClr val="A62DE3"/>
                </a:solidFill>
              </a:rPr>
              <a:t>CHANGE </a:t>
            </a:r>
            <a:br>
              <a:rPr lang="en-US" sz="4000" dirty="0">
                <a:solidFill>
                  <a:srgbClr val="A62DE3"/>
                </a:solidFill>
              </a:rPr>
            </a:br>
            <a:r>
              <a:rPr lang="en-US" sz="4000" dirty="0">
                <a:solidFill>
                  <a:srgbClr val="A62DE3"/>
                </a:solidFill>
              </a:rPr>
              <a:t>bad habits</a:t>
            </a:r>
          </a:p>
        </p:txBody>
      </p:sp>
      <p:pic>
        <p:nvPicPr>
          <p:cNvPr id="6150" name="Picture 6" descr="5 Bad Habits to Ditch Starting Today - The Well and Balanced Mom | Replace  bad habits, Good habits, Bad habits">
            <a:extLst>
              <a:ext uri="{FF2B5EF4-FFF2-40B4-BE49-F238E27FC236}">
                <a16:creationId xmlns:a16="http://schemas.microsoft.com/office/drawing/2014/main" id="{1A85FB92-C5E9-4292-A146-B254A4CFE7C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6268" y="279417"/>
            <a:ext cx="3961690" cy="5935116"/>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How To Change Your Bad Habits - The Easiest Way - YouTube">
            <a:extLst>
              <a:ext uri="{FF2B5EF4-FFF2-40B4-BE49-F238E27FC236}">
                <a16:creationId xmlns:a16="http://schemas.microsoft.com/office/drawing/2014/main" id="{B261616C-8AE2-45F2-AE19-4F8DD2027CB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78027" y="3370127"/>
            <a:ext cx="5168926" cy="2907520"/>
          </a:xfrm>
          <a:prstGeom prst="rect">
            <a:avLst/>
          </a:prstGeom>
          <a:noFill/>
          <a:extLst>
            <a:ext uri="{909E8E84-426E-40DD-AFC4-6F175D3DCCD1}">
              <a14:hiddenFill xmlns:a14="http://schemas.microsoft.com/office/drawing/2010/main">
                <a:solidFill>
                  <a:srgbClr val="FFFFFF"/>
                </a:solidFill>
              </a14:hiddenFill>
            </a:ext>
          </a:extLst>
        </p:spPr>
      </p:pic>
      <p:cxnSp>
        <p:nvCxnSpPr>
          <p:cNvPr id="143" name="Straight Connector 142">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45961"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148" name="Picture 4" descr="How To Change Bad Habits Into Good Habits: 5 Steps From Research - Barking  Up The Wrong Tree">
            <a:extLst>
              <a:ext uri="{FF2B5EF4-FFF2-40B4-BE49-F238E27FC236}">
                <a16:creationId xmlns:a16="http://schemas.microsoft.com/office/drawing/2014/main" id="{0770C759-E21E-47B5-8CB8-B1232555200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466114" y="275707"/>
            <a:ext cx="3961690" cy="2971268"/>
          </a:xfrm>
          <a:prstGeom prst="rect">
            <a:avLst/>
          </a:prstGeom>
          <a:noFill/>
          <a:extLst>
            <a:ext uri="{909E8E84-426E-40DD-AFC4-6F175D3DCCD1}">
              <a14:hiddenFill xmlns:a14="http://schemas.microsoft.com/office/drawing/2010/main">
                <a:solidFill>
                  <a:srgbClr val="FFFFFF"/>
                </a:solidFill>
              </a14:hiddenFill>
            </a:ext>
          </a:extLst>
        </p:spPr>
      </p:pic>
      <p:sp>
        <p:nvSpPr>
          <p:cNvPr id="145" name="Rectangle 144">
            <a:extLst>
              <a:ext uri="{FF2B5EF4-FFF2-40B4-BE49-F238E27FC236}">
                <a16:creationId xmlns:a16="http://schemas.microsoft.com/office/drawing/2014/main" id="{7A3E0404-86A9-40FA-8DB8-302414EE2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050802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BAAD0-3311-41C6-AB51-98E2BB9CD3E9}"/>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dirty="0">
                <a:solidFill>
                  <a:schemeClr val="tx1">
                    <a:lumMod val="85000"/>
                    <a:lumOff val="15000"/>
                  </a:schemeClr>
                </a:solidFill>
              </a:rPr>
              <a:t>Lost Learning – </a:t>
            </a:r>
            <a:br>
              <a:rPr lang="en-US" dirty="0">
                <a:solidFill>
                  <a:schemeClr val="tx1">
                    <a:lumMod val="85000"/>
                    <a:lumOff val="15000"/>
                  </a:schemeClr>
                </a:solidFill>
              </a:rPr>
            </a:br>
            <a:r>
              <a:rPr lang="en-US" dirty="0">
                <a:solidFill>
                  <a:schemeClr val="tx1">
                    <a:lumMod val="85000"/>
                    <a:lumOff val="15000"/>
                  </a:schemeClr>
                </a:solidFill>
              </a:rPr>
              <a:t>The Learning Curve Experience</a:t>
            </a:r>
          </a:p>
        </p:txBody>
      </p:sp>
      <p:pic>
        <p:nvPicPr>
          <p:cNvPr id="7170" name="Picture 2" descr="Anatomy of Learning. - ppt download">
            <a:extLst>
              <a:ext uri="{FF2B5EF4-FFF2-40B4-BE49-F238E27FC236}">
                <a16:creationId xmlns:a16="http://schemas.microsoft.com/office/drawing/2014/main" id="{6386A30E-09F4-425C-8185-183B6ED58A6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8856" y="332170"/>
            <a:ext cx="7291593" cy="5468695"/>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9" name="Rectangle 78">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098770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44A37DD3-1B84-4776-94E1-C0AAA5C0F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7E9AB5E-689B-4760-AFDC-A6BE9B0C199F}"/>
              </a:ext>
            </a:extLst>
          </p:cNvPr>
          <p:cNvSpPr>
            <a:spLocks noGrp="1"/>
          </p:cNvSpPr>
          <p:nvPr>
            <p:ph type="title"/>
          </p:nvPr>
        </p:nvSpPr>
        <p:spPr>
          <a:xfrm>
            <a:off x="828675" y="5120639"/>
            <a:ext cx="7137263" cy="1280161"/>
          </a:xfrm>
        </p:spPr>
        <p:txBody>
          <a:bodyPr vert="horz" lIns="91440" tIns="45720" rIns="91440" bIns="45720" rtlCol="0" anchor="ctr">
            <a:normAutofit/>
          </a:bodyPr>
          <a:lstStyle/>
          <a:p>
            <a:pPr algn="r"/>
            <a:r>
              <a:rPr lang="en-US" sz="4800">
                <a:solidFill>
                  <a:srgbClr val="FFFFFF"/>
                </a:solidFill>
              </a:rPr>
              <a:t>The Comfort Zone</a:t>
            </a:r>
          </a:p>
        </p:txBody>
      </p:sp>
      <p:pic>
        <p:nvPicPr>
          <p:cNvPr id="8196" name="Picture 4" descr="Students see rents go through the roof | Money | The Guardian">
            <a:extLst>
              <a:ext uri="{FF2B5EF4-FFF2-40B4-BE49-F238E27FC236}">
                <a16:creationId xmlns:a16="http://schemas.microsoft.com/office/drawing/2014/main" id="{0183604A-22AC-4192-A22C-2EA83DBA875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4968" y="90855"/>
            <a:ext cx="3820674" cy="2292404"/>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How to break out of your comfort zone | Gordon Franks Training">
            <a:extLst>
              <a:ext uri="{FF2B5EF4-FFF2-40B4-BE49-F238E27FC236}">
                <a16:creationId xmlns:a16="http://schemas.microsoft.com/office/drawing/2014/main" id="{E177B16B-69B8-4D29-8EFB-FD5DD228A95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397306" y="57004"/>
            <a:ext cx="7589726" cy="4713539"/>
          </a:xfrm>
          <a:prstGeom prst="rect">
            <a:avLst/>
          </a:prstGeom>
          <a:noFill/>
          <a:extLst>
            <a:ext uri="{909E8E84-426E-40DD-AFC4-6F175D3DCCD1}">
              <a14:hiddenFill xmlns:a14="http://schemas.microsoft.com/office/drawing/2010/main">
                <a:solidFill>
                  <a:srgbClr val="FFFFFF"/>
                </a:solidFill>
              </a14:hiddenFill>
            </a:ext>
          </a:extLst>
        </p:spPr>
      </p:pic>
      <p:cxnSp>
        <p:nvCxnSpPr>
          <p:cNvPr id="81" name="Straight Connector 80">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198" name="Picture 6" descr="Netflix, Sofa on Behance">
            <a:extLst>
              <a:ext uri="{FF2B5EF4-FFF2-40B4-BE49-F238E27FC236}">
                <a16:creationId xmlns:a16="http://schemas.microsoft.com/office/drawing/2014/main" id="{56B6D6D3-6805-4406-8972-E5FE8995CB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4968" y="2722420"/>
            <a:ext cx="3820674" cy="2015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82756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9" name="Straight Connector 7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81" name="Rectangle 80">
            <a:extLst>
              <a:ext uri="{FF2B5EF4-FFF2-40B4-BE49-F238E27FC236}">
                <a16:creationId xmlns:a16="http://schemas.microsoft.com/office/drawing/2014/main" id="{44A37DD3-1B84-4776-94E1-C0AAA5C0F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1CCD169-619A-4465-9239-44D1B8F0B6DC}"/>
              </a:ext>
            </a:extLst>
          </p:cNvPr>
          <p:cNvSpPr>
            <a:spLocks noGrp="1"/>
          </p:cNvSpPr>
          <p:nvPr>
            <p:ph type="title"/>
          </p:nvPr>
        </p:nvSpPr>
        <p:spPr>
          <a:xfrm>
            <a:off x="828675" y="5120639"/>
            <a:ext cx="7137263" cy="1280161"/>
          </a:xfrm>
        </p:spPr>
        <p:txBody>
          <a:bodyPr vert="horz" lIns="91440" tIns="45720" rIns="91440" bIns="45720" rtlCol="0" anchor="ctr">
            <a:normAutofit/>
          </a:bodyPr>
          <a:lstStyle/>
          <a:p>
            <a:pPr algn="r"/>
            <a:r>
              <a:rPr lang="en-US" sz="4400">
                <a:solidFill>
                  <a:srgbClr val="FFFFFF"/>
                </a:solidFill>
              </a:rPr>
              <a:t>Healthy Mind and Healthy Body</a:t>
            </a:r>
          </a:p>
        </p:txBody>
      </p:sp>
      <p:pic>
        <p:nvPicPr>
          <p:cNvPr id="10242" name="Picture 2" descr="Healthy Mind In A Healthy Body">
            <a:extLst>
              <a:ext uri="{FF2B5EF4-FFF2-40B4-BE49-F238E27FC236}">
                <a16:creationId xmlns:a16="http://schemas.microsoft.com/office/drawing/2014/main" id="{EAE9B0FE-B4A4-4B47-9CBF-054FC1117A2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43468" y="1630555"/>
            <a:ext cx="3420520" cy="1652015"/>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Body composition and mental health: healthy body, healthy mind | Food and  Mood Centre">
            <a:extLst>
              <a:ext uri="{FF2B5EF4-FFF2-40B4-BE49-F238E27FC236}">
                <a16:creationId xmlns:a16="http://schemas.microsoft.com/office/drawing/2014/main" id="{BB5D1E26-F22E-4579-A797-EEEFE247277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84920" y="1175533"/>
            <a:ext cx="3420480" cy="2562058"/>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PTAVIA - The Trilogy of Optimal Health™ - Healthy Body,... | Facebook">
            <a:extLst>
              <a:ext uri="{FF2B5EF4-FFF2-40B4-BE49-F238E27FC236}">
                <a16:creationId xmlns:a16="http://schemas.microsoft.com/office/drawing/2014/main" id="{30B40C25-A2AF-49D6-B147-674D5670AAF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127173" y="870714"/>
            <a:ext cx="3421321" cy="3171696"/>
          </a:xfrm>
          <a:prstGeom prst="rect">
            <a:avLst/>
          </a:prstGeom>
          <a:noFill/>
          <a:extLst>
            <a:ext uri="{909E8E84-426E-40DD-AFC4-6F175D3DCCD1}">
              <a14:hiddenFill xmlns:a14="http://schemas.microsoft.com/office/drawing/2010/main">
                <a:solidFill>
                  <a:srgbClr val="FFFFFF"/>
                </a:solidFill>
              </a14:hiddenFill>
            </a:ext>
          </a:extLst>
        </p:spPr>
      </p:pic>
      <p:cxnSp>
        <p:nvCxnSpPr>
          <p:cNvPr id="85" name="Straight Connector 84">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00565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B89E8-58FE-430F-92C0-FE6E2C3F2C2F}"/>
              </a:ext>
            </a:extLst>
          </p:cNvPr>
          <p:cNvSpPr>
            <a:spLocks noGrp="1"/>
          </p:cNvSpPr>
          <p:nvPr>
            <p:ph type="title"/>
          </p:nvPr>
        </p:nvSpPr>
        <p:spPr>
          <a:xfrm>
            <a:off x="93305" y="286603"/>
            <a:ext cx="11905861" cy="1450757"/>
          </a:xfrm>
        </p:spPr>
        <p:txBody>
          <a:bodyPr/>
          <a:lstStyle/>
          <a:p>
            <a:r>
              <a:rPr lang="en-US" dirty="0"/>
              <a:t> International Physical Literacy Association- IPLA</a:t>
            </a:r>
          </a:p>
        </p:txBody>
      </p:sp>
      <p:pic>
        <p:nvPicPr>
          <p:cNvPr id="4" name="Content Placeholder 3">
            <a:extLst>
              <a:ext uri="{FF2B5EF4-FFF2-40B4-BE49-F238E27FC236}">
                <a16:creationId xmlns:a16="http://schemas.microsoft.com/office/drawing/2014/main" id="{86603356-844F-404B-8E31-C023A8397140}"/>
              </a:ext>
            </a:extLst>
          </p:cNvPr>
          <p:cNvPicPr>
            <a:picLocks noGrp="1" noChangeAspect="1"/>
          </p:cNvPicPr>
          <p:nvPr>
            <p:ph idx="1"/>
          </p:nvPr>
        </p:nvPicPr>
        <p:blipFill>
          <a:blip r:embed="rId2"/>
          <a:stretch>
            <a:fillRect/>
          </a:stretch>
        </p:blipFill>
        <p:spPr>
          <a:xfrm>
            <a:off x="2792413" y="2235994"/>
            <a:ext cx="6667500" cy="3505200"/>
          </a:xfrm>
          <a:prstGeom prst="rect">
            <a:avLst/>
          </a:prstGeom>
        </p:spPr>
      </p:pic>
    </p:spTree>
    <p:extLst>
      <p:ext uri="{BB962C8B-B14F-4D97-AF65-F5344CB8AC3E}">
        <p14:creationId xmlns:p14="http://schemas.microsoft.com/office/powerpoint/2010/main" val="38006154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A62DE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38A74CA-D0EB-4795-9F7E-60116A07020A}"/>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4400">
                <a:solidFill>
                  <a:srgbClr val="FFFFFF"/>
                </a:solidFill>
              </a:rPr>
              <a:t>Active for Life</a:t>
            </a:r>
          </a:p>
        </p:txBody>
      </p:sp>
      <p:cxnSp>
        <p:nvCxnSpPr>
          <p:cNvPr id="79" name="Straight Connector 78">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9218" name="Picture 2" descr="Active for Life: Get Active at Home! - Active For Life">
            <a:extLst>
              <a:ext uri="{FF2B5EF4-FFF2-40B4-BE49-F238E27FC236}">
                <a16:creationId xmlns:a16="http://schemas.microsoft.com/office/drawing/2014/main" id="{1C0D3C98-325B-4434-943A-F6DF5501ECA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282335" y="1342341"/>
            <a:ext cx="6275667" cy="41733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194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0" name="Rectangle 13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271" name="Straight Connector 13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1272" name="Rectangle 140">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8" name="Picture 4" descr="Motivate 2 Move | CPD for General Practitioners">
            <a:extLst>
              <a:ext uri="{FF2B5EF4-FFF2-40B4-BE49-F238E27FC236}">
                <a16:creationId xmlns:a16="http://schemas.microsoft.com/office/drawing/2014/main" id="{098D3393-DBBB-4D1C-88D1-BDD491D0BD1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817914" y="313122"/>
            <a:ext cx="8556171" cy="4085324"/>
          </a:xfrm>
          <a:prstGeom prst="rect">
            <a:avLst/>
          </a:prstGeom>
          <a:noFill/>
          <a:extLst>
            <a:ext uri="{909E8E84-426E-40DD-AFC4-6F175D3DCCD1}">
              <a14:hiddenFill xmlns:a14="http://schemas.microsoft.com/office/drawing/2010/main">
                <a:solidFill>
                  <a:srgbClr val="FFFFFF"/>
                </a:solidFill>
              </a14:hiddenFill>
            </a:ext>
          </a:extLst>
        </p:spPr>
      </p:pic>
      <p:sp>
        <p:nvSpPr>
          <p:cNvPr id="11273" name="Rectangle 142">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44FA0F0-6F4E-413F-B816-859880920196}"/>
              </a:ext>
            </a:extLst>
          </p:cNvPr>
          <p:cNvSpPr>
            <a:spLocks noGrp="1"/>
          </p:cNvSpPr>
          <p:nvPr>
            <p:ph type="title"/>
          </p:nvPr>
        </p:nvSpPr>
        <p:spPr>
          <a:xfrm>
            <a:off x="632900" y="4905662"/>
            <a:ext cx="7330353" cy="1541176"/>
          </a:xfrm>
        </p:spPr>
        <p:txBody>
          <a:bodyPr vert="horz" lIns="91440" tIns="45720" rIns="91440" bIns="45720" rtlCol="0" anchor="ctr">
            <a:normAutofit/>
          </a:bodyPr>
          <a:lstStyle/>
          <a:p>
            <a:pPr algn="r"/>
            <a:r>
              <a:rPr lang="en-US" sz="4800">
                <a:solidFill>
                  <a:srgbClr val="FFFFFF"/>
                </a:solidFill>
              </a:rPr>
              <a:t>Benefits of Physical Activity</a:t>
            </a:r>
          </a:p>
        </p:txBody>
      </p:sp>
      <p:cxnSp>
        <p:nvCxnSpPr>
          <p:cNvPr id="11274" name="Straight Connector 144">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78323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4C869C3B-5565-4AAC-86A8-9EB0AB1C6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2B2C22-D066-4608-B05E-61EA627D28BB}"/>
              </a:ext>
            </a:extLst>
          </p:cNvPr>
          <p:cNvSpPr>
            <a:spLocks noGrp="1"/>
          </p:cNvSpPr>
          <p:nvPr>
            <p:ph type="title"/>
          </p:nvPr>
        </p:nvSpPr>
        <p:spPr>
          <a:xfrm>
            <a:off x="638423" y="3807725"/>
            <a:ext cx="10909073" cy="1447062"/>
          </a:xfrm>
        </p:spPr>
        <p:txBody>
          <a:bodyPr vert="horz" lIns="91440" tIns="45720" rIns="91440" bIns="45720" rtlCol="0" anchor="b">
            <a:normAutofit/>
          </a:bodyPr>
          <a:lstStyle/>
          <a:p>
            <a:pPr algn="ctr"/>
            <a:r>
              <a:rPr lang="en-US" sz="6000">
                <a:solidFill>
                  <a:schemeClr val="tx1">
                    <a:lumMod val="85000"/>
                    <a:lumOff val="15000"/>
                  </a:schemeClr>
                </a:solidFill>
              </a:rPr>
              <a:t>Choose …… Your Optimal Self</a:t>
            </a:r>
          </a:p>
        </p:txBody>
      </p:sp>
      <p:pic>
        <p:nvPicPr>
          <p:cNvPr id="4" name="Content Placeholder 3">
            <a:extLst>
              <a:ext uri="{FF2B5EF4-FFF2-40B4-BE49-F238E27FC236}">
                <a16:creationId xmlns:a16="http://schemas.microsoft.com/office/drawing/2014/main" id="{49416635-E1E8-4C67-883B-61D3CEFCC2BB}"/>
              </a:ext>
            </a:extLst>
          </p:cNvPr>
          <p:cNvPicPr>
            <a:picLocks noGrp="1" noChangeAspect="1"/>
          </p:cNvPicPr>
          <p:nvPr>
            <p:ph idx="1"/>
          </p:nvPr>
        </p:nvPicPr>
        <p:blipFill>
          <a:blip r:embed="rId2"/>
          <a:stretch>
            <a:fillRect/>
          </a:stretch>
        </p:blipFill>
        <p:spPr>
          <a:xfrm>
            <a:off x="1399141" y="697997"/>
            <a:ext cx="9492554" cy="3203737"/>
          </a:xfrm>
          <a:prstGeom prst="rect">
            <a:avLst/>
          </a:prstGeom>
        </p:spPr>
      </p:pic>
      <p:cxnSp>
        <p:nvCxnSpPr>
          <p:cNvPr id="15" name="Straight Connector 14">
            <a:extLst>
              <a:ext uri="{FF2B5EF4-FFF2-40B4-BE49-F238E27FC236}">
                <a16:creationId xmlns:a16="http://schemas.microsoft.com/office/drawing/2014/main" id="{F41136EC-EC34-4D08-B5AB-8CE5870B1C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600" y="5415653"/>
            <a:ext cx="86868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9995470A-422C-4D09-B47E-C2E326495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903768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D5485-51A6-4D40-BC1C-8EED48D162D7}"/>
              </a:ext>
            </a:extLst>
          </p:cNvPr>
          <p:cNvSpPr>
            <a:spLocks noGrp="1"/>
          </p:cNvSpPr>
          <p:nvPr>
            <p:ph type="title"/>
          </p:nvPr>
        </p:nvSpPr>
        <p:spPr/>
        <p:txBody>
          <a:bodyPr/>
          <a:lstStyle/>
          <a:p>
            <a:r>
              <a:rPr lang="en-US" dirty="0"/>
              <a:t>Reflection </a:t>
            </a:r>
          </a:p>
        </p:txBody>
      </p:sp>
      <p:pic>
        <p:nvPicPr>
          <p:cNvPr id="14338" name="Picture 2" descr="What is Reflection? Hello and welcome to this lecture about reflection. We  will examine What is reflection? Look at why we need to reflect? This  lecture. - ppt download">
            <a:extLst>
              <a:ext uri="{FF2B5EF4-FFF2-40B4-BE49-F238E27FC236}">
                <a16:creationId xmlns:a16="http://schemas.microsoft.com/office/drawing/2014/main" id="{D0E78A97-463B-4F85-AA9B-A1D3306E813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69016" y="2260803"/>
            <a:ext cx="5158143" cy="3868607"/>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Session 2: Reflective thinking, reflective learning and academic writing: 2 What  is reflective thinking? - OpenLearn - Open University - SPS_1">
            <a:extLst>
              <a:ext uri="{FF2B5EF4-FFF2-40B4-BE49-F238E27FC236}">
                <a16:creationId xmlns:a16="http://schemas.microsoft.com/office/drawing/2014/main" id="{45BE816E-FD36-436D-9C77-6E0F4FECE5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8092" y="2077130"/>
            <a:ext cx="2971695" cy="3868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04749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44A37DD3-1B84-4776-94E1-C0AAA5C0F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6A020AA-3416-47F7-93BC-DC8EA2809D2A}"/>
              </a:ext>
            </a:extLst>
          </p:cNvPr>
          <p:cNvSpPr>
            <a:spLocks noGrp="1"/>
          </p:cNvSpPr>
          <p:nvPr>
            <p:ph type="title"/>
          </p:nvPr>
        </p:nvSpPr>
        <p:spPr>
          <a:xfrm>
            <a:off x="828675" y="5120639"/>
            <a:ext cx="7137263" cy="1280161"/>
          </a:xfrm>
        </p:spPr>
        <p:txBody>
          <a:bodyPr vert="horz" lIns="91440" tIns="45720" rIns="91440" bIns="45720" rtlCol="0" anchor="ctr">
            <a:normAutofit/>
          </a:bodyPr>
          <a:lstStyle/>
          <a:p>
            <a:pPr algn="r"/>
            <a:r>
              <a:rPr lang="en-US" sz="4800">
                <a:solidFill>
                  <a:srgbClr val="FFFFFF"/>
                </a:solidFill>
              </a:rPr>
              <a:t>Reflexivity</a:t>
            </a:r>
          </a:p>
        </p:txBody>
      </p:sp>
      <p:pic>
        <p:nvPicPr>
          <p:cNvPr id="4" name="Content Placeholder 3">
            <a:extLst>
              <a:ext uri="{FF2B5EF4-FFF2-40B4-BE49-F238E27FC236}">
                <a16:creationId xmlns:a16="http://schemas.microsoft.com/office/drawing/2014/main" id="{B4A69558-D54A-4A61-AD0A-B096D745F990}"/>
              </a:ext>
            </a:extLst>
          </p:cNvPr>
          <p:cNvPicPr>
            <a:picLocks noGrp="1" noChangeAspect="1"/>
          </p:cNvPicPr>
          <p:nvPr>
            <p:ph idx="1"/>
          </p:nvPr>
        </p:nvPicPr>
        <p:blipFill>
          <a:blip r:embed="rId2"/>
          <a:stretch>
            <a:fillRect/>
          </a:stretch>
        </p:blipFill>
        <p:spPr>
          <a:xfrm>
            <a:off x="486637" y="777450"/>
            <a:ext cx="5447717" cy="3322180"/>
          </a:xfrm>
          <a:prstGeom prst="rect">
            <a:avLst/>
          </a:prstGeom>
        </p:spPr>
      </p:pic>
      <p:pic>
        <p:nvPicPr>
          <p:cNvPr id="5" name="Picture 4">
            <a:extLst>
              <a:ext uri="{FF2B5EF4-FFF2-40B4-BE49-F238E27FC236}">
                <a16:creationId xmlns:a16="http://schemas.microsoft.com/office/drawing/2014/main" id="{70C8DA2E-D37F-4152-930E-32E3091BEC07}"/>
              </a:ext>
            </a:extLst>
          </p:cNvPr>
          <p:cNvPicPr>
            <a:picLocks noChangeAspect="1"/>
          </p:cNvPicPr>
          <p:nvPr/>
        </p:nvPicPr>
        <p:blipFill>
          <a:blip r:embed="rId3"/>
          <a:stretch>
            <a:fillRect/>
          </a:stretch>
        </p:blipFill>
        <p:spPr>
          <a:xfrm>
            <a:off x="6343070" y="575816"/>
            <a:ext cx="5609443" cy="3898563"/>
          </a:xfrm>
          <a:prstGeom prst="rect">
            <a:avLst/>
          </a:prstGeom>
        </p:spPr>
      </p:pic>
      <p:cxnSp>
        <p:nvCxnSpPr>
          <p:cNvPr id="18" name="Straight Connector 17">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309E9782-9ECB-4664-9CC8-B502AD508722}"/>
              </a:ext>
            </a:extLst>
          </p:cNvPr>
          <p:cNvPicPr>
            <a:picLocks noChangeAspect="1"/>
          </p:cNvPicPr>
          <p:nvPr/>
        </p:nvPicPr>
        <p:blipFill>
          <a:blip r:embed="rId4"/>
          <a:stretch>
            <a:fillRect/>
          </a:stretch>
        </p:blipFill>
        <p:spPr>
          <a:xfrm>
            <a:off x="8909024" y="4995907"/>
            <a:ext cx="2744909" cy="1781261"/>
          </a:xfrm>
          <a:prstGeom prst="rect">
            <a:avLst/>
          </a:prstGeom>
        </p:spPr>
      </p:pic>
    </p:spTree>
    <p:extLst>
      <p:ext uri="{BB962C8B-B14F-4D97-AF65-F5344CB8AC3E}">
        <p14:creationId xmlns:p14="http://schemas.microsoft.com/office/powerpoint/2010/main" val="41507746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A62DE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8C7BCC7-D9F4-4DED-8450-FF47229685F2}"/>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4400">
                <a:solidFill>
                  <a:srgbClr val="FFFFFF"/>
                </a:solidFill>
              </a:rPr>
              <a:t>Reflective Cycle</a:t>
            </a:r>
          </a:p>
        </p:txBody>
      </p:sp>
      <p:cxnSp>
        <p:nvCxnSpPr>
          <p:cNvPr id="79" name="Straight Connector 78">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2290" name="Picture 2" descr="Getting started with Reflective Practice">
            <a:extLst>
              <a:ext uri="{FF2B5EF4-FFF2-40B4-BE49-F238E27FC236}">
                <a16:creationId xmlns:a16="http://schemas.microsoft.com/office/drawing/2014/main" id="{B2CE2072-D30D-4AB3-BA93-3C105168603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289211" y="640080"/>
            <a:ext cx="6261914"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91112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6"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317"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318" name="Rectangle 74">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78D207-4411-417C-91F2-44033C75A413}"/>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5400">
                <a:solidFill>
                  <a:schemeClr val="tx1">
                    <a:lumMod val="85000"/>
                    <a:lumOff val="15000"/>
                  </a:schemeClr>
                </a:solidFill>
              </a:rPr>
              <a:t>Gibbs Reflective Cycle</a:t>
            </a:r>
          </a:p>
        </p:txBody>
      </p:sp>
      <p:pic>
        <p:nvPicPr>
          <p:cNvPr id="13314" name="Picture 2" descr="Reflection - Is it a skill? | Leap Like A Salmon">
            <a:extLst>
              <a:ext uri="{FF2B5EF4-FFF2-40B4-BE49-F238E27FC236}">
                <a16:creationId xmlns:a16="http://schemas.microsoft.com/office/drawing/2014/main" id="{882FC18F-5E8E-4FC5-A1BF-01072C9D9FA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8835" y="502325"/>
            <a:ext cx="7897500" cy="5515918"/>
          </a:xfrm>
          <a:prstGeom prst="rect">
            <a:avLst/>
          </a:prstGeom>
          <a:noFill/>
          <a:extLst>
            <a:ext uri="{909E8E84-426E-40DD-AFC4-6F175D3DCCD1}">
              <a14:hiddenFill xmlns:a14="http://schemas.microsoft.com/office/drawing/2010/main">
                <a:solidFill>
                  <a:srgbClr val="FFFFFF"/>
                </a:solidFill>
              </a14:hiddenFill>
            </a:ext>
          </a:extLst>
        </p:spPr>
      </p:pic>
      <p:cxnSp>
        <p:nvCxnSpPr>
          <p:cNvPr id="13319" name="Straight Connector 76">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320" name="Rectangle 78">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76025230"/>
      </p:ext>
    </p:extLst>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1C2431"/>
      </a:dk2>
      <a:lt2>
        <a:srgbClr val="F1F3F0"/>
      </a:lt2>
      <a:accent1>
        <a:srgbClr val="A62DE3"/>
      </a:accent1>
      <a:accent2>
        <a:srgbClr val="562DD5"/>
      </a:accent2>
      <a:accent3>
        <a:srgbClr val="2D4CE3"/>
      </a:accent3>
      <a:accent4>
        <a:srgbClr val="1B86D1"/>
      </a:accent4>
      <a:accent5>
        <a:srgbClr val="25BEBE"/>
      </a:accent5>
      <a:accent6>
        <a:srgbClr val="19C57D"/>
      </a:accent6>
      <a:hlink>
        <a:srgbClr val="3897AA"/>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1</TotalTime>
  <Words>478</Words>
  <Application>Microsoft Office PowerPoint</Application>
  <PresentationFormat>Widescreen</PresentationFormat>
  <Paragraphs>54</Paragraphs>
  <Slides>33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Calibri</vt:lpstr>
      <vt:lpstr>Georgia Pro Cond Light</vt:lpstr>
      <vt:lpstr>Speak Pro</vt:lpstr>
      <vt:lpstr>Wingdings</vt:lpstr>
      <vt:lpstr>RetrospectVTI</vt:lpstr>
      <vt:lpstr>Learning in the Digital Era </vt:lpstr>
      <vt:lpstr>Bouncing Forward – Lifelong Learning</vt:lpstr>
      <vt:lpstr>PowerPoint Presentation</vt:lpstr>
      <vt:lpstr>7 Ways to develop Resilience</vt:lpstr>
      <vt:lpstr>Resilient – What does it look like?</vt:lpstr>
      <vt:lpstr>Ownership - Resilience</vt:lpstr>
      <vt:lpstr>Internal and External Locus of Control</vt:lpstr>
      <vt:lpstr>Locus of personal control</vt:lpstr>
      <vt:lpstr>Resilience – Attributes, Skills and Qualities?</vt:lpstr>
      <vt:lpstr>Learning Agility</vt:lpstr>
      <vt:lpstr>PowerPoint Presentation</vt:lpstr>
      <vt:lpstr>Components of Resilience (Hallenbeck, 2016)</vt:lpstr>
      <vt:lpstr>Ignore Negativity   Keep the Focus</vt:lpstr>
      <vt:lpstr>PowerPoint Presentation</vt:lpstr>
      <vt:lpstr>Stress and anxiety (Work, Clubs, School, Friends)</vt:lpstr>
      <vt:lpstr>Managing stress (Techniques)</vt:lpstr>
      <vt:lpstr>Fear of Change</vt:lpstr>
      <vt:lpstr>Top 10 Fears – Chapman University </vt:lpstr>
      <vt:lpstr>Learning to Learn</vt:lpstr>
      <vt:lpstr>Future Employment</vt:lpstr>
      <vt:lpstr>VUCA World</vt:lpstr>
      <vt:lpstr>How to  CHANGE  bad habits</vt:lpstr>
      <vt:lpstr>Lost Learning –  The Learning Curve Experience</vt:lpstr>
      <vt:lpstr>The Comfort Zone</vt:lpstr>
      <vt:lpstr>Healthy Mind and Healthy Body</vt:lpstr>
      <vt:lpstr> International Physical Literacy Association- IPLA</vt:lpstr>
      <vt:lpstr>Active for Life</vt:lpstr>
      <vt:lpstr>Benefits of Physical Activity</vt:lpstr>
      <vt:lpstr>Choose …… Your Optimal Self</vt:lpstr>
      <vt:lpstr>Reflection </vt:lpstr>
      <vt:lpstr>Reflexivity</vt:lpstr>
      <vt:lpstr>Reflective Cycle</vt:lpstr>
      <vt:lpstr>Gibbs Reflective Cycle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the Digital Era</dc:title>
  <dc:creator>Andrew Thomas</dc:creator>
  <cp:lastModifiedBy>Andrew Thomas</cp:lastModifiedBy>
  <cp:revision>1</cp:revision>
  <dcterms:created xsi:type="dcterms:W3CDTF">2020-10-15T12:47:37Z</dcterms:created>
  <dcterms:modified xsi:type="dcterms:W3CDTF">2022-10-20T14:19:13Z</dcterms:modified>
</cp:coreProperties>
</file>