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28"/>
  </p:notesMasterIdLst>
  <p:sldIdLst>
    <p:sldId id="256" r:id="rId2"/>
    <p:sldId id="259" r:id="rId3"/>
    <p:sldId id="514" r:id="rId4"/>
    <p:sldId id="515" r:id="rId5"/>
    <p:sldId id="525" r:id="rId6"/>
    <p:sldId id="526" r:id="rId7"/>
    <p:sldId id="516" r:id="rId8"/>
    <p:sldId id="518" r:id="rId9"/>
    <p:sldId id="540" r:id="rId10"/>
    <p:sldId id="541" r:id="rId11"/>
    <p:sldId id="537" r:id="rId12"/>
    <p:sldId id="539" r:id="rId13"/>
    <p:sldId id="530" r:id="rId14"/>
    <p:sldId id="536" r:id="rId15"/>
    <p:sldId id="522" r:id="rId16"/>
    <p:sldId id="534" r:id="rId17"/>
    <p:sldId id="523" r:id="rId18"/>
    <p:sldId id="535" r:id="rId19"/>
    <p:sldId id="524" r:id="rId20"/>
    <p:sldId id="542" r:id="rId21"/>
    <p:sldId id="543" r:id="rId22"/>
    <p:sldId id="545" r:id="rId23"/>
    <p:sldId id="513" r:id="rId24"/>
    <p:sldId id="262" r:id="rId25"/>
    <p:sldId id="511" r:id="rId26"/>
    <p:sldId id="533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01EC40-CBC7-4329-B2FD-F46C83E56F78}" v="57" dt="2024-02-26T20:44:09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4" autoAdjust="0"/>
    <p:restoredTop sz="94660"/>
  </p:normalViewPr>
  <p:slideViewPr>
    <p:cSldViewPr snapToGrid="0">
      <p:cViewPr varScale="1">
        <p:scale>
          <a:sx n="92" d="100"/>
          <a:sy n="92" d="100"/>
        </p:scale>
        <p:origin x="11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ndy Chen" userId="3ab27619-5f86-40e1-a925-f784e126d691" providerId="ADAL" clId="{2801EC40-CBC7-4329-B2FD-F46C83E56F78}"/>
    <pc:docChg chg="custSel delSld modSld sldOrd">
      <pc:chgData name="Cindy Chen" userId="3ab27619-5f86-40e1-a925-f784e126d691" providerId="ADAL" clId="{2801EC40-CBC7-4329-B2FD-F46C83E56F78}" dt="2024-02-26T20:44:45.035" v="202" actId="14100"/>
      <pc:docMkLst>
        <pc:docMk/>
      </pc:docMkLst>
      <pc:sldChg chg="modSp">
        <pc:chgData name="Cindy Chen" userId="3ab27619-5f86-40e1-a925-f784e126d691" providerId="ADAL" clId="{2801EC40-CBC7-4329-B2FD-F46C83E56F78}" dt="2024-02-26T20:44:09.624" v="197" actId="20577"/>
        <pc:sldMkLst>
          <pc:docMk/>
          <pc:sldMk cId="1689070340" sldId="259"/>
        </pc:sldMkLst>
        <pc:graphicFrameChg chg="mod">
          <ac:chgData name="Cindy Chen" userId="3ab27619-5f86-40e1-a925-f784e126d691" providerId="ADAL" clId="{2801EC40-CBC7-4329-B2FD-F46C83E56F78}" dt="2024-02-26T20:44:09.624" v="197" actId="20577"/>
          <ac:graphicFrameMkLst>
            <pc:docMk/>
            <pc:sldMk cId="1689070340" sldId="259"/>
            <ac:graphicFrameMk id="5" creationId="{2F43ABDA-1CAC-4D7B-3F39-E0725AC682FC}"/>
          </ac:graphicFrameMkLst>
        </pc:graphicFrameChg>
      </pc:sldChg>
      <pc:sldChg chg="ord">
        <pc:chgData name="Cindy Chen" userId="3ab27619-5f86-40e1-a925-f784e126d691" providerId="ADAL" clId="{2801EC40-CBC7-4329-B2FD-F46C83E56F78}" dt="2024-02-26T20:00:04.848" v="3"/>
        <pc:sldMkLst>
          <pc:docMk/>
          <pc:sldMk cId="1502075798" sldId="513"/>
        </pc:sldMkLst>
      </pc:sldChg>
      <pc:sldChg chg="del">
        <pc:chgData name="Cindy Chen" userId="3ab27619-5f86-40e1-a925-f784e126d691" providerId="ADAL" clId="{2801EC40-CBC7-4329-B2FD-F46C83E56F78}" dt="2024-02-26T19:59:51.907" v="0" actId="47"/>
        <pc:sldMkLst>
          <pc:docMk/>
          <pc:sldMk cId="1197279155" sldId="519"/>
        </pc:sldMkLst>
      </pc:sldChg>
      <pc:sldChg chg="addSp delSp modSp mod">
        <pc:chgData name="Cindy Chen" userId="3ab27619-5f86-40e1-a925-f784e126d691" providerId="ADAL" clId="{2801EC40-CBC7-4329-B2FD-F46C83E56F78}" dt="2024-02-26T20:17:42.738" v="26" actId="1076"/>
        <pc:sldMkLst>
          <pc:docMk/>
          <pc:sldMk cId="1183432869" sldId="526"/>
        </pc:sldMkLst>
        <pc:spChg chg="add mod">
          <ac:chgData name="Cindy Chen" userId="3ab27619-5f86-40e1-a925-f784e126d691" providerId="ADAL" clId="{2801EC40-CBC7-4329-B2FD-F46C83E56F78}" dt="2024-02-26T20:13:54.012" v="11"/>
          <ac:spMkLst>
            <pc:docMk/>
            <pc:sldMk cId="1183432869" sldId="526"/>
            <ac:spMk id="4" creationId="{626E4825-2D34-C942-D258-24F0E215CD47}"/>
          </ac:spMkLst>
        </pc:spChg>
        <pc:spChg chg="add mod">
          <ac:chgData name="Cindy Chen" userId="3ab27619-5f86-40e1-a925-f784e126d691" providerId="ADAL" clId="{2801EC40-CBC7-4329-B2FD-F46C83E56F78}" dt="2024-02-26T20:13:54.012" v="11"/>
          <ac:spMkLst>
            <pc:docMk/>
            <pc:sldMk cId="1183432869" sldId="526"/>
            <ac:spMk id="6" creationId="{FDA5A696-7B7D-6778-C27C-13B4B47AF9E0}"/>
          </ac:spMkLst>
        </pc:spChg>
        <pc:grpChg chg="add del mod">
          <ac:chgData name="Cindy Chen" userId="3ab27619-5f86-40e1-a925-f784e126d691" providerId="ADAL" clId="{2801EC40-CBC7-4329-B2FD-F46C83E56F78}" dt="2024-02-26T20:13:57.822" v="12" actId="478"/>
          <ac:grpSpMkLst>
            <pc:docMk/>
            <pc:sldMk cId="1183432869" sldId="526"/>
            <ac:grpSpMk id="3" creationId="{8BFE5906-2C72-1042-8843-52E3DE5D58C8}"/>
          </ac:grpSpMkLst>
        </pc:grpChg>
        <pc:graphicFrameChg chg="mod">
          <ac:chgData name="Cindy Chen" userId="3ab27619-5f86-40e1-a925-f784e126d691" providerId="ADAL" clId="{2801EC40-CBC7-4329-B2FD-F46C83E56F78}" dt="2024-02-26T20:17:42.738" v="26" actId="1076"/>
          <ac:graphicFrameMkLst>
            <pc:docMk/>
            <pc:sldMk cId="1183432869" sldId="526"/>
            <ac:graphicFrameMk id="5" creationId="{BDE786F0-DCC3-7BE3-EC84-7697246F7C35}"/>
          </ac:graphicFrameMkLst>
        </pc:graphicFrameChg>
      </pc:sldChg>
      <pc:sldChg chg="modSp mod">
        <pc:chgData name="Cindy Chen" userId="3ab27619-5f86-40e1-a925-f784e126d691" providerId="ADAL" clId="{2801EC40-CBC7-4329-B2FD-F46C83E56F78}" dt="2024-02-26T20:41:24.627" v="176"/>
        <pc:sldMkLst>
          <pc:docMk/>
          <pc:sldMk cId="977839520" sldId="530"/>
        </pc:sldMkLst>
        <pc:graphicFrameChg chg="mod modGraphic">
          <ac:chgData name="Cindy Chen" userId="3ab27619-5f86-40e1-a925-f784e126d691" providerId="ADAL" clId="{2801EC40-CBC7-4329-B2FD-F46C83E56F78}" dt="2024-02-26T20:41:24.627" v="176"/>
          <ac:graphicFrameMkLst>
            <pc:docMk/>
            <pc:sldMk cId="977839520" sldId="530"/>
            <ac:graphicFrameMk id="18" creationId="{6B2B94A8-3824-7F89-5C28-06B6DB69F25A}"/>
          </ac:graphicFrameMkLst>
        </pc:graphicFrameChg>
      </pc:sldChg>
      <pc:sldChg chg="modSp mod">
        <pc:chgData name="Cindy Chen" userId="3ab27619-5f86-40e1-a925-f784e126d691" providerId="ADAL" clId="{2801EC40-CBC7-4329-B2FD-F46C83E56F78}" dt="2024-02-26T20:31:04.924" v="86" actId="113"/>
        <pc:sldMkLst>
          <pc:docMk/>
          <pc:sldMk cId="1952401360" sldId="534"/>
        </pc:sldMkLst>
        <pc:spChg chg="mod">
          <ac:chgData name="Cindy Chen" userId="3ab27619-5f86-40e1-a925-f784e126d691" providerId="ADAL" clId="{2801EC40-CBC7-4329-B2FD-F46C83E56F78}" dt="2024-02-26T20:31:04.924" v="86" actId="113"/>
          <ac:spMkLst>
            <pc:docMk/>
            <pc:sldMk cId="1952401360" sldId="534"/>
            <ac:spMk id="3" creationId="{30EF058B-CB3E-4DD7-45CA-C4D01BFD12F8}"/>
          </ac:spMkLst>
        </pc:spChg>
      </pc:sldChg>
      <pc:sldChg chg="modSp mod">
        <pc:chgData name="Cindy Chen" userId="3ab27619-5f86-40e1-a925-f784e126d691" providerId="ADAL" clId="{2801EC40-CBC7-4329-B2FD-F46C83E56F78}" dt="2024-02-26T20:41:36.878" v="179" actId="113"/>
        <pc:sldMkLst>
          <pc:docMk/>
          <pc:sldMk cId="1083319513" sldId="536"/>
        </pc:sldMkLst>
        <pc:graphicFrameChg chg="mod modGraphic">
          <ac:chgData name="Cindy Chen" userId="3ab27619-5f86-40e1-a925-f784e126d691" providerId="ADAL" clId="{2801EC40-CBC7-4329-B2FD-F46C83E56F78}" dt="2024-02-26T20:41:36.878" v="179" actId="113"/>
          <ac:graphicFrameMkLst>
            <pc:docMk/>
            <pc:sldMk cId="1083319513" sldId="536"/>
            <ac:graphicFrameMk id="18" creationId="{6B2B94A8-3824-7F89-5C28-06B6DB69F25A}"/>
          </ac:graphicFrameMkLst>
        </pc:graphicFrameChg>
      </pc:sldChg>
      <pc:sldChg chg="modSp mod">
        <pc:chgData name="Cindy Chen" userId="3ab27619-5f86-40e1-a925-f784e126d691" providerId="ADAL" clId="{2801EC40-CBC7-4329-B2FD-F46C83E56F78}" dt="2024-02-26T20:39:56.296" v="145" actId="20577"/>
        <pc:sldMkLst>
          <pc:docMk/>
          <pc:sldMk cId="3371611756" sldId="537"/>
        </pc:sldMkLst>
        <pc:spChg chg="mod">
          <ac:chgData name="Cindy Chen" userId="3ab27619-5f86-40e1-a925-f784e126d691" providerId="ADAL" clId="{2801EC40-CBC7-4329-B2FD-F46C83E56F78}" dt="2024-02-26T20:39:56.296" v="145" actId="20577"/>
          <ac:spMkLst>
            <pc:docMk/>
            <pc:sldMk cId="3371611756" sldId="537"/>
            <ac:spMk id="3" creationId="{30EF058B-CB3E-4DD7-45CA-C4D01BFD12F8}"/>
          </ac:spMkLst>
        </pc:spChg>
      </pc:sldChg>
      <pc:sldChg chg="modSp mod">
        <pc:chgData name="Cindy Chen" userId="3ab27619-5f86-40e1-a925-f784e126d691" providerId="ADAL" clId="{2801EC40-CBC7-4329-B2FD-F46C83E56F78}" dt="2024-02-26T20:40:32.418" v="171" actId="20577"/>
        <pc:sldMkLst>
          <pc:docMk/>
          <pc:sldMk cId="2922656696" sldId="539"/>
        </pc:sldMkLst>
        <pc:spChg chg="mod">
          <ac:chgData name="Cindy Chen" userId="3ab27619-5f86-40e1-a925-f784e126d691" providerId="ADAL" clId="{2801EC40-CBC7-4329-B2FD-F46C83E56F78}" dt="2024-02-26T20:40:32.418" v="171" actId="20577"/>
          <ac:spMkLst>
            <pc:docMk/>
            <pc:sldMk cId="2922656696" sldId="539"/>
            <ac:spMk id="3" creationId="{30EF058B-CB3E-4DD7-45CA-C4D01BFD12F8}"/>
          </ac:spMkLst>
        </pc:spChg>
      </pc:sldChg>
      <pc:sldChg chg="modSp mod">
        <pc:chgData name="Cindy Chen" userId="3ab27619-5f86-40e1-a925-f784e126d691" providerId="ADAL" clId="{2801EC40-CBC7-4329-B2FD-F46C83E56F78}" dt="2024-02-26T20:38:53.358" v="134" actId="1076"/>
        <pc:sldMkLst>
          <pc:docMk/>
          <pc:sldMk cId="258238651" sldId="540"/>
        </pc:sldMkLst>
        <pc:spChg chg="mod">
          <ac:chgData name="Cindy Chen" userId="3ab27619-5f86-40e1-a925-f784e126d691" providerId="ADAL" clId="{2801EC40-CBC7-4329-B2FD-F46C83E56F78}" dt="2024-02-26T20:38:53.358" v="134" actId="1076"/>
          <ac:spMkLst>
            <pc:docMk/>
            <pc:sldMk cId="258238651" sldId="540"/>
            <ac:spMk id="3" creationId="{30EF058B-CB3E-4DD7-45CA-C4D01BFD12F8}"/>
          </ac:spMkLst>
        </pc:spChg>
      </pc:sldChg>
      <pc:sldChg chg="modSp mod">
        <pc:chgData name="Cindy Chen" userId="3ab27619-5f86-40e1-a925-f784e126d691" providerId="ADAL" clId="{2801EC40-CBC7-4329-B2FD-F46C83E56F78}" dt="2024-02-26T20:44:45.035" v="202" actId="14100"/>
        <pc:sldMkLst>
          <pc:docMk/>
          <pc:sldMk cId="1754422446" sldId="542"/>
        </pc:sldMkLst>
        <pc:spChg chg="mod">
          <ac:chgData name="Cindy Chen" userId="3ab27619-5f86-40e1-a925-f784e126d691" providerId="ADAL" clId="{2801EC40-CBC7-4329-B2FD-F46C83E56F78}" dt="2024-02-26T20:44:45.035" v="202" actId="14100"/>
          <ac:spMkLst>
            <pc:docMk/>
            <pc:sldMk cId="1754422446" sldId="542"/>
            <ac:spMk id="3" creationId="{30EF058B-CB3E-4DD7-45CA-C4D01BFD12F8}"/>
          </ac:spMkLst>
        </pc:spChg>
      </pc:sldChg>
      <pc:sldChg chg="modSp mod">
        <pc:chgData name="Cindy Chen" userId="3ab27619-5f86-40e1-a925-f784e126d691" providerId="ADAL" clId="{2801EC40-CBC7-4329-B2FD-F46C83E56F78}" dt="2024-02-26T20:43:16.023" v="183" actId="6549"/>
        <pc:sldMkLst>
          <pc:docMk/>
          <pc:sldMk cId="15601379" sldId="545"/>
        </pc:sldMkLst>
        <pc:spChg chg="mod">
          <ac:chgData name="Cindy Chen" userId="3ab27619-5f86-40e1-a925-f784e126d691" providerId="ADAL" clId="{2801EC40-CBC7-4329-B2FD-F46C83E56F78}" dt="2024-02-26T20:43:16.023" v="183" actId="6549"/>
          <ac:spMkLst>
            <pc:docMk/>
            <pc:sldMk cId="15601379" sldId="545"/>
            <ac:spMk id="3" creationId="{30EF058B-CB3E-4DD7-45CA-C4D01BFD12F8}"/>
          </ac:spMkLst>
        </pc:spChg>
      </pc:sldChg>
      <pc:sldChg chg="del">
        <pc:chgData name="Cindy Chen" userId="3ab27619-5f86-40e1-a925-f784e126d691" providerId="ADAL" clId="{2801EC40-CBC7-4329-B2FD-F46C83E56F78}" dt="2024-02-26T20:17:36.697" v="25" actId="47"/>
        <pc:sldMkLst>
          <pc:docMk/>
          <pc:sldMk cId="2954354837" sldId="546"/>
        </pc:sldMkLst>
      </pc:sldChg>
      <pc:sldChg chg="del">
        <pc:chgData name="Cindy Chen" userId="3ab27619-5f86-40e1-a925-f784e126d691" providerId="ADAL" clId="{2801EC40-CBC7-4329-B2FD-F46C83E56F78}" dt="2024-02-26T20:43:51.654" v="185" actId="47"/>
        <pc:sldMkLst>
          <pc:docMk/>
          <pc:sldMk cId="2548770150" sldId="548"/>
        </pc:sldMkLst>
      </pc:sldChg>
      <pc:sldChg chg="del">
        <pc:chgData name="Cindy Chen" userId="3ab27619-5f86-40e1-a925-f784e126d691" providerId="ADAL" clId="{2801EC40-CBC7-4329-B2FD-F46C83E56F78}" dt="2024-02-26T20:43:52.235" v="186" actId="47"/>
        <pc:sldMkLst>
          <pc:docMk/>
          <pc:sldMk cId="2133036285" sldId="549"/>
        </pc:sldMkLst>
      </pc:sldChg>
      <pc:sldChg chg="del">
        <pc:chgData name="Cindy Chen" userId="3ab27619-5f86-40e1-a925-f784e126d691" providerId="ADAL" clId="{2801EC40-CBC7-4329-B2FD-F46C83E56F78}" dt="2024-02-26T20:43:52.803" v="187" actId="47"/>
        <pc:sldMkLst>
          <pc:docMk/>
          <pc:sldMk cId="2956752616" sldId="550"/>
        </pc:sldMkLst>
      </pc:sldChg>
      <pc:sldChg chg="del">
        <pc:chgData name="Cindy Chen" userId="3ab27619-5f86-40e1-a925-f784e126d691" providerId="ADAL" clId="{2801EC40-CBC7-4329-B2FD-F46C83E56F78}" dt="2024-02-26T19:59:52.915" v="1" actId="47"/>
        <pc:sldMkLst>
          <pc:docMk/>
          <pc:sldMk cId="1015776872" sldId="551"/>
        </pc:sldMkLst>
      </pc:sldChg>
      <pc:sldChg chg="del">
        <pc:chgData name="Cindy Chen" userId="3ab27619-5f86-40e1-a925-f784e126d691" providerId="ADAL" clId="{2801EC40-CBC7-4329-B2FD-F46C83E56F78}" dt="2024-02-26T20:43:50.975" v="184" actId="47"/>
        <pc:sldMkLst>
          <pc:docMk/>
          <pc:sldMk cId="1600060962" sldId="552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737174-C871-4028-94FA-940FF205EB3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EFE9938-5AFC-47CB-89E8-DDD92F21BFA9}">
      <dgm:prSet/>
      <dgm:spPr/>
      <dgm:t>
        <a:bodyPr/>
        <a:lstStyle/>
        <a:p>
          <a:r>
            <a:rPr lang="en-US"/>
            <a:t>Structure of the Literature Review (LR)</a:t>
          </a:r>
        </a:p>
      </dgm:t>
    </dgm:pt>
    <dgm:pt modelId="{27FF0B4F-501F-44C2-8107-CBCF2E2C31D5}" type="parTrans" cxnId="{2E873ED8-648D-431D-8554-050A9ABE7E3B}">
      <dgm:prSet/>
      <dgm:spPr/>
      <dgm:t>
        <a:bodyPr/>
        <a:lstStyle/>
        <a:p>
          <a:endParaRPr lang="en-US"/>
        </a:p>
      </dgm:t>
    </dgm:pt>
    <dgm:pt modelId="{ABB2EA17-BDCA-4CA3-A4A2-963A591B0FC7}" type="sibTrans" cxnId="{2E873ED8-648D-431D-8554-050A9ABE7E3B}">
      <dgm:prSet/>
      <dgm:spPr/>
      <dgm:t>
        <a:bodyPr/>
        <a:lstStyle/>
        <a:p>
          <a:endParaRPr lang="en-US"/>
        </a:p>
      </dgm:t>
    </dgm:pt>
    <dgm:pt modelId="{7F8C1051-E58B-4BDA-9886-71B8DA16E646}">
      <dgm:prSet/>
      <dgm:spPr/>
      <dgm:t>
        <a:bodyPr/>
        <a:lstStyle/>
        <a:p>
          <a:r>
            <a:rPr lang="en-GB" dirty="0"/>
            <a:t>Study Aims Positionality Background  Rationale </a:t>
          </a:r>
          <a:endParaRPr lang="en-US" dirty="0"/>
        </a:p>
      </dgm:t>
    </dgm:pt>
    <dgm:pt modelId="{C11A45EF-27D3-4273-BE34-CC5E58028B51}" type="parTrans" cxnId="{B0AEB9E1-2D95-4D6F-B4D5-36CC49348BAE}">
      <dgm:prSet/>
      <dgm:spPr/>
      <dgm:t>
        <a:bodyPr/>
        <a:lstStyle/>
        <a:p>
          <a:endParaRPr lang="en-US"/>
        </a:p>
      </dgm:t>
    </dgm:pt>
    <dgm:pt modelId="{638F7562-C4F6-41A8-957B-300764D23472}" type="sibTrans" cxnId="{B0AEB9E1-2D95-4D6F-B4D5-36CC49348BAE}">
      <dgm:prSet/>
      <dgm:spPr/>
      <dgm:t>
        <a:bodyPr/>
        <a:lstStyle/>
        <a:p>
          <a:endParaRPr lang="en-US"/>
        </a:p>
      </dgm:t>
    </dgm:pt>
    <dgm:pt modelId="{0805E314-0350-42D9-A8E1-76572750644F}">
      <dgm:prSet/>
      <dgm:spPr/>
      <dgm:t>
        <a:bodyPr/>
        <a:lstStyle/>
        <a:p>
          <a:r>
            <a:rPr lang="en-GB" dirty="0"/>
            <a:t>Literature Review Process Understanding Critical Literature Review </a:t>
          </a:r>
          <a:endParaRPr lang="en-US" dirty="0"/>
        </a:p>
      </dgm:t>
    </dgm:pt>
    <dgm:pt modelId="{16C33C34-6BAE-4088-B51D-3A2D3438B854}" type="parTrans" cxnId="{0998CBFE-864D-4043-84A4-D3237DF8B9B6}">
      <dgm:prSet/>
      <dgm:spPr/>
      <dgm:t>
        <a:bodyPr/>
        <a:lstStyle/>
        <a:p>
          <a:endParaRPr lang="en-US"/>
        </a:p>
      </dgm:t>
    </dgm:pt>
    <dgm:pt modelId="{A94FFE3E-6CA5-4250-BD7D-351DA96E2431}" type="sibTrans" cxnId="{0998CBFE-864D-4043-84A4-D3237DF8B9B6}">
      <dgm:prSet/>
      <dgm:spPr/>
      <dgm:t>
        <a:bodyPr/>
        <a:lstStyle/>
        <a:p>
          <a:endParaRPr lang="en-US"/>
        </a:p>
      </dgm:t>
    </dgm:pt>
    <dgm:pt modelId="{2507B757-6AD5-4272-904D-BA3D40922BB3}">
      <dgm:prSet/>
      <dgm:spPr/>
      <dgm:t>
        <a:bodyPr/>
        <a:lstStyle/>
        <a:p>
          <a:pPr marL="0" lvl="0" indent="0" defTabSz="844550">
            <a:spcBef>
              <a:spcPct val="0"/>
            </a:spcBef>
            <a:spcAft>
              <a:spcPct val="35000"/>
            </a:spcAft>
            <a:buNone/>
          </a:pPr>
          <a:r>
            <a:rPr lang="en-GB" kern="1200" dirty="0">
              <a:latin typeface="Calibri" panose="020F0502020204030204"/>
              <a:ea typeface="+mn-ea"/>
              <a:cs typeface="+mn-cs"/>
            </a:rPr>
            <a:t>Critiquing and Defining Key Terms </a:t>
          </a:r>
          <a:endParaRPr lang="en-US" kern="1200" dirty="0">
            <a:latin typeface="Calibri" panose="020F0502020204030204"/>
            <a:ea typeface="+mn-ea"/>
            <a:cs typeface="+mn-cs"/>
          </a:endParaRPr>
        </a:p>
      </dgm:t>
    </dgm:pt>
    <dgm:pt modelId="{CA70F768-8B00-488B-A63F-7A403DB345A5}" type="parTrans" cxnId="{E2B51B70-9494-4E27-B0AF-D768B88E30D3}">
      <dgm:prSet/>
      <dgm:spPr/>
      <dgm:t>
        <a:bodyPr/>
        <a:lstStyle/>
        <a:p>
          <a:endParaRPr lang="en-US"/>
        </a:p>
      </dgm:t>
    </dgm:pt>
    <dgm:pt modelId="{97C986D6-8B1D-4C0F-986E-F0EADA6789C1}" type="sibTrans" cxnId="{E2B51B70-9494-4E27-B0AF-D768B88E30D3}">
      <dgm:prSet/>
      <dgm:spPr/>
      <dgm:t>
        <a:bodyPr/>
        <a:lstStyle/>
        <a:p>
          <a:endParaRPr lang="en-US"/>
        </a:p>
      </dgm:t>
    </dgm:pt>
    <dgm:pt modelId="{0E4A9296-F317-42D3-B971-5C884975AF9B}">
      <dgm:prSet/>
      <dgm:spPr/>
      <dgm:t>
        <a:bodyPr/>
        <a:lstStyle/>
        <a:p>
          <a:r>
            <a:rPr lang="en-GB" dirty="0">
              <a:solidFill>
                <a:srgbClr val="FFFFFF"/>
              </a:solidFill>
            </a:rPr>
            <a:t>Key </a:t>
          </a:r>
          <a:br>
            <a:rPr lang="en-GB" dirty="0">
              <a:solidFill>
                <a:srgbClr val="FFFFFF"/>
              </a:solidFill>
            </a:rPr>
          </a:br>
          <a:r>
            <a:rPr lang="en-GB" dirty="0">
              <a:solidFill>
                <a:srgbClr val="FFFFFF"/>
              </a:solidFill>
            </a:rPr>
            <a:t>Ideas and Themes in Literature</a:t>
          </a:r>
          <a:endParaRPr lang="en-US" dirty="0"/>
        </a:p>
      </dgm:t>
    </dgm:pt>
    <dgm:pt modelId="{533C4DF0-9573-4DC3-BC64-92F8916E1F35}" type="parTrans" cxnId="{EADAA6CE-9334-4F70-B8D4-17C367E23733}">
      <dgm:prSet/>
      <dgm:spPr/>
      <dgm:t>
        <a:bodyPr/>
        <a:lstStyle/>
        <a:p>
          <a:endParaRPr lang="en-US"/>
        </a:p>
      </dgm:t>
    </dgm:pt>
    <dgm:pt modelId="{5A63B60A-36D0-4C2D-9056-9E76920EA27D}" type="sibTrans" cxnId="{EADAA6CE-9334-4F70-B8D4-17C367E23733}">
      <dgm:prSet/>
      <dgm:spPr/>
      <dgm:t>
        <a:bodyPr/>
        <a:lstStyle/>
        <a:p>
          <a:endParaRPr lang="en-US"/>
        </a:p>
      </dgm:t>
    </dgm:pt>
    <dgm:pt modelId="{E2F88658-D2EF-443A-A1D8-9460E3E21751}">
      <dgm:prSet/>
      <dgm:spPr/>
      <dgm:t>
        <a:bodyPr/>
        <a:lstStyle/>
        <a:p>
          <a:r>
            <a:rPr lang="en-GB" dirty="0"/>
            <a:t>Critical Analysis of Key Research </a:t>
          </a:r>
          <a:endParaRPr lang="en-US" dirty="0"/>
        </a:p>
      </dgm:t>
    </dgm:pt>
    <dgm:pt modelId="{28AC29AA-A050-4134-83E4-B0917ED049E4}" type="parTrans" cxnId="{938A5F8D-833C-427E-98A2-BDD6F126C54D}">
      <dgm:prSet/>
      <dgm:spPr/>
      <dgm:t>
        <a:bodyPr/>
        <a:lstStyle/>
        <a:p>
          <a:endParaRPr lang="en-US"/>
        </a:p>
      </dgm:t>
    </dgm:pt>
    <dgm:pt modelId="{6EB74C7D-99C7-47A7-A9F8-4AFBBD69AF2B}" type="sibTrans" cxnId="{938A5F8D-833C-427E-98A2-BDD6F126C54D}">
      <dgm:prSet/>
      <dgm:spPr/>
      <dgm:t>
        <a:bodyPr/>
        <a:lstStyle/>
        <a:p>
          <a:endParaRPr lang="en-US"/>
        </a:p>
      </dgm:t>
    </dgm:pt>
    <dgm:pt modelId="{964AA312-1FFD-48ED-8992-013A2E5CD5D2}">
      <dgm:prSet/>
      <dgm:spPr/>
      <dgm:t>
        <a:bodyPr/>
        <a:lstStyle/>
        <a:p>
          <a:r>
            <a:rPr lang="en-GB" dirty="0"/>
            <a:t>Conclusion and Refined Research Questions </a:t>
          </a:r>
          <a:endParaRPr lang="en-US" dirty="0"/>
        </a:p>
      </dgm:t>
    </dgm:pt>
    <dgm:pt modelId="{D2FFB387-261C-402B-846C-CE861CA29E0A}" type="parTrans" cxnId="{154C7BCE-97D5-4180-8091-E148AB1F61C5}">
      <dgm:prSet/>
      <dgm:spPr/>
      <dgm:t>
        <a:bodyPr/>
        <a:lstStyle/>
        <a:p>
          <a:endParaRPr lang="en-US"/>
        </a:p>
      </dgm:t>
    </dgm:pt>
    <dgm:pt modelId="{4907AFF8-7873-49F0-915D-EA120B62CBA4}" type="sibTrans" cxnId="{154C7BCE-97D5-4180-8091-E148AB1F61C5}">
      <dgm:prSet/>
      <dgm:spPr/>
      <dgm:t>
        <a:bodyPr/>
        <a:lstStyle/>
        <a:p>
          <a:endParaRPr lang="en-US"/>
        </a:p>
      </dgm:t>
    </dgm:pt>
    <dgm:pt modelId="{EDB70ACB-7C7F-48FA-A183-BEC73E987C0E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6ABE5536-67BA-41F6-9487-A7BE20CFD8A9}" type="parTrans" cxnId="{68C42A85-864B-409E-B11D-6411EA83DA11}">
      <dgm:prSet/>
      <dgm:spPr/>
      <dgm:t>
        <a:bodyPr/>
        <a:lstStyle/>
        <a:p>
          <a:endParaRPr lang="en-GB"/>
        </a:p>
      </dgm:t>
    </dgm:pt>
    <dgm:pt modelId="{A6AD0B00-4429-40D9-BE47-5ED434D5E4DC}" type="sibTrans" cxnId="{68C42A85-864B-409E-B11D-6411EA83DA11}">
      <dgm:prSet/>
      <dgm:spPr/>
      <dgm:t>
        <a:bodyPr/>
        <a:lstStyle/>
        <a:p>
          <a:endParaRPr lang="en-GB"/>
        </a:p>
      </dgm:t>
    </dgm:pt>
    <dgm:pt modelId="{F33141D7-2F78-4264-9246-AC9873A4B051}" type="pres">
      <dgm:prSet presAssocID="{4F737174-C871-4028-94FA-940FF205EB33}" presName="diagram" presStyleCnt="0">
        <dgm:presLayoutVars>
          <dgm:dir/>
          <dgm:resizeHandles val="exact"/>
        </dgm:presLayoutVars>
      </dgm:prSet>
      <dgm:spPr/>
    </dgm:pt>
    <dgm:pt modelId="{6C4FE3CA-2178-4076-8A05-04F2E52C36A6}" type="pres">
      <dgm:prSet presAssocID="{0EFE9938-5AFC-47CB-89E8-DDD92F21BFA9}" presName="node" presStyleLbl="node1" presStyleIdx="0" presStyleCnt="8">
        <dgm:presLayoutVars>
          <dgm:bulletEnabled val="1"/>
        </dgm:presLayoutVars>
      </dgm:prSet>
      <dgm:spPr/>
    </dgm:pt>
    <dgm:pt modelId="{4BFA72A3-A0E0-4292-ADFD-F6F5ABF06F6D}" type="pres">
      <dgm:prSet presAssocID="{ABB2EA17-BDCA-4CA3-A4A2-963A591B0FC7}" presName="sibTrans" presStyleCnt="0"/>
      <dgm:spPr/>
    </dgm:pt>
    <dgm:pt modelId="{646BBA7C-1F08-4D43-9312-1BDAC9E72FB9}" type="pres">
      <dgm:prSet presAssocID="{7F8C1051-E58B-4BDA-9886-71B8DA16E646}" presName="node" presStyleLbl="node1" presStyleIdx="1" presStyleCnt="8">
        <dgm:presLayoutVars>
          <dgm:bulletEnabled val="1"/>
        </dgm:presLayoutVars>
      </dgm:prSet>
      <dgm:spPr/>
    </dgm:pt>
    <dgm:pt modelId="{6F2DA35E-BA80-46AC-8352-801FE0463156}" type="pres">
      <dgm:prSet presAssocID="{638F7562-C4F6-41A8-957B-300764D23472}" presName="sibTrans" presStyleCnt="0"/>
      <dgm:spPr/>
    </dgm:pt>
    <dgm:pt modelId="{05B3B3AB-8637-4D50-93D4-0EEBB2B481EE}" type="pres">
      <dgm:prSet presAssocID="{0805E314-0350-42D9-A8E1-76572750644F}" presName="node" presStyleLbl="node1" presStyleIdx="2" presStyleCnt="8">
        <dgm:presLayoutVars>
          <dgm:bulletEnabled val="1"/>
        </dgm:presLayoutVars>
      </dgm:prSet>
      <dgm:spPr/>
    </dgm:pt>
    <dgm:pt modelId="{2450ED37-6223-4958-9BFB-0B348C0DCBB7}" type="pres">
      <dgm:prSet presAssocID="{A94FFE3E-6CA5-4250-BD7D-351DA96E2431}" presName="sibTrans" presStyleCnt="0"/>
      <dgm:spPr/>
    </dgm:pt>
    <dgm:pt modelId="{99EE8EA0-DE7D-4499-A171-FAD1FE4E3D0D}" type="pres">
      <dgm:prSet presAssocID="{2507B757-6AD5-4272-904D-BA3D40922BB3}" presName="node" presStyleLbl="node1" presStyleIdx="3" presStyleCnt="8">
        <dgm:presLayoutVars>
          <dgm:bulletEnabled val="1"/>
        </dgm:presLayoutVars>
      </dgm:prSet>
      <dgm:spPr/>
    </dgm:pt>
    <dgm:pt modelId="{72EB559A-71E8-43A8-A76C-0B53CB683D97}" type="pres">
      <dgm:prSet presAssocID="{97C986D6-8B1D-4C0F-986E-F0EADA6789C1}" presName="sibTrans" presStyleCnt="0"/>
      <dgm:spPr/>
    </dgm:pt>
    <dgm:pt modelId="{3AF8CD56-4FD9-404A-B1D1-18B968C2DEE1}" type="pres">
      <dgm:prSet presAssocID="{0E4A9296-F317-42D3-B971-5C884975AF9B}" presName="node" presStyleLbl="node1" presStyleIdx="4" presStyleCnt="8">
        <dgm:presLayoutVars>
          <dgm:bulletEnabled val="1"/>
        </dgm:presLayoutVars>
      </dgm:prSet>
      <dgm:spPr/>
    </dgm:pt>
    <dgm:pt modelId="{7A8BB735-E881-4558-A605-0699BFC5D000}" type="pres">
      <dgm:prSet presAssocID="{5A63B60A-36D0-4C2D-9056-9E76920EA27D}" presName="sibTrans" presStyleCnt="0"/>
      <dgm:spPr/>
    </dgm:pt>
    <dgm:pt modelId="{9C048A00-53F9-4ADF-A82F-449733F91C47}" type="pres">
      <dgm:prSet presAssocID="{E2F88658-D2EF-443A-A1D8-9460E3E21751}" presName="node" presStyleLbl="node1" presStyleIdx="5" presStyleCnt="8">
        <dgm:presLayoutVars>
          <dgm:bulletEnabled val="1"/>
        </dgm:presLayoutVars>
      </dgm:prSet>
      <dgm:spPr/>
    </dgm:pt>
    <dgm:pt modelId="{93E98638-CED1-4708-9983-F4FD35590EA7}" type="pres">
      <dgm:prSet presAssocID="{6EB74C7D-99C7-47A7-A9F8-4AFBBD69AF2B}" presName="sibTrans" presStyleCnt="0"/>
      <dgm:spPr/>
    </dgm:pt>
    <dgm:pt modelId="{31A677F2-C1C2-4760-AEDB-64C699B5E3A1}" type="pres">
      <dgm:prSet presAssocID="{964AA312-1FFD-48ED-8992-013A2E5CD5D2}" presName="node" presStyleLbl="node1" presStyleIdx="6" presStyleCnt="8">
        <dgm:presLayoutVars>
          <dgm:bulletEnabled val="1"/>
        </dgm:presLayoutVars>
      </dgm:prSet>
      <dgm:spPr/>
    </dgm:pt>
    <dgm:pt modelId="{66EE3C83-F0E7-42AA-BBF3-9771E7F51F8B}" type="pres">
      <dgm:prSet presAssocID="{4907AFF8-7873-49F0-915D-EA120B62CBA4}" presName="sibTrans" presStyleCnt="0"/>
      <dgm:spPr/>
    </dgm:pt>
    <dgm:pt modelId="{DD8A7938-B9D2-425F-B12C-E4D6FFA0FC24}" type="pres">
      <dgm:prSet presAssocID="{EDB70ACB-7C7F-48FA-A183-BEC73E987C0E}" presName="node" presStyleLbl="node1" presStyleIdx="7" presStyleCnt="8">
        <dgm:presLayoutVars>
          <dgm:bulletEnabled val="1"/>
        </dgm:presLayoutVars>
      </dgm:prSet>
      <dgm:spPr/>
    </dgm:pt>
  </dgm:ptLst>
  <dgm:cxnLst>
    <dgm:cxn modelId="{B5790D10-0CCC-4880-B533-84836378AC6F}" type="presOf" srcId="{EDB70ACB-7C7F-48FA-A183-BEC73E987C0E}" destId="{DD8A7938-B9D2-425F-B12C-E4D6FFA0FC24}" srcOrd="0" destOrd="0" presId="urn:microsoft.com/office/officeart/2005/8/layout/default"/>
    <dgm:cxn modelId="{871E8D36-319B-44B0-84C2-5D3CB37F9C17}" type="presOf" srcId="{964AA312-1FFD-48ED-8992-013A2E5CD5D2}" destId="{31A677F2-C1C2-4760-AEDB-64C699B5E3A1}" srcOrd="0" destOrd="0" presId="urn:microsoft.com/office/officeart/2005/8/layout/default"/>
    <dgm:cxn modelId="{B1E2A63C-F03A-4745-BA53-C44011A01487}" type="presOf" srcId="{0EFE9938-5AFC-47CB-89E8-DDD92F21BFA9}" destId="{6C4FE3CA-2178-4076-8A05-04F2E52C36A6}" srcOrd="0" destOrd="0" presId="urn:microsoft.com/office/officeart/2005/8/layout/default"/>
    <dgm:cxn modelId="{B2043668-ADE2-430D-AC99-40639D02675E}" type="presOf" srcId="{7F8C1051-E58B-4BDA-9886-71B8DA16E646}" destId="{646BBA7C-1F08-4D43-9312-1BDAC9E72FB9}" srcOrd="0" destOrd="0" presId="urn:microsoft.com/office/officeart/2005/8/layout/default"/>
    <dgm:cxn modelId="{95C2356F-FAE2-4C53-A552-BB805408A8C3}" type="presOf" srcId="{0805E314-0350-42D9-A8E1-76572750644F}" destId="{05B3B3AB-8637-4D50-93D4-0EEBB2B481EE}" srcOrd="0" destOrd="0" presId="urn:microsoft.com/office/officeart/2005/8/layout/default"/>
    <dgm:cxn modelId="{E2B51B70-9494-4E27-B0AF-D768B88E30D3}" srcId="{4F737174-C871-4028-94FA-940FF205EB33}" destId="{2507B757-6AD5-4272-904D-BA3D40922BB3}" srcOrd="3" destOrd="0" parTransId="{CA70F768-8B00-488B-A63F-7A403DB345A5}" sibTransId="{97C986D6-8B1D-4C0F-986E-F0EADA6789C1}"/>
    <dgm:cxn modelId="{68C42A85-864B-409E-B11D-6411EA83DA11}" srcId="{4F737174-C871-4028-94FA-940FF205EB33}" destId="{EDB70ACB-7C7F-48FA-A183-BEC73E987C0E}" srcOrd="7" destOrd="0" parTransId="{6ABE5536-67BA-41F6-9487-A7BE20CFD8A9}" sibTransId="{A6AD0B00-4429-40D9-BE47-5ED434D5E4DC}"/>
    <dgm:cxn modelId="{CFC28C8A-22EE-4CE8-BDFB-CFF2E81DA76B}" type="presOf" srcId="{E2F88658-D2EF-443A-A1D8-9460E3E21751}" destId="{9C048A00-53F9-4ADF-A82F-449733F91C47}" srcOrd="0" destOrd="0" presId="urn:microsoft.com/office/officeart/2005/8/layout/default"/>
    <dgm:cxn modelId="{368CDC8C-B91D-4144-9CC8-03AF60259883}" type="presOf" srcId="{4F737174-C871-4028-94FA-940FF205EB33}" destId="{F33141D7-2F78-4264-9246-AC9873A4B051}" srcOrd="0" destOrd="0" presId="urn:microsoft.com/office/officeart/2005/8/layout/default"/>
    <dgm:cxn modelId="{938A5F8D-833C-427E-98A2-BDD6F126C54D}" srcId="{4F737174-C871-4028-94FA-940FF205EB33}" destId="{E2F88658-D2EF-443A-A1D8-9460E3E21751}" srcOrd="5" destOrd="0" parTransId="{28AC29AA-A050-4134-83E4-B0917ED049E4}" sibTransId="{6EB74C7D-99C7-47A7-A9F8-4AFBBD69AF2B}"/>
    <dgm:cxn modelId="{1887D098-3121-44C8-9884-5580948A3681}" type="presOf" srcId="{2507B757-6AD5-4272-904D-BA3D40922BB3}" destId="{99EE8EA0-DE7D-4499-A171-FAD1FE4E3D0D}" srcOrd="0" destOrd="0" presId="urn:microsoft.com/office/officeart/2005/8/layout/default"/>
    <dgm:cxn modelId="{62D202C9-AE13-48D6-914C-B92E5C884B1E}" type="presOf" srcId="{0E4A9296-F317-42D3-B971-5C884975AF9B}" destId="{3AF8CD56-4FD9-404A-B1D1-18B968C2DEE1}" srcOrd="0" destOrd="0" presId="urn:microsoft.com/office/officeart/2005/8/layout/default"/>
    <dgm:cxn modelId="{154C7BCE-97D5-4180-8091-E148AB1F61C5}" srcId="{4F737174-C871-4028-94FA-940FF205EB33}" destId="{964AA312-1FFD-48ED-8992-013A2E5CD5D2}" srcOrd="6" destOrd="0" parTransId="{D2FFB387-261C-402B-846C-CE861CA29E0A}" sibTransId="{4907AFF8-7873-49F0-915D-EA120B62CBA4}"/>
    <dgm:cxn modelId="{EADAA6CE-9334-4F70-B8D4-17C367E23733}" srcId="{4F737174-C871-4028-94FA-940FF205EB33}" destId="{0E4A9296-F317-42D3-B971-5C884975AF9B}" srcOrd="4" destOrd="0" parTransId="{533C4DF0-9573-4DC3-BC64-92F8916E1F35}" sibTransId="{5A63B60A-36D0-4C2D-9056-9E76920EA27D}"/>
    <dgm:cxn modelId="{2E873ED8-648D-431D-8554-050A9ABE7E3B}" srcId="{4F737174-C871-4028-94FA-940FF205EB33}" destId="{0EFE9938-5AFC-47CB-89E8-DDD92F21BFA9}" srcOrd="0" destOrd="0" parTransId="{27FF0B4F-501F-44C2-8107-CBCF2E2C31D5}" sibTransId="{ABB2EA17-BDCA-4CA3-A4A2-963A591B0FC7}"/>
    <dgm:cxn modelId="{B0AEB9E1-2D95-4D6F-B4D5-36CC49348BAE}" srcId="{4F737174-C871-4028-94FA-940FF205EB33}" destId="{7F8C1051-E58B-4BDA-9886-71B8DA16E646}" srcOrd="1" destOrd="0" parTransId="{C11A45EF-27D3-4273-BE34-CC5E58028B51}" sibTransId="{638F7562-C4F6-41A8-957B-300764D23472}"/>
    <dgm:cxn modelId="{0998CBFE-864D-4043-84A4-D3237DF8B9B6}" srcId="{4F737174-C871-4028-94FA-940FF205EB33}" destId="{0805E314-0350-42D9-A8E1-76572750644F}" srcOrd="2" destOrd="0" parTransId="{16C33C34-6BAE-4088-B51D-3A2D3438B854}" sibTransId="{A94FFE3E-6CA5-4250-BD7D-351DA96E2431}"/>
    <dgm:cxn modelId="{AEACAC2A-CDFD-4F84-A304-0BF9447D628C}" type="presParOf" srcId="{F33141D7-2F78-4264-9246-AC9873A4B051}" destId="{6C4FE3CA-2178-4076-8A05-04F2E52C36A6}" srcOrd="0" destOrd="0" presId="urn:microsoft.com/office/officeart/2005/8/layout/default"/>
    <dgm:cxn modelId="{7663A64B-2A2A-47B6-9881-F050E8E73D4E}" type="presParOf" srcId="{F33141D7-2F78-4264-9246-AC9873A4B051}" destId="{4BFA72A3-A0E0-4292-ADFD-F6F5ABF06F6D}" srcOrd="1" destOrd="0" presId="urn:microsoft.com/office/officeart/2005/8/layout/default"/>
    <dgm:cxn modelId="{50EFF730-BADC-48A2-9906-E43141B8461E}" type="presParOf" srcId="{F33141D7-2F78-4264-9246-AC9873A4B051}" destId="{646BBA7C-1F08-4D43-9312-1BDAC9E72FB9}" srcOrd="2" destOrd="0" presId="urn:microsoft.com/office/officeart/2005/8/layout/default"/>
    <dgm:cxn modelId="{4A6E7C87-11DE-4A47-BF71-BF9FCB0C2682}" type="presParOf" srcId="{F33141D7-2F78-4264-9246-AC9873A4B051}" destId="{6F2DA35E-BA80-46AC-8352-801FE0463156}" srcOrd="3" destOrd="0" presId="urn:microsoft.com/office/officeart/2005/8/layout/default"/>
    <dgm:cxn modelId="{D5FCB7B1-BDDE-41E0-B092-59F0AA67FB91}" type="presParOf" srcId="{F33141D7-2F78-4264-9246-AC9873A4B051}" destId="{05B3B3AB-8637-4D50-93D4-0EEBB2B481EE}" srcOrd="4" destOrd="0" presId="urn:microsoft.com/office/officeart/2005/8/layout/default"/>
    <dgm:cxn modelId="{F1ED2298-6CC0-4C94-8F74-836C14461DBE}" type="presParOf" srcId="{F33141D7-2F78-4264-9246-AC9873A4B051}" destId="{2450ED37-6223-4958-9BFB-0B348C0DCBB7}" srcOrd="5" destOrd="0" presId="urn:microsoft.com/office/officeart/2005/8/layout/default"/>
    <dgm:cxn modelId="{935C1BFA-1F4D-4890-B69C-F6B85E3D7F3E}" type="presParOf" srcId="{F33141D7-2F78-4264-9246-AC9873A4B051}" destId="{99EE8EA0-DE7D-4499-A171-FAD1FE4E3D0D}" srcOrd="6" destOrd="0" presId="urn:microsoft.com/office/officeart/2005/8/layout/default"/>
    <dgm:cxn modelId="{DDE78DB0-3E22-460F-9A99-749CDC0F51B0}" type="presParOf" srcId="{F33141D7-2F78-4264-9246-AC9873A4B051}" destId="{72EB559A-71E8-43A8-A76C-0B53CB683D97}" srcOrd="7" destOrd="0" presId="urn:microsoft.com/office/officeart/2005/8/layout/default"/>
    <dgm:cxn modelId="{41EF57EC-C777-44E6-93E6-B79439C3DC13}" type="presParOf" srcId="{F33141D7-2F78-4264-9246-AC9873A4B051}" destId="{3AF8CD56-4FD9-404A-B1D1-18B968C2DEE1}" srcOrd="8" destOrd="0" presId="urn:microsoft.com/office/officeart/2005/8/layout/default"/>
    <dgm:cxn modelId="{9D2CB902-6D6A-4483-A53F-5F6DA36D903A}" type="presParOf" srcId="{F33141D7-2F78-4264-9246-AC9873A4B051}" destId="{7A8BB735-E881-4558-A605-0699BFC5D000}" srcOrd="9" destOrd="0" presId="urn:microsoft.com/office/officeart/2005/8/layout/default"/>
    <dgm:cxn modelId="{5CFF4903-9134-4C72-8710-8F2344CC6A66}" type="presParOf" srcId="{F33141D7-2F78-4264-9246-AC9873A4B051}" destId="{9C048A00-53F9-4ADF-A82F-449733F91C47}" srcOrd="10" destOrd="0" presId="urn:microsoft.com/office/officeart/2005/8/layout/default"/>
    <dgm:cxn modelId="{8A51EAF0-0133-41E9-AC5F-60C23EE119AB}" type="presParOf" srcId="{F33141D7-2F78-4264-9246-AC9873A4B051}" destId="{93E98638-CED1-4708-9983-F4FD35590EA7}" srcOrd="11" destOrd="0" presId="urn:microsoft.com/office/officeart/2005/8/layout/default"/>
    <dgm:cxn modelId="{45F8BA9A-48A5-49AB-94FE-C52EFB752357}" type="presParOf" srcId="{F33141D7-2F78-4264-9246-AC9873A4B051}" destId="{31A677F2-C1C2-4760-AEDB-64C699B5E3A1}" srcOrd="12" destOrd="0" presId="urn:microsoft.com/office/officeart/2005/8/layout/default"/>
    <dgm:cxn modelId="{07C3A299-7525-49FE-8F2A-3AED29D00295}" type="presParOf" srcId="{F33141D7-2F78-4264-9246-AC9873A4B051}" destId="{66EE3C83-F0E7-42AA-BBF3-9771E7F51F8B}" srcOrd="13" destOrd="0" presId="urn:microsoft.com/office/officeart/2005/8/layout/default"/>
    <dgm:cxn modelId="{74249E8F-8B57-4A17-9FB1-67445F1C0A63}" type="presParOf" srcId="{F33141D7-2F78-4264-9246-AC9873A4B051}" destId="{DD8A7938-B9D2-425F-B12C-E4D6FFA0FC24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0C60CB-5A9B-4F11-A6C7-3093EF755F9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C397D82-432E-487F-BEE1-14A625967C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/>
            <a:t>To explore and evaluate </a:t>
          </a:r>
          <a:r>
            <a:rPr lang="en-GB" dirty="0"/>
            <a:t>the effectiveness of a multimodal approach in teaching the Chinese 24 Solar Terms at a local Welsh Primary School </a:t>
          </a:r>
          <a:endParaRPr lang="en-US" dirty="0"/>
        </a:p>
      </dgm:t>
    </dgm:pt>
    <dgm:pt modelId="{47A6D3E3-14EF-4D1E-924E-9AFFA5CB5DA0}" type="parTrans" cxnId="{33232E18-0A95-42C6-B260-8B4C3E2FFB6F}">
      <dgm:prSet/>
      <dgm:spPr/>
      <dgm:t>
        <a:bodyPr/>
        <a:lstStyle/>
        <a:p>
          <a:endParaRPr lang="en-US"/>
        </a:p>
      </dgm:t>
    </dgm:pt>
    <dgm:pt modelId="{8BD8542E-EB68-454C-983B-4EF4F428C7B2}" type="sibTrans" cxnId="{33232E18-0A95-42C6-B260-8B4C3E2FFB6F}">
      <dgm:prSet/>
      <dgm:spPr/>
      <dgm:t>
        <a:bodyPr/>
        <a:lstStyle/>
        <a:p>
          <a:endParaRPr lang="en-US"/>
        </a:p>
      </dgm:t>
    </dgm:pt>
    <dgm:pt modelId="{507CAC55-4BCC-4681-A856-C9250125D8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/>
            <a:t>To enhance </a:t>
          </a:r>
          <a:r>
            <a:rPr lang="en-GB" dirty="0"/>
            <a:t>the educational experience and cultural understanding of students</a:t>
          </a:r>
          <a:endParaRPr lang="en-US" i="1" dirty="0"/>
        </a:p>
      </dgm:t>
    </dgm:pt>
    <dgm:pt modelId="{3F9B0992-A836-497A-9523-C1DD8E234EAE}" type="parTrans" cxnId="{C99085F7-BF3B-4148-B868-BD0DA59A1B9B}">
      <dgm:prSet/>
      <dgm:spPr/>
      <dgm:t>
        <a:bodyPr/>
        <a:lstStyle/>
        <a:p>
          <a:endParaRPr lang="en-US"/>
        </a:p>
      </dgm:t>
    </dgm:pt>
    <dgm:pt modelId="{5F739EDD-D525-451E-A6A9-7462CE05299E}" type="sibTrans" cxnId="{C99085F7-BF3B-4148-B868-BD0DA59A1B9B}">
      <dgm:prSet/>
      <dgm:spPr/>
      <dgm:t>
        <a:bodyPr/>
        <a:lstStyle/>
        <a:p>
          <a:endParaRPr lang="en-US"/>
        </a:p>
      </dgm:t>
    </dgm:pt>
    <dgm:pt modelId="{327387DA-C319-4D13-87F0-A3D5CE51BD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600" i="1" kern="120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To </a:t>
          </a:r>
          <a:r>
            <a:rPr lang="en-GB" sz="2600" b="0" i="1" kern="1200" dirty="0"/>
            <a:t>boost</a:t>
          </a:r>
          <a:r>
            <a:rPr lang="en-GB" sz="2600" i="1" kern="1200" dirty="0"/>
            <a:t> </a:t>
          </a:r>
          <a:r>
            <a:rPr lang="en-GB" sz="2600" kern="1200" dirty="0"/>
            <a:t>students' engagement and learning outcomes</a:t>
          </a:r>
          <a:endParaRPr lang="en-US" sz="2600" kern="1200" dirty="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D0270E92-C735-415A-8B00-9CEBB9527FF0}" type="parTrans" cxnId="{A5005CC6-07BE-4FEF-A62F-46BFDDA50500}">
      <dgm:prSet/>
      <dgm:spPr/>
      <dgm:t>
        <a:bodyPr/>
        <a:lstStyle/>
        <a:p>
          <a:endParaRPr lang="en-US"/>
        </a:p>
      </dgm:t>
    </dgm:pt>
    <dgm:pt modelId="{09FDBCB6-696F-4698-ACE1-3F7BC83EB3DB}" type="sibTrans" cxnId="{A5005CC6-07BE-4FEF-A62F-46BFDDA50500}">
      <dgm:prSet/>
      <dgm:spPr/>
      <dgm:t>
        <a:bodyPr/>
        <a:lstStyle/>
        <a:p>
          <a:endParaRPr lang="en-US"/>
        </a:p>
      </dgm:t>
    </dgm:pt>
    <dgm:pt modelId="{F89E9257-BB8F-4591-B642-6BE5E9FA566E}" type="pres">
      <dgm:prSet presAssocID="{660C60CB-5A9B-4F11-A6C7-3093EF755F95}" presName="linear" presStyleCnt="0">
        <dgm:presLayoutVars>
          <dgm:animLvl val="lvl"/>
          <dgm:resizeHandles val="exact"/>
        </dgm:presLayoutVars>
      </dgm:prSet>
      <dgm:spPr/>
    </dgm:pt>
    <dgm:pt modelId="{1B3F3309-EEC6-4762-8EF9-07D8F6E864EB}" type="pres">
      <dgm:prSet presAssocID="{4C397D82-432E-487F-BEE1-14A625967C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4F1A75D-3672-4C1E-9518-BB136B70C864}" type="pres">
      <dgm:prSet presAssocID="{8BD8542E-EB68-454C-983B-4EF4F428C7B2}" presName="spacer" presStyleCnt="0"/>
      <dgm:spPr/>
    </dgm:pt>
    <dgm:pt modelId="{EE35A1E4-6C81-4B3E-BAC6-5B8D26449DB4}" type="pres">
      <dgm:prSet presAssocID="{507CAC55-4BCC-4681-A856-C9250125D83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F09A39-3378-46E4-9E04-AF3DFE9ECC1B}" type="pres">
      <dgm:prSet presAssocID="{5F739EDD-D525-451E-A6A9-7462CE05299E}" presName="spacer" presStyleCnt="0"/>
      <dgm:spPr/>
    </dgm:pt>
    <dgm:pt modelId="{10F87194-8692-4D94-B056-B7CD404C2A46}" type="pres">
      <dgm:prSet presAssocID="{327387DA-C319-4D13-87F0-A3D5CE51BDF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3232E18-0A95-42C6-B260-8B4C3E2FFB6F}" srcId="{660C60CB-5A9B-4F11-A6C7-3093EF755F95}" destId="{4C397D82-432E-487F-BEE1-14A625967C17}" srcOrd="0" destOrd="0" parTransId="{47A6D3E3-14EF-4D1E-924E-9AFFA5CB5DA0}" sibTransId="{8BD8542E-EB68-454C-983B-4EF4F428C7B2}"/>
    <dgm:cxn modelId="{08E59670-626D-4CEB-BF45-0A3481E301AD}" type="presOf" srcId="{4C397D82-432E-487F-BEE1-14A625967C17}" destId="{1B3F3309-EEC6-4762-8EF9-07D8F6E864EB}" srcOrd="0" destOrd="0" presId="urn:microsoft.com/office/officeart/2005/8/layout/vList2"/>
    <dgm:cxn modelId="{BC71AE8E-824B-438E-ADCB-E2D7DF83D327}" type="presOf" srcId="{327387DA-C319-4D13-87F0-A3D5CE51BDFE}" destId="{10F87194-8692-4D94-B056-B7CD404C2A46}" srcOrd="0" destOrd="0" presId="urn:microsoft.com/office/officeart/2005/8/layout/vList2"/>
    <dgm:cxn modelId="{D0292392-7A06-442C-A996-6D3B145A59D5}" type="presOf" srcId="{507CAC55-4BCC-4681-A856-C9250125D83B}" destId="{EE35A1E4-6C81-4B3E-BAC6-5B8D26449DB4}" srcOrd="0" destOrd="0" presId="urn:microsoft.com/office/officeart/2005/8/layout/vList2"/>
    <dgm:cxn modelId="{A5005CC6-07BE-4FEF-A62F-46BFDDA50500}" srcId="{660C60CB-5A9B-4F11-A6C7-3093EF755F95}" destId="{327387DA-C319-4D13-87F0-A3D5CE51BDFE}" srcOrd="2" destOrd="0" parTransId="{D0270E92-C735-415A-8B00-9CEBB9527FF0}" sibTransId="{09FDBCB6-696F-4698-ACE1-3F7BC83EB3DB}"/>
    <dgm:cxn modelId="{7457DBC8-281B-4827-9B6A-8C9F17DECFBB}" type="presOf" srcId="{660C60CB-5A9B-4F11-A6C7-3093EF755F95}" destId="{F89E9257-BB8F-4591-B642-6BE5E9FA566E}" srcOrd="0" destOrd="0" presId="urn:microsoft.com/office/officeart/2005/8/layout/vList2"/>
    <dgm:cxn modelId="{C99085F7-BF3B-4148-B868-BD0DA59A1B9B}" srcId="{660C60CB-5A9B-4F11-A6C7-3093EF755F95}" destId="{507CAC55-4BCC-4681-A856-C9250125D83B}" srcOrd="1" destOrd="0" parTransId="{3F9B0992-A836-497A-9523-C1DD8E234EAE}" sibTransId="{5F739EDD-D525-451E-A6A9-7462CE05299E}"/>
    <dgm:cxn modelId="{F6BF0D6A-9CEA-472C-A469-C8E3D1D0DE18}" type="presParOf" srcId="{F89E9257-BB8F-4591-B642-6BE5E9FA566E}" destId="{1B3F3309-EEC6-4762-8EF9-07D8F6E864EB}" srcOrd="0" destOrd="0" presId="urn:microsoft.com/office/officeart/2005/8/layout/vList2"/>
    <dgm:cxn modelId="{5B16B1A4-215F-44C8-BE74-86894D0F1C08}" type="presParOf" srcId="{F89E9257-BB8F-4591-B642-6BE5E9FA566E}" destId="{C4F1A75D-3672-4C1E-9518-BB136B70C864}" srcOrd="1" destOrd="0" presId="urn:microsoft.com/office/officeart/2005/8/layout/vList2"/>
    <dgm:cxn modelId="{370E0DFD-6D81-4909-B75D-DA88D32AAF1D}" type="presParOf" srcId="{F89E9257-BB8F-4591-B642-6BE5E9FA566E}" destId="{EE35A1E4-6C81-4B3E-BAC6-5B8D26449DB4}" srcOrd="2" destOrd="0" presId="urn:microsoft.com/office/officeart/2005/8/layout/vList2"/>
    <dgm:cxn modelId="{B1B5BDE4-93CE-4031-9F10-29CF29DD9B45}" type="presParOf" srcId="{F89E9257-BB8F-4591-B642-6BE5E9FA566E}" destId="{78F09A39-3378-46E4-9E04-AF3DFE9ECC1B}" srcOrd="3" destOrd="0" presId="urn:microsoft.com/office/officeart/2005/8/layout/vList2"/>
    <dgm:cxn modelId="{9210DB0C-7A1F-4B97-A6D8-9F95BA5C9845}" type="presParOf" srcId="{F89E9257-BB8F-4591-B642-6BE5E9FA566E}" destId="{10F87194-8692-4D94-B056-B7CD404C2A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3D65AB-41ED-4699-B22A-906D466658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53FD5E-3E18-4E38-8AA3-F975549830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Confucius Institute Chinese teacher teaching in Welsh local schools</a:t>
          </a:r>
          <a:endParaRPr lang="en-US" dirty="0"/>
        </a:p>
      </dgm:t>
    </dgm:pt>
    <dgm:pt modelId="{EEB963B1-4AE1-47EA-AA01-ECF26AC156A8}" type="parTrans" cxnId="{9558BD4B-703E-4FB8-8BD9-F23BD1B05D7A}">
      <dgm:prSet/>
      <dgm:spPr/>
      <dgm:t>
        <a:bodyPr/>
        <a:lstStyle/>
        <a:p>
          <a:endParaRPr lang="en-US"/>
        </a:p>
      </dgm:t>
    </dgm:pt>
    <dgm:pt modelId="{9FD14479-FDF8-4AA4-8196-C37BC4CC4F78}" type="sibTrans" cxnId="{9558BD4B-703E-4FB8-8BD9-F23BD1B05D7A}">
      <dgm:prSet/>
      <dgm:spPr/>
      <dgm:t>
        <a:bodyPr/>
        <a:lstStyle/>
        <a:p>
          <a:endParaRPr lang="en-US"/>
        </a:p>
      </dgm:t>
    </dgm:pt>
    <dgm:pt modelId="{E825EFC9-DADB-4E69-9FEF-6E90C1696C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Have a keen interest in cultural education and innovative teaching methodologies</a:t>
          </a:r>
          <a:endParaRPr lang="en-US" dirty="0"/>
        </a:p>
      </dgm:t>
    </dgm:pt>
    <dgm:pt modelId="{823E7531-14B5-4698-97EB-CF8AABEF9362}" type="parTrans" cxnId="{DC1E05FE-3B0B-42AB-A512-B0DC989DF8B4}">
      <dgm:prSet/>
      <dgm:spPr/>
      <dgm:t>
        <a:bodyPr/>
        <a:lstStyle/>
        <a:p>
          <a:endParaRPr lang="en-US"/>
        </a:p>
      </dgm:t>
    </dgm:pt>
    <dgm:pt modelId="{FB230249-E37E-4906-922F-EC01879C10C4}" type="sibTrans" cxnId="{DC1E05FE-3B0B-42AB-A512-B0DC989DF8B4}">
      <dgm:prSet/>
      <dgm:spPr/>
      <dgm:t>
        <a:bodyPr/>
        <a:lstStyle/>
        <a:p>
          <a:endParaRPr lang="en-US"/>
        </a:p>
      </dgm:t>
    </dgm:pt>
    <dgm:pt modelId="{F442DCDA-5E3B-4F7B-AB73-DC7082DDB6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1" dirty="0"/>
            <a:t>My positionality deeply influences my perspectives when approaching the research.</a:t>
          </a:r>
          <a:endParaRPr lang="en-US" i="1" dirty="0"/>
        </a:p>
      </dgm:t>
    </dgm:pt>
    <dgm:pt modelId="{3F892BF9-4169-484F-8291-24182CC072FB}" type="parTrans" cxnId="{1AF97A5C-B397-4A82-8A96-437FE3A2FDC0}">
      <dgm:prSet/>
      <dgm:spPr/>
      <dgm:t>
        <a:bodyPr/>
        <a:lstStyle/>
        <a:p>
          <a:endParaRPr lang="en-US"/>
        </a:p>
      </dgm:t>
    </dgm:pt>
    <dgm:pt modelId="{EF06E5B9-29CE-4012-B1F2-FB728CB5AFD8}" type="sibTrans" cxnId="{1AF97A5C-B397-4A82-8A96-437FE3A2FDC0}">
      <dgm:prSet/>
      <dgm:spPr/>
      <dgm:t>
        <a:bodyPr/>
        <a:lstStyle/>
        <a:p>
          <a:endParaRPr lang="en-US"/>
        </a:p>
      </dgm:t>
    </dgm:pt>
    <dgm:pt modelId="{1F793544-7C60-48EB-81E8-466A14FB9B48}" type="pres">
      <dgm:prSet presAssocID="{3D3D65AB-41ED-4699-B22A-906D46665839}" presName="root" presStyleCnt="0">
        <dgm:presLayoutVars>
          <dgm:dir/>
          <dgm:resizeHandles val="exact"/>
        </dgm:presLayoutVars>
      </dgm:prSet>
      <dgm:spPr/>
    </dgm:pt>
    <dgm:pt modelId="{CE6B156D-E7DD-44E2-9CF7-2A9D0037BEF0}" type="pres">
      <dgm:prSet presAssocID="{AA53FD5E-3E18-4E38-8AA3-F975549830CC}" presName="compNode" presStyleCnt="0"/>
      <dgm:spPr/>
    </dgm:pt>
    <dgm:pt modelId="{45BC2BE0-9DDB-4D8B-831C-932EAD8861E5}" type="pres">
      <dgm:prSet presAssocID="{AA53FD5E-3E18-4E38-8AA3-F975549830CC}" presName="bgRect" presStyleLbl="bgShp" presStyleIdx="0" presStyleCnt="3"/>
      <dgm:spPr/>
    </dgm:pt>
    <dgm:pt modelId="{79989527-8D0F-4FD8-9FA4-9BF945EEA977}" type="pres">
      <dgm:prSet presAssocID="{AA53FD5E-3E18-4E38-8AA3-F975549830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DF846D1-0794-4C95-A502-FA6C79605680}" type="pres">
      <dgm:prSet presAssocID="{AA53FD5E-3E18-4E38-8AA3-F975549830CC}" presName="spaceRect" presStyleCnt="0"/>
      <dgm:spPr/>
    </dgm:pt>
    <dgm:pt modelId="{7C494952-F145-48F8-B857-4AD7B192D0E9}" type="pres">
      <dgm:prSet presAssocID="{AA53FD5E-3E18-4E38-8AA3-F975549830CC}" presName="parTx" presStyleLbl="revTx" presStyleIdx="0" presStyleCnt="3">
        <dgm:presLayoutVars>
          <dgm:chMax val="0"/>
          <dgm:chPref val="0"/>
        </dgm:presLayoutVars>
      </dgm:prSet>
      <dgm:spPr/>
    </dgm:pt>
    <dgm:pt modelId="{764F7E76-1C3B-4C81-BCC1-B3B122B4484B}" type="pres">
      <dgm:prSet presAssocID="{9FD14479-FDF8-4AA4-8196-C37BC4CC4F78}" presName="sibTrans" presStyleCnt="0"/>
      <dgm:spPr/>
    </dgm:pt>
    <dgm:pt modelId="{E91FC892-B05E-4FAF-952D-0073D2B3F06F}" type="pres">
      <dgm:prSet presAssocID="{E825EFC9-DADB-4E69-9FEF-6E90C1696C3A}" presName="compNode" presStyleCnt="0"/>
      <dgm:spPr/>
    </dgm:pt>
    <dgm:pt modelId="{B6BC046B-C44F-4BD7-8A71-F8B4305FA874}" type="pres">
      <dgm:prSet presAssocID="{E825EFC9-DADB-4E69-9FEF-6E90C1696C3A}" presName="bgRect" presStyleLbl="bgShp" presStyleIdx="1" presStyleCnt="3"/>
      <dgm:spPr/>
    </dgm:pt>
    <dgm:pt modelId="{98E74544-2D54-48DD-8CFE-71C08054DE70}" type="pres">
      <dgm:prSet presAssocID="{E825EFC9-DADB-4E69-9FEF-6E90C1696C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CAAB005-47CB-49A5-A348-4F3032FF2774}" type="pres">
      <dgm:prSet presAssocID="{E825EFC9-DADB-4E69-9FEF-6E90C1696C3A}" presName="spaceRect" presStyleCnt="0"/>
      <dgm:spPr/>
    </dgm:pt>
    <dgm:pt modelId="{C3E3D928-BAB7-4E60-A206-5C156B8F2496}" type="pres">
      <dgm:prSet presAssocID="{E825EFC9-DADB-4E69-9FEF-6E90C1696C3A}" presName="parTx" presStyleLbl="revTx" presStyleIdx="1" presStyleCnt="3">
        <dgm:presLayoutVars>
          <dgm:chMax val="0"/>
          <dgm:chPref val="0"/>
        </dgm:presLayoutVars>
      </dgm:prSet>
      <dgm:spPr/>
    </dgm:pt>
    <dgm:pt modelId="{E37DDA8D-7DC6-424F-902F-32B9CC97DB0B}" type="pres">
      <dgm:prSet presAssocID="{FB230249-E37E-4906-922F-EC01879C10C4}" presName="sibTrans" presStyleCnt="0"/>
      <dgm:spPr/>
    </dgm:pt>
    <dgm:pt modelId="{C22A01C6-FF87-41DE-B0A4-6A7881DE6552}" type="pres">
      <dgm:prSet presAssocID="{F442DCDA-5E3B-4F7B-AB73-DC7082DDB6D0}" presName="compNode" presStyleCnt="0"/>
      <dgm:spPr/>
    </dgm:pt>
    <dgm:pt modelId="{E4CA6365-6989-48A4-8E89-4B5C227C7AD4}" type="pres">
      <dgm:prSet presAssocID="{F442DCDA-5E3B-4F7B-AB73-DC7082DDB6D0}" presName="bgRect" presStyleLbl="bgShp" presStyleIdx="2" presStyleCnt="3"/>
      <dgm:spPr/>
    </dgm:pt>
    <dgm:pt modelId="{9C008741-FBB7-41C0-98F8-8BAC7E464332}" type="pres">
      <dgm:prSet presAssocID="{F442DCDA-5E3B-4F7B-AB73-DC7082DDB6D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EEC4D5E-9932-4578-B310-D0F480420231}" type="pres">
      <dgm:prSet presAssocID="{F442DCDA-5E3B-4F7B-AB73-DC7082DDB6D0}" presName="spaceRect" presStyleCnt="0"/>
      <dgm:spPr/>
    </dgm:pt>
    <dgm:pt modelId="{0AF8121F-16C8-4AC5-84A9-F2CBEFAFFC31}" type="pres">
      <dgm:prSet presAssocID="{F442DCDA-5E3B-4F7B-AB73-DC7082DDB6D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AF97A5C-B397-4A82-8A96-437FE3A2FDC0}" srcId="{3D3D65AB-41ED-4699-B22A-906D46665839}" destId="{F442DCDA-5E3B-4F7B-AB73-DC7082DDB6D0}" srcOrd="2" destOrd="0" parTransId="{3F892BF9-4169-484F-8291-24182CC072FB}" sibTransId="{EF06E5B9-29CE-4012-B1F2-FB728CB5AFD8}"/>
    <dgm:cxn modelId="{E56CD241-0F6D-42E1-9C00-A62A7F6E4A71}" type="presOf" srcId="{3D3D65AB-41ED-4699-B22A-906D46665839}" destId="{1F793544-7C60-48EB-81E8-466A14FB9B48}" srcOrd="0" destOrd="0" presId="urn:microsoft.com/office/officeart/2018/2/layout/IconVerticalSolidList"/>
    <dgm:cxn modelId="{9558BD4B-703E-4FB8-8BD9-F23BD1B05D7A}" srcId="{3D3D65AB-41ED-4699-B22A-906D46665839}" destId="{AA53FD5E-3E18-4E38-8AA3-F975549830CC}" srcOrd="0" destOrd="0" parTransId="{EEB963B1-4AE1-47EA-AA01-ECF26AC156A8}" sibTransId="{9FD14479-FDF8-4AA4-8196-C37BC4CC4F78}"/>
    <dgm:cxn modelId="{635B818B-3788-4D9B-B1BD-0317888781F7}" type="presOf" srcId="{AA53FD5E-3E18-4E38-8AA3-F975549830CC}" destId="{7C494952-F145-48F8-B857-4AD7B192D0E9}" srcOrd="0" destOrd="0" presId="urn:microsoft.com/office/officeart/2018/2/layout/IconVerticalSolidList"/>
    <dgm:cxn modelId="{BA4186BC-F0CD-42D2-B2D8-013F9A920F7F}" type="presOf" srcId="{F442DCDA-5E3B-4F7B-AB73-DC7082DDB6D0}" destId="{0AF8121F-16C8-4AC5-84A9-F2CBEFAFFC31}" srcOrd="0" destOrd="0" presId="urn:microsoft.com/office/officeart/2018/2/layout/IconVerticalSolidList"/>
    <dgm:cxn modelId="{96BE96DF-3ADC-4A68-A4F6-29832AE75D6C}" type="presOf" srcId="{E825EFC9-DADB-4E69-9FEF-6E90C1696C3A}" destId="{C3E3D928-BAB7-4E60-A206-5C156B8F2496}" srcOrd="0" destOrd="0" presId="urn:microsoft.com/office/officeart/2018/2/layout/IconVerticalSolidList"/>
    <dgm:cxn modelId="{DC1E05FE-3B0B-42AB-A512-B0DC989DF8B4}" srcId="{3D3D65AB-41ED-4699-B22A-906D46665839}" destId="{E825EFC9-DADB-4E69-9FEF-6E90C1696C3A}" srcOrd="1" destOrd="0" parTransId="{823E7531-14B5-4698-97EB-CF8AABEF9362}" sibTransId="{FB230249-E37E-4906-922F-EC01879C10C4}"/>
    <dgm:cxn modelId="{319C748D-A89F-427E-B957-27D0B5CAD531}" type="presParOf" srcId="{1F793544-7C60-48EB-81E8-466A14FB9B48}" destId="{CE6B156D-E7DD-44E2-9CF7-2A9D0037BEF0}" srcOrd="0" destOrd="0" presId="urn:microsoft.com/office/officeart/2018/2/layout/IconVerticalSolidList"/>
    <dgm:cxn modelId="{229C95FE-4C4F-42F5-B921-E2C08D7D570F}" type="presParOf" srcId="{CE6B156D-E7DD-44E2-9CF7-2A9D0037BEF0}" destId="{45BC2BE0-9DDB-4D8B-831C-932EAD8861E5}" srcOrd="0" destOrd="0" presId="urn:microsoft.com/office/officeart/2018/2/layout/IconVerticalSolidList"/>
    <dgm:cxn modelId="{789C4246-CA68-44F4-A23C-17AA2BFDC7ED}" type="presParOf" srcId="{CE6B156D-E7DD-44E2-9CF7-2A9D0037BEF0}" destId="{79989527-8D0F-4FD8-9FA4-9BF945EEA977}" srcOrd="1" destOrd="0" presId="urn:microsoft.com/office/officeart/2018/2/layout/IconVerticalSolidList"/>
    <dgm:cxn modelId="{BED2F800-396F-4BC7-934E-68B087C4F6D5}" type="presParOf" srcId="{CE6B156D-E7DD-44E2-9CF7-2A9D0037BEF0}" destId="{CDF846D1-0794-4C95-A502-FA6C79605680}" srcOrd="2" destOrd="0" presId="urn:microsoft.com/office/officeart/2018/2/layout/IconVerticalSolidList"/>
    <dgm:cxn modelId="{16945106-7030-42A6-BF65-AF1FC3596840}" type="presParOf" srcId="{CE6B156D-E7DD-44E2-9CF7-2A9D0037BEF0}" destId="{7C494952-F145-48F8-B857-4AD7B192D0E9}" srcOrd="3" destOrd="0" presId="urn:microsoft.com/office/officeart/2018/2/layout/IconVerticalSolidList"/>
    <dgm:cxn modelId="{739A06BA-74EC-433E-B9AA-534A3269EAD2}" type="presParOf" srcId="{1F793544-7C60-48EB-81E8-466A14FB9B48}" destId="{764F7E76-1C3B-4C81-BCC1-B3B122B4484B}" srcOrd="1" destOrd="0" presId="urn:microsoft.com/office/officeart/2018/2/layout/IconVerticalSolidList"/>
    <dgm:cxn modelId="{4CF9FF1D-A0F7-48BF-8EFD-654C1B6C0F78}" type="presParOf" srcId="{1F793544-7C60-48EB-81E8-466A14FB9B48}" destId="{E91FC892-B05E-4FAF-952D-0073D2B3F06F}" srcOrd="2" destOrd="0" presId="urn:microsoft.com/office/officeart/2018/2/layout/IconVerticalSolidList"/>
    <dgm:cxn modelId="{A7215886-72FC-479B-B6D3-410F81D11763}" type="presParOf" srcId="{E91FC892-B05E-4FAF-952D-0073D2B3F06F}" destId="{B6BC046B-C44F-4BD7-8A71-F8B4305FA874}" srcOrd="0" destOrd="0" presId="urn:microsoft.com/office/officeart/2018/2/layout/IconVerticalSolidList"/>
    <dgm:cxn modelId="{0A849B9D-99BA-4E34-987A-5927C3554154}" type="presParOf" srcId="{E91FC892-B05E-4FAF-952D-0073D2B3F06F}" destId="{98E74544-2D54-48DD-8CFE-71C08054DE70}" srcOrd="1" destOrd="0" presId="urn:microsoft.com/office/officeart/2018/2/layout/IconVerticalSolidList"/>
    <dgm:cxn modelId="{A482F83C-221F-4F72-8561-4F51BD0BAFC6}" type="presParOf" srcId="{E91FC892-B05E-4FAF-952D-0073D2B3F06F}" destId="{9CAAB005-47CB-49A5-A348-4F3032FF2774}" srcOrd="2" destOrd="0" presId="urn:microsoft.com/office/officeart/2018/2/layout/IconVerticalSolidList"/>
    <dgm:cxn modelId="{CE306554-CD89-4060-A0BC-3427A614557C}" type="presParOf" srcId="{E91FC892-B05E-4FAF-952D-0073D2B3F06F}" destId="{C3E3D928-BAB7-4E60-A206-5C156B8F2496}" srcOrd="3" destOrd="0" presId="urn:microsoft.com/office/officeart/2018/2/layout/IconVerticalSolidList"/>
    <dgm:cxn modelId="{910EE850-B388-41D6-8A7C-0FF30E5E1267}" type="presParOf" srcId="{1F793544-7C60-48EB-81E8-466A14FB9B48}" destId="{E37DDA8D-7DC6-424F-902F-32B9CC97DB0B}" srcOrd="3" destOrd="0" presId="urn:microsoft.com/office/officeart/2018/2/layout/IconVerticalSolidList"/>
    <dgm:cxn modelId="{8278D332-87D6-4BA3-A692-7E7B89577224}" type="presParOf" srcId="{1F793544-7C60-48EB-81E8-466A14FB9B48}" destId="{C22A01C6-FF87-41DE-B0A4-6A7881DE6552}" srcOrd="4" destOrd="0" presId="urn:microsoft.com/office/officeart/2018/2/layout/IconVerticalSolidList"/>
    <dgm:cxn modelId="{80EB0A3C-F048-4FDF-B452-14C8EA049999}" type="presParOf" srcId="{C22A01C6-FF87-41DE-B0A4-6A7881DE6552}" destId="{E4CA6365-6989-48A4-8E89-4B5C227C7AD4}" srcOrd="0" destOrd="0" presId="urn:microsoft.com/office/officeart/2018/2/layout/IconVerticalSolidList"/>
    <dgm:cxn modelId="{5E7897EA-C567-4133-A164-02C43BBA64B7}" type="presParOf" srcId="{C22A01C6-FF87-41DE-B0A4-6A7881DE6552}" destId="{9C008741-FBB7-41C0-98F8-8BAC7E464332}" srcOrd="1" destOrd="0" presId="urn:microsoft.com/office/officeart/2018/2/layout/IconVerticalSolidList"/>
    <dgm:cxn modelId="{37B3EC2E-8EA0-4E79-AFDD-E32D85E17E27}" type="presParOf" srcId="{C22A01C6-FF87-41DE-B0A4-6A7881DE6552}" destId="{1EEC4D5E-9932-4578-B310-D0F480420231}" srcOrd="2" destOrd="0" presId="urn:microsoft.com/office/officeart/2018/2/layout/IconVerticalSolidList"/>
    <dgm:cxn modelId="{AE630DF5-272B-463B-92E8-1B7B4881A7E3}" type="presParOf" srcId="{C22A01C6-FF87-41DE-B0A4-6A7881DE6552}" destId="{0AF8121F-16C8-4AC5-84A9-F2CBEFAFFC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1AA79C-34CC-4F62-B92C-DE9946B0381E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E9BC1C-1B9A-4B71-94DF-5DC94915D063}">
      <dgm:prSet/>
      <dgm:spPr/>
      <dgm:t>
        <a:bodyPr/>
        <a:lstStyle/>
        <a:p>
          <a:r>
            <a:rPr lang="en-GB" b="1" i="0" dirty="0"/>
            <a:t>Context on the Chinese 24 Solar Terms</a:t>
          </a:r>
          <a:endParaRPr lang="en-US" b="1" dirty="0"/>
        </a:p>
      </dgm:t>
    </dgm:pt>
    <dgm:pt modelId="{DFDB9F5C-E5A3-49FF-949C-1C921BF1AB27}" type="parTrans" cxnId="{F63A04EB-5450-4F85-80B6-D00830B96578}">
      <dgm:prSet/>
      <dgm:spPr/>
      <dgm:t>
        <a:bodyPr/>
        <a:lstStyle/>
        <a:p>
          <a:endParaRPr lang="en-US"/>
        </a:p>
      </dgm:t>
    </dgm:pt>
    <dgm:pt modelId="{58BCFDE7-BAC8-485B-8373-AD190741C41C}" type="sibTrans" cxnId="{F63A04EB-5450-4F85-80B6-D00830B96578}">
      <dgm:prSet/>
      <dgm:spPr/>
      <dgm:t>
        <a:bodyPr/>
        <a:lstStyle/>
        <a:p>
          <a:endParaRPr lang="en-US"/>
        </a:p>
      </dgm:t>
    </dgm:pt>
    <dgm:pt modelId="{E5CEBDFF-89BE-4376-BA83-78C8C0BC992C}">
      <dgm:prSet/>
      <dgm:spPr/>
      <dgm:t>
        <a:bodyPr/>
        <a:lstStyle/>
        <a:p>
          <a:r>
            <a:rPr lang="en-GB" b="0" i="0" dirty="0"/>
            <a:t>Reflect the close relationship between human life and the natural world </a:t>
          </a:r>
          <a:endParaRPr lang="en-US" dirty="0"/>
        </a:p>
      </dgm:t>
    </dgm:pt>
    <dgm:pt modelId="{3E71D59C-E446-4EE1-B407-B2AC03005B4E}" type="parTrans" cxnId="{E0E67780-3C06-4088-8D48-E3A07239D2FE}">
      <dgm:prSet/>
      <dgm:spPr/>
      <dgm:t>
        <a:bodyPr/>
        <a:lstStyle/>
        <a:p>
          <a:endParaRPr lang="en-US"/>
        </a:p>
      </dgm:t>
    </dgm:pt>
    <dgm:pt modelId="{0ACC70CF-9E40-41F8-A378-7E06F2500464}" type="sibTrans" cxnId="{E0E67780-3C06-4088-8D48-E3A07239D2FE}">
      <dgm:prSet/>
      <dgm:spPr/>
      <dgm:t>
        <a:bodyPr/>
        <a:lstStyle/>
        <a:p>
          <a:endParaRPr lang="en-US"/>
        </a:p>
      </dgm:t>
    </dgm:pt>
    <dgm:pt modelId="{7D9DBF32-9457-456A-985A-667EC26DFF37}">
      <dgm:prSet/>
      <dgm:spPr/>
      <dgm:t>
        <a:bodyPr/>
        <a:lstStyle/>
        <a:p>
          <a:r>
            <a:rPr lang="en-GB" dirty="0"/>
            <a:t>Include</a:t>
          </a:r>
          <a:r>
            <a:rPr lang="en-GB" b="0" i="0" dirty="0"/>
            <a:t> a wealth of cultural knowledge</a:t>
          </a:r>
          <a:endParaRPr lang="en-US" dirty="0"/>
        </a:p>
      </dgm:t>
    </dgm:pt>
    <dgm:pt modelId="{91F55249-0AFC-4F41-BDF7-09F083706169}" type="parTrans" cxnId="{3B90073C-1555-402C-89A2-5A57D3B74AD8}">
      <dgm:prSet/>
      <dgm:spPr/>
      <dgm:t>
        <a:bodyPr/>
        <a:lstStyle/>
        <a:p>
          <a:endParaRPr lang="en-US"/>
        </a:p>
      </dgm:t>
    </dgm:pt>
    <dgm:pt modelId="{3C573853-E752-4A84-B8A5-FD1D7FC38BC1}" type="sibTrans" cxnId="{3B90073C-1555-402C-89A2-5A57D3B74AD8}">
      <dgm:prSet/>
      <dgm:spPr/>
      <dgm:t>
        <a:bodyPr/>
        <a:lstStyle/>
        <a:p>
          <a:endParaRPr lang="en-US"/>
        </a:p>
      </dgm:t>
    </dgm:pt>
    <dgm:pt modelId="{DF0E27E8-EF14-43E7-BC02-64F9CB86702F}">
      <dgm:prSet/>
      <dgm:spPr/>
      <dgm:t>
        <a:bodyPr/>
        <a:lstStyle/>
        <a:p>
          <a:r>
            <a:rPr lang="en-GB" b="1" i="0" dirty="0"/>
            <a:t>Educational Significance</a:t>
          </a:r>
          <a:endParaRPr lang="en-US" b="1" dirty="0"/>
        </a:p>
      </dgm:t>
    </dgm:pt>
    <dgm:pt modelId="{539BBC9C-86AC-43C4-B5D5-03D663444D39}" type="parTrans" cxnId="{3F259CEF-AC34-4473-B685-29F26B627BFE}">
      <dgm:prSet/>
      <dgm:spPr/>
      <dgm:t>
        <a:bodyPr/>
        <a:lstStyle/>
        <a:p>
          <a:endParaRPr lang="en-US"/>
        </a:p>
      </dgm:t>
    </dgm:pt>
    <dgm:pt modelId="{62B7C2C6-AC61-447C-9AF3-2D5D43A50BF5}" type="sibTrans" cxnId="{3F259CEF-AC34-4473-B685-29F26B627BFE}">
      <dgm:prSet/>
      <dgm:spPr/>
      <dgm:t>
        <a:bodyPr/>
        <a:lstStyle/>
        <a:p>
          <a:endParaRPr lang="en-US"/>
        </a:p>
      </dgm:t>
    </dgm:pt>
    <dgm:pt modelId="{0EBBEC58-BBB6-42C0-B9FA-640C1BFF88E8}">
      <dgm:prSet/>
      <dgm:spPr/>
      <dgm:t>
        <a:bodyPr/>
        <a:lstStyle/>
        <a:p>
          <a:r>
            <a:rPr lang="en-GB" b="0" i="0" dirty="0"/>
            <a:t>Contribute to students' global awareness and cultural understanding</a:t>
          </a:r>
          <a:endParaRPr lang="en-US" dirty="0"/>
        </a:p>
      </dgm:t>
    </dgm:pt>
    <dgm:pt modelId="{AFAD1F74-6D04-446B-8D18-3B08FBB3068C}" type="parTrans" cxnId="{2B779FE1-C063-4408-9C31-4DEB8EF940BA}">
      <dgm:prSet/>
      <dgm:spPr/>
      <dgm:t>
        <a:bodyPr/>
        <a:lstStyle/>
        <a:p>
          <a:endParaRPr lang="en-US"/>
        </a:p>
      </dgm:t>
    </dgm:pt>
    <dgm:pt modelId="{5EA22BFA-741D-4FFB-9CE1-60B8315843BD}" type="sibTrans" cxnId="{2B779FE1-C063-4408-9C31-4DEB8EF940BA}">
      <dgm:prSet/>
      <dgm:spPr/>
      <dgm:t>
        <a:bodyPr/>
        <a:lstStyle/>
        <a:p>
          <a:endParaRPr lang="en-US"/>
        </a:p>
      </dgm:t>
    </dgm:pt>
    <dgm:pt modelId="{004B3588-E6EF-497F-9987-9D6EB80E8998}">
      <dgm:prSet/>
      <dgm:spPr/>
      <dgm:t>
        <a:bodyPr/>
        <a:lstStyle/>
        <a:p>
          <a:r>
            <a:rPr lang="en-GB" b="0" i="0" dirty="0"/>
            <a:t>Encourage students to connect with the natural world and diverse cultural perspectives</a:t>
          </a:r>
          <a:endParaRPr lang="en-US" dirty="0"/>
        </a:p>
      </dgm:t>
    </dgm:pt>
    <dgm:pt modelId="{DFCC48E4-0D2F-4D77-81E5-7BB839140446}" type="parTrans" cxnId="{19821697-18C4-4697-9E57-8199FF46CEE4}">
      <dgm:prSet/>
      <dgm:spPr/>
      <dgm:t>
        <a:bodyPr/>
        <a:lstStyle/>
        <a:p>
          <a:endParaRPr lang="en-US"/>
        </a:p>
      </dgm:t>
    </dgm:pt>
    <dgm:pt modelId="{A64320E5-D2AA-4E85-B385-FE4EA0A5FBD3}" type="sibTrans" cxnId="{19821697-18C4-4697-9E57-8199FF46CEE4}">
      <dgm:prSet/>
      <dgm:spPr/>
      <dgm:t>
        <a:bodyPr/>
        <a:lstStyle/>
        <a:p>
          <a:endParaRPr lang="en-US"/>
        </a:p>
      </dgm:t>
    </dgm:pt>
    <dgm:pt modelId="{0CBB51DD-2745-4524-98E4-4D8051BB56BC}">
      <dgm:prSet/>
      <dgm:spPr/>
      <dgm:t>
        <a:bodyPr/>
        <a:lstStyle/>
        <a:p>
          <a:r>
            <a:rPr lang="en-US" dirty="0"/>
            <a:t>Beyond Chinese traditional calenda</a:t>
          </a:r>
        </a:p>
      </dgm:t>
    </dgm:pt>
    <dgm:pt modelId="{E0F5951F-14B6-4C11-9279-CD62354AB1A9}" type="parTrans" cxnId="{B0FF01E9-5975-49E4-A797-ACAB92D78B89}">
      <dgm:prSet/>
      <dgm:spPr/>
      <dgm:t>
        <a:bodyPr/>
        <a:lstStyle/>
        <a:p>
          <a:endParaRPr lang="en-GB"/>
        </a:p>
      </dgm:t>
    </dgm:pt>
    <dgm:pt modelId="{297F7E23-03AF-4F20-83BA-74CECB2ABEA0}" type="sibTrans" cxnId="{B0FF01E9-5975-49E4-A797-ACAB92D78B89}">
      <dgm:prSet/>
      <dgm:spPr/>
      <dgm:t>
        <a:bodyPr/>
        <a:lstStyle/>
        <a:p>
          <a:endParaRPr lang="en-GB"/>
        </a:p>
      </dgm:t>
    </dgm:pt>
    <dgm:pt modelId="{66B9D88A-E03B-4AEF-8CA2-E7DA32FC26D9}">
      <dgm:prSet/>
      <dgm:spPr/>
      <dgm:t>
        <a:bodyPr/>
        <a:lstStyle/>
        <a:p>
          <a:r>
            <a:rPr lang="en-GB" b="1" i="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Importance of Multimodal Teaching Approach</a:t>
          </a:r>
          <a:endParaRPr lang="en-US" b="1" dirty="0"/>
        </a:p>
      </dgm:t>
    </dgm:pt>
    <dgm:pt modelId="{9A4C3DEE-20BB-4FB1-BCA2-396D14EC0028}" type="parTrans" cxnId="{76840EB5-9785-4A5F-A077-86102D9AF6D0}">
      <dgm:prSet/>
      <dgm:spPr/>
      <dgm:t>
        <a:bodyPr/>
        <a:lstStyle/>
        <a:p>
          <a:endParaRPr lang="en-GB"/>
        </a:p>
      </dgm:t>
    </dgm:pt>
    <dgm:pt modelId="{44A34D93-29E6-4A21-85EE-38613F2DDFB1}" type="sibTrans" cxnId="{76840EB5-9785-4A5F-A077-86102D9AF6D0}">
      <dgm:prSet/>
      <dgm:spPr/>
      <dgm:t>
        <a:bodyPr/>
        <a:lstStyle/>
        <a:p>
          <a:endParaRPr lang="en-GB"/>
        </a:p>
      </dgm:t>
    </dgm:pt>
    <dgm:pt modelId="{96DC4538-887B-43B4-9657-BD9AA575477E}">
      <dgm:prSet/>
      <dgm:spPr/>
      <dgm:t>
        <a:bodyPr/>
        <a:lstStyle/>
        <a:p>
          <a:r>
            <a:rPr lang="en-GB" b="0" i="1" dirty="0">
              <a:solidFill>
                <a:srgbClr val="0D0D0D"/>
              </a:solidFill>
              <a:effectLst/>
              <a:latin typeface="Söhne"/>
            </a:rPr>
            <a:t>Children's learning is most effective when it employs various modes that </a:t>
          </a:r>
          <a:r>
            <a:rPr lang="en-GB" b="0" i="0" dirty="0"/>
            <a:t>align with their individual strengths </a:t>
          </a:r>
          <a:r>
            <a:rPr lang="en-GB" b="0" i="1" dirty="0">
              <a:solidFill>
                <a:srgbClr val="0D0D0D"/>
              </a:solidFill>
              <a:effectLst/>
              <a:latin typeface="Söhne"/>
            </a:rPr>
            <a:t>(Yelland, 2018;</a:t>
          </a:r>
          <a:r>
            <a:rPr lang="en-GB" b="0" i="1" dirty="0">
              <a:solidFill>
                <a:schemeClr val="tx1"/>
              </a:solidFill>
              <a:effectLst/>
              <a:latin typeface="Söhne"/>
            </a:rPr>
            <a:t> </a:t>
          </a:r>
          <a:r>
            <a:rPr lang="en-GB" b="0" i="1" dirty="0" err="1">
              <a:solidFill>
                <a:schemeClr val="tx1"/>
              </a:solidFill>
              <a:effectLst/>
              <a:latin typeface="Söhne"/>
            </a:rPr>
            <a:t>Laadem</a:t>
          </a:r>
          <a:r>
            <a:rPr lang="en-GB" b="0" i="1" dirty="0">
              <a:solidFill>
                <a:schemeClr val="tx1"/>
              </a:solidFill>
              <a:effectLst/>
              <a:latin typeface="Söhne"/>
            </a:rPr>
            <a:t> and Mallahi,2019 </a:t>
          </a:r>
          <a:r>
            <a:rPr lang="en-GB" b="0" i="1" dirty="0">
              <a:solidFill>
                <a:srgbClr val="0D0D0D"/>
              </a:solidFill>
              <a:effectLst/>
              <a:latin typeface="Söhne"/>
            </a:rPr>
            <a:t>)</a:t>
          </a:r>
          <a:endParaRPr lang="en-GB" dirty="0"/>
        </a:p>
      </dgm:t>
    </dgm:pt>
    <dgm:pt modelId="{C573CCC0-83F0-48F4-B736-1F6616CAAA84}" type="parTrans" cxnId="{D125B067-CDEE-4E5F-8116-80049FBBAC2B}">
      <dgm:prSet/>
      <dgm:spPr/>
      <dgm:t>
        <a:bodyPr/>
        <a:lstStyle/>
        <a:p>
          <a:endParaRPr lang="en-GB"/>
        </a:p>
      </dgm:t>
    </dgm:pt>
    <dgm:pt modelId="{A36BC991-CD6C-4ED4-AAF3-112AC908FAC3}" type="sibTrans" cxnId="{D125B067-CDEE-4E5F-8116-80049FBBAC2B}">
      <dgm:prSet/>
      <dgm:spPr/>
      <dgm:t>
        <a:bodyPr/>
        <a:lstStyle/>
        <a:p>
          <a:endParaRPr lang="en-GB"/>
        </a:p>
      </dgm:t>
    </dgm:pt>
    <dgm:pt modelId="{1D78EB06-BC43-4424-AF96-92E7D22708A1}" type="pres">
      <dgm:prSet presAssocID="{DE1AA79C-34CC-4F62-B92C-DE9946B0381E}" presName="linear" presStyleCnt="0">
        <dgm:presLayoutVars>
          <dgm:dir/>
          <dgm:animLvl val="lvl"/>
          <dgm:resizeHandles val="exact"/>
        </dgm:presLayoutVars>
      </dgm:prSet>
      <dgm:spPr/>
    </dgm:pt>
    <dgm:pt modelId="{52B03B6E-E7F2-4823-8DE3-D6A7BE256294}" type="pres">
      <dgm:prSet presAssocID="{50E9BC1C-1B9A-4B71-94DF-5DC94915D063}" presName="parentLin" presStyleCnt="0"/>
      <dgm:spPr/>
    </dgm:pt>
    <dgm:pt modelId="{C054CA13-76BA-41BE-BF01-6F2BD897B2FA}" type="pres">
      <dgm:prSet presAssocID="{50E9BC1C-1B9A-4B71-94DF-5DC94915D063}" presName="parentLeftMargin" presStyleLbl="node1" presStyleIdx="0" presStyleCnt="3"/>
      <dgm:spPr/>
    </dgm:pt>
    <dgm:pt modelId="{7189C90B-7D72-43E0-8034-46006078BF54}" type="pres">
      <dgm:prSet presAssocID="{50E9BC1C-1B9A-4B71-94DF-5DC94915D06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FA3E2BA-EB6D-4187-9451-869A87B144B5}" type="pres">
      <dgm:prSet presAssocID="{50E9BC1C-1B9A-4B71-94DF-5DC94915D063}" presName="negativeSpace" presStyleCnt="0"/>
      <dgm:spPr/>
    </dgm:pt>
    <dgm:pt modelId="{3A570DC0-1211-4492-92D6-9CBD278E2F3D}" type="pres">
      <dgm:prSet presAssocID="{50E9BC1C-1B9A-4B71-94DF-5DC94915D063}" presName="childText" presStyleLbl="conFgAcc1" presStyleIdx="0" presStyleCnt="3" custLinFactNeighborX="0">
        <dgm:presLayoutVars>
          <dgm:bulletEnabled val="1"/>
        </dgm:presLayoutVars>
      </dgm:prSet>
      <dgm:spPr/>
    </dgm:pt>
    <dgm:pt modelId="{CB14E73D-8FF1-4451-ABFA-6DDF131B8985}" type="pres">
      <dgm:prSet presAssocID="{58BCFDE7-BAC8-485B-8373-AD190741C41C}" presName="spaceBetweenRectangles" presStyleCnt="0"/>
      <dgm:spPr/>
    </dgm:pt>
    <dgm:pt modelId="{032FDD42-7847-45CD-848F-BE02DD989B01}" type="pres">
      <dgm:prSet presAssocID="{DF0E27E8-EF14-43E7-BC02-64F9CB86702F}" presName="parentLin" presStyleCnt="0"/>
      <dgm:spPr/>
    </dgm:pt>
    <dgm:pt modelId="{E8BC8EF9-AB42-4CE5-9872-777193D4384A}" type="pres">
      <dgm:prSet presAssocID="{DF0E27E8-EF14-43E7-BC02-64F9CB86702F}" presName="parentLeftMargin" presStyleLbl="node1" presStyleIdx="0" presStyleCnt="3"/>
      <dgm:spPr/>
    </dgm:pt>
    <dgm:pt modelId="{89CB4736-0B67-4E8A-87D3-C7A57590B66A}" type="pres">
      <dgm:prSet presAssocID="{DF0E27E8-EF14-43E7-BC02-64F9CB86702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97248C2-EE59-42C9-963D-61E0FDDDDF3E}" type="pres">
      <dgm:prSet presAssocID="{DF0E27E8-EF14-43E7-BC02-64F9CB86702F}" presName="negativeSpace" presStyleCnt="0"/>
      <dgm:spPr/>
    </dgm:pt>
    <dgm:pt modelId="{A52DDDE6-C089-4038-947B-3BAC2AE3F631}" type="pres">
      <dgm:prSet presAssocID="{DF0E27E8-EF14-43E7-BC02-64F9CB86702F}" presName="childText" presStyleLbl="conFgAcc1" presStyleIdx="1" presStyleCnt="3">
        <dgm:presLayoutVars>
          <dgm:bulletEnabled val="1"/>
        </dgm:presLayoutVars>
      </dgm:prSet>
      <dgm:spPr/>
    </dgm:pt>
    <dgm:pt modelId="{C32347B3-D535-447B-BC04-AF4091835A1E}" type="pres">
      <dgm:prSet presAssocID="{62B7C2C6-AC61-447C-9AF3-2D5D43A50BF5}" presName="spaceBetweenRectangles" presStyleCnt="0"/>
      <dgm:spPr/>
    </dgm:pt>
    <dgm:pt modelId="{07859452-562A-4E22-BEC0-CB2D2B0BFC44}" type="pres">
      <dgm:prSet presAssocID="{66B9D88A-E03B-4AEF-8CA2-E7DA32FC26D9}" presName="parentLin" presStyleCnt="0"/>
      <dgm:spPr/>
    </dgm:pt>
    <dgm:pt modelId="{E8F35428-E4ED-40BA-AFD9-E57ED41FAD03}" type="pres">
      <dgm:prSet presAssocID="{66B9D88A-E03B-4AEF-8CA2-E7DA32FC26D9}" presName="parentLeftMargin" presStyleLbl="node1" presStyleIdx="1" presStyleCnt="3"/>
      <dgm:spPr/>
    </dgm:pt>
    <dgm:pt modelId="{50611EE5-AC97-47A1-A8F6-1AFDC56009D9}" type="pres">
      <dgm:prSet presAssocID="{66B9D88A-E03B-4AEF-8CA2-E7DA32FC26D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41AAC61-2185-4939-BD08-E6144FDA9ABB}" type="pres">
      <dgm:prSet presAssocID="{66B9D88A-E03B-4AEF-8CA2-E7DA32FC26D9}" presName="negativeSpace" presStyleCnt="0"/>
      <dgm:spPr/>
    </dgm:pt>
    <dgm:pt modelId="{FF696939-9066-4A81-84F0-1E18D0039024}" type="pres">
      <dgm:prSet presAssocID="{66B9D88A-E03B-4AEF-8CA2-E7DA32FC26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D92C30D-8280-476F-B419-9C8531691748}" type="presOf" srcId="{7D9DBF32-9457-456A-985A-667EC26DFF37}" destId="{3A570DC0-1211-4492-92D6-9CBD278E2F3D}" srcOrd="0" destOrd="2" presId="urn:microsoft.com/office/officeart/2005/8/layout/list1"/>
    <dgm:cxn modelId="{1F19401B-B7C1-46E1-8BDD-714C527EE6BE}" type="presOf" srcId="{0EBBEC58-BBB6-42C0-B9FA-640C1BFF88E8}" destId="{A52DDDE6-C089-4038-947B-3BAC2AE3F631}" srcOrd="0" destOrd="0" presId="urn:microsoft.com/office/officeart/2005/8/layout/list1"/>
    <dgm:cxn modelId="{51C51E26-D64A-44C7-A8E2-FAD4D9987A25}" type="presOf" srcId="{DF0E27E8-EF14-43E7-BC02-64F9CB86702F}" destId="{E8BC8EF9-AB42-4CE5-9872-777193D4384A}" srcOrd="0" destOrd="0" presId="urn:microsoft.com/office/officeart/2005/8/layout/list1"/>
    <dgm:cxn modelId="{9005612E-31E2-4915-81EF-C01552136A12}" type="presOf" srcId="{50E9BC1C-1B9A-4B71-94DF-5DC94915D063}" destId="{C054CA13-76BA-41BE-BF01-6F2BD897B2FA}" srcOrd="0" destOrd="0" presId="urn:microsoft.com/office/officeart/2005/8/layout/list1"/>
    <dgm:cxn modelId="{3B90073C-1555-402C-89A2-5A57D3B74AD8}" srcId="{50E9BC1C-1B9A-4B71-94DF-5DC94915D063}" destId="{7D9DBF32-9457-456A-985A-667EC26DFF37}" srcOrd="2" destOrd="0" parTransId="{91F55249-0AFC-4F41-BDF7-09F083706169}" sibTransId="{3C573853-E752-4A84-B8A5-FD1D7FC38BC1}"/>
    <dgm:cxn modelId="{6750453F-D806-462A-99A9-85338F811F53}" type="presOf" srcId="{50E9BC1C-1B9A-4B71-94DF-5DC94915D063}" destId="{7189C90B-7D72-43E0-8034-46006078BF54}" srcOrd="1" destOrd="0" presId="urn:microsoft.com/office/officeart/2005/8/layout/list1"/>
    <dgm:cxn modelId="{BA81EC41-4600-49A8-BF32-73D41ACE6E6D}" type="presOf" srcId="{DF0E27E8-EF14-43E7-BC02-64F9CB86702F}" destId="{89CB4736-0B67-4E8A-87D3-C7A57590B66A}" srcOrd="1" destOrd="0" presId="urn:microsoft.com/office/officeart/2005/8/layout/list1"/>
    <dgm:cxn modelId="{D125B067-CDEE-4E5F-8116-80049FBBAC2B}" srcId="{66B9D88A-E03B-4AEF-8CA2-E7DA32FC26D9}" destId="{96DC4538-887B-43B4-9657-BD9AA575477E}" srcOrd="0" destOrd="0" parTransId="{C573CCC0-83F0-48F4-B736-1F6616CAAA84}" sibTransId="{A36BC991-CD6C-4ED4-AAF3-112AC908FAC3}"/>
    <dgm:cxn modelId="{A90E117A-271D-4AC2-89DC-7DBE0198FFDE}" type="presOf" srcId="{004B3588-E6EF-497F-9987-9D6EB80E8998}" destId="{A52DDDE6-C089-4038-947B-3BAC2AE3F631}" srcOrd="0" destOrd="1" presId="urn:microsoft.com/office/officeart/2005/8/layout/list1"/>
    <dgm:cxn modelId="{BB1B277B-46EC-4CA7-A5D1-7C5220FCE8E4}" type="presOf" srcId="{66B9D88A-E03B-4AEF-8CA2-E7DA32FC26D9}" destId="{E8F35428-E4ED-40BA-AFD9-E57ED41FAD03}" srcOrd="0" destOrd="0" presId="urn:microsoft.com/office/officeart/2005/8/layout/list1"/>
    <dgm:cxn modelId="{E0E67780-3C06-4088-8D48-E3A07239D2FE}" srcId="{50E9BC1C-1B9A-4B71-94DF-5DC94915D063}" destId="{E5CEBDFF-89BE-4376-BA83-78C8C0BC992C}" srcOrd="1" destOrd="0" parTransId="{3E71D59C-E446-4EE1-B407-B2AC03005B4E}" sibTransId="{0ACC70CF-9E40-41F8-A378-7E06F2500464}"/>
    <dgm:cxn modelId="{0EC30390-0161-4FB6-AFA8-7A2BC45B88C2}" type="presOf" srcId="{96DC4538-887B-43B4-9657-BD9AA575477E}" destId="{FF696939-9066-4A81-84F0-1E18D0039024}" srcOrd="0" destOrd="0" presId="urn:microsoft.com/office/officeart/2005/8/layout/list1"/>
    <dgm:cxn modelId="{19821697-18C4-4697-9E57-8199FF46CEE4}" srcId="{DF0E27E8-EF14-43E7-BC02-64F9CB86702F}" destId="{004B3588-E6EF-497F-9987-9D6EB80E8998}" srcOrd="1" destOrd="0" parTransId="{DFCC48E4-0D2F-4D77-81E5-7BB839140446}" sibTransId="{A64320E5-D2AA-4E85-B385-FE4EA0A5FBD3}"/>
    <dgm:cxn modelId="{5EF8ACAE-FE54-4750-AC02-3E5567BA4BA4}" type="presOf" srcId="{66B9D88A-E03B-4AEF-8CA2-E7DA32FC26D9}" destId="{50611EE5-AC97-47A1-A8F6-1AFDC56009D9}" srcOrd="1" destOrd="0" presId="urn:microsoft.com/office/officeart/2005/8/layout/list1"/>
    <dgm:cxn modelId="{76840EB5-9785-4A5F-A077-86102D9AF6D0}" srcId="{DE1AA79C-34CC-4F62-B92C-DE9946B0381E}" destId="{66B9D88A-E03B-4AEF-8CA2-E7DA32FC26D9}" srcOrd="2" destOrd="0" parTransId="{9A4C3DEE-20BB-4FB1-BCA2-396D14EC0028}" sibTransId="{44A34D93-29E6-4A21-85EE-38613F2DDFB1}"/>
    <dgm:cxn modelId="{0442D7D5-5000-4398-AFD0-2243BF573AC8}" type="presOf" srcId="{E5CEBDFF-89BE-4376-BA83-78C8C0BC992C}" destId="{3A570DC0-1211-4492-92D6-9CBD278E2F3D}" srcOrd="0" destOrd="1" presId="urn:microsoft.com/office/officeart/2005/8/layout/list1"/>
    <dgm:cxn modelId="{2B779FE1-C063-4408-9C31-4DEB8EF940BA}" srcId="{DF0E27E8-EF14-43E7-BC02-64F9CB86702F}" destId="{0EBBEC58-BBB6-42C0-B9FA-640C1BFF88E8}" srcOrd="0" destOrd="0" parTransId="{AFAD1F74-6D04-446B-8D18-3B08FBB3068C}" sibTransId="{5EA22BFA-741D-4FFB-9CE1-60B8315843BD}"/>
    <dgm:cxn modelId="{05385CE5-AB51-4D74-9304-3771A930FE43}" type="presOf" srcId="{DE1AA79C-34CC-4F62-B92C-DE9946B0381E}" destId="{1D78EB06-BC43-4424-AF96-92E7D22708A1}" srcOrd="0" destOrd="0" presId="urn:microsoft.com/office/officeart/2005/8/layout/list1"/>
    <dgm:cxn modelId="{B0FF01E9-5975-49E4-A797-ACAB92D78B89}" srcId="{50E9BC1C-1B9A-4B71-94DF-5DC94915D063}" destId="{0CBB51DD-2745-4524-98E4-4D8051BB56BC}" srcOrd="0" destOrd="0" parTransId="{E0F5951F-14B6-4C11-9279-CD62354AB1A9}" sibTransId="{297F7E23-03AF-4F20-83BA-74CECB2ABEA0}"/>
    <dgm:cxn modelId="{F63A04EB-5450-4F85-80B6-D00830B96578}" srcId="{DE1AA79C-34CC-4F62-B92C-DE9946B0381E}" destId="{50E9BC1C-1B9A-4B71-94DF-5DC94915D063}" srcOrd="0" destOrd="0" parTransId="{DFDB9F5C-E5A3-49FF-949C-1C921BF1AB27}" sibTransId="{58BCFDE7-BAC8-485B-8373-AD190741C41C}"/>
    <dgm:cxn modelId="{3F259CEF-AC34-4473-B685-29F26B627BFE}" srcId="{DE1AA79C-34CC-4F62-B92C-DE9946B0381E}" destId="{DF0E27E8-EF14-43E7-BC02-64F9CB86702F}" srcOrd="1" destOrd="0" parTransId="{539BBC9C-86AC-43C4-B5D5-03D663444D39}" sibTransId="{62B7C2C6-AC61-447C-9AF3-2D5D43A50BF5}"/>
    <dgm:cxn modelId="{2BF750FF-DACF-46ED-9D86-8AAF4594E31F}" type="presOf" srcId="{0CBB51DD-2745-4524-98E4-4D8051BB56BC}" destId="{3A570DC0-1211-4492-92D6-9CBD278E2F3D}" srcOrd="0" destOrd="0" presId="urn:microsoft.com/office/officeart/2005/8/layout/list1"/>
    <dgm:cxn modelId="{CFE4B346-BA76-45BD-B83E-17FD8ED91F33}" type="presParOf" srcId="{1D78EB06-BC43-4424-AF96-92E7D22708A1}" destId="{52B03B6E-E7F2-4823-8DE3-D6A7BE256294}" srcOrd="0" destOrd="0" presId="urn:microsoft.com/office/officeart/2005/8/layout/list1"/>
    <dgm:cxn modelId="{D7DBA90D-C257-4519-95C1-575A2E5BA94E}" type="presParOf" srcId="{52B03B6E-E7F2-4823-8DE3-D6A7BE256294}" destId="{C054CA13-76BA-41BE-BF01-6F2BD897B2FA}" srcOrd="0" destOrd="0" presId="urn:microsoft.com/office/officeart/2005/8/layout/list1"/>
    <dgm:cxn modelId="{894F6373-2D53-41A5-844F-3ABF1C5EF229}" type="presParOf" srcId="{52B03B6E-E7F2-4823-8DE3-D6A7BE256294}" destId="{7189C90B-7D72-43E0-8034-46006078BF54}" srcOrd="1" destOrd="0" presId="urn:microsoft.com/office/officeart/2005/8/layout/list1"/>
    <dgm:cxn modelId="{A138E8D5-DCE5-49A1-86C6-D9A1305F6B27}" type="presParOf" srcId="{1D78EB06-BC43-4424-AF96-92E7D22708A1}" destId="{3FA3E2BA-EB6D-4187-9451-869A87B144B5}" srcOrd="1" destOrd="0" presId="urn:microsoft.com/office/officeart/2005/8/layout/list1"/>
    <dgm:cxn modelId="{583A13E8-61A7-41FF-8E44-57EB92A9BFD3}" type="presParOf" srcId="{1D78EB06-BC43-4424-AF96-92E7D22708A1}" destId="{3A570DC0-1211-4492-92D6-9CBD278E2F3D}" srcOrd="2" destOrd="0" presId="urn:microsoft.com/office/officeart/2005/8/layout/list1"/>
    <dgm:cxn modelId="{4A57B594-FCFE-4A97-B6E1-77FBF01128D7}" type="presParOf" srcId="{1D78EB06-BC43-4424-AF96-92E7D22708A1}" destId="{CB14E73D-8FF1-4451-ABFA-6DDF131B8985}" srcOrd="3" destOrd="0" presId="urn:microsoft.com/office/officeart/2005/8/layout/list1"/>
    <dgm:cxn modelId="{342F7A3C-9C3B-4FA2-B32F-25C7FA5FF3B2}" type="presParOf" srcId="{1D78EB06-BC43-4424-AF96-92E7D22708A1}" destId="{032FDD42-7847-45CD-848F-BE02DD989B01}" srcOrd="4" destOrd="0" presId="urn:microsoft.com/office/officeart/2005/8/layout/list1"/>
    <dgm:cxn modelId="{32669451-6BBE-48A6-A5A0-86962973EFF6}" type="presParOf" srcId="{032FDD42-7847-45CD-848F-BE02DD989B01}" destId="{E8BC8EF9-AB42-4CE5-9872-777193D4384A}" srcOrd="0" destOrd="0" presId="urn:microsoft.com/office/officeart/2005/8/layout/list1"/>
    <dgm:cxn modelId="{6FAE753E-1F21-40A6-A914-2CF1EE9E2EBE}" type="presParOf" srcId="{032FDD42-7847-45CD-848F-BE02DD989B01}" destId="{89CB4736-0B67-4E8A-87D3-C7A57590B66A}" srcOrd="1" destOrd="0" presId="urn:microsoft.com/office/officeart/2005/8/layout/list1"/>
    <dgm:cxn modelId="{AAFE0A44-51A8-405A-80EF-FBE13B038212}" type="presParOf" srcId="{1D78EB06-BC43-4424-AF96-92E7D22708A1}" destId="{C97248C2-EE59-42C9-963D-61E0FDDDDF3E}" srcOrd="5" destOrd="0" presId="urn:microsoft.com/office/officeart/2005/8/layout/list1"/>
    <dgm:cxn modelId="{34E20E77-7631-43EA-8491-360BD816F2E2}" type="presParOf" srcId="{1D78EB06-BC43-4424-AF96-92E7D22708A1}" destId="{A52DDDE6-C089-4038-947B-3BAC2AE3F631}" srcOrd="6" destOrd="0" presId="urn:microsoft.com/office/officeart/2005/8/layout/list1"/>
    <dgm:cxn modelId="{E810757E-5BFB-44FC-93CD-BD61F1A2EB9A}" type="presParOf" srcId="{1D78EB06-BC43-4424-AF96-92E7D22708A1}" destId="{C32347B3-D535-447B-BC04-AF4091835A1E}" srcOrd="7" destOrd="0" presId="urn:microsoft.com/office/officeart/2005/8/layout/list1"/>
    <dgm:cxn modelId="{680339BE-A403-48A5-BE32-0E5CCEEBE563}" type="presParOf" srcId="{1D78EB06-BC43-4424-AF96-92E7D22708A1}" destId="{07859452-562A-4E22-BEC0-CB2D2B0BFC44}" srcOrd="8" destOrd="0" presId="urn:microsoft.com/office/officeart/2005/8/layout/list1"/>
    <dgm:cxn modelId="{1A306EE6-2AC4-4259-A7D6-03D2B444AAE1}" type="presParOf" srcId="{07859452-562A-4E22-BEC0-CB2D2B0BFC44}" destId="{E8F35428-E4ED-40BA-AFD9-E57ED41FAD03}" srcOrd="0" destOrd="0" presId="urn:microsoft.com/office/officeart/2005/8/layout/list1"/>
    <dgm:cxn modelId="{47BBF38D-7349-4839-B5DE-B713551F0A11}" type="presParOf" srcId="{07859452-562A-4E22-BEC0-CB2D2B0BFC44}" destId="{50611EE5-AC97-47A1-A8F6-1AFDC56009D9}" srcOrd="1" destOrd="0" presId="urn:microsoft.com/office/officeart/2005/8/layout/list1"/>
    <dgm:cxn modelId="{91778B8D-88C3-498E-A1DC-4679B4E48D01}" type="presParOf" srcId="{1D78EB06-BC43-4424-AF96-92E7D22708A1}" destId="{641AAC61-2185-4939-BD08-E6144FDA9ABB}" srcOrd="9" destOrd="0" presId="urn:microsoft.com/office/officeart/2005/8/layout/list1"/>
    <dgm:cxn modelId="{39231A92-F4AB-4A9A-AED2-CF28917E22D4}" type="presParOf" srcId="{1D78EB06-BC43-4424-AF96-92E7D22708A1}" destId="{FF696939-9066-4A81-84F0-1E18D003902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ECDEBC-9E31-4EC1-A943-4C575D4F2FA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F6DA9D-7852-4795-B7CC-C8D3AA587F7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1" kern="1200" dirty="0"/>
            <a:t>Search Terms Used: </a:t>
          </a:r>
          <a:r>
            <a:rPr lang="en-GB" sz="20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multimodality, multimodal </a:t>
          </a:r>
          <a:r>
            <a:rPr lang="en-GB" sz="2000" b="0" i="0" kern="1200" dirty="0"/>
            <a:t>teaching, Chinese 24 Solar Terms, cultural teaching</a:t>
          </a:r>
          <a:endParaRPr lang="en-US" sz="2000" kern="1200" dirty="0"/>
        </a:p>
      </dgm:t>
    </dgm:pt>
    <dgm:pt modelId="{81432C14-8416-4F4C-A41C-43CCD0AEC1AB}" type="parTrans" cxnId="{B70348E7-69AA-485D-9CF2-E799C1D80FC8}">
      <dgm:prSet/>
      <dgm:spPr/>
      <dgm:t>
        <a:bodyPr/>
        <a:lstStyle/>
        <a:p>
          <a:endParaRPr lang="en-US"/>
        </a:p>
      </dgm:t>
    </dgm:pt>
    <dgm:pt modelId="{60BC1EED-0E4A-4654-A4EA-A6DC254610F0}" type="sibTrans" cxnId="{B70348E7-69AA-485D-9CF2-E799C1D80FC8}">
      <dgm:prSet/>
      <dgm:spPr/>
      <dgm:t>
        <a:bodyPr/>
        <a:lstStyle/>
        <a:p>
          <a:endParaRPr lang="en-US"/>
        </a:p>
      </dgm:t>
    </dgm:pt>
    <dgm:pt modelId="{308AE2FA-1A2C-49D6-A80A-FFF0001D6B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1" dirty="0"/>
            <a:t>Databases Accessed: </a:t>
          </a:r>
          <a:r>
            <a:rPr lang="en-GB" sz="2000" i="0" dirty="0"/>
            <a:t>UWTSD </a:t>
          </a:r>
          <a:r>
            <a:rPr lang="en-GB" sz="2000" dirty="0"/>
            <a:t>L</a:t>
          </a:r>
          <a:r>
            <a:rPr lang="en-GB" sz="2000" i="0" dirty="0"/>
            <a:t>ibrary Database, </a:t>
          </a:r>
          <a:r>
            <a:rPr lang="en-GB" sz="2000" b="0" i="0" dirty="0"/>
            <a:t>Google Scholar and JSTOR</a:t>
          </a:r>
          <a:endParaRPr lang="en-US" sz="2000" dirty="0"/>
        </a:p>
      </dgm:t>
    </dgm:pt>
    <dgm:pt modelId="{D736282B-B3D0-405C-A6AA-8E600CFFE6DE}" type="parTrans" cxnId="{BA02DBF7-8EB0-4620-BBBA-0E8FAE6F09D5}">
      <dgm:prSet/>
      <dgm:spPr/>
      <dgm:t>
        <a:bodyPr/>
        <a:lstStyle/>
        <a:p>
          <a:endParaRPr lang="en-US"/>
        </a:p>
      </dgm:t>
    </dgm:pt>
    <dgm:pt modelId="{F94B6C84-D2DD-49B5-AC88-89915B9707C7}" type="sibTrans" cxnId="{BA02DBF7-8EB0-4620-BBBA-0E8FAE6F09D5}">
      <dgm:prSet/>
      <dgm:spPr/>
      <dgm:t>
        <a:bodyPr/>
        <a:lstStyle/>
        <a:p>
          <a:endParaRPr lang="en-US"/>
        </a:p>
      </dgm:t>
    </dgm:pt>
    <dgm:pt modelId="{1263B3FA-DEE2-4CC5-B4EB-8988736971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i="1" dirty="0"/>
            <a:t>Criteria for Selecting Literature: </a:t>
          </a:r>
          <a:r>
            <a:rPr lang="en-GB" sz="1800" b="0" i="0" dirty="0"/>
            <a:t>peer-reviewed articles, the literature directly address multimodal teaching strategies</a:t>
          </a:r>
          <a:r>
            <a:rPr lang="en-GB" sz="1800" dirty="0"/>
            <a:t> and </a:t>
          </a:r>
          <a:r>
            <a:rPr lang="en-GB" sz="1800" b="0" i="0" dirty="0"/>
            <a:t>the teaching of the Chinese 24 Solar Terms</a:t>
          </a:r>
          <a:endParaRPr lang="en-US" sz="1800" dirty="0"/>
        </a:p>
      </dgm:t>
    </dgm:pt>
    <dgm:pt modelId="{46CE064E-3F27-4CDA-88C9-E2F75DDEBDA5}" type="parTrans" cxnId="{774D3C28-E9EC-42FA-BEFE-05A355FE64AF}">
      <dgm:prSet/>
      <dgm:spPr/>
      <dgm:t>
        <a:bodyPr/>
        <a:lstStyle/>
        <a:p>
          <a:endParaRPr lang="en-US"/>
        </a:p>
      </dgm:t>
    </dgm:pt>
    <dgm:pt modelId="{809ACD11-7597-482D-847C-3FCE492C78C5}" type="sibTrans" cxnId="{774D3C28-E9EC-42FA-BEFE-05A355FE64AF}">
      <dgm:prSet/>
      <dgm:spPr/>
      <dgm:t>
        <a:bodyPr/>
        <a:lstStyle/>
        <a:p>
          <a:endParaRPr lang="en-US"/>
        </a:p>
      </dgm:t>
    </dgm:pt>
    <dgm:pt modelId="{B104957E-5E6F-4AB8-A8A0-0C276BFB4D4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i="0" dirty="0"/>
            <a:t>Evaluation of Sources:</a:t>
          </a:r>
          <a:r>
            <a:rPr lang="en-GB" sz="2000" dirty="0"/>
            <a:t> A</a:t>
          </a:r>
          <a:r>
            <a:rPr lang="en-GB" sz="2000" b="0" i="0" dirty="0"/>
            <a:t>ssessment of the study's methodology, findings, and relevance to the aims of the research.</a:t>
          </a:r>
          <a:endParaRPr lang="en-US" sz="2000" dirty="0"/>
        </a:p>
      </dgm:t>
    </dgm:pt>
    <dgm:pt modelId="{56DDCA92-804F-4455-9268-5CC8E0FE8B24}" type="parTrans" cxnId="{E32A6D57-F949-424B-AD1B-8A2B49FD22D9}">
      <dgm:prSet/>
      <dgm:spPr/>
      <dgm:t>
        <a:bodyPr/>
        <a:lstStyle/>
        <a:p>
          <a:endParaRPr lang="en-US"/>
        </a:p>
      </dgm:t>
    </dgm:pt>
    <dgm:pt modelId="{5EA8FC58-3080-4800-B307-88F8EF49E2BD}" type="sibTrans" cxnId="{E32A6D57-F949-424B-AD1B-8A2B49FD22D9}">
      <dgm:prSet/>
      <dgm:spPr/>
      <dgm:t>
        <a:bodyPr/>
        <a:lstStyle/>
        <a:p>
          <a:endParaRPr lang="en-US"/>
        </a:p>
      </dgm:t>
    </dgm:pt>
    <dgm:pt modelId="{5E014BEC-A07E-4972-BEA3-F02FBBD3CE49}" type="pres">
      <dgm:prSet presAssocID="{D4ECDEBC-9E31-4EC1-A943-4C575D4F2FAB}" presName="root" presStyleCnt="0">
        <dgm:presLayoutVars>
          <dgm:dir/>
          <dgm:resizeHandles val="exact"/>
        </dgm:presLayoutVars>
      </dgm:prSet>
      <dgm:spPr/>
    </dgm:pt>
    <dgm:pt modelId="{4A29E380-8F3D-477B-BF97-1697F24B459B}" type="pres">
      <dgm:prSet presAssocID="{F3F6DA9D-7852-4795-B7CC-C8D3AA587F71}" presName="compNode" presStyleCnt="0"/>
      <dgm:spPr/>
    </dgm:pt>
    <dgm:pt modelId="{85F1CBC5-8AE7-4BBE-B251-DFB613F9F893}" type="pres">
      <dgm:prSet presAssocID="{F3F6DA9D-7852-4795-B7CC-C8D3AA587F71}" presName="bgRect" presStyleLbl="bgShp" presStyleIdx="0" presStyleCnt="4"/>
      <dgm:spPr/>
    </dgm:pt>
    <dgm:pt modelId="{FF6A02E1-7A89-4D27-8449-6F624D68C90A}" type="pres">
      <dgm:prSet presAssocID="{F3F6DA9D-7852-4795-B7CC-C8D3AA587F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8EFE16A-AF16-4967-ACB4-C5494093A760}" type="pres">
      <dgm:prSet presAssocID="{F3F6DA9D-7852-4795-B7CC-C8D3AA587F71}" presName="spaceRect" presStyleCnt="0"/>
      <dgm:spPr/>
    </dgm:pt>
    <dgm:pt modelId="{30DEA3AB-8951-4800-AE05-D9BFF6579DC8}" type="pres">
      <dgm:prSet presAssocID="{F3F6DA9D-7852-4795-B7CC-C8D3AA587F71}" presName="parTx" presStyleLbl="revTx" presStyleIdx="0" presStyleCnt="4">
        <dgm:presLayoutVars>
          <dgm:chMax val="0"/>
          <dgm:chPref val="0"/>
        </dgm:presLayoutVars>
      </dgm:prSet>
      <dgm:spPr/>
    </dgm:pt>
    <dgm:pt modelId="{979099DF-A7CD-42BB-A56E-81157FA15108}" type="pres">
      <dgm:prSet presAssocID="{60BC1EED-0E4A-4654-A4EA-A6DC254610F0}" presName="sibTrans" presStyleCnt="0"/>
      <dgm:spPr/>
    </dgm:pt>
    <dgm:pt modelId="{A50D0D26-0B84-43D3-B00E-60F18FC1CD10}" type="pres">
      <dgm:prSet presAssocID="{308AE2FA-1A2C-49D6-A80A-FFF0001D6B7D}" presName="compNode" presStyleCnt="0"/>
      <dgm:spPr/>
    </dgm:pt>
    <dgm:pt modelId="{77F8F2D9-4E47-4F18-9434-B52DA96F0B2B}" type="pres">
      <dgm:prSet presAssocID="{308AE2FA-1A2C-49D6-A80A-FFF0001D6B7D}" presName="bgRect" presStyleLbl="bgShp" presStyleIdx="1" presStyleCnt="4"/>
      <dgm:spPr/>
    </dgm:pt>
    <dgm:pt modelId="{FF379FAA-ECFC-4BFA-9AE3-CC747EA9FBB3}" type="pres">
      <dgm:prSet presAssocID="{308AE2FA-1A2C-49D6-A80A-FFF0001D6B7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3737194-827D-4ADE-A1E2-47CDE8B1C9AD}" type="pres">
      <dgm:prSet presAssocID="{308AE2FA-1A2C-49D6-A80A-FFF0001D6B7D}" presName="spaceRect" presStyleCnt="0"/>
      <dgm:spPr/>
    </dgm:pt>
    <dgm:pt modelId="{9C4C9B2D-339E-46CB-BFC2-09A172DAC3E7}" type="pres">
      <dgm:prSet presAssocID="{308AE2FA-1A2C-49D6-A80A-FFF0001D6B7D}" presName="parTx" presStyleLbl="revTx" presStyleIdx="1" presStyleCnt="4">
        <dgm:presLayoutVars>
          <dgm:chMax val="0"/>
          <dgm:chPref val="0"/>
        </dgm:presLayoutVars>
      </dgm:prSet>
      <dgm:spPr/>
    </dgm:pt>
    <dgm:pt modelId="{02291A12-1654-4A29-86BC-7DD87B01C5C8}" type="pres">
      <dgm:prSet presAssocID="{F94B6C84-D2DD-49B5-AC88-89915B9707C7}" presName="sibTrans" presStyleCnt="0"/>
      <dgm:spPr/>
    </dgm:pt>
    <dgm:pt modelId="{98B61CDE-D55D-49F7-8AAB-17CB61D13CD6}" type="pres">
      <dgm:prSet presAssocID="{1263B3FA-DEE2-4CC5-B4EB-8988736971AB}" presName="compNode" presStyleCnt="0"/>
      <dgm:spPr/>
    </dgm:pt>
    <dgm:pt modelId="{5C9D23E1-C96F-43CF-A06E-8946AD016D0B}" type="pres">
      <dgm:prSet presAssocID="{1263B3FA-DEE2-4CC5-B4EB-8988736971AB}" presName="bgRect" presStyleLbl="bgShp" presStyleIdx="2" presStyleCnt="4"/>
      <dgm:spPr/>
    </dgm:pt>
    <dgm:pt modelId="{5EFC0A4C-410A-4FAA-BAB1-94D33AF1D310}" type="pres">
      <dgm:prSet presAssocID="{1263B3FA-DEE2-4CC5-B4EB-8988736971A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4802BF67-88F2-4179-9CBE-0E16178DE409}" type="pres">
      <dgm:prSet presAssocID="{1263B3FA-DEE2-4CC5-B4EB-8988736971AB}" presName="spaceRect" presStyleCnt="0"/>
      <dgm:spPr/>
    </dgm:pt>
    <dgm:pt modelId="{5BEE3650-DBD6-4124-ABAA-3CAF87D5D89F}" type="pres">
      <dgm:prSet presAssocID="{1263B3FA-DEE2-4CC5-B4EB-8988736971AB}" presName="parTx" presStyleLbl="revTx" presStyleIdx="2" presStyleCnt="4" custScaleX="103795">
        <dgm:presLayoutVars>
          <dgm:chMax val="0"/>
          <dgm:chPref val="0"/>
        </dgm:presLayoutVars>
      </dgm:prSet>
      <dgm:spPr/>
    </dgm:pt>
    <dgm:pt modelId="{2B88EFB2-59B4-42A9-8E42-E179D96D1402}" type="pres">
      <dgm:prSet presAssocID="{809ACD11-7597-482D-847C-3FCE492C78C5}" presName="sibTrans" presStyleCnt="0"/>
      <dgm:spPr/>
    </dgm:pt>
    <dgm:pt modelId="{E94E3F6B-FED8-433D-B3C2-70C2595915E0}" type="pres">
      <dgm:prSet presAssocID="{B104957E-5E6F-4AB8-A8A0-0C276BFB4D45}" presName="compNode" presStyleCnt="0"/>
      <dgm:spPr/>
    </dgm:pt>
    <dgm:pt modelId="{D5D0E5A8-8E3D-4E9D-9DEF-A2EA05006BEF}" type="pres">
      <dgm:prSet presAssocID="{B104957E-5E6F-4AB8-A8A0-0C276BFB4D45}" presName="bgRect" presStyleLbl="bgShp" presStyleIdx="3" presStyleCnt="4"/>
      <dgm:spPr/>
    </dgm:pt>
    <dgm:pt modelId="{834A2CD9-E597-4890-8FD3-A1A5A36FD566}" type="pres">
      <dgm:prSet presAssocID="{B104957E-5E6F-4AB8-A8A0-0C276BFB4D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CB222E-2993-48B4-865E-FDF734499375}" type="pres">
      <dgm:prSet presAssocID="{B104957E-5E6F-4AB8-A8A0-0C276BFB4D45}" presName="spaceRect" presStyleCnt="0"/>
      <dgm:spPr/>
    </dgm:pt>
    <dgm:pt modelId="{81E916CB-BA23-4B80-ADBF-837C89D83E1B}" type="pres">
      <dgm:prSet presAssocID="{B104957E-5E6F-4AB8-A8A0-0C276BFB4D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74D3C28-E9EC-42FA-BEFE-05A355FE64AF}" srcId="{D4ECDEBC-9E31-4EC1-A943-4C575D4F2FAB}" destId="{1263B3FA-DEE2-4CC5-B4EB-8988736971AB}" srcOrd="2" destOrd="0" parTransId="{46CE064E-3F27-4CDA-88C9-E2F75DDEBDA5}" sibTransId="{809ACD11-7597-482D-847C-3FCE492C78C5}"/>
    <dgm:cxn modelId="{2B417830-C93A-452C-90C5-F749DFD315AD}" type="presOf" srcId="{B104957E-5E6F-4AB8-A8A0-0C276BFB4D45}" destId="{81E916CB-BA23-4B80-ADBF-837C89D83E1B}" srcOrd="0" destOrd="0" presId="urn:microsoft.com/office/officeart/2018/2/layout/IconVerticalSolidList"/>
    <dgm:cxn modelId="{3715073A-C069-4501-B3D0-00D64C3CD049}" type="presOf" srcId="{1263B3FA-DEE2-4CC5-B4EB-8988736971AB}" destId="{5BEE3650-DBD6-4124-ABAA-3CAF87D5D89F}" srcOrd="0" destOrd="0" presId="urn:microsoft.com/office/officeart/2018/2/layout/IconVerticalSolidList"/>
    <dgm:cxn modelId="{E32A6D57-F949-424B-AD1B-8A2B49FD22D9}" srcId="{D4ECDEBC-9E31-4EC1-A943-4C575D4F2FAB}" destId="{B104957E-5E6F-4AB8-A8A0-0C276BFB4D45}" srcOrd="3" destOrd="0" parTransId="{56DDCA92-804F-4455-9268-5CC8E0FE8B24}" sibTransId="{5EA8FC58-3080-4800-B307-88F8EF49E2BD}"/>
    <dgm:cxn modelId="{319F9794-A205-4D3E-BD43-5524A0B30F84}" type="presOf" srcId="{308AE2FA-1A2C-49D6-A80A-FFF0001D6B7D}" destId="{9C4C9B2D-339E-46CB-BFC2-09A172DAC3E7}" srcOrd="0" destOrd="0" presId="urn:microsoft.com/office/officeart/2018/2/layout/IconVerticalSolidList"/>
    <dgm:cxn modelId="{216B66D0-506A-4F28-A680-36BAC313665C}" type="presOf" srcId="{D4ECDEBC-9E31-4EC1-A943-4C575D4F2FAB}" destId="{5E014BEC-A07E-4972-BEA3-F02FBBD3CE49}" srcOrd="0" destOrd="0" presId="urn:microsoft.com/office/officeart/2018/2/layout/IconVerticalSolidList"/>
    <dgm:cxn modelId="{221C15D5-FDE1-4742-8AEF-27595A8C08F6}" type="presOf" srcId="{F3F6DA9D-7852-4795-B7CC-C8D3AA587F71}" destId="{30DEA3AB-8951-4800-AE05-D9BFF6579DC8}" srcOrd="0" destOrd="0" presId="urn:microsoft.com/office/officeart/2018/2/layout/IconVerticalSolidList"/>
    <dgm:cxn modelId="{B70348E7-69AA-485D-9CF2-E799C1D80FC8}" srcId="{D4ECDEBC-9E31-4EC1-A943-4C575D4F2FAB}" destId="{F3F6DA9D-7852-4795-B7CC-C8D3AA587F71}" srcOrd="0" destOrd="0" parTransId="{81432C14-8416-4F4C-A41C-43CCD0AEC1AB}" sibTransId="{60BC1EED-0E4A-4654-A4EA-A6DC254610F0}"/>
    <dgm:cxn modelId="{BA02DBF7-8EB0-4620-BBBA-0E8FAE6F09D5}" srcId="{D4ECDEBC-9E31-4EC1-A943-4C575D4F2FAB}" destId="{308AE2FA-1A2C-49D6-A80A-FFF0001D6B7D}" srcOrd="1" destOrd="0" parTransId="{D736282B-B3D0-405C-A6AA-8E600CFFE6DE}" sibTransId="{F94B6C84-D2DD-49B5-AC88-89915B9707C7}"/>
    <dgm:cxn modelId="{15D9B8A5-194D-4629-9043-BC0643BA25BC}" type="presParOf" srcId="{5E014BEC-A07E-4972-BEA3-F02FBBD3CE49}" destId="{4A29E380-8F3D-477B-BF97-1697F24B459B}" srcOrd="0" destOrd="0" presId="urn:microsoft.com/office/officeart/2018/2/layout/IconVerticalSolidList"/>
    <dgm:cxn modelId="{F680385C-34C8-4139-AAAF-1A583E4D6EA4}" type="presParOf" srcId="{4A29E380-8F3D-477B-BF97-1697F24B459B}" destId="{85F1CBC5-8AE7-4BBE-B251-DFB613F9F893}" srcOrd="0" destOrd="0" presId="urn:microsoft.com/office/officeart/2018/2/layout/IconVerticalSolidList"/>
    <dgm:cxn modelId="{A66EE88B-E50A-4129-9595-E964E7EF6F8D}" type="presParOf" srcId="{4A29E380-8F3D-477B-BF97-1697F24B459B}" destId="{FF6A02E1-7A89-4D27-8449-6F624D68C90A}" srcOrd="1" destOrd="0" presId="urn:microsoft.com/office/officeart/2018/2/layout/IconVerticalSolidList"/>
    <dgm:cxn modelId="{27175192-B665-4863-9BFD-F44AD8ABA113}" type="presParOf" srcId="{4A29E380-8F3D-477B-BF97-1697F24B459B}" destId="{F8EFE16A-AF16-4967-ACB4-C5494093A760}" srcOrd="2" destOrd="0" presId="urn:microsoft.com/office/officeart/2018/2/layout/IconVerticalSolidList"/>
    <dgm:cxn modelId="{8CA9580D-1E32-4F11-AEC6-79F89456B07D}" type="presParOf" srcId="{4A29E380-8F3D-477B-BF97-1697F24B459B}" destId="{30DEA3AB-8951-4800-AE05-D9BFF6579DC8}" srcOrd="3" destOrd="0" presId="urn:microsoft.com/office/officeart/2018/2/layout/IconVerticalSolidList"/>
    <dgm:cxn modelId="{BE8713EB-7EAC-4802-B06B-93DEB54286AA}" type="presParOf" srcId="{5E014BEC-A07E-4972-BEA3-F02FBBD3CE49}" destId="{979099DF-A7CD-42BB-A56E-81157FA15108}" srcOrd="1" destOrd="0" presId="urn:microsoft.com/office/officeart/2018/2/layout/IconVerticalSolidList"/>
    <dgm:cxn modelId="{D7D5B102-9708-480D-9B2F-B2BC6169BDB8}" type="presParOf" srcId="{5E014BEC-A07E-4972-BEA3-F02FBBD3CE49}" destId="{A50D0D26-0B84-43D3-B00E-60F18FC1CD10}" srcOrd="2" destOrd="0" presId="urn:microsoft.com/office/officeart/2018/2/layout/IconVerticalSolidList"/>
    <dgm:cxn modelId="{9ABF15A4-0AE2-40DF-B292-93CADB9C908B}" type="presParOf" srcId="{A50D0D26-0B84-43D3-B00E-60F18FC1CD10}" destId="{77F8F2D9-4E47-4F18-9434-B52DA96F0B2B}" srcOrd="0" destOrd="0" presId="urn:microsoft.com/office/officeart/2018/2/layout/IconVerticalSolidList"/>
    <dgm:cxn modelId="{A81A93BE-6410-4CD8-BA93-BE4EB194FC41}" type="presParOf" srcId="{A50D0D26-0B84-43D3-B00E-60F18FC1CD10}" destId="{FF379FAA-ECFC-4BFA-9AE3-CC747EA9FBB3}" srcOrd="1" destOrd="0" presId="urn:microsoft.com/office/officeart/2018/2/layout/IconVerticalSolidList"/>
    <dgm:cxn modelId="{3841A096-8C53-4A56-BC1E-02D8C665341C}" type="presParOf" srcId="{A50D0D26-0B84-43D3-B00E-60F18FC1CD10}" destId="{23737194-827D-4ADE-A1E2-47CDE8B1C9AD}" srcOrd="2" destOrd="0" presId="urn:microsoft.com/office/officeart/2018/2/layout/IconVerticalSolidList"/>
    <dgm:cxn modelId="{EDB20D54-0069-4DBF-9E10-1FD1327D1368}" type="presParOf" srcId="{A50D0D26-0B84-43D3-B00E-60F18FC1CD10}" destId="{9C4C9B2D-339E-46CB-BFC2-09A172DAC3E7}" srcOrd="3" destOrd="0" presId="urn:microsoft.com/office/officeart/2018/2/layout/IconVerticalSolidList"/>
    <dgm:cxn modelId="{53C3A1B4-B51C-4A85-A5A0-3AB9B91F8645}" type="presParOf" srcId="{5E014BEC-A07E-4972-BEA3-F02FBBD3CE49}" destId="{02291A12-1654-4A29-86BC-7DD87B01C5C8}" srcOrd="3" destOrd="0" presId="urn:microsoft.com/office/officeart/2018/2/layout/IconVerticalSolidList"/>
    <dgm:cxn modelId="{7795A60F-5834-4FC0-9BDF-3EDFC297CD66}" type="presParOf" srcId="{5E014BEC-A07E-4972-BEA3-F02FBBD3CE49}" destId="{98B61CDE-D55D-49F7-8AAB-17CB61D13CD6}" srcOrd="4" destOrd="0" presId="urn:microsoft.com/office/officeart/2018/2/layout/IconVerticalSolidList"/>
    <dgm:cxn modelId="{526FC5DB-440E-445E-BF55-CBA097981F58}" type="presParOf" srcId="{98B61CDE-D55D-49F7-8AAB-17CB61D13CD6}" destId="{5C9D23E1-C96F-43CF-A06E-8946AD016D0B}" srcOrd="0" destOrd="0" presId="urn:microsoft.com/office/officeart/2018/2/layout/IconVerticalSolidList"/>
    <dgm:cxn modelId="{6BC5D583-91C9-4077-BA95-DBFFE9BADCC9}" type="presParOf" srcId="{98B61CDE-D55D-49F7-8AAB-17CB61D13CD6}" destId="{5EFC0A4C-410A-4FAA-BAB1-94D33AF1D310}" srcOrd="1" destOrd="0" presId="urn:microsoft.com/office/officeart/2018/2/layout/IconVerticalSolidList"/>
    <dgm:cxn modelId="{5880240E-D5C0-450C-BC17-224004617814}" type="presParOf" srcId="{98B61CDE-D55D-49F7-8AAB-17CB61D13CD6}" destId="{4802BF67-88F2-4179-9CBE-0E16178DE409}" srcOrd="2" destOrd="0" presId="urn:microsoft.com/office/officeart/2018/2/layout/IconVerticalSolidList"/>
    <dgm:cxn modelId="{BE9AD13C-02F0-4EE9-865D-A76D09986F05}" type="presParOf" srcId="{98B61CDE-D55D-49F7-8AAB-17CB61D13CD6}" destId="{5BEE3650-DBD6-4124-ABAA-3CAF87D5D89F}" srcOrd="3" destOrd="0" presId="urn:microsoft.com/office/officeart/2018/2/layout/IconVerticalSolidList"/>
    <dgm:cxn modelId="{C8EC8610-374F-4F7E-8D89-5A8D162E24BE}" type="presParOf" srcId="{5E014BEC-A07E-4972-BEA3-F02FBBD3CE49}" destId="{2B88EFB2-59B4-42A9-8E42-E179D96D1402}" srcOrd="5" destOrd="0" presId="urn:microsoft.com/office/officeart/2018/2/layout/IconVerticalSolidList"/>
    <dgm:cxn modelId="{40ECD444-01A6-420E-895C-A4145EAE5F54}" type="presParOf" srcId="{5E014BEC-A07E-4972-BEA3-F02FBBD3CE49}" destId="{E94E3F6B-FED8-433D-B3C2-70C2595915E0}" srcOrd="6" destOrd="0" presId="urn:microsoft.com/office/officeart/2018/2/layout/IconVerticalSolidList"/>
    <dgm:cxn modelId="{2959C8E6-2E83-4226-9740-C61905CE5CE0}" type="presParOf" srcId="{E94E3F6B-FED8-433D-B3C2-70C2595915E0}" destId="{D5D0E5A8-8E3D-4E9D-9DEF-A2EA05006BEF}" srcOrd="0" destOrd="0" presId="urn:microsoft.com/office/officeart/2018/2/layout/IconVerticalSolidList"/>
    <dgm:cxn modelId="{436C250D-E63D-468A-AD17-DE42FC2448BE}" type="presParOf" srcId="{E94E3F6B-FED8-433D-B3C2-70C2595915E0}" destId="{834A2CD9-E597-4890-8FD3-A1A5A36FD566}" srcOrd="1" destOrd="0" presId="urn:microsoft.com/office/officeart/2018/2/layout/IconVerticalSolidList"/>
    <dgm:cxn modelId="{C21DDD8D-EC0F-43C1-A02C-AAB65F7890F6}" type="presParOf" srcId="{E94E3F6B-FED8-433D-B3C2-70C2595915E0}" destId="{05CB222E-2993-48B4-865E-FDF734499375}" srcOrd="2" destOrd="0" presId="urn:microsoft.com/office/officeart/2018/2/layout/IconVerticalSolidList"/>
    <dgm:cxn modelId="{1E69A033-2F3F-402D-A5DD-2D75FE090FC0}" type="presParOf" srcId="{E94E3F6B-FED8-433D-B3C2-70C2595915E0}" destId="{81E916CB-BA23-4B80-ADBF-837C89D83E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C38DCD-6931-462F-9203-6DEFAEC3A98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C05D76-C905-48E6-81CC-3354446489E4}">
      <dgm:prSet custT="1"/>
      <dgm:spPr/>
      <dgm:t>
        <a:bodyPr/>
        <a:lstStyle/>
        <a:p>
          <a:r>
            <a:rPr lang="en-GB" sz="2800" b="1" i="1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rPr>
            <a:t>Challenges and Opportunities in Implementing Multimodal Teaching:</a:t>
          </a:r>
          <a:endParaRPr lang="en-US" sz="2800" b="1" i="1" kern="1200" dirty="0">
            <a:solidFill>
              <a:schemeClr val="tx1">
                <a:lumMod val="75000"/>
                <a:lumOff val="25000"/>
              </a:schemeClr>
            </a:solidFill>
            <a:latin typeface="+mn-lt"/>
            <a:ea typeface="+mn-ea"/>
            <a:cs typeface="+mn-cs"/>
          </a:endParaRPr>
        </a:p>
      </dgm:t>
    </dgm:pt>
    <dgm:pt modelId="{A189028B-16DE-4BF0-9640-6F0E1108CBA3}" type="parTrans" cxnId="{DFA224CE-CEC1-43C8-9312-DCC8FE472585}">
      <dgm:prSet/>
      <dgm:spPr/>
      <dgm:t>
        <a:bodyPr/>
        <a:lstStyle/>
        <a:p>
          <a:endParaRPr lang="en-US"/>
        </a:p>
      </dgm:t>
    </dgm:pt>
    <dgm:pt modelId="{1730A0C8-347D-4D25-8C10-7A9F372B4060}" type="sibTrans" cxnId="{DFA224CE-CEC1-43C8-9312-DCC8FE472585}">
      <dgm:prSet/>
      <dgm:spPr/>
      <dgm:t>
        <a:bodyPr/>
        <a:lstStyle/>
        <a:p>
          <a:endParaRPr lang="en-US"/>
        </a:p>
      </dgm:t>
    </dgm:pt>
    <dgm:pt modelId="{F64EAA65-7822-47C8-AF88-412B16DF4086}">
      <dgm:prSet custT="1"/>
      <dgm:spPr/>
      <dgm:t>
        <a:bodyPr/>
        <a:lstStyle/>
        <a:p>
          <a:r>
            <a:rPr lang="en-GB" sz="2200" kern="1200" dirty="0"/>
            <a:t>• </a:t>
          </a:r>
          <a:r>
            <a:rPr lang="en-GB" sz="2200" b="1" kern="1200" dirty="0"/>
            <a:t>Ryan, Scott and Walsh (2010): </a:t>
          </a:r>
          <a:r>
            <a:rPr lang="en-GB" sz="2200" kern="1200" dirty="0"/>
            <a:t>emphasizes the need for teachers to be adept at analysing and critiquing texts in this new context 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teacher preparedness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).</a:t>
          </a:r>
          <a:endParaRPr lang="en-US" sz="2200" kern="12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gm:t>
    </dgm:pt>
    <dgm:pt modelId="{71437620-74A4-4316-9604-B44C4A1D01A1}" type="parTrans" cxnId="{83A3A974-A548-4161-9D4C-E8ED2A7DF591}">
      <dgm:prSet/>
      <dgm:spPr/>
      <dgm:t>
        <a:bodyPr/>
        <a:lstStyle/>
        <a:p>
          <a:endParaRPr lang="en-US"/>
        </a:p>
      </dgm:t>
    </dgm:pt>
    <dgm:pt modelId="{2C35BDE2-D266-4D93-95D8-1168A5815AF3}" type="sibTrans" cxnId="{83A3A974-A548-4161-9D4C-E8ED2A7DF591}">
      <dgm:prSet/>
      <dgm:spPr/>
      <dgm:t>
        <a:bodyPr/>
        <a:lstStyle/>
        <a:p>
          <a:endParaRPr lang="en-US"/>
        </a:p>
      </dgm:t>
    </dgm:pt>
    <dgm:pt modelId="{B09BA4B2-5606-4C09-A06E-AADA7AF29CC1}">
      <dgm:prSet custT="1"/>
      <dgm:spPr/>
      <dgm:t>
        <a:bodyPr/>
        <a:lstStyle/>
        <a:p>
          <a:r>
            <a:rPr lang="en-GB" sz="2200" b="1" kern="1200" dirty="0"/>
            <a:t>•  </a:t>
          </a:r>
          <a:r>
            <a:rPr lang="en-US" sz="2200" b="1" kern="1200" dirty="0"/>
            <a:t>Wyatt and Kimber (2009): </a:t>
          </a:r>
          <a:r>
            <a:rPr lang="en-GB" sz="2200" kern="1200" dirty="0"/>
            <a:t>Until assessment modes and practices align with the nature of multimodal text production, their value as sites for inquiry in classroom practice will not be assured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. 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challenges for assessment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533983AB-3766-4E3C-84B2-F6F1002EA6B7}" type="parTrans" cxnId="{844BF2BF-3F9E-44CB-B628-E8026C1FF8CF}">
      <dgm:prSet/>
      <dgm:spPr/>
      <dgm:t>
        <a:bodyPr/>
        <a:lstStyle/>
        <a:p>
          <a:endParaRPr lang="en-US"/>
        </a:p>
      </dgm:t>
    </dgm:pt>
    <dgm:pt modelId="{30919228-ECE6-4660-BD5A-5AB5216E747A}" type="sibTrans" cxnId="{844BF2BF-3F9E-44CB-B628-E8026C1FF8CF}">
      <dgm:prSet/>
      <dgm:spPr/>
      <dgm:t>
        <a:bodyPr/>
        <a:lstStyle/>
        <a:p>
          <a:endParaRPr lang="en-US"/>
        </a:p>
      </dgm:t>
    </dgm:pt>
    <dgm:pt modelId="{8CF6663C-7B0E-4B3C-9477-99790F3AD052}">
      <dgm:prSet custT="1"/>
      <dgm:spPr/>
      <dgm:t>
        <a:bodyPr/>
        <a:lstStyle/>
        <a:p>
          <a:r>
            <a:rPr lang="en-GB" sz="2200" b="1" kern="1200" dirty="0"/>
            <a:t>• Tan, Zammit, and </a:t>
          </a:r>
          <a:r>
            <a:rPr lang="en-GB" sz="2200" b="1" kern="1200" dirty="0" err="1"/>
            <a:t>Gearside</a:t>
          </a:r>
          <a:r>
            <a:rPr lang="en-GB" sz="2200" b="1" kern="1200" dirty="0"/>
            <a:t> (2020) </a:t>
          </a:r>
          <a:r>
            <a:rPr lang="en-GB" sz="2200" kern="1200" dirty="0"/>
            <a:t>highlights the gap between teaching and assessing multimodal literacies, calling for further research to bridge this divide. 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challenges for assessment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61A0F898-94CA-4558-ABCC-635C151727BE}" type="parTrans" cxnId="{BF22C25A-E965-435B-A38E-346DDDE62C12}">
      <dgm:prSet/>
      <dgm:spPr/>
      <dgm:t>
        <a:bodyPr/>
        <a:lstStyle/>
        <a:p>
          <a:endParaRPr lang="en-US"/>
        </a:p>
      </dgm:t>
    </dgm:pt>
    <dgm:pt modelId="{4613A4CC-446B-4DF2-8905-167E4B39BC2F}" type="sibTrans" cxnId="{BF22C25A-E965-435B-A38E-346DDDE62C12}">
      <dgm:prSet/>
      <dgm:spPr/>
      <dgm:t>
        <a:bodyPr/>
        <a:lstStyle/>
        <a:p>
          <a:endParaRPr lang="en-US"/>
        </a:p>
      </dgm:t>
    </dgm:pt>
    <dgm:pt modelId="{E2AB91FC-5460-46F7-A285-20EBBAE8BF2F}" type="pres">
      <dgm:prSet presAssocID="{6AC38DCD-6931-462F-9203-6DEFAEC3A988}" presName="vert0" presStyleCnt="0">
        <dgm:presLayoutVars>
          <dgm:dir/>
          <dgm:animOne val="branch"/>
          <dgm:animLvl val="lvl"/>
        </dgm:presLayoutVars>
      </dgm:prSet>
      <dgm:spPr/>
    </dgm:pt>
    <dgm:pt modelId="{F78BCB55-94E5-4ACE-801C-F13157253DE5}" type="pres">
      <dgm:prSet presAssocID="{CBC05D76-C905-48E6-81CC-3354446489E4}" presName="thickLine" presStyleLbl="alignNode1" presStyleIdx="0" presStyleCnt="4"/>
      <dgm:spPr/>
    </dgm:pt>
    <dgm:pt modelId="{6205B9D4-E05A-488A-A976-2E3C7041F8DE}" type="pres">
      <dgm:prSet presAssocID="{CBC05D76-C905-48E6-81CC-3354446489E4}" presName="horz1" presStyleCnt="0"/>
      <dgm:spPr/>
    </dgm:pt>
    <dgm:pt modelId="{13FDD9AB-D747-4AAA-ABF6-88426DF6E873}" type="pres">
      <dgm:prSet presAssocID="{CBC05D76-C905-48E6-81CC-3354446489E4}" presName="tx1" presStyleLbl="revTx" presStyleIdx="0" presStyleCnt="4"/>
      <dgm:spPr/>
    </dgm:pt>
    <dgm:pt modelId="{E9973F3E-77C9-4CD1-953D-65F87A174E9D}" type="pres">
      <dgm:prSet presAssocID="{CBC05D76-C905-48E6-81CC-3354446489E4}" presName="vert1" presStyleCnt="0"/>
      <dgm:spPr/>
    </dgm:pt>
    <dgm:pt modelId="{ECE3A995-8EFF-4A10-AF87-E513A8B4D7EE}" type="pres">
      <dgm:prSet presAssocID="{F64EAA65-7822-47C8-AF88-412B16DF4086}" presName="thickLine" presStyleLbl="alignNode1" presStyleIdx="1" presStyleCnt="4"/>
      <dgm:spPr/>
    </dgm:pt>
    <dgm:pt modelId="{91FFF00C-FC63-4C8B-9DF0-D7599EA17A37}" type="pres">
      <dgm:prSet presAssocID="{F64EAA65-7822-47C8-AF88-412B16DF4086}" presName="horz1" presStyleCnt="0"/>
      <dgm:spPr/>
    </dgm:pt>
    <dgm:pt modelId="{154BCAC6-3CC4-4458-AAA0-CDAEC08F9FD7}" type="pres">
      <dgm:prSet presAssocID="{F64EAA65-7822-47C8-AF88-412B16DF4086}" presName="tx1" presStyleLbl="revTx" presStyleIdx="1" presStyleCnt="4"/>
      <dgm:spPr/>
    </dgm:pt>
    <dgm:pt modelId="{11A7C882-C2EC-484F-B5AF-007D90721642}" type="pres">
      <dgm:prSet presAssocID="{F64EAA65-7822-47C8-AF88-412B16DF4086}" presName="vert1" presStyleCnt="0"/>
      <dgm:spPr/>
    </dgm:pt>
    <dgm:pt modelId="{9EE47867-83DE-4B83-A96B-CA81F872BACE}" type="pres">
      <dgm:prSet presAssocID="{B09BA4B2-5606-4C09-A06E-AADA7AF29CC1}" presName="thickLine" presStyleLbl="alignNode1" presStyleIdx="2" presStyleCnt="4"/>
      <dgm:spPr/>
    </dgm:pt>
    <dgm:pt modelId="{831BA238-40E8-4967-83BB-783F808BFFE4}" type="pres">
      <dgm:prSet presAssocID="{B09BA4B2-5606-4C09-A06E-AADA7AF29CC1}" presName="horz1" presStyleCnt="0"/>
      <dgm:spPr/>
    </dgm:pt>
    <dgm:pt modelId="{6A74FE29-7652-4748-8997-7A69DA949346}" type="pres">
      <dgm:prSet presAssocID="{B09BA4B2-5606-4C09-A06E-AADA7AF29CC1}" presName="tx1" presStyleLbl="revTx" presStyleIdx="2" presStyleCnt="4"/>
      <dgm:spPr/>
    </dgm:pt>
    <dgm:pt modelId="{E32BFDFF-EA38-4BE9-AFD2-1334ABE61D9B}" type="pres">
      <dgm:prSet presAssocID="{B09BA4B2-5606-4C09-A06E-AADA7AF29CC1}" presName="vert1" presStyleCnt="0"/>
      <dgm:spPr/>
    </dgm:pt>
    <dgm:pt modelId="{B2CA086E-4EB2-456A-808C-31BD914BF164}" type="pres">
      <dgm:prSet presAssocID="{8CF6663C-7B0E-4B3C-9477-99790F3AD052}" presName="thickLine" presStyleLbl="alignNode1" presStyleIdx="3" presStyleCnt="4"/>
      <dgm:spPr/>
    </dgm:pt>
    <dgm:pt modelId="{A563C3DA-57CF-4FED-81AB-312F03FAE30A}" type="pres">
      <dgm:prSet presAssocID="{8CF6663C-7B0E-4B3C-9477-99790F3AD052}" presName="horz1" presStyleCnt="0"/>
      <dgm:spPr/>
    </dgm:pt>
    <dgm:pt modelId="{738B9151-5FF6-4267-A63C-9AB81E41514C}" type="pres">
      <dgm:prSet presAssocID="{8CF6663C-7B0E-4B3C-9477-99790F3AD052}" presName="tx1" presStyleLbl="revTx" presStyleIdx="3" presStyleCnt="4"/>
      <dgm:spPr/>
    </dgm:pt>
    <dgm:pt modelId="{C5D5AC4E-3831-40C9-A8FA-C625C811ABDD}" type="pres">
      <dgm:prSet presAssocID="{8CF6663C-7B0E-4B3C-9477-99790F3AD052}" presName="vert1" presStyleCnt="0"/>
      <dgm:spPr/>
    </dgm:pt>
  </dgm:ptLst>
  <dgm:cxnLst>
    <dgm:cxn modelId="{6C15C837-FAC8-49CC-ACD4-1942FC76B3F3}" type="presOf" srcId="{CBC05D76-C905-48E6-81CC-3354446489E4}" destId="{13FDD9AB-D747-4AAA-ABF6-88426DF6E873}" srcOrd="0" destOrd="0" presId="urn:microsoft.com/office/officeart/2008/layout/LinedList"/>
    <dgm:cxn modelId="{4E1D023B-D7C0-4D82-8D8F-B7E0BF9CB1BA}" type="presOf" srcId="{8CF6663C-7B0E-4B3C-9477-99790F3AD052}" destId="{738B9151-5FF6-4267-A63C-9AB81E41514C}" srcOrd="0" destOrd="0" presId="urn:microsoft.com/office/officeart/2008/layout/LinedList"/>
    <dgm:cxn modelId="{8AA03561-77C0-49CB-AA57-F2B0A02B15E4}" type="presOf" srcId="{6AC38DCD-6931-462F-9203-6DEFAEC3A988}" destId="{E2AB91FC-5460-46F7-A285-20EBBAE8BF2F}" srcOrd="0" destOrd="0" presId="urn:microsoft.com/office/officeart/2008/layout/LinedList"/>
    <dgm:cxn modelId="{83A3A974-A548-4161-9D4C-E8ED2A7DF591}" srcId="{6AC38DCD-6931-462F-9203-6DEFAEC3A988}" destId="{F64EAA65-7822-47C8-AF88-412B16DF4086}" srcOrd="1" destOrd="0" parTransId="{71437620-74A4-4316-9604-B44C4A1D01A1}" sibTransId="{2C35BDE2-D266-4D93-95D8-1168A5815AF3}"/>
    <dgm:cxn modelId="{BF22C25A-E965-435B-A38E-346DDDE62C12}" srcId="{6AC38DCD-6931-462F-9203-6DEFAEC3A988}" destId="{8CF6663C-7B0E-4B3C-9477-99790F3AD052}" srcOrd="3" destOrd="0" parTransId="{61A0F898-94CA-4558-ABCC-635C151727BE}" sibTransId="{4613A4CC-446B-4DF2-8905-167E4B39BC2F}"/>
    <dgm:cxn modelId="{844BF2BF-3F9E-44CB-B628-E8026C1FF8CF}" srcId="{6AC38DCD-6931-462F-9203-6DEFAEC3A988}" destId="{B09BA4B2-5606-4C09-A06E-AADA7AF29CC1}" srcOrd="2" destOrd="0" parTransId="{533983AB-3766-4E3C-84B2-F6F1002EA6B7}" sibTransId="{30919228-ECE6-4660-BD5A-5AB5216E747A}"/>
    <dgm:cxn modelId="{DFA224CE-CEC1-43C8-9312-DCC8FE472585}" srcId="{6AC38DCD-6931-462F-9203-6DEFAEC3A988}" destId="{CBC05D76-C905-48E6-81CC-3354446489E4}" srcOrd="0" destOrd="0" parTransId="{A189028B-16DE-4BF0-9640-6F0E1108CBA3}" sibTransId="{1730A0C8-347D-4D25-8C10-7A9F372B4060}"/>
    <dgm:cxn modelId="{A1EDCDE8-9F87-418E-A463-710B357A3571}" type="presOf" srcId="{F64EAA65-7822-47C8-AF88-412B16DF4086}" destId="{154BCAC6-3CC4-4458-AAA0-CDAEC08F9FD7}" srcOrd="0" destOrd="0" presId="urn:microsoft.com/office/officeart/2008/layout/LinedList"/>
    <dgm:cxn modelId="{741C28EA-E37A-4EE5-9DE6-9D23CF2E58A7}" type="presOf" srcId="{B09BA4B2-5606-4C09-A06E-AADA7AF29CC1}" destId="{6A74FE29-7652-4748-8997-7A69DA949346}" srcOrd="0" destOrd="0" presId="urn:microsoft.com/office/officeart/2008/layout/LinedList"/>
    <dgm:cxn modelId="{D66E5426-C609-4F3F-8E87-7031669922E3}" type="presParOf" srcId="{E2AB91FC-5460-46F7-A285-20EBBAE8BF2F}" destId="{F78BCB55-94E5-4ACE-801C-F13157253DE5}" srcOrd="0" destOrd="0" presId="urn:microsoft.com/office/officeart/2008/layout/LinedList"/>
    <dgm:cxn modelId="{F93AB460-11EA-40E2-B4B3-D8661ADE2CAA}" type="presParOf" srcId="{E2AB91FC-5460-46F7-A285-20EBBAE8BF2F}" destId="{6205B9D4-E05A-488A-A976-2E3C7041F8DE}" srcOrd="1" destOrd="0" presId="urn:microsoft.com/office/officeart/2008/layout/LinedList"/>
    <dgm:cxn modelId="{D4CB2BAF-1066-46E8-822B-C35893BE9EEA}" type="presParOf" srcId="{6205B9D4-E05A-488A-A976-2E3C7041F8DE}" destId="{13FDD9AB-D747-4AAA-ABF6-88426DF6E873}" srcOrd="0" destOrd="0" presId="urn:microsoft.com/office/officeart/2008/layout/LinedList"/>
    <dgm:cxn modelId="{2762C5E4-5F01-4DD0-A313-6A6E5A4EB251}" type="presParOf" srcId="{6205B9D4-E05A-488A-A976-2E3C7041F8DE}" destId="{E9973F3E-77C9-4CD1-953D-65F87A174E9D}" srcOrd="1" destOrd="0" presId="urn:microsoft.com/office/officeart/2008/layout/LinedList"/>
    <dgm:cxn modelId="{AB0A1A59-54D6-4319-BC03-05EF2A6A154F}" type="presParOf" srcId="{E2AB91FC-5460-46F7-A285-20EBBAE8BF2F}" destId="{ECE3A995-8EFF-4A10-AF87-E513A8B4D7EE}" srcOrd="2" destOrd="0" presId="urn:microsoft.com/office/officeart/2008/layout/LinedList"/>
    <dgm:cxn modelId="{FED725D2-012C-4778-B9C0-D8801F2D6D55}" type="presParOf" srcId="{E2AB91FC-5460-46F7-A285-20EBBAE8BF2F}" destId="{91FFF00C-FC63-4C8B-9DF0-D7599EA17A37}" srcOrd="3" destOrd="0" presId="urn:microsoft.com/office/officeart/2008/layout/LinedList"/>
    <dgm:cxn modelId="{A717F86B-259F-43E5-A342-7F4593B574BE}" type="presParOf" srcId="{91FFF00C-FC63-4C8B-9DF0-D7599EA17A37}" destId="{154BCAC6-3CC4-4458-AAA0-CDAEC08F9FD7}" srcOrd="0" destOrd="0" presId="urn:microsoft.com/office/officeart/2008/layout/LinedList"/>
    <dgm:cxn modelId="{88E70557-A533-4176-AC33-E43806BC0721}" type="presParOf" srcId="{91FFF00C-FC63-4C8B-9DF0-D7599EA17A37}" destId="{11A7C882-C2EC-484F-B5AF-007D90721642}" srcOrd="1" destOrd="0" presId="urn:microsoft.com/office/officeart/2008/layout/LinedList"/>
    <dgm:cxn modelId="{A995241C-15A9-4780-93E4-85BDD7DC3EF8}" type="presParOf" srcId="{E2AB91FC-5460-46F7-A285-20EBBAE8BF2F}" destId="{9EE47867-83DE-4B83-A96B-CA81F872BACE}" srcOrd="4" destOrd="0" presId="urn:microsoft.com/office/officeart/2008/layout/LinedList"/>
    <dgm:cxn modelId="{1AF69B31-A42D-4179-8D3F-616019239EDB}" type="presParOf" srcId="{E2AB91FC-5460-46F7-A285-20EBBAE8BF2F}" destId="{831BA238-40E8-4967-83BB-783F808BFFE4}" srcOrd="5" destOrd="0" presId="urn:microsoft.com/office/officeart/2008/layout/LinedList"/>
    <dgm:cxn modelId="{1328F16A-00F5-4C44-B287-32B103094CBD}" type="presParOf" srcId="{831BA238-40E8-4967-83BB-783F808BFFE4}" destId="{6A74FE29-7652-4748-8997-7A69DA949346}" srcOrd="0" destOrd="0" presId="urn:microsoft.com/office/officeart/2008/layout/LinedList"/>
    <dgm:cxn modelId="{D7DD2BD7-C064-4D73-ADDB-57C3D93A1FEF}" type="presParOf" srcId="{831BA238-40E8-4967-83BB-783F808BFFE4}" destId="{E32BFDFF-EA38-4BE9-AFD2-1334ABE61D9B}" srcOrd="1" destOrd="0" presId="urn:microsoft.com/office/officeart/2008/layout/LinedList"/>
    <dgm:cxn modelId="{601F511C-CB3A-4023-A26E-C1D8F21503D6}" type="presParOf" srcId="{E2AB91FC-5460-46F7-A285-20EBBAE8BF2F}" destId="{B2CA086E-4EB2-456A-808C-31BD914BF164}" srcOrd="6" destOrd="0" presId="urn:microsoft.com/office/officeart/2008/layout/LinedList"/>
    <dgm:cxn modelId="{3398603D-B50C-4F6A-A75B-C1527A272C7C}" type="presParOf" srcId="{E2AB91FC-5460-46F7-A285-20EBBAE8BF2F}" destId="{A563C3DA-57CF-4FED-81AB-312F03FAE30A}" srcOrd="7" destOrd="0" presId="urn:microsoft.com/office/officeart/2008/layout/LinedList"/>
    <dgm:cxn modelId="{B02EBE42-F1E2-4D48-88D6-B1121943530D}" type="presParOf" srcId="{A563C3DA-57CF-4FED-81AB-312F03FAE30A}" destId="{738B9151-5FF6-4267-A63C-9AB81E41514C}" srcOrd="0" destOrd="0" presId="urn:microsoft.com/office/officeart/2008/layout/LinedList"/>
    <dgm:cxn modelId="{99DB66F0-1E46-4E5D-A210-AA793E3F58BD}" type="presParOf" srcId="{A563C3DA-57CF-4FED-81AB-312F03FAE30A}" destId="{C5D5AC4E-3831-40C9-A8FA-C625C811AB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C38DCD-6931-462F-9203-6DEFAEC3A98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BC05D76-C905-48E6-81CC-3354446489E4}">
      <dgm:prSet custT="1"/>
      <dgm:spPr/>
      <dgm:t>
        <a:bodyPr/>
        <a:lstStyle/>
        <a:p>
          <a:r>
            <a:rPr lang="en-GB" sz="2800" b="1" i="1" kern="1200" dirty="0">
              <a:solidFill>
                <a:srgbClr val="000000">
                  <a:lumMod val="75000"/>
                  <a:lumOff val="25000"/>
                </a:srgbClr>
              </a:solidFill>
              <a:latin typeface="Calibri" panose="020F0502020204030204"/>
              <a:ea typeface="+mn-ea"/>
              <a:cs typeface="+mn-cs"/>
            </a:rPr>
            <a:t>Challenges and Opportunities in Implementing Multimodal Teaching:</a:t>
          </a:r>
          <a:endParaRPr lang="en-US" sz="2800" b="1" i="1" kern="1200" dirty="0">
            <a:solidFill>
              <a:srgbClr val="000000">
                <a:lumMod val="75000"/>
                <a:lumOff val="2500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A189028B-16DE-4BF0-9640-6F0E1108CBA3}" type="parTrans" cxnId="{DFA224CE-CEC1-43C8-9312-DCC8FE472585}">
      <dgm:prSet/>
      <dgm:spPr/>
      <dgm:t>
        <a:bodyPr/>
        <a:lstStyle/>
        <a:p>
          <a:endParaRPr lang="en-US"/>
        </a:p>
      </dgm:t>
    </dgm:pt>
    <dgm:pt modelId="{1730A0C8-347D-4D25-8C10-7A9F372B4060}" type="sibTrans" cxnId="{DFA224CE-CEC1-43C8-9312-DCC8FE472585}">
      <dgm:prSet/>
      <dgm:spPr/>
      <dgm:t>
        <a:bodyPr/>
        <a:lstStyle/>
        <a:p>
          <a:endParaRPr lang="en-US"/>
        </a:p>
      </dgm:t>
    </dgm:pt>
    <dgm:pt modelId="{F64EAA65-7822-47C8-AF88-412B16DF4086}">
      <dgm:prSet custT="1"/>
      <dgm:spPr/>
      <dgm:t>
        <a:bodyPr/>
        <a:lstStyle/>
        <a:p>
          <a:r>
            <a:rPr lang="en-GB" sz="2200" kern="1200" dirty="0"/>
            <a:t>• </a:t>
          </a:r>
          <a:r>
            <a:rPr lang="en-GB" sz="2200" b="1" kern="1200" dirty="0"/>
            <a:t>Choi and Yi (2016) : </a:t>
          </a:r>
          <a:r>
            <a:rPr lang="en-GB" sz="2200" kern="1200" dirty="0"/>
            <a:t>The teachers also identified various issues around technology and lack of support from administration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. 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lack of support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71437620-74A4-4316-9604-B44C4A1D01A1}" type="parTrans" cxnId="{83A3A974-A548-4161-9D4C-E8ED2A7DF591}">
      <dgm:prSet/>
      <dgm:spPr/>
      <dgm:t>
        <a:bodyPr/>
        <a:lstStyle/>
        <a:p>
          <a:endParaRPr lang="en-US"/>
        </a:p>
      </dgm:t>
    </dgm:pt>
    <dgm:pt modelId="{2C35BDE2-D266-4D93-95D8-1168A5815AF3}" type="sibTrans" cxnId="{83A3A974-A548-4161-9D4C-E8ED2A7DF591}">
      <dgm:prSet/>
      <dgm:spPr/>
      <dgm:t>
        <a:bodyPr/>
        <a:lstStyle/>
        <a:p>
          <a:endParaRPr lang="en-US"/>
        </a:p>
      </dgm:t>
    </dgm:pt>
    <dgm:pt modelId="{B09BA4B2-5606-4C09-A06E-AADA7AF29CC1}">
      <dgm:prSet custT="1"/>
      <dgm:spPr/>
      <dgm:t>
        <a:bodyPr/>
        <a:lstStyle/>
        <a:p>
          <a:r>
            <a:rPr lang="en-GB" sz="2200" b="1" kern="1200" dirty="0"/>
            <a:t>•  Choi (2016) and Li (2020) </a:t>
          </a:r>
          <a:r>
            <a:rPr lang="en-GB" sz="2200" kern="1200" dirty="0"/>
            <a:t>both found that multimodal teaching can </a:t>
          </a:r>
          <a:r>
            <a:rPr lang="en-GB" sz="2200" i="1" kern="1200" dirty="0">
              <a:solidFill>
                <a:schemeClr val="tx1"/>
              </a:solidFill>
            </a:rPr>
            <a:t>enhance understanding, self-expression, and professional 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development</a:t>
          </a:r>
          <a:r>
            <a:rPr lang="en-GB" sz="2200" kern="1200" dirty="0"/>
            <a:t>, despite challenges such as technology use and time management. 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time management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gm:t>
    </dgm:pt>
    <dgm:pt modelId="{533983AB-3766-4E3C-84B2-F6F1002EA6B7}" type="parTrans" cxnId="{844BF2BF-3F9E-44CB-B628-E8026C1FF8CF}">
      <dgm:prSet/>
      <dgm:spPr/>
      <dgm:t>
        <a:bodyPr/>
        <a:lstStyle/>
        <a:p>
          <a:endParaRPr lang="en-US"/>
        </a:p>
      </dgm:t>
    </dgm:pt>
    <dgm:pt modelId="{30919228-ECE6-4660-BD5A-5AB5216E747A}" type="sibTrans" cxnId="{844BF2BF-3F9E-44CB-B628-E8026C1FF8CF}">
      <dgm:prSet/>
      <dgm:spPr/>
      <dgm:t>
        <a:bodyPr/>
        <a:lstStyle/>
        <a:p>
          <a:endParaRPr lang="en-US"/>
        </a:p>
      </dgm:t>
    </dgm:pt>
    <dgm:pt modelId="{8CF6663C-7B0E-4B3C-9477-99790F3AD052}">
      <dgm:prSet custT="1"/>
      <dgm:spPr/>
      <dgm:t>
        <a:bodyPr/>
        <a:lstStyle/>
        <a:p>
          <a:r>
            <a:rPr lang="en-GB" sz="2700" b="1" kern="1200" dirty="0"/>
            <a:t>• </a:t>
          </a:r>
          <a:r>
            <a:rPr lang="fi-FI" sz="2200" b="1" kern="1200" dirty="0" err="1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Laadem</a:t>
          </a:r>
          <a:r>
            <a:rPr lang="fi-FI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 and </a:t>
          </a:r>
          <a:r>
            <a:rPr lang="fi-FI" sz="2200" b="1" kern="1200" dirty="0" err="1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Mallahi</a:t>
          </a:r>
          <a:r>
            <a:rPr lang="fi-FI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 (2019): </a:t>
          </a:r>
          <a:r>
            <a:rPr lang="en-GB" sz="2200" i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The use of diverse communicative resources can enhance learner engagement, comprehension, and motivation.</a:t>
          </a:r>
          <a:endParaRPr lang="en-US" sz="2200" i="1" kern="1200" dirty="0">
            <a:solidFill>
              <a:srgbClr val="000000"/>
            </a:solidFill>
            <a:latin typeface="Calibri" panose="020F0502020204030204"/>
            <a:ea typeface="+mn-ea"/>
            <a:cs typeface="+mn-cs"/>
          </a:endParaRPr>
        </a:p>
      </dgm:t>
    </dgm:pt>
    <dgm:pt modelId="{61A0F898-94CA-4558-ABCC-635C151727BE}" type="parTrans" cxnId="{BF22C25A-E965-435B-A38E-346DDDE62C12}">
      <dgm:prSet/>
      <dgm:spPr/>
      <dgm:t>
        <a:bodyPr/>
        <a:lstStyle/>
        <a:p>
          <a:endParaRPr lang="en-US"/>
        </a:p>
      </dgm:t>
    </dgm:pt>
    <dgm:pt modelId="{4613A4CC-446B-4DF2-8905-167E4B39BC2F}" type="sibTrans" cxnId="{BF22C25A-E965-435B-A38E-346DDDE62C12}">
      <dgm:prSet/>
      <dgm:spPr/>
      <dgm:t>
        <a:bodyPr/>
        <a:lstStyle/>
        <a:p>
          <a:endParaRPr lang="en-US"/>
        </a:p>
      </dgm:t>
    </dgm:pt>
    <dgm:pt modelId="{E2AB91FC-5460-46F7-A285-20EBBAE8BF2F}" type="pres">
      <dgm:prSet presAssocID="{6AC38DCD-6931-462F-9203-6DEFAEC3A988}" presName="vert0" presStyleCnt="0">
        <dgm:presLayoutVars>
          <dgm:dir/>
          <dgm:animOne val="branch"/>
          <dgm:animLvl val="lvl"/>
        </dgm:presLayoutVars>
      </dgm:prSet>
      <dgm:spPr/>
    </dgm:pt>
    <dgm:pt modelId="{F78BCB55-94E5-4ACE-801C-F13157253DE5}" type="pres">
      <dgm:prSet presAssocID="{CBC05D76-C905-48E6-81CC-3354446489E4}" presName="thickLine" presStyleLbl="alignNode1" presStyleIdx="0" presStyleCnt="4"/>
      <dgm:spPr/>
    </dgm:pt>
    <dgm:pt modelId="{6205B9D4-E05A-488A-A976-2E3C7041F8DE}" type="pres">
      <dgm:prSet presAssocID="{CBC05D76-C905-48E6-81CC-3354446489E4}" presName="horz1" presStyleCnt="0"/>
      <dgm:spPr/>
    </dgm:pt>
    <dgm:pt modelId="{13FDD9AB-D747-4AAA-ABF6-88426DF6E873}" type="pres">
      <dgm:prSet presAssocID="{CBC05D76-C905-48E6-81CC-3354446489E4}" presName="tx1" presStyleLbl="revTx" presStyleIdx="0" presStyleCnt="4"/>
      <dgm:spPr/>
    </dgm:pt>
    <dgm:pt modelId="{E9973F3E-77C9-4CD1-953D-65F87A174E9D}" type="pres">
      <dgm:prSet presAssocID="{CBC05D76-C905-48E6-81CC-3354446489E4}" presName="vert1" presStyleCnt="0"/>
      <dgm:spPr/>
    </dgm:pt>
    <dgm:pt modelId="{ECE3A995-8EFF-4A10-AF87-E513A8B4D7EE}" type="pres">
      <dgm:prSet presAssocID="{F64EAA65-7822-47C8-AF88-412B16DF4086}" presName="thickLine" presStyleLbl="alignNode1" presStyleIdx="1" presStyleCnt="4"/>
      <dgm:spPr/>
    </dgm:pt>
    <dgm:pt modelId="{91FFF00C-FC63-4C8B-9DF0-D7599EA17A37}" type="pres">
      <dgm:prSet presAssocID="{F64EAA65-7822-47C8-AF88-412B16DF4086}" presName="horz1" presStyleCnt="0"/>
      <dgm:spPr/>
    </dgm:pt>
    <dgm:pt modelId="{154BCAC6-3CC4-4458-AAA0-CDAEC08F9FD7}" type="pres">
      <dgm:prSet presAssocID="{F64EAA65-7822-47C8-AF88-412B16DF4086}" presName="tx1" presStyleLbl="revTx" presStyleIdx="1" presStyleCnt="4"/>
      <dgm:spPr/>
    </dgm:pt>
    <dgm:pt modelId="{11A7C882-C2EC-484F-B5AF-007D90721642}" type="pres">
      <dgm:prSet presAssocID="{F64EAA65-7822-47C8-AF88-412B16DF4086}" presName="vert1" presStyleCnt="0"/>
      <dgm:spPr/>
    </dgm:pt>
    <dgm:pt modelId="{9EE47867-83DE-4B83-A96B-CA81F872BACE}" type="pres">
      <dgm:prSet presAssocID="{B09BA4B2-5606-4C09-A06E-AADA7AF29CC1}" presName="thickLine" presStyleLbl="alignNode1" presStyleIdx="2" presStyleCnt="4"/>
      <dgm:spPr/>
    </dgm:pt>
    <dgm:pt modelId="{831BA238-40E8-4967-83BB-783F808BFFE4}" type="pres">
      <dgm:prSet presAssocID="{B09BA4B2-5606-4C09-A06E-AADA7AF29CC1}" presName="horz1" presStyleCnt="0"/>
      <dgm:spPr/>
    </dgm:pt>
    <dgm:pt modelId="{6A74FE29-7652-4748-8997-7A69DA949346}" type="pres">
      <dgm:prSet presAssocID="{B09BA4B2-5606-4C09-A06E-AADA7AF29CC1}" presName="tx1" presStyleLbl="revTx" presStyleIdx="2" presStyleCnt="4"/>
      <dgm:spPr/>
    </dgm:pt>
    <dgm:pt modelId="{E32BFDFF-EA38-4BE9-AFD2-1334ABE61D9B}" type="pres">
      <dgm:prSet presAssocID="{B09BA4B2-5606-4C09-A06E-AADA7AF29CC1}" presName="vert1" presStyleCnt="0"/>
      <dgm:spPr/>
    </dgm:pt>
    <dgm:pt modelId="{B2CA086E-4EB2-456A-808C-31BD914BF164}" type="pres">
      <dgm:prSet presAssocID="{8CF6663C-7B0E-4B3C-9477-99790F3AD052}" presName="thickLine" presStyleLbl="alignNode1" presStyleIdx="3" presStyleCnt="4"/>
      <dgm:spPr/>
    </dgm:pt>
    <dgm:pt modelId="{A563C3DA-57CF-4FED-81AB-312F03FAE30A}" type="pres">
      <dgm:prSet presAssocID="{8CF6663C-7B0E-4B3C-9477-99790F3AD052}" presName="horz1" presStyleCnt="0"/>
      <dgm:spPr/>
    </dgm:pt>
    <dgm:pt modelId="{738B9151-5FF6-4267-A63C-9AB81E41514C}" type="pres">
      <dgm:prSet presAssocID="{8CF6663C-7B0E-4B3C-9477-99790F3AD052}" presName="tx1" presStyleLbl="revTx" presStyleIdx="3" presStyleCnt="4"/>
      <dgm:spPr/>
    </dgm:pt>
    <dgm:pt modelId="{C5D5AC4E-3831-40C9-A8FA-C625C811ABDD}" type="pres">
      <dgm:prSet presAssocID="{8CF6663C-7B0E-4B3C-9477-99790F3AD052}" presName="vert1" presStyleCnt="0"/>
      <dgm:spPr/>
    </dgm:pt>
  </dgm:ptLst>
  <dgm:cxnLst>
    <dgm:cxn modelId="{6C15C837-FAC8-49CC-ACD4-1942FC76B3F3}" type="presOf" srcId="{CBC05D76-C905-48E6-81CC-3354446489E4}" destId="{13FDD9AB-D747-4AAA-ABF6-88426DF6E873}" srcOrd="0" destOrd="0" presId="urn:microsoft.com/office/officeart/2008/layout/LinedList"/>
    <dgm:cxn modelId="{4E1D023B-D7C0-4D82-8D8F-B7E0BF9CB1BA}" type="presOf" srcId="{8CF6663C-7B0E-4B3C-9477-99790F3AD052}" destId="{738B9151-5FF6-4267-A63C-9AB81E41514C}" srcOrd="0" destOrd="0" presId="urn:microsoft.com/office/officeart/2008/layout/LinedList"/>
    <dgm:cxn modelId="{8AA03561-77C0-49CB-AA57-F2B0A02B15E4}" type="presOf" srcId="{6AC38DCD-6931-462F-9203-6DEFAEC3A988}" destId="{E2AB91FC-5460-46F7-A285-20EBBAE8BF2F}" srcOrd="0" destOrd="0" presId="urn:microsoft.com/office/officeart/2008/layout/LinedList"/>
    <dgm:cxn modelId="{83A3A974-A548-4161-9D4C-E8ED2A7DF591}" srcId="{6AC38DCD-6931-462F-9203-6DEFAEC3A988}" destId="{F64EAA65-7822-47C8-AF88-412B16DF4086}" srcOrd="1" destOrd="0" parTransId="{71437620-74A4-4316-9604-B44C4A1D01A1}" sibTransId="{2C35BDE2-D266-4D93-95D8-1168A5815AF3}"/>
    <dgm:cxn modelId="{BF22C25A-E965-435B-A38E-346DDDE62C12}" srcId="{6AC38DCD-6931-462F-9203-6DEFAEC3A988}" destId="{8CF6663C-7B0E-4B3C-9477-99790F3AD052}" srcOrd="3" destOrd="0" parTransId="{61A0F898-94CA-4558-ABCC-635C151727BE}" sibTransId="{4613A4CC-446B-4DF2-8905-167E4B39BC2F}"/>
    <dgm:cxn modelId="{844BF2BF-3F9E-44CB-B628-E8026C1FF8CF}" srcId="{6AC38DCD-6931-462F-9203-6DEFAEC3A988}" destId="{B09BA4B2-5606-4C09-A06E-AADA7AF29CC1}" srcOrd="2" destOrd="0" parTransId="{533983AB-3766-4E3C-84B2-F6F1002EA6B7}" sibTransId="{30919228-ECE6-4660-BD5A-5AB5216E747A}"/>
    <dgm:cxn modelId="{DFA224CE-CEC1-43C8-9312-DCC8FE472585}" srcId="{6AC38DCD-6931-462F-9203-6DEFAEC3A988}" destId="{CBC05D76-C905-48E6-81CC-3354446489E4}" srcOrd="0" destOrd="0" parTransId="{A189028B-16DE-4BF0-9640-6F0E1108CBA3}" sibTransId="{1730A0C8-347D-4D25-8C10-7A9F372B4060}"/>
    <dgm:cxn modelId="{A1EDCDE8-9F87-418E-A463-710B357A3571}" type="presOf" srcId="{F64EAA65-7822-47C8-AF88-412B16DF4086}" destId="{154BCAC6-3CC4-4458-AAA0-CDAEC08F9FD7}" srcOrd="0" destOrd="0" presId="urn:microsoft.com/office/officeart/2008/layout/LinedList"/>
    <dgm:cxn modelId="{741C28EA-E37A-4EE5-9DE6-9D23CF2E58A7}" type="presOf" srcId="{B09BA4B2-5606-4C09-A06E-AADA7AF29CC1}" destId="{6A74FE29-7652-4748-8997-7A69DA949346}" srcOrd="0" destOrd="0" presId="urn:microsoft.com/office/officeart/2008/layout/LinedList"/>
    <dgm:cxn modelId="{D66E5426-C609-4F3F-8E87-7031669922E3}" type="presParOf" srcId="{E2AB91FC-5460-46F7-A285-20EBBAE8BF2F}" destId="{F78BCB55-94E5-4ACE-801C-F13157253DE5}" srcOrd="0" destOrd="0" presId="urn:microsoft.com/office/officeart/2008/layout/LinedList"/>
    <dgm:cxn modelId="{F93AB460-11EA-40E2-B4B3-D8661ADE2CAA}" type="presParOf" srcId="{E2AB91FC-5460-46F7-A285-20EBBAE8BF2F}" destId="{6205B9D4-E05A-488A-A976-2E3C7041F8DE}" srcOrd="1" destOrd="0" presId="urn:microsoft.com/office/officeart/2008/layout/LinedList"/>
    <dgm:cxn modelId="{D4CB2BAF-1066-46E8-822B-C35893BE9EEA}" type="presParOf" srcId="{6205B9D4-E05A-488A-A976-2E3C7041F8DE}" destId="{13FDD9AB-D747-4AAA-ABF6-88426DF6E873}" srcOrd="0" destOrd="0" presId="urn:microsoft.com/office/officeart/2008/layout/LinedList"/>
    <dgm:cxn modelId="{2762C5E4-5F01-4DD0-A313-6A6E5A4EB251}" type="presParOf" srcId="{6205B9D4-E05A-488A-A976-2E3C7041F8DE}" destId="{E9973F3E-77C9-4CD1-953D-65F87A174E9D}" srcOrd="1" destOrd="0" presId="urn:microsoft.com/office/officeart/2008/layout/LinedList"/>
    <dgm:cxn modelId="{AB0A1A59-54D6-4319-BC03-05EF2A6A154F}" type="presParOf" srcId="{E2AB91FC-5460-46F7-A285-20EBBAE8BF2F}" destId="{ECE3A995-8EFF-4A10-AF87-E513A8B4D7EE}" srcOrd="2" destOrd="0" presId="urn:microsoft.com/office/officeart/2008/layout/LinedList"/>
    <dgm:cxn modelId="{FED725D2-012C-4778-B9C0-D8801F2D6D55}" type="presParOf" srcId="{E2AB91FC-5460-46F7-A285-20EBBAE8BF2F}" destId="{91FFF00C-FC63-4C8B-9DF0-D7599EA17A37}" srcOrd="3" destOrd="0" presId="urn:microsoft.com/office/officeart/2008/layout/LinedList"/>
    <dgm:cxn modelId="{A717F86B-259F-43E5-A342-7F4593B574BE}" type="presParOf" srcId="{91FFF00C-FC63-4C8B-9DF0-D7599EA17A37}" destId="{154BCAC6-3CC4-4458-AAA0-CDAEC08F9FD7}" srcOrd="0" destOrd="0" presId="urn:microsoft.com/office/officeart/2008/layout/LinedList"/>
    <dgm:cxn modelId="{88E70557-A533-4176-AC33-E43806BC0721}" type="presParOf" srcId="{91FFF00C-FC63-4C8B-9DF0-D7599EA17A37}" destId="{11A7C882-C2EC-484F-B5AF-007D90721642}" srcOrd="1" destOrd="0" presId="urn:microsoft.com/office/officeart/2008/layout/LinedList"/>
    <dgm:cxn modelId="{A995241C-15A9-4780-93E4-85BDD7DC3EF8}" type="presParOf" srcId="{E2AB91FC-5460-46F7-A285-20EBBAE8BF2F}" destId="{9EE47867-83DE-4B83-A96B-CA81F872BACE}" srcOrd="4" destOrd="0" presId="urn:microsoft.com/office/officeart/2008/layout/LinedList"/>
    <dgm:cxn modelId="{1AF69B31-A42D-4179-8D3F-616019239EDB}" type="presParOf" srcId="{E2AB91FC-5460-46F7-A285-20EBBAE8BF2F}" destId="{831BA238-40E8-4967-83BB-783F808BFFE4}" srcOrd="5" destOrd="0" presId="urn:microsoft.com/office/officeart/2008/layout/LinedList"/>
    <dgm:cxn modelId="{1328F16A-00F5-4C44-B287-32B103094CBD}" type="presParOf" srcId="{831BA238-40E8-4967-83BB-783F808BFFE4}" destId="{6A74FE29-7652-4748-8997-7A69DA949346}" srcOrd="0" destOrd="0" presId="urn:microsoft.com/office/officeart/2008/layout/LinedList"/>
    <dgm:cxn modelId="{D7DD2BD7-C064-4D73-ADDB-57C3D93A1FEF}" type="presParOf" srcId="{831BA238-40E8-4967-83BB-783F808BFFE4}" destId="{E32BFDFF-EA38-4BE9-AFD2-1334ABE61D9B}" srcOrd="1" destOrd="0" presId="urn:microsoft.com/office/officeart/2008/layout/LinedList"/>
    <dgm:cxn modelId="{601F511C-CB3A-4023-A26E-C1D8F21503D6}" type="presParOf" srcId="{E2AB91FC-5460-46F7-A285-20EBBAE8BF2F}" destId="{B2CA086E-4EB2-456A-808C-31BD914BF164}" srcOrd="6" destOrd="0" presId="urn:microsoft.com/office/officeart/2008/layout/LinedList"/>
    <dgm:cxn modelId="{3398603D-B50C-4F6A-A75B-C1527A272C7C}" type="presParOf" srcId="{E2AB91FC-5460-46F7-A285-20EBBAE8BF2F}" destId="{A563C3DA-57CF-4FED-81AB-312F03FAE30A}" srcOrd="7" destOrd="0" presId="urn:microsoft.com/office/officeart/2008/layout/LinedList"/>
    <dgm:cxn modelId="{B02EBE42-F1E2-4D48-88D6-B1121943530D}" type="presParOf" srcId="{A563C3DA-57CF-4FED-81AB-312F03FAE30A}" destId="{738B9151-5FF6-4267-A63C-9AB81E41514C}" srcOrd="0" destOrd="0" presId="urn:microsoft.com/office/officeart/2008/layout/LinedList"/>
    <dgm:cxn modelId="{99DB66F0-1E46-4E5D-A210-AA793E3F58BD}" type="presParOf" srcId="{A563C3DA-57CF-4FED-81AB-312F03FAE30A}" destId="{C5D5AC4E-3831-40C9-A8FA-C625C811AB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FE3CA-2178-4076-8A05-04F2E52C36A6}">
      <dsp:nvSpPr>
        <dsp:cNvPr id="0" name=""/>
        <dsp:cNvSpPr/>
      </dsp:nvSpPr>
      <dsp:spPr>
        <a:xfrm>
          <a:off x="2946" y="373475"/>
          <a:ext cx="2337792" cy="1402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Structure of the Literature Review (LR)</a:t>
          </a:r>
        </a:p>
      </dsp:txBody>
      <dsp:txXfrm>
        <a:off x="2946" y="373475"/>
        <a:ext cx="2337792" cy="1402675"/>
      </dsp:txXfrm>
    </dsp:sp>
    <dsp:sp modelId="{646BBA7C-1F08-4D43-9312-1BDAC9E72FB9}">
      <dsp:nvSpPr>
        <dsp:cNvPr id="0" name=""/>
        <dsp:cNvSpPr/>
      </dsp:nvSpPr>
      <dsp:spPr>
        <a:xfrm>
          <a:off x="2574518" y="373475"/>
          <a:ext cx="2337792" cy="1402675"/>
        </a:xfrm>
        <a:prstGeom prst="rect">
          <a:avLst/>
        </a:prstGeom>
        <a:solidFill>
          <a:schemeClr val="accent5">
            <a:hueOff val="2657383"/>
            <a:satOff val="-1015"/>
            <a:lumOff val="-30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Study Aims Positionality Background  Rationale </a:t>
          </a:r>
          <a:endParaRPr lang="en-US" sz="1900" kern="1200" dirty="0"/>
        </a:p>
      </dsp:txBody>
      <dsp:txXfrm>
        <a:off x="2574518" y="373475"/>
        <a:ext cx="2337792" cy="1402675"/>
      </dsp:txXfrm>
    </dsp:sp>
    <dsp:sp modelId="{05B3B3AB-8637-4D50-93D4-0EEBB2B481EE}">
      <dsp:nvSpPr>
        <dsp:cNvPr id="0" name=""/>
        <dsp:cNvSpPr/>
      </dsp:nvSpPr>
      <dsp:spPr>
        <a:xfrm>
          <a:off x="5146089" y="373475"/>
          <a:ext cx="2337792" cy="1402675"/>
        </a:xfrm>
        <a:prstGeom prst="rect">
          <a:avLst/>
        </a:prstGeom>
        <a:solidFill>
          <a:schemeClr val="accent5">
            <a:hueOff val="5314767"/>
            <a:satOff val="-2030"/>
            <a:lumOff val="-6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Literature Review Process Understanding Critical Literature Review </a:t>
          </a:r>
          <a:endParaRPr lang="en-US" sz="1900" kern="1200" dirty="0"/>
        </a:p>
      </dsp:txBody>
      <dsp:txXfrm>
        <a:off x="5146089" y="373475"/>
        <a:ext cx="2337792" cy="1402675"/>
      </dsp:txXfrm>
    </dsp:sp>
    <dsp:sp modelId="{99EE8EA0-DE7D-4499-A171-FAD1FE4E3D0D}">
      <dsp:nvSpPr>
        <dsp:cNvPr id="0" name=""/>
        <dsp:cNvSpPr/>
      </dsp:nvSpPr>
      <dsp:spPr>
        <a:xfrm>
          <a:off x="7717661" y="373475"/>
          <a:ext cx="2337792" cy="1402675"/>
        </a:xfrm>
        <a:prstGeom prst="rect">
          <a:avLst/>
        </a:prstGeom>
        <a:solidFill>
          <a:schemeClr val="accent5">
            <a:hueOff val="7972150"/>
            <a:satOff val="-3045"/>
            <a:lumOff val="-9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alibri" panose="020F0502020204030204"/>
              <a:ea typeface="+mn-ea"/>
              <a:cs typeface="+mn-cs"/>
            </a:rPr>
            <a:t>Critiquing and Defining Key Terms </a:t>
          </a:r>
          <a:endParaRPr lang="en-US" sz="1900" kern="1200" dirty="0">
            <a:latin typeface="Calibri" panose="020F0502020204030204"/>
            <a:ea typeface="+mn-ea"/>
            <a:cs typeface="+mn-cs"/>
          </a:endParaRPr>
        </a:p>
      </dsp:txBody>
      <dsp:txXfrm>
        <a:off x="7717661" y="373475"/>
        <a:ext cx="2337792" cy="1402675"/>
      </dsp:txXfrm>
    </dsp:sp>
    <dsp:sp modelId="{3AF8CD56-4FD9-404A-B1D1-18B968C2DEE1}">
      <dsp:nvSpPr>
        <dsp:cNvPr id="0" name=""/>
        <dsp:cNvSpPr/>
      </dsp:nvSpPr>
      <dsp:spPr>
        <a:xfrm>
          <a:off x="2946" y="2009929"/>
          <a:ext cx="2337792" cy="1402675"/>
        </a:xfrm>
        <a:prstGeom prst="rect">
          <a:avLst/>
        </a:prstGeom>
        <a:solidFill>
          <a:schemeClr val="accent5">
            <a:hueOff val="10629533"/>
            <a:satOff val="-4059"/>
            <a:lumOff val="-123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FFFFFF"/>
              </a:solidFill>
            </a:rPr>
            <a:t>Key </a:t>
          </a:r>
          <a:br>
            <a:rPr lang="en-GB" sz="1900" kern="1200" dirty="0">
              <a:solidFill>
                <a:srgbClr val="FFFFFF"/>
              </a:solidFill>
            </a:rPr>
          </a:br>
          <a:r>
            <a:rPr lang="en-GB" sz="1900" kern="1200" dirty="0">
              <a:solidFill>
                <a:srgbClr val="FFFFFF"/>
              </a:solidFill>
            </a:rPr>
            <a:t>Ideas and Themes in Literature</a:t>
          </a:r>
          <a:endParaRPr lang="en-US" sz="1900" kern="1200" dirty="0"/>
        </a:p>
      </dsp:txBody>
      <dsp:txXfrm>
        <a:off x="2946" y="2009929"/>
        <a:ext cx="2337792" cy="1402675"/>
      </dsp:txXfrm>
    </dsp:sp>
    <dsp:sp modelId="{9C048A00-53F9-4ADF-A82F-449733F91C47}">
      <dsp:nvSpPr>
        <dsp:cNvPr id="0" name=""/>
        <dsp:cNvSpPr/>
      </dsp:nvSpPr>
      <dsp:spPr>
        <a:xfrm>
          <a:off x="2574518" y="2009929"/>
          <a:ext cx="2337792" cy="1402675"/>
        </a:xfrm>
        <a:prstGeom prst="rect">
          <a:avLst/>
        </a:prstGeom>
        <a:solidFill>
          <a:schemeClr val="accent5">
            <a:hueOff val="13286917"/>
            <a:satOff val="-5074"/>
            <a:lumOff val="-154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Critical Analysis of Key Research </a:t>
          </a:r>
          <a:endParaRPr lang="en-US" sz="1900" kern="1200" dirty="0"/>
        </a:p>
      </dsp:txBody>
      <dsp:txXfrm>
        <a:off x="2574518" y="2009929"/>
        <a:ext cx="2337792" cy="1402675"/>
      </dsp:txXfrm>
    </dsp:sp>
    <dsp:sp modelId="{31A677F2-C1C2-4760-AEDB-64C699B5E3A1}">
      <dsp:nvSpPr>
        <dsp:cNvPr id="0" name=""/>
        <dsp:cNvSpPr/>
      </dsp:nvSpPr>
      <dsp:spPr>
        <a:xfrm>
          <a:off x="5146089" y="2009929"/>
          <a:ext cx="2337792" cy="1402675"/>
        </a:xfrm>
        <a:prstGeom prst="rect">
          <a:avLst/>
        </a:prstGeom>
        <a:solidFill>
          <a:schemeClr val="accent5">
            <a:hueOff val="15944301"/>
            <a:satOff val="-6089"/>
            <a:lumOff val="-18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Conclusion and Refined Research Questions </a:t>
          </a:r>
          <a:endParaRPr lang="en-US" sz="1900" kern="1200" dirty="0"/>
        </a:p>
      </dsp:txBody>
      <dsp:txXfrm>
        <a:off x="5146089" y="2009929"/>
        <a:ext cx="2337792" cy="1402675"/>
      </dsp:txXfrm>
    </dsp:sp>
    <dsp:sp modelId="{DD8A7938-B9D2-425F-B12C-E4D6FFA0FC24}">
      <dsp:nvSpPr>
        <dsp:cNvPr id="0" name=""/>
        <dsp:cNvSpPr/>
      </dsp:nvSpPr>
      <dsp:spPr>
        <a:xfrm>
          <a:off x="7717661" y="2009929"/>
          <a:ext cx="2337792" cy="1402675"/>
        </a:xfrm>
        <a:prstGeom prst="rect">
          <a:avLst/>
        </a:prstGeom>
        <a:solidFill>
          <a:schemeClr val="accent5">
            <a:hueOff val="18601683"/>
            <a:satOff val="-7104"/>
            <a:lumOff val="-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References</a:t>
          </a:r>
        </a:p>
      </dsp:txBody>
      <dsp:txXfrm>
        <a:off x="7717661" y="2009929"/>
        <a:ext cx="2337792" cy="1402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F3309-EEC6-4762-8EF9-07D8F6E864EB}">
      <dsp:nvSpPr>
        <dsp:cNvPr id="0" name=""/>
        <dsp:cNvSpPr/>
      </dsp:nvSpPr>
      <dsp:spPr>
        <a:xfrm>
          <a:off x="0" y="377316"/>
          <a:ext cx="6797675" cy="158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/>
            <a:t>To explore and evaluate </a:t>
          </a:r>
          <a:r>
            <a:rPr lang="en-GB" sz="2600" kern="1200" dirty="0"/>
            <a:t>the effectiveness of a multimodal approach in teaching the Chinese 24 Solar Terms at a local Welsh Primary School </a:t>
          </a:r>
          <a:endParaRPr lang="en-US" sz="2600" kern="1200" dirty="0"/>
        </a:p>
      </dsp:txBody>
      <dsp:txXfrm>
        <a:off x="77219" y="454535"/>
        <a:ext cx="6643237" cy="1427402"/>
      </dsp:txXfrm>
    </dsp:sp>
    <dsp:sp modelId="{EE35A1E4-6C81-4B3E-BAC6-5B8D26449DB4}">
      <dsp:nvSpPr>
        <dsp:cNvPr id="0" name=""/>
        <dsp:cNvSpPr/>
      </dsp:nvSpPr>
      <dsp:spPr>
        <a:xfrm>
          <a:off x="0" y="2034036"/>
          <a:ext cx="6797675" cy="1581840"/>
        </a:xfrm>
        <a:prstGeom prst="roundRect">
          <a:avLst/>
        </a:prstGeom>
        <a:solidFill>
          <a:schemeClr val="accent5">
            <a:hueOff val="9300841"/>
            <a:satOff val="-3552"/>
            <a:lumOff val="-107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/>
            <a:t>To enhance </a:t>
          </a:r>
          <a:r>
            <a:rPr lang="en-GB" sz="2600" kern="1200" dirty="0"/>
            <a:t>the educational experience and cultural understanding of students</a:t>
          </a:r>
          <a:endParaRPr lang="en-US" sz="2600" i="1" kern="1200" dirty="0"/>
        </a:p>
      </dsp:txBody>
      <dsp:txXfrm>
        <a:off x="77219" y="2111255"/>
        <a:ext cx="6643237" cy="1427402"/>
      </dsp:txXfrm>
    </dsp:sp>
    <dsp:sp modelId="{10F87194-8692-4D94-B056-B7CD404C2A46}">
      <dsp:nvSpPr>
        <dsp:cNvPr id="0" name=""/>
        <dsp:cNvSpPr/>
      </dsp:nvSpPr>
      <dsp:spPr>
        <a:xfrm>
          <a:off x="0" y="3690756"/>
          <a:ext cx="6797675" cy="1581840"/>
        </a:xfrm>
        <a:prstGeom prst="roundRect">
          <a:avLst/>
        </a:prstGeom>
        <a:solidFill>
          <a:schemeClr val="accent5">
            <a:hueOff val="18601683"/>
            <a:satOff val="-7104"/>
            <a:lumOff val="-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To </a:t>
          </a:r>
          <a:r>
            <a:rPr lang="en-GB" sz="2600" b="0" i="1" kern="1200" dirty="0"/>
            <a:t>boost</a:t>
          </a:r>
          <a:r>
            <a:rPr lang="en-GB" sz="2600" i="1" kern="1200" dirty="0"/>
            <a:t> </a:t>
          </a:r>
          <a:r>
            <a:rPr lang="en-GB" sz="2600" kern="1200" dirty="0"/>
            <a:t>students' engagement and learning outcomes</a:t>
          </a:r>
          <a:endParaRPr lang="en-US" sz="2600" kern="1200" dirty="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77219" y="3767975"/>
        <a:ext cx="6643237" cy="1427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C2BE0-9DDB-4D8B-831C-932EAD8861E5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89527-8D0F-4FD8-9FA4-9BF945EEA977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94952-F145-48F8-B857-4AD7B192D0E9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Confucius Institute Chinese teacher teaching in Welsh local schools</a:t>
          </a:r>
          <a:endParaRPr lang="en-US" sz="2400" kern="1200" dirty="0"/>
        </a:p>
      </dsp:txBody>
      <dsp:txXfrm>
        <a:off x="1666563" y="616"/>
        <a:ext cx="5243823" cy="1442911"/>
      </dsp:txXfrm>
    </dsp:sp>
    <dsp:sp modelId="{B6BC046B-C44F-4BD7-8A71-F8B4305FA874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74544-2D54-48DD-8CFE-71C08054DE70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E3D928-BAB7-4E60-A206-5C156B8F2496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Have a keen interest in cultural education and innovative teaching methodologies</a:t>
          </a:r>
          <a:endParaRPr lang="en-US" sz="2400" kern="1200" dirty="0"/>
        </a:p>
      </dsp:txBody>
      <dsp:txXfrm>
        <a:off x="1666563" y="1804256"/>
        <a:ext cx="5243823" cy="1442911"/>
      </dsp:txXfrm>
    </dsp:sp>
    <dsp:sp modelId="{E4CA6365-6989-48A4-8E89-4B5C227C7AD4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08741-FBB7-41C0-98F8-8BAC7E464332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8121F-16C8-4AC5-84A9-F2CBEFAFFC31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/>
            <a:t>My positionality deeply influences my perspectives when approaching the research.</a:t>
          </a:r>
          <a:endParaRPr lang="en-US" sz="2400" i="1" kern="1200" dirty="0"/>
        </a:p>
      </dsp:txBody>
      <dsp:txXfrm>
        <a:off x="1666563" y="3607896"/>
        <a:ext cx="5243823" cy="14429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570DC0-1211-4492-92D6-9CBD278E2F3D}">
      <dsp:nvSpPr>
        <dsp:cNvPr id="0" name=""/>
        <dsp:cNvSpPr/>
      </dsp:nvSpPr>
      <dsp:spPr>
        <a:xfrm>
          <a:off x="0" y="520154"/>
          <a:ext cx="7520241" cy="1705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654" tIns="395732" rIns="583654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Beyond Chinese traditional calenda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i="0" kern="1200" dirty="0"/>
            <a:t>Reflect the close relationship between human life and the natural world 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Include</a:t>
          </a:r>
          <a:r>
            <a:rPr lang="en-GB" sz="1900" b="0" i="0" kern="1200" dirty="0"/>
            <a:t> a wealth of cultural knowledge</a:t>
          </a:r>
          <a:endParaRPr lang="en-US" sz="1900" kern="1200" dirty="0"/>
        </a:p>
      </dsp:txBody>
      <dsp:txXfrm>
        <a:off x="0" y="520154"/>
        <a:ext cx="7520241" cy="1705725"/>
      </dsp:txXfrm>
    </dsp:sp>
    <dsp:sp modelId="{7189C90B-7D72-43E0-8034-46006078BF54}">
      <dsp:nvSpPr>
        <dsp:cNvPr id="0" name=""/>
        <dsp:cNvSpPr/>
      </dsp:nvSpPr>
      <dsp:spPr>
        <a:xfrm>
          <a:off x="376012" y="239714"/>
          <a:ext cx="5264168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973" tIns="0" rIns="198973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Context on the Chinese 24 Solar Terms</a:t>
          </a:r>
          <a:endParaRPr lang="en-US" sz="1900" b="1" kern="1200" dirty="0"/>
        </a:p>
      </dsp:txBody>
      <dsp:txXfrm>
        <a:off x="403392" y="267094"/>
        <a:ext cx="5209408" cy="506120"/>
      </dsp:txXfrm>
    </dsp:sp>
    <dsp:sp modelId="{A52DDDE6-C089-4038-947B-3BAC2AE3F631}">
      <dsp:nvSpPr>
        <dsp:cNvPr id="0" name=""/>
        <dsp:cNvSpPr/>
      </dsp:nvSpPr>
      <dsp:spPr>
        <a:xfrm>
          <a:off x="0" y="2608920"/>
          <a:ext cx="7520241" cy="1645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383973"/>
              <a:satOff val="-795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654" tIns="395732" rIns="583654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i="0" kern="1200" dirty="0"/>
            <a:t>Contribute to students' global awareness and cultural understanding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i="0" kern="1200" dirty="0"/>
            <a:t>Encourage students to connect with the natural world and diverse cultural perspectives</a:t>
          </a:r>
          <a:endParaRPr lang="en-US" sz="1900" kern="1200" dirty="0"/>
        </a:p>
      </dsp:txBody>
      <dsp:txXfrm>
        <a:off x="0" y="2608920"/>
        <a:ext cx="7520241" cy="1645875"/>
      </dsp:txXfrm>
    </dsp:sp>
    <dsp:sp modelId="{89CB4736-0B67-4E8A-87D3-C7A57590B66A}">
      <dsp:nvSpPr>
        <dsp:cNvPr id="0" name=""/>
        <dsp:cNvSpPr/>
      </dsp:nvSpPr>
      <dsp:spPr>
        <a:xfrm>
          <a:off x="376012" y="2328480"/>
          <a:ext cx="5264168" cy="560880"/>
        </a:xfrm>
        <a:prstGeom prst="roundRect">
          <a:avLst/>
        </a:prstGeom>
        <a:solidFill>
          <a:schemeClr val="accent2">
            <a:hueOff val="-1383973"/>
            <a:satOff val="-795"/>
            <a:lumOff val="215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973" tIns="0" rIns="198973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Educational Significance</a:t>
          </a:r>
          <a:endParaRPr lang="en-US" sz="1900" b="1" kern="1200" dirty="0"/>
        </a:p>
      </dsp:txBody>
      <dsp:txXfrm>
        <a:off x="403392" y="2355860"/>
        <a:ext cx="5209408" cy="506120"/>
      </dsp:txXfrm>
    </dsp:sp>
    <dsp:sp modelId="{FF696939-9066-4A81-84F0-1E18D0039024}">
      <dsp:nvSpPr>
        <dsp:cNvPr id="0" name=""/>
        <dsp:cNvSpPr/>
      </dsp:nvSpPr>
      <dsp:spPr>
        <a:xfrm>
          <a:off x="0" y="4637835"/>
          <a:ext cx="7520241" cy="134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767946"/>
              <a:satOff val="-1591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654" tIns="395732" rIns="583654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0" i="1" kern="1200" dirty="0">
              <a:solidFill>
                <a:srgbClr val="0D0D0D"/>
              </a:solidFill>
              <a:effectLst/>
              <a:latin typeface="Söhne"/>
            </a:rPr>
            <a:t>Children's learning is most effective when it employs various modes that </a:t>
          </a:r>
          <a:r>
            <a:rPr lang="en-GB" sz="1900" b="0" i="0" kern="1200" dirty="0"/>
            <a:t>align with their individual strengths </a:t>
          </a:r>
          <a:r>
            <a:rPr lang="en-GB" sz="1900" b="0" i="1" kern="1200" dirty="0">
              <a:solidFill>
                <a:srgbClr val="0D0D0D"/>
              </a:solidFill>
              <a:effectLst/>
              <a:latin typeface="Söhne"/>
            </a:rPr>
            <a:t>(Yelland, 2018;</a:t>
          </a:r>
          <a:r>
            <a:rPr lang="en-GB" sz="1900" b="0" i="1" kern="1200" dirty="0">
              <a:solidFill>
                <a:schemeClr val="tx1"/>
              </a:solidFill>
              <a:effectLst/>
              <a:latin typeface="Söhne"/>
            </a:rPr>
            <a:t> </a:t>
          </a:r>
          <a:r>
            <a:rPr lang="en-GB" sz="1900" b="0" i="1" kern="1200" dirty="0" err="1">
              <a:solidFill>
                <a:schemeClr val="tx1"/>
              </a:solidFill>
              <a:effectLst/>
              <a:latin typeface="Söhne"/>
            </a:rPr>
            <a:t>Laadem</a:t>
          </a:r>
          <a:r>
            <a:rPr lang="en-GB" sz="1900" b="0" i="1" kern="1200" dirty="0">
              <a:solidFill>
                <a:schemeClr val="tx1"/>
              </a:solidFill>
              <a:effectLst/>
              <a:latin typeface="Söhne"/>
            </a:rPr>
            <a:t> and Mallahi,2019 </a:t>
          </a:r>
          <a:r>
            <a:rPr lang="en-GB" sz="1900" b="0" i="1" kern="1200" dirty="0">
              <a:solidFill>
                <a:srgbClr val="0D0D0D"/>
              </a:solidFill>
              <a:effectLst/>
              <a:latin typeface="Söhne"/>
            </a:rPr>
            <a:t>)</a:t>
          </a:r>
          <a:endParaRPr lang="en-GB" sz="1900" kern="1200" dirty="0"/>
        </a:p>
      </dsp:txBody>
      <dsp:txXfrm>
        <a:off x="0" y="4637835"/>
        <a:ext cx="7520241" cy="1346625"/>
      </dsp:txXfrm>
    </dsp:sp>
    <dsp:sp modelId="{50611EE5-AC97-47A1-A8F6-1AFDC56009D9}">
      <dsp:nvSpPr>
        <dsp:cNvPr id="0" name=""/>
        <dsp:cNvSpPr/>
      </dsp:nvSpPr>
      <dsp:spPr>
        <a:xfrm>
          <a:off x="376012" y="4357395"/>
          <a:ext cx="5264168" cy="560880"/>
        </a:xfrm>
        <a:prstGeom prst="roundRect">
          <a:avLst/>
        </a:prstGeom>
        <a:solidFill>
          <a:schemeClr val="accent2">
            <a:hueOff val="-2767946"/>
            <a:satOff val="-1591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973" tIns="0" rIns="198973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Importance of Multimodal Teaching Approach</a:t>
          </a:r>
          <a:endParaRPr lang="en-US" sz="1900" b="1" kern="1200" dirty="0"/>
        </a:p>
      </dsp:txBody>
      <dsp:txXfrm>
        <a:off x="403392" y="4384775"/>
        <a:ext cx="5209408" cy="506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1CBC5-8AE7-4BBE-B251-DFB613F9F893}">
      <dsp:nvSpPr>
        <dsp:cNvPr id="0" name=""/>
        <dsp:cNvSpPr/>
      </dsp:nvSpPr>
      <dsp:spPr>
        <a:xfrm>
          <a:off x="-31415" y="10606"/>
          <a:ext cx="6797675" cy="11142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A02E1-7A89-4D27-8449-6F624D68C90A}">
      <dsp:nvSpPr>
        <dsp:cNvPr id="0" name=""/>
        <dsp:cNvSpPr/>
      </dsp:nvSpPr>
      <dsp:spPr>
        <a:xfrm>
          <a:off x="305647" y="261314"/>
          <a:ext cx="614041" cy="6128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EA3AB-8951-4800-AE05-D9BFF6579DC8}">
      <dsp:nvSpPr>
        <dsp:cNvPr id="0" name=""/>
        <dsp:cNvSpPr/>
      </dsp:nvSpPr>
      <dsp:spPr>
        <a:xfrm>
          <a:off x="1256753" y="10606"/>
          <a:ext cx="5468571" cy="1184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411" tIns="125411" rIns="125411" bIns="1254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Search Terms Used: </a:t>
          </a:r>
          <a:r>
            <a:rPr lang="en-GB" sz="2000" b="0" i="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multimodality, multimodal </a:t>
          </a:r>
          <a:r>
            <a:rPr lang="en-GB" sz="2000" b="0" i="0" kern="1200" dirty="0"/>
            <a:t>teaching, Chinese 24 Solar Terms, cultural teaching</a:t>
          </a:r>
          <a:endParaRPr lang="en-US" sz="2000" kern="1200" dirty="0"/>
        </a:p>
      </dsp:txBody>
      <dsp:txXfrm>
        <a:off x="1256753" y="10606"/>
        <a:ext cx="5468571" cy="1184989"/>
      </dsp:txXfrm>
    </dsp:sp>
    <dsp:sp modelId="{77F8F2D9-4E47-4F18-9434-B52DA96F0B2B}">
      <dsp:nvSpPr>
        <dsp:cNvPr id="0" name=""/>
        <dsp:cNvSpPr/>
      </dsp:nvSpPr>
      <dsp:spPr>
        <a:xfrm>
          <a:off x="-31415" y="1491842"/>
          <a:ext cx="6797675" cy="11142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79FAA-ECFC-4BFA-9AE3-CC747EA9FBB3}">
      <dsp:nvSpPr>
        <dsp:cNvPr id="0" name=""/>
        <dsp:cNvSpPr/>
      </dsp:nvSpPr>
      <dsp:spPr>
        <a:xfrm>
          <a:off x="305647" y="1742551"/>
          <a:ext cx="614041" cy="6128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C9B2D-339E-46CB-BFC2-09A172DAC3E7}">
      <dsp:nvSpPr>
        <dsp:cNvPr id="0" name=""/>
        <dsp:cNvSpPr/>
      </dsp:nvSpPr>
      <dsp:spPr>
        <a:xfrm>
          <a:off x="1256753" y="1491842"/>
          <a:ext cx="5468571" cy="1184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411" tIns="125411" rIns="125411" bIns="1254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Databases Accessed: </a:t>
          </a:r>
          <a:r>
            <a:rPr lang="en-GB" sz="2000" i="0" kern="1200" dirty="0"/>
            <a:t>UWTSD </a:t>
          </a:r>
          <a:r>
            <a:rPr lang="en-GB" sz="2000" kern="1200" dirty="0"/>
            <a:t>L</a:t>
          </a:r>
          <a:r>
            <a:rPr lang="en-GB" sz="2000" i="0" kern="1200" dirty="0"/>
            <a:t>ibrary Database, </a:t>
          </a:r>
          <a:r>
            <a:rPr lang="en-GB" sz="2000" b="0" i="0" kern="1200" dirty="0"/>
            <a:t>Google Scholar and JSTOR</a:t>
          </a:r>
          <a:endParaRPr lang="en-US" sz="2000" kern="1200" dirty="0"/>
        </a:p>
      </dsp:txBody>
      <dsp:txXfrm>
        <a:off x="1256753" y="1491842"/>
        <a:ext cx="5468571" cy="1184989"/>
      </dsp:txXfrm>
    </dsp:sp>
    <dsp:sp modelId="{5C9D23E1-C96F-43CF-A06E-8946AD016D0B}">
      <dsp:nvSpPr>
        <dsp:cNvPr id="0" name=""/>
        <dsp:cNvSpPr/>
      </dsp:nvSpPr>
      <dsp:spPr>
        <a:xfrm>
          <a:off x="-31415" y="2973079"/>
          <a:ext cx="6797675" cy="11142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C0A4C-410A-4FAA-BAB1-94D33AF1D310}">
      <dsp:nvSpPr>
        <dsp:cNvPr id="0" name=""/>
        <dsp:cNvSpPr/>
      </dsp:nvSpPr>
      <dsp:spPr>
        <a:xfrm>
          <a:off x="305647" y="3223788"/>
          <a:ext cx="614041" cy="6128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3650-DBD6-4124-ABAA-3CAF87D5D89F}">
      <dsp:nvSpPr>
        <dsp:cNvPr id="0" name=""/>
        <dsp:cNvSpPr/>
      </dsp:nvSpPr>
      <dsp:spPr>
        <a:xfrm>
          <a:off x="1152986" y="2973079"/>
          <a:ext cx="5676104" cy="1184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411" tIns="125411" rIns="125411" bIns="12541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Criteria for Selecting Literature: </a:t>
          </a:r>
          <a:r>
            <a:rPr lang="en-GB" sz="1800" b="0" i="0" kern="1200" dirty="0"/>
            <a:t>peer-reviewed articles, the literature directly address multimodal teaching strategies</a:t>
          </a:r>
          <a:r>
            <a:rPr lang="en-GB" sz="1800" kern="1200" dirty="0"/>
            <a:t> and </a:t>
          </a:r>
          <a:r>
            <a:rPr lang="en-GB" sz="1800" b="0" i="0" kern="1200" dirty="0"/>
            <a:t>the teaching of the Chinese 24 Solar Terms</a:t>
          </a:r>
          <a:endParaRPr lang="en-US" sz="1800" kern="1200" dirty="0"/>
        </a:p>
      </dsp:txBody>
      <dsp:txXfrm>
        <a:off x="1152986" y="2973079"/>
        <a:ext cx="5676104" cy="1184989"/>
      </dsp:txXfrm>
    </dsp:sp>
    <dsp:sp modelId="{D5D0E5A8-8E3D-4E9D-9DEF-A2EA05006BEF}">
      <dsp:nvSpPr>
        <dsp:cNvPr id="0" name=""/>
        <dsp:cNvSpPr/>
      </dsp:nvSpPr>
      <dsp:spPr>
        <a:xfrm>
          <a:off x="-31415" y="4454316"/>
          <a:ext cx="6797675" cy="11142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A2CD9-E597-4890-8FD3-A1A5A36FD566}">
      <dsp:nvSpPr>
        <dsp:cNvPr id="0" name=""/>
        <dsp:cNvSpPr/>
      </dsp:nvSpPr>
      <dsp:spPr>
        <a:xfrm>
          <a:off x="305647" y="4705024"/>
          <a:ext cx="614041" cy="6128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916CB-BA23-4B80-ADBF-837C89D83E1B}">
      <dsp:nvSpPr>
        <dsp:cNvPr id="0" name=""/>
        <dsp:cNvSpPr/>
      </dsp:nvSpPr>
      <dsp:spPr>
        <a:xfrm>
          <a:off x="1256753" y="4454316"/>
          <a:ext cx="5468571" cy="1184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411" tIns="125411" rIns="125411" bIns="1254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Evaluation of Sources:</a:t>
          </a:r>
          <a:r>
            <a:rPr lang="en-GB" sz="2000" kern="1200" dirty="0"/>
            <a:t> A</a:t>
          </a:r>
          <a:r>
            <a:rPr lang="en-GB" sz="2000" b="0" i="0" kern="1200" dirty="0"/>
            <a:t>ssessment of the study's methodology, findings, and relevance to the aims of the research.</a:t>
          </a:r>
          <a:endParaRPr lang="en-US" sz="2000" kern="1200" dirty="0"/>
        </a:p>
      </dsp:txBody>
      <dsp:txXfrm>
        <a:off x="1256753" y="4454316"/>
        <a:ext cx="5468571" cy="11849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BCB55-94E5-4ACE-801C-F13157253DE5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DD9AB-D747-4AAA-ABF6-88426DF6E873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rPr>
            <a:t>Challenges and Opportunities in Implementing Multimodal Teaching:</a:t>
          </a:r>
          <a:endParaRPr lang="en-US" sz="2800" b="1" i="1" kern="1200" dirty="0">
            <a:solidFill>
              <a:schemeClr val="tx1">
                <a:lumMod val="75000"/>
                <a:lumOff val="25000"/>
              </a:schemeClr>
            </a:solidFill>
            <a:latin typeface="+mn-lt"/>
            <a:ea typeface="+mn-ea"/>
            <a:cs typeface="+mn-cs"/>
          </a:endParaRPr>
        </a:p>
      </dsp:txBody>
      <dsp:txXfrm>
        <a:off x="0" y="0"/>
        <a:ext cx="6797675" cy="1412477"/>
      </dsp:txXfrm>
    </dsp:sp>
    <dsp:sp modelId="{ECE3A995-8EFF-4A10-AF87-E513A8B4D7EE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-922649"/>
            <a:satOff val="-530"/>
            <a:lumOff val="1438"/>
            <a:alphaOff val="0"/>
          </a:schemeClr>
        </a:solidFill>
        <a:ln w="15875" cap="flat" cmpd="sng" algn="ctr">
          <a:solidFill>
            <a:schemeClr val="accent2">
              <a:hueOff val="-922649"/>
              <a:satOff val="-530"/>
              <a:lumOff val="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BCAC6-3CC4-4458-AAA0-CDAEC08F9FD7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</a:t>
          </a:r>
          <a:r>
            <a:rPr lang="en-GB" sz="2200" b="1" kern="1200" dirty="0"/>
            <a:t>Ryan, Scott and Walsh (2010): </a:t>
          </a:r>
          <a:r>
            <a:rPr lang="en-GB" sz="2200" kern="1200" dirty="0"/>
            <a:t>emphasizes the need for teachers to be adept at analysing and critiquing texts in this new context 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teacher preparedness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).</a:t>
          </a:r>
          <a:endParaRPr lang="en-US" sz="2200" kern="1200" dirty="0">
            <a:solidFill>
              <a:schemeClr val="tx1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412477"/>
        <a:ext cx="6797675" cy="1412477"/>
      </dsp:txXfrm>
    </dsp:sp>
    <dsp:sp modelId="{9EE47867-83DE-4B83-A96B-CA81F872BACE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-1845297"/>
            <a:satOff val="-1061"/>
            <a:lumOff val="2876"/>
            <a:alphaOff val="0"/>
          </a:schemeClr>
        </a:solidFill>
        <a:ln w="15875" cap="flat" cmpd="sng" algn="ctr">
          <a:solidFill>
            <a:schemeClr val="accent2">
              <a:hueOff val="-1845297"/>
              <a:satOff val="-1061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4FE29-7652-4748-8997-7A69DA949346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•  </a:t>
          </a:r>
          <a:r>
            <a:rPr lang="en-US" sz="2200" b="1" kern="1200" dirty="0"/>
            <a:t>Wyatt and Kimber (2009): </a:t>
          </a:r>
          <a:r>
            <a:rPr lang="en-GB" sz="2200" kern="1200" dirty="0"/>
            <a:t>Until assessment modes and practices align with the nature of multimodal text production, their value as sites for inquiry in classroom practice will not be assured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. 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challenges for assessment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824955"/>
        <a:ext cx="6797675" cy="1412477"/>
      </dsp:txXfrm>
    </dsp:sp>
    <dsp:sp modelId="{B2CA086E-4EB2-456A-808C-31BD914BF164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-2767946"/>
            <a:satOff val="-1591"/>
            <a:lumOff val="4314"/>
            <a:alphaOff val="0"/>
          </a:schemeClr>
        </a:solidFill>
        <a:ln w="15875" cap="flat" cmpd="sng" algn="ctr">
          <a:solidFill>
            <a:schemeClr val="accent2">
              <a:hueOff val="-2767946"/>
              <a:satOff val="-1591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B9151-5FF6-4267-A63C-9AB81E41514C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• Tan, Zammit, and </a:t>
          </a:r>
          <a:r>
            <a:rPr lang="en-GB" sz="2200" b="1" kern="1200" dirty="0" err="1"/>
            <a:t>Gearside</a:t>
          </a:r>
          <a:r>
            <a:rPr lang="en-GB" sz="2200" b="1" kern="1200" dirty="0"/>
            <a:t> (2020) </a:t>
          </a:r>
          <a:r>
            <a:rPr lang="en-GB" sz="2200" kern="1200" dirty="0"/>
            <a:t>highlights the gap between teaching and assessing multimodal literacies, calling for further research to bridge this divide. 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challenges for assessment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237433"/>
        <a:ext cx="6797675" cy="14124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BCB55-94E5-4ACE-801C-F13157253DE5}">
      <dsp:nvSpPr>
        <dsp:cNvPr id="0" name=""/>
        <dsp:cNvSpPr/>
      </dsp:nvSpPr>
      <dsp:spPr>
        <a:xfrm>
          <a:off x="0" y="0"/>
          <a:ext cx="715516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DD9AB-D747-4AAA-ABF6-88426DF6E873}">
      <dsp:nvSpPr>
        <dsp:cNvPr id="0" name=""/>
        <dsp:cNvSpPr/>
      </dsp:nvSpPr>
      <dsp:spPr>
        <a:xfrm>
          <a:off x="0" y="0"/>
          <a:ext cx="7155169" cy="1467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>
              <a:solidFill>
                <a:srgbClr val="000000">
                  <a:lumMod val="75000"/>
                  <a:lumOff val="25000"/>
                </a:srgbClr>
              </a:solidFill>
              <a:latin typeface="Calibri" panose="020F0502020204030204"/>
              <a:ea typeface="+mn-ea"/>
              <a:cs typeface="+mn-cs"/>
            </a:rPr>
            <a:t>Challenges and Opportunities in Implementing Multimodal Teaching:</a:t>
          </a:r>
          <a:endParaRPr lang="en-US" sz="2800" b="1" i="1" kern="1200" dirty="0">
            <a:solidFill>
              <a:srgbClr val="000000">
                <a:lumMod val="75000"/>
                <a:lumOff val="2500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0"/>
        <a:ext cx="7155169" cy="1467298"/>
      </dsp:txXfrm>
    </dsp:sp>
    <dsp:sp modelId="{ECE3A995-8EFF-4A10-AF87-E513A8B4D7EE}">
      <dsp:nvSpPr>
        <dsp:cNvPr id="0" name=""/>
        <dsp:cNvSpPr/>
      </dsp:nvSpPr>
      <dsp:spPr>
        <a:xfrm>
          <a:off x="0" y="1467298"/>
          <a:ext cx="7155169" cy="0"/>
        </a:xfrm>
        <a:prstGeom prst="line">
          <a:avLst/>
        </a:prstGeom>
        <a:solidFill>
          <a:schemeClr val="accent2">
            <a:hueOff val="-922649"/>
            <a:satOff val="-530"/>
            <a:lumOff val="1438"/>
            <a:alphaOff val="0"/>
          </a:schemeClr>
        </a:solidFill>
        <a:ln w="15875" cap="flat" cmpd="sng" algn="ctr">
          <a:solidFill>
            <a:schemeClr val="accent2">
              <a:hueOff val="-922649"/>
              <a:satOff val="-530"/>
              <a:lumOff val="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BCAC6-3CC4-4458-AAA0-CDAEC08F9FD7}">
      <dsp:nvSpPr>
        <dsp:cNvPr id="0" name=""/>
        <dsp:cNvSpPr/>
      </dsp:nvSpPr>
      <dsp:spPr>
        <a:xfrm>
          <a:off x="0" y="1467298"/>
          <a:ext cx="7155169" cy="1467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</a:t>
          </a:r>
          <a:r>
            <a:rPr lang="en-GB" sz="2200" b="1" kern="1200" dirty="0"/>
            <a:t>Choi and Yi (2016) : </a:t>
          </a:r>
          <a:r>
            <a:rPr lang="en-GB" sz="2200" kern="1200" dirty="0"/>
            <a:t>The teachers also identified various issues around technology and lack of support from administration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. 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lack of support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1467298"/>
        <a:ext cx="7155169" cy="1467298"/>
      </dsp:txXfrm>
    </dsp:sp>
    <dsp:sp modelId="{9EE47867-83DE-4B83-A96B-CA81F872BACE}">
      <dsp:nvSpPr>
        <dsp:cNvPr id="0" name=""/>
        <dsp:cNvSpPr/>
      </dsp:nvSpPr>
      <dsp:spPr>
        <a:xfrm>
          <a:off x="0" y="2934596"/>
          <a:ext cx="7155169" cy="0"/>
        </a:xfrm>
        <a:prstGeom prst="line">
          <a:avLst/>
        </a:prstGeom>
        <a:solidFill>
          <a:schemeClr val="accent2">
            <a:hueOff val="-1845297"/>
            <a:satOff val="-1061"/>
            <a:lumOff val="2876"/>
            <a:alphaOff val="0"/>
          </a:schemeClr>
        </a:solidFill>
        <a:ln w="15875" cap="flat" cmpd="sng" algn="ctr">
          <a:solidFill>
            <a:schemeClr val="accent2">
              <a:hueOff val="-1845297"/>
              <a:satOff val="-1061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4FE29-7652-4748-8997-7A69DA949346}">
      <dsp:nvSpPr>
        <dsp:cNvPr id="0" name=""/>
        <dsp:cNvSpPr/>
      </dsp:nvSpPr>
      <dsp:spPr>
        <a:xfrm>
          <a:off x="0" y="2934596"/>
          <a:ext cx="7155169" cy="1467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•  Choi (2016) and Li (2020) </a:t>
          </a:r>
          <a:r>
            <a:rPr lang="en-GB" sz="2200" kern="1200" dirty="0"/>
            <a:t>both found that multimodal teaching can </a:t>
          </a:r>
          <a:r>
            <a:rPr lang="en-GB" sz="2200" i="1" kern="1200" dirty="0">
              <a:solidFill>
                <a:schemeClr val="tx1"/>
              </a:solidFill>
            </a:rPr>
            <a:t>enhance understanding, self-expression, and professional </a:t>
          </a:r>
          <a:r>
            <a:rPr lang="en-GB" sz="2200" kern="1200" dirty="0">
              <a:solidFill>
                <a:schemeClr val="tx1"/>
              </a:solidFill>
              <a:latin typeface="Calibri" panose="020F0502020204030204"/>
              <a:ea typeface="+mn-ea"/>
              <a:cs typeface="+mn-cs"/>
            </a:rPr>
            <a:t>development</a:t>
          </a:r>
          <a:r>
            <a:rPr lang="en-GB" sz="2200" kern="1200" dirty="0"/>
            <a:t>, despite challenges such as technology use and time management. 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(</a:t>
          </a:r>
          <a:r>
            <a:rPr lang="en-GB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time management</a:t>
          </a:r>
          <a:r>
            <a:rPr lang="en-GB" sz="2200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)</a:t>
          </a:r>
          <a:endParaRPr lang="en-US" sz="2200" kern="1200" dirty="0">
            <a:solidFill>
              <a:srgbClr val="000000">
                <a:hueOff val="0"/>
                <a:satOff val="0"/>
                <a:lumOff val="0"/>
                <a:alphaOff val="0"/>
              </a:srgb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2934596"/>
        <a:ext cx="7155169" cy="1467298"/>
      </dsp:txXfrm>
    </dsp:sp>
    <dsp:sp modelId="{B2CA086E-4EB2-456A-808C-31BD914BF164}">
      <dsp:nvSpPr>
        <dsp:cNvPr id="0" name=""/>
        <dsp:cNvSpPr/>
      </dsp:nvSpPr>
      <dsp:spPr>
        <a:xfrm>
          <a:off x="0" y="4401894"/>
          <a:ext cx="7155169" cy="0"/>
        </a:xfrm>
        <a:prstGeom prst="line">
          <a:avLst/>
        </a:prstGeom>
        <a:solidFill>
          <a:schemeClr val="accent2">
            <a:hueOff val="-2767946"/>
            <a:satOff val="-1591"/>
            <a:lumOff val="4314"/>
            <a:alphaOff val="0"/>
          </a:schemeClr>
        </a:solidFill>
        <a:ln w="15875" cap="flat" cmpd="sng" algn="ctr">
          <a:solidFill>
            <a:schemeClr val="accent2">
              <a:hueOff val="-2767946"/>
              <a:satOff val="-1591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B9151-5FF6-4267-A63C-9AB81E41514C}">
      <dsp:nvSpPr>
        <dsp:cNvPr id="0" name=""/>
        <dsp:cNvSpPr/>
      </dsp:nvSpPr>
      <dsp:spPr>
        <a:xfrm>
          <a:off x="0" y="4401894"/>
          <a:ext cx="7155169" cy="1467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• </a:t>
          </a:r>
          <a:r>
            <a:rPr lang="fi-FI" sz="2200" b="1" kern="1200" dirty="0" err="1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Laadem</a:t>
          </a:r>
          <a:r>
            <a:rPr lang="fi-FI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 and </a:t>
          </a:r>
          <a:r>
            <a:rPr lang="fi-FI" sz="2200" b="1" kern="1200" dirty="0" err="1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Mallahi</a:t>
          </a:r>
          <a:r>
            <a:rPr lang="fi-FI" sz="2200" b="1" kern="1200" dirty="0">
              <a:solidFill>
                <a:srgbClr val="000000">
                  <a:hueOff val="0"/>
                  <a:satOff val="0"/>
                  <a:lumOff val="0"/>
                  <a:alphaOff val="0"/>
                </a:srgbClr>
              </a:solidFill>
              <a:latin typeface="Calibri" panose="020F0502020204030204"/>
              <a:ea typeface="+mn-ea"/>
              <a:cs typeface="+mn-cs"/>
            </a:rPr>
            <a:t> (2019): </a:t>
          </a:r>
          <a:r>
            <a:rPr lang="en-GB" sz="2200" i="1" kern="1200" dirty="0">
              <a:solidFill>
                <a:srgbClr val="000000"/>
              </a:solidFill>
              <a:latin typeface="Calibri" panose="020F0502020204030204"/>
              <a:ea typeface="+mn-ea"/>
              <a:cs typeface="+mn-cs"/>
            </a:rPr>
            <a:t>The use of diverse communicative resources can enhance learner engagement, comprehension, and motivation.</a:t>
          </a:r>
          <a:endParaRPr lang="en-US" sz="2200" i="1" kern="1200" dirty="0">
            <a:solidFill>
              <a:srgbClr val="000000"/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4401894"/>
        <a:ext cx="7155169" cy="1467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FAFFF-69F0-43E1-B3AE-6C0AEFFAD5CC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A7101-05A2-4B06-B1BB-71AEBDCC6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028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7A7101-05A2-4B06-B1BB-71AEBDCC6F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4002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7A7101-05A2-4B06-B1BB-71AEBDCC6F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311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7A7101-05A2-4B06-B1BB-71AEBDCC6F8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701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2873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539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559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77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05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436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164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17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424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08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C48DE89-C05A-468B-941A-46F6456BA261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04C6F4D-2BA2-4B3C-8A91-F966753B4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3763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F7234-6AA2-7A8D-3C22-D671C705C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4099" y="1770351"/>
            <a:ext cx="9885352" cy="2592430"/>
          </a:xfrm>
        </p:spPr>
        <p:txBody>
          <a:bodyPr>
            <a:normAutofit/>
          </a:bodyPr>
          <a:lstStyle/>
          <a:p>
            <a:r>
              <a:rPr lang="en-GB" sz="5400" dirty="0"/>
              <a:t>Multimodal Strategies in Teaching Chinese 24 Solar Terms</a:t>
            </a:r>
            <a:br>
              <a:rPr lang="en-GB" sz="5400" dirty="0"/>
            </a:br>
            <a:r>
              <a:rPr lang="en-GB" sz="5400" dirty="0"/>
              <a:t>Literature Review</a:t>
            </a: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873C3-2D7D-DDDC-2C21-8C26D7141E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4099" y="5117085"/>
            <a:ext cx="10058400" cy="1323044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FFFFFF"/>
                </a:solidFill>
              </a:rPr>
              <a:t>Lifeng</a:t>
            </a:r>
            <a:r>
              <a:rPr lang="en-GB" sz="2000" dirty="0">
                <a:solidFill>
                  <a:srgbClr val="FFFFFF"/>
                </a:solidFill>
              </a:rPr>
              <a:t> chen (2242601)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ECDE7016 2023-24                              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27/02/2024</a:t>
            </a: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4E886EEF-1192-960D-B1A0-1FFEB9698C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0192" y="0"/>
            <a:ext cx="3430267" cy="11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6EB212-7FE8-4EC1-D16B-FD9CA21A95D9}"/>
              </a:ext>
            </a:extLst>
          </p:cNvPr>
          <p:cNvSpPr txBox="1"/>
          <p:nvPr/>
        </p:nvSpPr>
        <p:spPr>
          <a:xfrm>
            <a:off x="5355344" y="5117085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Writing a Critical Literature Review in Education</a:t>
            </a:r>
          </a:p>
          <a:p>
            <a:endParaRPr lang="en-GB" sz="20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1951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238FD-4483-4F35-C14E-C135A6F1F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43ABDA-1CAC-4D7B-3F39-E0725AC68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2675122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89070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AAAE3770-609E-4289-8B0A-45119D434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A8B6BCE-776F-41C6-B8BE-87214BA6A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8BA5AC9C-E659-489D-8683-D019CE12A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2AAF3CF2-D3D4-4883-A873-C1A8B6921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C2BA8-6E8B-716D-59D3-66B5CA22F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704118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Overview of Literature Review Structure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67649D9-3A9D-4872-9DF6-3948CA3E6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D23CFD-C3A5-3389-64F7-83BB4F5BE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918" y="0"/>
            <a:ext cx="7543241" cy="682603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3A4E6F75-705F-56DA-A6D4-AD07907D12F1}"/>
              </a:ext>
            </a:extLst>
          </p:cNvPr>
          <p:cNvSpPr/>
          <p:nvPr/>
        </p:nvSpPr>
        <p:spPr>
          <a:xfrm>
            <a:off x="9913696" y="1239648"/>
            <a:ext cx="1127918" cy="3293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9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7F93CB3-555F-4601-A486-59E82D9E8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2F2601-C4CE-4B73-A162-D5A14E519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C2BA8-6E8B-716D-59D3-66B5CA22F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Study Aims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FAE6B79-0440-457F-9036-C4C304225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EDE33B8-2E05-7B2C-9AF8-99858CC686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24382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8879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7682A25-42C8-4715-BF21-184A2A338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C2BA8-6E8B-716D-59D3-66B5CA22F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dirty="0"/>
              <a:t>Positionality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1736393-45A9-49C6-90FF-3486BD423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3AD8F8B-6BDD-4751-800C-E84F1A8FA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021D79A-75FF-4A04-80E0-85755EA72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28448F99-8010-4015-2D8C-14B9AD1204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5857591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5152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7F93CB3-555F-4601-A486-59E82D9E8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62F2601-C4CE-4B73-A162-D5A14E519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Background and Rationale for the Study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FAE6B79-0440-457F-9036-C4C304225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E786F0-DCC3-7BE3-EC84-7697246F7C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9137011"/>
              </p:ext>
            </p:extLst>
          </p:nvPr>
        </p:nvGraphicFramePr>
        <p:xfrm>
          <a:off x="4331804" y="394855"/>
          <a:ext cx="7520241" cy="6224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3432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7F93CB3-555F-4601-A486-59E82D9E8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62F2601-C4CE-4B73-A162-D5A14E519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Process of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the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Literature Review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FAE6B79-0440-457F-9036-C4C304225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A0A5285-FDFC-C2FA-2D52-EBCC22CBC3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970788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8763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Approach to Critical Literature Review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30F228-1AEC-5D21-E7C1-1F706A166E2D}"/>
              </a:ext>
            </a:extLst>
          </p:cNvPr>
          <p:cNvSpPr/>
          <p:nvPr/>
        </p:nvSpPr>
        <p:spPr>
          <a:xfrm>
            <a:off x="930296" y="3186404"/>
            <a:ext cx="1975014" cy="1147831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Summarize</a:t>
            </a:r>
          </a:p>
          <a:p>
            <a:pPr algn="ctr"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existing research</a:t>
            </a:r>
            <a:endParaRPr lang="en-GB" sz="220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D1104C-5F98-0EA6-1B8E-41412FC14FCC}"/>
              </a:ext>
            </a:extLst>
          </p:cNvPr>
          <p:cNvSpPr/>
          <p:nvPr/>
        </p:nvSpPr>
        <p:spPr>
          <a:xfrm>
            <a:off x="3627190" y="2802991"/>
            <a:ext cx="3486480" cy="237712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Söhne"/>
                <a:ea typeface="+mn-ea"/>
                <a:cs typeface="+mn-cs"/>
              </a:rPr>
              <a:t> Involve a deep dive into </a:t>
            </a:r>
          </a:p>
          <a:p>
            <a:pPr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Söhne"/>
                <a:ea typeface="+mn-ea"/>
                <a:cs typeface="+mn-cs"/>
              </a:rPr>
              <a:t>- the methodologies</a:t>
            </a:r>
          </a:p>
          <a:p>
            <a:pPr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Söhne"/>
                <a:ea typeface="+mn-ea"/>
                <a:cs typeface="+mn-cs"/>
              </a:rPr>
              <a:t>- findings</a:t>
            </a:r>
          </a:p>
          <a:p>
            <a:pPr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Söhne"/>
                <a:ea typeface="+mn-ea"/>
                <a:cs typeface="+mn-cs"/>
              </a:rPr>
              <a:t>- discussions</a:t>
            </a:r>
          </a:p>
          <a:p>
            <a:pPr defTabSz="384048">
              <a:spcAft>
                <a:spcPts val="600"/>
              </a:spcAft>
            </a:pPr>
            <a:r>
              <a:rPr lang="en-GB" sz="2200" kern="1200">
                <a:solidFill>
                  <a:schemeClr val="tx1"/>
                </a:solidFill>
                <a:latin typeface="Söhne"/>
                <a:ea typeface="+mn-ea"/>
                <a:cs typeface="+mn-cs"/>
              </a:rPr>
              <a:t>- assessing their strengths and weaknesses</a:t>
            </a:r>
            <a:endParaRPr lang="en-GB" sz="2200" b="0" i="0">
              <a:solidFill>
                <a:schemeClr val="tx1"/>
              </a:solidFill>
              <a:effectLst/>
              <a:latin typeface="Söhne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72651A-0703-08CB-13BE-36A86799D9E4}"/>
              </a:ext>
            </a:extLst>
          </p:cNvPr>
          <p:cNvSpPr/>
          <p:nvPr/>
        </p:nvSpPr>
        <p:spPr>
          <a:xfrm>
            <a:off x="7668883" y="2802990"/>
            <a:ext cx="3486480" cy="23771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384048">
              <a:spcAft>
                <a:spcPts val="600"/>
              </a:spcAft>
            </a:pPr>
            <a:r>
              <a:rPr lang="en-GB" sz="2200" i="1" kern="1200" dirty="0">
                <a:solidFill>
                  <a:schemeClr val="tx1"/>
                </a:solidFill>
                <a:latin typeface="Söhne"/>
                <a:ea typeface="+mn-ea"/>
                <a:cs typeface="+mn-cs"/>
              </a:rPr>
              <a:t>Question and critique the current educational practices and theoretical frameworks related to multimodal approach and 24 solar terms education</a:t>
            </a:r>
            <a:endParaRPr lang="en-GB" sz="2200" b="0" i="1" dirty="0">
              <a:solidFill>
                <a:schemeClr val="tx1"/>
              </a:solidFill>
              <a:effectLst/>
              <a:latin typeface="Söhne"/>
            </a:endParaRPr>
          </a:p>
        </p:txBody>
      </p:sp>
      <p:sp>
        <p:nvSpPr>
          <p:cNvPr id="23" name="Arrow: Curved Down 22">
            <a:extLst>
              <a:ext uri="{FF2B5EF4-FFF2-40B4-BE49-F238E27FC236}">
                <a16:creationId xmlns:a16="http://schemas.microsoft.com/office/drawing/2014/main" id="{CCB44BEF-D81A-A4BF-6859-983BBE4CCE87}"/>
              </a:ext>
            </a:extLst>
          </p:cNvPr>
          <p:cNvSpPr/>
          <p:nvPr/>
        </p:nvSpPr>
        <p:spPr>
          <a:xfrm>
            <a:off x="2445496" y="2084439"/>
            <a:ext cx="1494503" cy="528462"/>
          </a:xfrm>
          <a:prstGeom prst="curved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Arrow: Curved Down 23">
            <a:extLst>
              <a:ext uri="{FF2B5EF4-FFF2-40B4-BE49-F238E27FC236}">
                <a16:creationId xmlns:a16="http://schemas.microsoft.com/office/drawing/2014/main" id="{48437EEC-8905-B448-F7EF-8398C295701E}"/>
              </a:ext>
            </a:extLst>
          </p:cNvPr>
          <p:cNvSpPr/>
          <p:nvPr/>
        </p:nvSpPr>
        <p:spPr>
          <a:xfrm>
            <a:off x="6658775" y="2084439"/>
            <a:ext cx="1494502" cy="528462"/>
          </a:xfrm>
          <a:prstGeom prst="curved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222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Critiquing and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Defining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Key Terms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3664" y="661074"/>
            <a:ext cx="6995584" cy="56462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effectLst/>
                <a:latin typeface="Söhne"/>
              </a:rPr>
              <a:t>Multimodal Teaching</a:t>
            </a:r>
          </a:p>
          <a:p>
            <a:pPr marL="0" indent="0">
              <a:buNone/>
            </a:pPr>
            <a:r>
              <a:rPr lang="en-GB" sz="2800" b="0" i="1" dirty="0">
                <a:effectLst/>
                <a:latin typeface="Söhne"/>
              </a:rPr>
              <a:t>Jewitt (2008) suggests that multimodal teaching refers to "teaching that integrates more than one semiotic mode, where modes are organized to complement one another and contribute to the overall meaning." </a:t>
            </a:r>
          </a:p>
          <a:p>
            <a:pPr marL="0" indent="0">
              <a:buNone/>
            </a:pPr>
            <a:endParaRPr lang="en-GB" sz="2800" b="0" i="0" dirty="0">
              <a:effectLst/>
              <a:latin typeface="Söhne"/>
            </a:endParaRPr>
          </a:p>
          <a:p>
            <a:pPr marL="0" indent="0">
              <a:buNone/>
            </a:pPr>
            <a:r>
              <a:rPr lang="en-GB" sz="2800" b="0" dirty="0">
                <a:effectLst/>
                <a:latin typeface="Söhne"/>
              </a:rPr>
              <a:t>This approach recognizes the classroom as a space where multiple modes of communication are utilized to enhance learning. </a:t>
            </a:r>
            <a:r>
              <a:rPr lang="en-GB" sz="2800" b="0" dirty="0">
                <a:solidFill>
                  <a:srgbClr val="FF0000"/>
                </a:solidFill>
                <a:effectLst/>
                <a:latin typeface="Söhne"/>
              </a:rPr>
              <a:t>However, </a:t>
            </a:r>
            <a:r>
              <a:rPr lang="en-GB" sz="2800" b="0" dirty="0">
                <a:effectLst/>
                <a:latin typeface="Söhne"/>
              </a:rPr>
              <a:t>it overlooks the practical implications.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238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Critiquing and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Defining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Key Terms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72" y="1264658"/>
            <a:ext cx="7240858" cy="47330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effectLst/>
                <a:latin typeface="Söhne"/>
              </a:rPr>
              <a:t>Multimodal Teaching </a:t>
            </a:r>
          </a:p>
          <a:p>
            <a:pPr marL="0" indent="0">
              <a:buNone/>
            </a:pPr>
            <a:r>
              <a:rPr lang="en-GB" sz="3200" b="1" i="0" dirty="0">
                <a:effectLst/>
                <a:latin typeface="Söhne"/>
              </a:rPr>
              <a:t>(My Interpretation)</a:t>
            </a:r>
          </a:p>
          <a:p>
            <a:pPr marL="0" indent="0">
              <a:buNone/>
            </a:pPr>
            <a:endParaRPr lang="en-GB" sz="3200" b="1" i="0" dirty="0">
              <a:effectLst/>
              <a:latin typeface="Söhne"/>
            </a:endParaRPr>
          </a:p>
          <a:p>
            <a:pPr marL="0" indent="0" algn="l">
              <a:buNone/>
            </a:pPr>
            <a:r>
              <a:rPr lang="en-GB" sz="2800" i="1" dirty="0">
                <a:latin typeface="Söhne"/>
              </a:rPr>
              <a:t>Multimodal teaching is an educational strategy that purposefully integrates various modes of communication and expression to cater to the diverse learning styles of students, enhance engagement, and deepen understanding.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13392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Key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Ideas and Themes in Literature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190" y="851096"/>
            <a:ext cx="6663403" cy="5155807"/>
          </a:xfrm>
        </p:spPr>
        <p:txBody>
          <a:bodyPr anchor="ctr">
            <a:normAutofit/>
          </a:bodyPr>
          <a:lstStyle/>
          <a:p>
            <a:r>
              <a:rPr lang="en-GB" sz="2800" b="1" i="1" dirty="0"/>
              <a:t>Interactivity and Engagement through Multimodal Teaching Approaches</a:t>
            </a:r>
          </a:p>
          <a:p>
            <a:endParaRPr lang="en-GB" sz="2400" b="1" i="1" dirty="0"/>
          </a:p>
          <a:p>
            <a:r>
              <a:rPr lang="en-GB" sz="2400" b="1" dirty="0"/>
              <a:t>• </a:t>
            </a:r>
            <a:r>
              <a:rPr lang="fi-FI" sz="2400" b="1" dirty="0" err="1"/>
              <a:t>Laadem</a:t>
            </a:r>
            <a:r>
              <a:rPr lang="fi-FI" sz="2400" b="1" dirty="0"/>
              <a:t> and </a:t>
            </a:r>
            <a:r>
              <a:rPr lang="fi-FI" sz="2400" b="1" dirty="0" err="1"/>
              <a:t>Mallahi</a:t>
            </a:r>
            <a:r>
              <a:rPr lang="fi-FI" sz="2400" b="1" dirty="0"/>
              <a:t> (2019): </a:t>
            </a:r>
            <a:r>
              <a:rPr lang="en-GB" sz="2400" dirty="0"/>
              <a:t>Multimodal practice can enhance learner engagement, encouraging learners to utilize semiotic modes beyond verbal messages.</a:t>
            </a:r>
          </a:p>
          <a:p>
            <a:endParaRPr lang="en-GB" sz="2400" dirty="0"/>
          </a:p>
          <a:p>
            <a:r>
              <a:rPr lang="en-GB" sz="2400" b="1" dirty="0"/>
              <a:t>• </a:t>
            </a:r>
            <a:r>
              <a:rPr lang="en-GB" sz="2400" b="1" i="0" dirty="0">
                <a:solidFill>
                  <a:srgbClr val="222222"/>
                </a:solidFill>
                <a:effectLst/>
              </a:rPr>
              <a:t>Lim, </a:t>
            </a:r>
            <a:r>
              <a:rPr lang="en-GB" sz="2400" b="1" i="0" dirty="0" err="1">
                <a:solidFill>
                  <a:srgbClr val="222222"/>
                </a:solidFill>
                <a:effectLst/>
              </a:rPr>
              <a:t>Toh</a:t>
            </a:r>
            <a:r>
              <a:rPr lang="en-GB" sz="2400" b="1" i="0" dirty="0">
                <a:solidFill>
                  <a:srgbClr val="222222"/>
                </a:solidFill>
                <a:effectLst/>
              </a:rPr>
              <a:t> and Nguyen (2022) </a:t>
            </a:r>
            <a:r>
              <a:rPr lang="en-GB" sz="2400" b="1" dirty="0"/>
              <a:t>: </a:t>
            </a:r>
            <a:r>
              <a:rPr lang="en-GB" sz="2400" dirty="0"/>
              <a:t>Teachers have used a range of multimodal texts to engage students’ diverse interests in the classroom activities. </a:t>
            </a:r>
          </a:p>
        </p:txBody>
      </p:sp>
    </p:spTree>
    <p:extLst>
      <p:ext uri="{BB962C8B-B14F-4D97-AF65-F5344CB8AC3E}">
        <p14:creationId xmlns:p14="http://schemas.microsoft.com/office/powerpoint/2010/main" val="3371611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Key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Ideas and Themes in Literature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751894" cy="5804736"/>
          </a:xfrm>
        </p:spPr>
        <p:txBody>
          <a:bodyPr anchor="ctr">
            <a:normAutofit lnSpcReduction="10000"/>
          </a:bodyPr>
          <a:lstStyle/>
          <a:p>
            <a:r>
              <a:rPr lang="en-GB" sz="2800" b="1" i="1" dirty="0"/>
              <a:t>The Effectiveness of Multimodal Approaches in Education</a:t>
            </a:r>
          </a:p>
          <a:p>
            <a:endParaRPr lang="en-GB" sz="2400" b="1" i="1" dirty="0"/>
          </a:p>
          <a:p>
            <a:r>
              <a:rPr lang="en-GB" sz="2200" b="1" dirty="0"/>
              <a:t>• Yelland (2018): </a:t>
            </a:r>
            <a:r>
              <a:rPr lang="en-GB" sz="2200" dirty="0">
                <a:solidFill>
                  <a:schemeClr val="tx1"/>
                </a:solidFill>
              </a:rPr>
              <a:t>Children learn best through different means</a:t>
            </a:r>
          </a:p>
          <a:p>
            <a:r>
              <a:rPr lang="en-GB" sz="2200" b="1" dirty="0"/>
              <a:t>• </a:t>
            </a:r>
            <a:r>
              <a:rPr lang="en-GB" sz="2200" b="1" i="0" dirty="0">
                <a:effectLst/>
              </a:rPr>
              <a:t>Choi and Yi (2016) : </a:t>
            </a:r>
            <a:r>
              <a:rPr lang="en-GB" sz="2200" dirty="0">
                <a:solidFill>
                  <a:schemeClr val="tx1"/>
                </a:solidFill>
              </a:rPr>
              <a:t>Importantly, multimodal teaching was found to enhance </a:t>
            </a:r>
            <a:r>
              <a:rPr lang="en-GB" sz="2200" dirty="0" err="1">
                <a:solidFill>
                  <a:schemeClr val="tx1"/>
                </a:solidFill>
              </a:rPr>
              <a:t>ELLs'</a:t>
            </a:r>
            <a:r>
              <a:rPr lang="en-GB" sz="2200" dirty="0">
                <a:solidFill>
                  <a:schemeClr val="tx1"/>
                </a:solidFill>
              </a:rPr>
              <a:t> sense of accomplishment and self-esteem.</a:t>
            </a:r>
          </a:p>
          <a:p>
            <a:r>
              <a:rPr lang="en-GB" sz="2200" b="1" dirty="0">
                <a:solidFill>
                  <a:schemeClr val="tx1"/>
                </a:solidFill>
              </a:rPr>
              <a:t>• Zhou, Li, and Yeh (2022) : </a:t>
            </a:r>
            <a:r>
              <a:rPr lang="en-GB" sz="2200" dirty="0"/>
              <a:t>Through multimodality, they are conjoining the 'world as told' (Kress, 2003: 150) with the 'world as shown’. </a:t>
            </a:r>
          </a:p>
          <a:p>
            <a:pPr>
              <a:lnSpc>
                <a:spcPct val="100000"/>
              </a:lnSpc>
            </a:pPr>
            <a:r>
              <a:rPr lang="en-GB" sz="2200" b="1" dirty="0"/>
              <a:t>• Lems (2018): </a:t>
            </a:r>
            <a:r>
              <a:rPr lang="en-GB" sz="2200" dirty="0"/>
              <a:t>Multimodal learning (using songs and music )to be effective in teaching languages.</a:t>
            </a:r>
          </a:p>
          <a:p>
            <a:r>
              <a:rPr lang="en-GB" sz="2200" b="1" dirty="0">
                <a:solidFill>
                  <a:schemeClr val="tx1"/>
                </a:solidFill>
              </a:rPr>
              <a:t>• Shin (2017) : </a:t>
            </a:r>
            <a:r>
              <a:rPr lang="en-GB" sz="2200" dirty="0"/>
              <a:t>Young learners benefit from dance and movement in their learning of a foreign language.</a:t>
            </a:r>
          </a:p>
        </p:txBody>
      </p:sp>
    </p:spTree>
    <p:extLst>
      <p:ext uri="{BB962C8B-B14F-4D97-AF65-F5344CB8AC3E}">
        <p14:creationId xmlns:p14="http://schemas.microsoft.com/office/powerpoint/2010/main" val="2922656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7F93CB3-555F-4601-A486-59E82D9E8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2F2601-C4CE-4B73-A162-D5A14E519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Key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Ideas and Themes in Literature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AE6B79-0440-457F-9036-C4C304225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B2B94A8-3824-7F89-5C28-06B6DB69F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338129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78395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7F93CB3-555F-4601-A486-59E82D9E8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2F2601-C4CE-4B73-A162-D5A14E519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Key </a:t>
            </a: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Ideas and Themes in Literature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AE6B79-0440-457F-9036-C4C304225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B2B94A8-3824-7F89-5C28-06B6DB69F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633345"/>
              </p:ext>
            </p:extLst>
          </p:nvPr>
        </p:nvGraphicFramePr>
        <p:xfrm>
          <a:off x="4741863" y="639763"/>
          <a:ext cx="7155169" cy="5869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319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9077" y="235972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/>
              <a:t>Areas of Agreement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5097" y="2356230"/>
            <a:ext cx="6676102" cy="3238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Multimodal Teaching Enhances Engagement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There is a broad agreement (Laadem and </a:t>
            </a:r>
            <a:r>
              <a:rPr lang="en-GB" sz="2800" dirty="0" err="1"/>
              <a:t>Mallahi</a:t>
            </a:r>
            <a:r>
              <a:rPr lang="en-GB" sz="2800" dirty="0"/>
              <a:t> ,2019; Lim, </a:t>
            </a:r>
            <a:r>
              <a:rPr lang="en-GB" sz="2800" dirty="0" err="1"/>
              <a:t>Toh</a:t>
            </a:r>
            <a:r>
              <a:rPr lang="en-GB" sz="2800" dirty="0"/>
              <a:t>, and Nguyen,2022; Walsh,2010) that multimodal teaching strategies significantly enhance student engagement and learning outcomes.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 descr="Old computer monitors">
            <a:extLst>
              <a:ext uri="{FF2B5EF4-FFF2-40B4-BE49-F238E27FC236}">
                <a16:creationId xmlns:a16="http://schemas.microsoft.com/office/drawing/2014/main" id="{01E994DA-2E97-AFCB-87C0-50163B0CD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2" r="30995" b="-1"/>
          <a:stretch/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190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617" y="224473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/>
              <a:t>Areas of Debate</a:t>
            </a:r>
          </a:p>
        </p:txBody>
      </p:sp>
      <p:pic>
        <p:nvPicPr>
          <p:cNvPr id="5" name="Picture 4" descr="Old computer monitors">
            <a:extLst>
              <a:ext uri="{FF2B5EF4-FFF2-40B4-BE49-F238E27FC236}">
                <a16:creationId xmlns:a16="http://schemas.microsoft.com/office/drawing/2014/main" id="{29788D13-3063-D117-A404-67A885AB4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2" r="30995" b="-1"/>
          <a:stretch/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284" y="2198913"/>
            <a:ext cx="6887300" cy="4135399"/>
          </a:xfrm>
        </p:spPr>
        <p:txBody>
          <a:bodyPr>
            <a:normAutofit/>
          </a:bodyPr>
          <a:lstStyle/>
          <a:p>
            <a:r>
              <a:rPr lang="en-GB" sz="2800" b="1" dirty="0"/>
              <a:t>Effectiveness of Digital Modalities</a:t>
            </a:r>
          </a:p>
          <a:p>
            <a:endParaRPr lang="en-GB" sz="2800" b="1" dirty="0"/>
          </a:p>
          <a:p>
            <a:r>
              <a:rPr lang="en-GB" sz="2400" dirty="0"/>
              <a:t>There is debate over the effectiveness of digital modalities in multimodal teaching, with some scholars highlighting </a:t>
            </a:r>
            <a:r>
              <a:rPr lang="en-GB" sz="2400" b="1" i="1" dirty="0"/>
              <a:t>the potential for distraction and disengagement </a:t>
            </a:r>
            <a:r>
              <a:rPr lang="en-GB" sz="2400" dirty="0"/>
              <a:t>(Oppenheimer 2004), while others argue for their ability to </a:t>
            </a:r>
            <a:r>
              <a:rPr lang="en-GB" sz="2400" b="1" i="1" dirty="0"/>
              <a:t>enhance engagement </a:t>
            </a:r>
            <a:r>
              <a:rPr lang="en-GB" sz="2400" dirty="0"/>
              <a:t>(Laadem and </a:t>
            </a:r>
            <a:r>
              <a:rPr lang="en-GB" sz="2400" dirty="0" err="1"/>
              <a:t>Mallahi</a:t>
            </a:r>
            <a:r>
              <a:rPr lang="en-GB" sz="2400" dirty="0"/>
              <a:t> 2019 , Lim, </a:t>
            </a:r>
            <a:r>
              <a:rPr lang="en-GB" sz="2400" dirty="0" err="1"/>
              <a:t>Toh</a:t>
            </a:r>
            <a:r>
              <a:rPr lang="en-GB" sz="2400" dirty="0"/>
              <a:t>, and Nguyen 2022 and Walsh 2010).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52401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Critical Analysis of Key Research</a:t>
            </a:r>
            <a:br>
              <a:rPr lang="en-GB"/>
            </a:br>
            <a:r>
              <a:rPr lang="en-GB" sz="3200">
                <a:latin typeface="+mn-lt"/>
                <a:ea typeface="+mn-ea"/>
                <a:cs typeface="+mn-cs"/>
              </a:rPr>
              <a:t>Research Piece 1</a:t>
            </a:r>
            <a:endParaRPr lang="en-GB" sz="3200" dirty="0"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F23B99-E293-4BA5-95AB-1054930ECB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13" r="1406" b="11865"/>
          <a:stretch/>
        </p:blipFill>
        <p:spPr>
          <a:xfrm>
            <a:off x="98323" y="2349910"/>
            <a:ext cx="12093677" cy="328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0265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Analysis of Key Research</a:t>
            </a:r>
            <a:br>
              <a:rPr lang="en-GB" dirty="0"/>
            </a:br>
            <a:r>
              <a:rPr lang="en-GB" sz="3200" dirty="0">
                <a:latin typeface="+mn-lt"/>
                <a:ea typeface="+mn-ea"/>
                <a:cs typeface="+mn-cs"/>
              </a:rPr>
              <a:t>Research Piece 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F6433-2A3A-63E1-DFBB-F4632B965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18735"/>
            <a:ext cx="12149258" cy="307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4346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b="1" i="1" dirty="0"/>
              <a:t>Linking Gaps Identified to the Study 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2DC0865-6100-197E-EEDB-F237993C5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8278" y="2517280"/>
            <a:ext cx="2305864" cy="23058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2398" y="2271869"/>
            <a:ext cx="7299558" cy="3236602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Söhne"/>
              </a:rPr>
              <a:t>Gap1: </a:t>
            </a:r>
            <a:r>
              <a:rPr lang="en-GB" sz="2400" i="1" dirty="0">
                <a:latin typeface="Söhne"/>
              </a:rPr>
              <a:t>The effectiveness of multimodal teaching strategies in the context of cultural education, </a:t>
            </a:r>
            <a:r>
              <a:rPr lang="en-GB" sz="2400" dirty="0">
                <a:latin typeface="Söhne"/>
              </a:rPr>
              <a:t>particularly </a:t>
            </a:r>
            <a:r>
              <a:rPr lang="en-GB" sz="2400" b="0" i="0" dirty="0">
                <a:effectLst/>
                <a:latin typeface="Söhne"/>
              </a:rPr>
              <a:t>regarding non-Western cultural elements like the Chinese 24 Solar Terms.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b="0" i="0" dirty="0"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i="1" dirty="0">
                <a:effectLst/>
                <a:latin typeface="Söhne"/>
              </a:rPr>
              <a:t> Gap2: </a:t>
            </a:r>
            <a:r>
              <a:rPr lang="en-GB" sz="2400" i="1" dirty="0">
                <a:latin typeface="Söhne"/>
              </a:rPr>
              <a:t>A noticeable shortage of practical research </a:t>
            </a:r>
            <a:r>
              <a:rPr lang="en-GB" sz="2400" dirty="0">
                <a:latin typeface="Söhne"/>
              </a:rPr>
              <a:t>focusing on their application within cultural education </a:t>
            </a:r>
            <a:r>
              <a:rPr lang="en-GB" sz="2400" i="1" dirty="0">
                <a:latin typeface="Söhne"/>
              </a:rPr>
              <a:t>at the primary school level. </a:t>
            </a:r>
          </a:p>
        </p:txBody>
      </p:sp>
    </p:spTree>
    <p:extLst>
      <p:ext uri="{BB962C8B-B14F-4D97-AF65-F5344CB8AC3E}">
        <p14:creationId xmlns:p14="http://schemas.microsoft.com/office/powerpoint/2010/main" val="1369577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i="1" dirty="0"/>
              <a:t>Refined Research Questions Based on Literature Review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2DC0865-6100-197E-EEDB-F237993C5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8948" y="2647956"/>
            <a:ext cx="2266535" cy="22665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831" y="2426452"/>
            <a:ext cx="7467041" cy="29248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latin typeface="Söhne"/>
              </a:rPr>
              <a:t>Refined Main Research Question:</a:t>
            </a:r>
          </a:p>
          <a:p>
            <a:pPr marL="0" indent="0">
              <a:buNone/>
            </a:pPr>
            <a:r>
              <a:rPr lang="en-GB" sz="2800" i="1" dirty="0">
                <a:solidFill>
                  <a:srgbClr val="0D0D0D"/>
                </a:solidFill>
                <a:latin typeface="Söhne"/>
              </a:rPr>
              <a:t>H</a:t>
            </a:r>
            <a:r>
              <a:rPr lang="en-GB" sz="2800" b="0" i="1" dirty="0">
                <a:solidFill>
                  <a:srgbClr val="0D0D0D"/>
                </a:solidFill>
                <a:effectLst/>
                <a:latin typeface="Söhne"/>
              </a:rPr>
              <a:t>ow can multimodal teaching strategies be effectively applied to teach the Chinese 24 Solar Terms in a Welsh Primary School setting to enhance their cultural understanding and engagement?</a:t>
            </a:r>
            <a:endParaRPr lang="en-GB" sz="2800" i="1" dirty="0"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7544224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i="1"/>
              <a:t>Refined Research Questions Based on Literature Review</a:t>
            </a:r>
            <a:endParaRPr lang="en-GB" sz="4400" b="1" i="1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2DC0865-6100-197E-EEDB-F237993C5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8948" y="2647956"/>
            <a:ext cx="2266535" cy="22665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606" y="2074501"/>
            <a:ext cx="8318089" cy="41099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Söhne"/>
              </a:rPr>
              <a:t>Sub-Questions: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i="1" dirty="0">
                <a:solidFill>
                  <a:srgbClr val="0D0D0D"/>
                </a:solidFill>
                <a:latin typeface="Söhne"/>
              </a:rPr>
              <a:t> </a:t>
            </a:r>
            <a:r>
              <a:rPr lang="en-GB" sz="2200" i="1" dirty="0">
                <a:solidFill>
                  <a:srgbClr val="FF0000"/>
                </a:solidFill>
                <a:latin typeface="Söhne"/>
              </a:rPr>
              <a:t>What</a:t>
            </a:r>
            <a:r>
              <a:rPr lang="en-GB" sz="2200" i="1" dirty="0">
                <a:solidFill>
                  <a:srgbClr val="0D0D0D"/>
                </a:solidFill>
                <a:latin typeface="Söhne"/>
              </a:rPr>
              <a:t> multimodal strategies (e.g., songs, cultural activities, hands-on activates) are most effective in conveying the cultural significance of the Chinese 24 Solar Terms to Year 5 pupils?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i="1" dirty="0">
                <a:solidFill>
                  <a:srgbClr val="FF0000"/>
                </a:solidFill>
                <a:latin typeface="Söhne"/>
              </a:rPr>
              <a:t>How</a:t>
            </a:r>
            <a:r>
              <a:rPr lang="en-GB" sz="2200" i="1" dirty="0">
                <a:solidFill>
                  <a:srgbClr val="0D0D0D"/>
                </a:solidFill>
                <a:latin typeface="Söhne"/>
              </a:rPr>
              <a:t> do students' engagement and understanding of the Chinese 24 Solar Terms change when taught through a multimodal approach compared to traditional teaching methods?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i="1" dirty="0">
                <a:solidFill>
                  <a:srgbClr val="FF0000"/>
                </a:solidFill>
                <a:latin typeface="Söhne"/>
              </a:rPr>
              <a:t>What</a:t>
            </a:r>
            <a:r>
              <a:rPr lang="en-GB" sz="2200" i="1" dirty="0">
                <a:solidFill>
                  <a:srgbClr val="0D0D0D"/>
                </a:solidFill>
                <a:latin typeface="Söhne"/>
              </a:rPr>
              <a:t> are the perceived challenges and opportunities among educators in implementing multimodal approaches to cultural education, specifically for teaching the Chinese 24 Solar Terms?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0" i="1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>
              <a:buNone/>
            </a:pPr>
            <a:endParaRPr lang="en-GB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3092447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4469-7BBC-D0BF-2E3F-3F1E7727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4400" b="1" i="1" dirty="0"/>
              <a:t>Implications for the Study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2DC0865-6100-197E-EEDB-F237993C5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8948" y="2647956"/>
            <a:ext cx="2266535" cy="22665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058B-CB3E-4DD7-45CA-C4D01BFD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166" y="2413649"/>
            <a:ext cx="7986698" cy="3218224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i="1" dirty="0">
                <a:solidFill>
                  <a:schemeClr val="tx1"/>
                </a:solidFill>
                <a:latin typeface="Söhne"/>
              </a:rPr>
              <a:t> C</a:t>
            </a:r>
            <a:r>
              <a:rPr lang="en-GB" sz="2800" b="0" i="1" dirty="0">
                <a:solidFill>
                  <a:schemeClr val="tx1"/>
                </a:solidFill>
                <a:effectLst/>
                <a:latin typeface="Söhne"/>
              </a:rPr>
              <a:t>ontribute to the field of multimodal and cultural education of Chinese 24 solar terms.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Söhne"/>
              </a:rPr>
              <a:t> </a:t>
            </a:r>
            <a:r>
              <a:rPr lang="en-GB" sz="2800" i="1" dirty="0">
                <a:solidFill>
                  <a:schemeClr val="tx1"/>
                </a:solidFill>
                <a:latin typeface="Söhne"/>
              </a:rPr>
              <a:t>Aim to provide practical insights </a:t>
            </a:r>
            <a:r>
              <a:rPr lang="en-GB" sz="2800" dirty="0">
                <a:solidFill>
                  <a:schemeClr val="tx1"/>
                </a:solidFill>
                <a:latin typeface="Söhne"/>
              </a:rPr>
              <a:t>in multimodal approach for cultural education that can be applied beyond the specific context of Welsh primary education.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i="1" dirty="0">
              <a:solidFill>
                <a:srgbClr val="FF0000"/>
              </a:solidFill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b="0" i="1" dirty="0">
              <a:solidFill>
                <a:srgbClr val="FF0000"/>
              </a:solidFill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D0D0D"/>
              </a:solidFill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b="0" i="1" dirty="0">
              <a:solidFill>
                <a:srgbClr val="0D0D0D"/>
              </a:solidFill>
              <a:effectLst/>
              <a:latin typeface="Söhne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56013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3B3B6C5-748F-437C-AE76-DB11FEA9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97CEB5D-9BB2-475C-BA8D-AC88BB8C9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43ECE35-23E4-2341-7EC0-E8AD1B905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77456" y="809335"/>
            <a:ext cx="6766078" cy="4927601"/>
          </a:xfrm>
        </p:spPr>
        <p:txBody>
          <a:bodyPr anchor="ctr">
            <a:normAutofit/>
          </a:bodyPr>
          <a:lstStyle/>
          <a:p>
            <a:br>
              <a:rPr lang="en-GB" sz="5400" dirty="0"/>
            </a:br>
            <a:r>
              <a:rPr lang="en-GB" sz="5400" dirty="0"/>
              <a:t>Questions?</a:t>
            </a:r>
            <a:br>
              <a:rPr lang="en-GB" sz="5400" dirty="0"/>
            </a:br>
            <a:br>
              <a:rPr lang="en-GB" sz="5400" dirty="0"/>
            </a:br>
            <a:r>
              <a:rPr lang="en-GB" sz="5400" dirty="0"/>
              <a:t>Thank you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B14AD1F-ADD5-46E7-966F-4C0290232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2075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0C5C-14A5-875C-4BB7-0CD1B0E2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26785"/>
            <a:ext cx="10058400" cy="1450757"/>
          </a:xfrm>
        </p:spPr>
        <p:txBody>
          <a:bodyPr/>
          <a:lstStyle/>
          <a:p>
            <a:r>
              <a:rPr lang="en-US" dirty="0"/>
              <a:t>References</a:t>
            </a:r>
            <a:r>
              <a:rPr lang="en-US" sz="48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D543C-28CC-E01C-E3DF-F8FDF7333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329" y="1953888"/>
            <a:ext cx="9827342" cy="3925802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Choi, J. and Yi, Y. (2016)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</a:rPr>
              <a:t>‘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Teachers' integration of multimodality into classroom practices for English language learners’, </a:t>
            </a:r>
            <a:r>
              <a:rPr lang="en-GB" sz="1600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Tesol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Journal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(2), pp.304-327. Available at: https://doi.org/10.1002/tesj.204</a:t>
            </a:r>
          </a:p>
          <a:p>
            <a:pPr marL="0" indent="0" fontAlgn="base">
              <a:buNone/>
            </a:pP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Kress, G., </a:t>
            </a:r>
            <a:r>
              <a:rPr lang="en-GB" sz="1800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Charalampos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, T., </a:t>
            </a:r>
            <a:r>
              <a:rPr lang="en-GB" sz="1800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Jewitt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, C. and </a:t>
            </a:r>
            <a:r>
              <a:rPr lang="en-GB" sz="1800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Ogborn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, J. (2006) </a:t>
            </a:r>
            <a:r>
              <a:rPr lang="en-GB" sz="1800" i="1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Multimodal teaching and learning: The </a:t>
            </a:r>
            <a:r>
              <a:rPr lang="en-GB" sz="1800" i="1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rhetorics</a:t>
            </a:r>
            <a:r>
              <a:rPr lang="en-GB" sz="1800" i="1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of the science classroom. 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Bloomsbury: London.</a:t>
            </a:r>
          </a:p>
          <a:p>
            <a:pPr marL="0" indent="0" fontAlgn="base">
              <a:buNone/>
            </a:pP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Kress, G. (2009) </a:t>
            </a:r>
            <a:r>
              <a:rPr lang="en-GB" sz="1800" i="1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Multimodality: A Social Semiotic Approach to Contemporary Communication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800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Routledge:London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 fontAlgn="base">
              <a:buNone/>
            </a:pPr>
            <a:r>
              <a:rPr lang="en-GB" sz="1800" b="0" i="0" dirty="0" err="1">
                <a:solidFill>
                  <a:schemeClr val="tx1"/>
                </a:solidFill>
                <a:effectLst/>
              </a:rPr>
              <a:t>Laadem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, M. and </a:t>
            </a:r>
            <a:r>
              <a:rPr lang="en-GB" sz="1800" b="0" i="0" dirty="0" err="1">
                <a:solidFill>
                  <a:schemeClr val="tx1"/>
                </a:solidFill>
                <a:effectLst/>
              </a:rPr>
              <a:t>Mallahi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, H. (2019) ‘Multimodal pedagogies in teaching English for specific purposes in higher education: Perceptions, challenges and strategies’, </a:t>
            </a:r>
            <a:r>
              <a:rPr lang="en-GB" sz="1800" b="0" i="1" dirty="0">
                <a:solidFill>
                  <a:schemeClr val="tx1"/>
                </a:solidFill>
                <a:effectLst/>
              </a:rPr>
              <a:t>International Journal on Studies in Education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, </a:t>
            </a:r>
            <a:r>
              <a:rPr lang="en-GB" sz="1800" b="0" i="1" dirty="0">
                <a:solidFill>
                  <a:schemeClr val="tx1"/>
                </a:solidFill>
                <a:effectLst/>
              </a:rPr>
              <a:t>1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(1), pp.33-38.</a:t>
            </a:r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fontAlgn="base">
              <a:buNone/>
            </a:pP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Lems, K. (2018) ‘New ideas for teaching English using songs and music’, </a:t>
            </a:r>
            <a:r>
              <a:rPr lang="en-GB" sz="1800" i="1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English </a:t>
            </a:r>
            <a:r>
              <a:rPr lang="en-GB" sz="1800" i="1" dirty="0" err="1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Teacbing</a:t>
            </a:r>
            <a:r>
              <a:rPr lang="en-GB" sz="1800" i="1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Forum, </a:t>
            </a:r>
            <a:r>
              <a:rPr lang="en-GB" sz="18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56 (1) pp.14-21</a:t>
            </a:r>
          </a:p>
          <a:p>
            <a:pPr marL="0" indent="0" fontAlgn="base">
              <a:buNone/>
            </a:pPr>
            <a:r>
              <a:rPr lang="en-GB" sz="1800" b="0" i="0" dirty="0">
                <a:solidFill>
                  <a:schemeClr val="tx1"/>
                </a:solidFill>
                <a:effectLst/>
              </a:rPr>
              <a:t>Li, M. (2020)</a:t>
            </a:r>
            <a:r>
              <a:rPr lang="en-GB" sz="1800" dirty="0">
                <a:solidFill>
                  <a:schemeClr val="tx1"/>
                </a:solidFill>
              </a:rPr>
              <a:t> ‘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Multimodal pedagogy in TESOL teacher education: Students’ perspectives’, </a:t>
            </a:r>
            <a:r>
              <a:rPr lang="en-GB" sz="1800" b="0" i="1" dirty="0">
                <a:solidFill>
                  <a:schemeClr val="tx1"/>
                </a:solidFill>
                <a:effectLst/>
              </a:rPr>
              <a:t>System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, </a:t>
            </a:r>
            <a:r>
              <a:rPr lang="en-GB" sz="1800" b="0" i="1" dirty="0">
                <a:solidFill>
                  <a:schemeClr val="tx1"/>
                </a:solidFill>
                <a:effectLst/>
              </a:rPr>
              <a:t>94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, 102337. Available </a:t>
            </a:r>
            <a:r>
              <a:rPr lang="en-GB" sz="1800" b="0" i="0" dirty="0" err="1">
                <a:solidFill>
                  <a:schemeClr val="tx1"/>
                </a:solidFill>
                <a:effectLst/>
              </a:rPr>
              <a:t>at:https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://doi.org/10.1016/j.system.2020.102337</a:t>
            </a:r>
          </a:p>
          <a:p>
            <a:pPr marL="0" indent="0" fontAlgn="base">
              <a:buNone/>
            </a:pPr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fontAlgn="base">
              <a:buNone/>
            </a:pPr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solidFill>
                <a:schemeClr val="tx1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349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0C5C-14A5-875C-4BB7-0CD1B0E2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03769"/>
            <a:ext cx="10058400" cy="1450757"/>
          </a:xfrm>
        </p:spPr>
        <p:txBody>
          <a:bodyPr/>
          <a:lstStyle/>
          <a:p>
            <a:r>
              <a:rPr lang="en-US" dirty="0"/>
              <a:t>References</a:t>
            </a:r>
            <a:r>
              <a:rPr lang="en-US" sz="48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3F50C3-2DC4-4093-9543-5216218136D9}"/>
              </a:ext>
            </a:extLst>
          </p:cNvPr>
          <p:cNvSpPr txBox="1"/>
          <p:nvPr/>
        </p:nvSpPr>
        <p:spPr>
          <a:xfrm>
            <a:off x="1097280" y="1882492"/>
            <a:ext cx="100584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800" b="0" i="0" dirty="0">
                <a:effectLst/>
              </a:rPr>
              <a:t>Lim, F. V., </a:t>
            </a:r>
            <a:r>
              <a:rPr lang="en-GB" sz="1800" b="0" i="0" dirty="0" err="1">
                <a:effectLst/>
              </a:rPr>
              <a:t>Toh</a:t>
            </a:r>
            <a:r>
              <a:rPr lang="en-GB" sz="1800" b="0" i="0" dirty="0">
                <a:effectLst/>
              </a:rPr>
              <a:t>, W. and Nguyen, T. T. H. (2022) ‘Multimodality in the English language classroom: a systematic review of literature’, </a:t>
            </a:r>
            <a:r>
              <a:rPr lang="en-GB" sz="1800" b="0" i="1" dirty="0">
                <a:effectLst/>
              </a:rPr>
              <a:t>Linguistics and Education</a:t>
            </a:r>
            <a:r>
              <a:rPr lang="en-GB" sz="1800" b="0" i="0" dirty="0">
                <a:effectLst/>
              </a:rPr>
              <a:t>, 69, 101048. Available at: https://doi.org/10.1016/j.linged.2022.101048</a:t>
            </a:r>
          </a:p>
          <a:p>
            <a:pPr fontAlgn="base"/>
            <a:endParaRPr lang="en-GB" sz="1800" b="0" i="0" dirty="0">
              <a:effectLst/>
            </a:endParaRPr>
          </a:p>
          <a:p>
            <a:pPr fontAlgn="base"/>
            <a:r>
              <a:rPr lang="en-GB" sz="1800" b="0" i="0" dirty="0">
                <a:effectLst/>
              </a:rPr>
              <a:t>Magnusson, P. and </a:t>
            </a:r>
            <a:r>
              <a:rPr lang="en-GB" sz="1800" b="0" i="0" dirty="0" err="1">
                <a:effectLst/>
              </a:rPr>
              <a:t>Godhe</a:t>
            </a:r>
            <a:r>
              <a:rPr lang="en-GB" sz="1800" b="0" i="0" dirty="0">
                <a:effectLst/>
              </a:rPr>
              <a:t>, A. L. (2019) ‘Multimodality in language education—implications for teaching’, </a:t>
            </a:r>
            <a:r>
              <a:rPr lang="en-GB" sz="1800" b="0" i="1" dirty="0">
                <a:effectLst/>
              </a:rPr>
              <a:t>Designs for Learning</a:t>
            </a:r>
            <a:r>
              <a:rPr lang="en-GB" sz="1800" b="0" i="0" dirty="0">
                <a:effectLst/>
              </a:rPr>
              <a:t>, 11(1), pp.127-137. Available at:</a:t>
            </a:r>
            <a:r>
              <a:rPr lang="pt-BR" dirty="0"/>
              <a:t> https://doi.org/10.16993/dfl.127</a:t>
            </a:r>
            <a:endParaRPr lang="en-GB" sz="1800" b="0" i="0" dirty="0">
              <a:effectLst/>
            </a:endParaRPr>
          </a:p>
          <a:p>
            <a:pPr fontAlgn="base"/>
            <a:endParaRPr lang="en-GB" sz="1800" b="0" i="0" dirty="0">
              <a:effectLst/>
            </a:endParaRPr>
          </a:p>
          <a:p>
            <a:pPr fontAlgn="base"/>
            <a:r>
              <a:rPr lang="en-GB" sz="1800" b="0" i="0" dirty="0">
                <a:effectLst/>
              </a:rPr>
              <a:t>Oppenheimer, T. (2004) </a:t>
            </a:r>
            <a:r>
              <a:rPr lang="en-GB" sz="1800" b="0" i="1" dirty="0">
                <a:effectLst/>
              </a:rPr>
              <a:t>The flickering mind: saving education from the false promise of technology,</a:t>
            </a:r>
            <a:r>
              <a:rPr lang="en-GB" sz="1800" b="0" i="0" dirty="0">
                <a:effectLst/>
              </a:rPr>
              <a:t> Random House Trade Paperbacks: New York.</a:t>
            </a:r>
          </a:p>
          <a:p>
            <a:pPr fontAlgn="base"/>
            <a:endParaRPr lang="en-GB" sz="1800" b="0" i="0" dirty="0">
              <a:effectLst/>
            </a:endParaRPr>
          </a:p>
          <a:p>
            <a:pPr fontAlgn="base"/>
            <a:r>
              <a:rPr lang="en-GB" sz="1800" b="0" i="0" dirty="0">
                <a:effectLst/>
              </a:rPr>
              <a:t>Ryan, J., Scott, A. and Walsh, M. (2010) ‘Pedagogy in the multimodal classroom: an analysis of the challenges and opportunities for teachers’, </a:t>
            </a:r>
            <a:r>
              <a:rPr lang="en-GB" sz="1800" b="0" i="1" dirty="0">
                <a:effectLst/>
              </a:rPr>
              <a:t>Teachers and Teaching: Theory and Practice</a:t>
            </a:r>
            <a:r>
              <a:rPr lang="en-GB" sz="1800" b="0" i="0" dirty="0">
                <a:effectLst/>
              </a:rPr>
              <a:t>, 16(4), pp.477-489. Available at: https://doi.org/10.1080/13540601003754871</a:t>
            </a:r>
          </a:p>
          <a:p>
            <a:pPr fontAlgn="base"/>
            <a:endParaRPr lang="en-GB" sz="18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47027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0C5C-14A5-875C-4BB7-0CD1B0E2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03769"/>
            <a:ext cx="10058400" cy="1450757"/>
          </a:xfrm>
        </p:spPr>
        <p:txBody>
          <a:bodyPr/>
          <a:lstStyle/>
          <a:p>
            <a:r>
              <a:rPr lang="en-US" dirty="0"/>
              <a:t>References</a:t>
            </a:r>
            <a:r>
              <a:rPr lang="en-US" sz="48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D543C-28CC-E01C-E3DF-F8FDF7333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746" y="1934223"/>
            <a:ext cx="10347467" cy="3571842"/>
          </a:xfrm>
        </p:spPr>
        <p:txBody>
          <a:bodyPr>
            <a:normAutofit/>
          </a:bodyPr>
          <a:lstStyle/>
          <a:p>
            <a:pPr fontAlgn="base"/>
            <a:endParaRPr lang="en-GB" sz="2100" dirty="0">
              <a:solidFill>
                <a:srgbClr val="000000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endParaRPr lang="en-GB" sz="2100" dirty="0">
              <a:solidFill>
                <a:srgbClr val="000000"/>
              </a:solidFill>
              <a:latin typeface="Calibri" panose="020F0502020204030204"/>
              <a:ea typeface="Calibri" panose="020F0502020204030204" pitchFamily="34" charset="0"/>
            </a:endParaRPr>
          </a:p>
          <a:p>
            <a:endParaRPr lang="en-GB" sz="2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3F50C3-2DC4-4093-9543-5216218136D9}"/>
              </a:ext>
            </a:extLst>
          </p:cNvPr>
          <p:cNvSpPr txBox="1"/>
          <p:nvPr/>
        </p:nvSpPr>
        <p:spPr>
          <a:xfrm>
            <a:off x="1097280" y="1995452"/>
            <a:ext cx="1104162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solidFill>
                  <a:srgbClr val="222222"/>
                </a:solidFill>
              </a:rPr>
              <a:t>Tan, L., Zammit, K., </a:t>
            </a:r>
            <a:r>
              <a:rPr lang="en-GB" dirty="0" err="1">
                <a:solidFill>
                  <a:srgbClr val="222222"/>
                </a:solidFill>
              </a:rPr>
              <a:t>D’warte</a:t>
            </a:r>
            <a:r>
              <a:rPr lang="en-GB" dirty="0">
                <a:solidFill>
                  <a:srgbClr val="222222"/>
                </a:solidFill>
              </a:rPr>
              <a:t>, J. and </a:t>
            </a:r>
            <a:r>
              <a:rPr lang="en-GB" dirty="0" err="1">
                <a:solidFill>
                  <a:srgbClr val="222222"/>
                </a:solidFill>
              </a:rPr>
              <a:t>Gearside</a:t>
            </a:r>
            <a:r>
              <a:rPr lang="en-GB" dirty="0">
                <a:solidFill>
                  <a:srgbClr val="222222"/>
                </a:solidFill>
              </a:rPr>
              <a:t>, A. (2020) ‘Assessing multimodal literacies in practice: a critical review of its implementations in educational settings’, </a:t>
            </a:r>
            <a:r>
              <a:rPr lang="en-GB" i="1" dirty="0">
                <a:solidFill>
                  <a:srgbClr val="222222"/>
                </a:solidFill>
              </a:rPr>
              <a:t>Language and Education</a:t>
            </a:r>
            <a:r>
              <a:rPr lang="en-GB" dirty="0">
                <a:solidFill>
                  <a:srgbClr val="222222"/>
                </a:solidFill>
              </a:rPr>
              <a:t>, 34(2), pp.97-114. Available at: https://doi.org/10.1080/09500782.2019.1708926</a:t>
            </a:r>
          </a:p>
          <a:p>
            <a:pPr fontAlgn="base"/>
            <a:endParaRPr lang="en-GB" dirty="0">
              <a:solidFill>
                <a:srgbClr val="222222"/>
              </a:solidFill>
            </a:endParaRPr>
          </a:p>
          <a:p>
            <a:pPr fontAlgn="base"/>
            <a:r>
              <a:rPr lang="en-GB" dirty="0">
                <a:solidFill>
                  <a:srgbClr val="222222"/>
                </a:solidFill>
              </a:rPr>
              <a:t>Walsh, M. (2010) ‘Multimodal literacy: What does it mean for classroom practice?’, </a:t>
            </a:r>
            <a:r>
              <a:rPr lang="en-GB" i="1" dirty="0">
                <a:solidFill>
                  <a:srgbClr val="222222"/>
                </a:solidFill>
              </a:rPr>
              <a:t>The Australian Journal of Language and Literacy</a:t>
            </a:r>
            <a:r>
              <a:rPr lang="en-GB" dirty="0">
                <a:solidFill>
                  <a:srgbClr val="222222"/>
                </a:solidFill>
              </a:rPr>
              <a:t>, 33(3), pp. 211-239.</a:t>
            </a:r>
          </a:p>
          <a:p>
            <a:pPr fontAlgn="base"/>
            <a:endParaRPr lang="en-GB" dirty="0">
              <a:solidFill>
                <a:srgbClr val="222222"/>
              </a:solidFill>
            </a:endParaRPr>
          </a:p>
          <a:p>
            <a:pPr fontAlgn="base"/>
            <a:r>
              <a:rPr lang="en-GB" dirty="0">
                <a:solidFill>
                  <a:srgbClr val="222222"/>
                </a:solidFill>
              </a:rPr>
              <a:t>Wyatt-Smith, C. and Kimber, K. (2009) ‘Working multimodally: Challenges for assessment</a:t>
            </a:r>
            <a:r>
              <a:rPr lang="en-GB" i="1" dirty="0">
                <a:solidFill>
                  <a:srgbClr val="222222"/>
                </a:solidFill>
              </a:rPr>
              <a:t>’, English teaching: Practice and critique</a:t>
            </a:r>
            <a:r>
              <a:rPr lang="en-GB" dirty="0">
                <a:solidFill>
                  <a:srgbClr val="222222"/>
                </a:solidFill>
              </a:rPr>
              <a:t>, 8(3), pp, 70-90.</a:t>
            </a:r>
          </a:p>
          <a:p>
            <a:pPr fontAlgn="base"/>
            <a:endParaRPr lang="en-GB" dirty="0">
              <a:solidFill>
                <a:srgbClr val="222222"/>
              </a:solidFill>
            </a:endParaRPr>
          </a:p>
          <a:p>
            <a:pPr fontAlgn="base"/>
            <a:r>
              <a:rPr lang="en-GB" dirty="0">
                <a:solidFill>
                  <a:srgbClr val="222222"/>
                </a:solidFill>
              </a:rPr>
              <a:t>Yelland, N.J. (2018) ‘A pedagogy of multiliteracies: Young children and multimodal learning with tablets’, </a:t>
            </a:r>
            <a:r>
              <a:rPr lang="en-GB" i="1" dirty="0">
                <a:solidFill>
                  <a:srgbClr val="222222"/>
                </a:solidFill>
              </a:rPr>
              <a:t>British Journal of Educational Technology</a:t>
            </a:r>
            <a:r>
              <a:rPr lang="en-GB" dirty="0">
                <a:solidFill>
                  <a:srgbClr val="222222"/>
                </a:solidFill>
              </a:rPr>
              <a:t>, 45 (5), pp.847-858.</a:t>
            </a:r>
          </a:p>
          <a:p>
            <a:pPr fontAlgn="base"/>
            <a:endParaRPr lang="en-GB" dirty="0">
              <a:solidFill>
                <a:srgbClr val="222222"/>
              </a:solidFill>
            </a:endParaRPr>
          </a:p>
          <a:p>
            <a:pPr fontAlgn="base"/>
            <a:r>
              <a:rPr lang="en-GB" dirty="0">
                <a:solidFill>
                  <a:srgbClr val="222222"/>
                </a:solidFill>
              </a:rPr>
              <a:t>Zhou, X., Li, Z. and Yeh, S. F. (2022) ‘Teaching English and Solar Terms through a Multimodal Approach to Young Chinese Children’, </a:t>
            </a:r>
            <a:r>
              <a:rPr lang="en-GB" i="1" dirty="0">
                <a:solidFill>
                  <a:srgbClr val="222222"/>
                </a:solidFill>
              </a:rPr>
              <a:t>Multimodal Literacies in Young Emergent Bilinguals: Beyond Print-Centric Practices</a:t>
            </a:r>
            <a:r>
              <a:rPr lang="en-GB" dirty="0">
                <a:solidFill>
                  <a:srgbClr val="222222"/>
                </a:solidFill>
              </a:rPr>
              <a:t>, 105.</a:t>
            </a:r>
          </a:p>
          <a:p>
            <a:pPr fontAlgn="base"/>
            <a:endParaRPr lang="en-GB" dirty="0">
              <a:solidFill>
                <a:srgbClr val="22222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78289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1888</Words>
  <Application>Microsoft Office PowerPoint</Application>
  <PresentationFormat>Widescreen</PresentationFormat>
  <Paragraphs>154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Söhne</vt:lpstr>
      <vt:lpstr>Arial</vt:lpstr>
      <vt:lpstr>Calibri</vt:lpstr>
      <vt:lpstr>Calibri Light</vt:lpstr>
      <vt:lpstr>Retrospect</vt:lpstr>
      <vt:lpstr>Multimodal Strategies in Teaching Chinese 24 Solar Terms Literature Review</vt:lpstr>
      <vt:lpstr>Agenda</vt:lpstr>
      <vt:lpstr>Overview of Literature Review Structure</vt:lpstr>
      <vt:lpstr>Study Aims</vt:lpstr>
      <vt:lpstr>Positionality</vt:lpstr>
      <vt:lpstr>Background and Rationale for the Study</vt:lpstr>
      <vt:lpstr>Process of  the  Literature Review</vt:lpstr>
      <vt:lpstr>Approach to Critical Literature Review</vt:lpstr>
      <vt:lpstr>Critiquing and  Defining  Key Terms</vt:lpstr>
      <vt:lpstr>Critiquing and  Defining  Key Terms</vt:lpstr>
      <vt:lpstr>Key  Ideas and Themes in Literature</vt:lpstr>
      <vt:lpstr>Key  Ideas and Themes in Literature</vt:lpstr>
      <vt:lpstr>Key  Ideas and Themes in Literature</vt:lpstr>
      <vt:lpstr>Key  Ideas and Themes in Literature</vt:lpstr>
      <vt:lpstr>Areas of Agreement </vt:lpstr>
      <vt:lpstr>Areas of Debate</vt:lpstr>
      <vt:lpstr>Critical Analysis of Key Research Research Piece 1</vt:lpstr>
      <vt:lpstr>Critical Analysis of Key Research Research Piece 2</vt:lpstr>
      <vt:lpstr>Linking Gaps Identified to the Study </vt:lpstr>
      <vt:lpstr>Refined Research Questions Based on Literature Review</vt:lpstr>
      <vt:lpstr>Refined Research Questions Based on Literature Review</vt:lpstr>
      <vt:lpstr>Implications for the Study</vt:lpstr>
      <vt:lpstr> Questions?  Thank you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chen cindy</dc:creator>
  <cp:lastModifiedBy>Cindy Chen</cp:lastModifiedBy>
  <cp:revision>26</cp:revision>
  <dcterms:created xsi:type="dcterms:W3CDTF">2023-10-29T19:15:04Z</dcterms:created>
  <dcterms:modified xsi:type="dcterms:W3CDTF">2024-02-26T20:44:48Z</dcterms:modified>
</cp:coreProperties>
</file>