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66"/>
  </p:notesMasterIdLst>
  <p:sldIdLst>
    <p:sldId id="256" r:id="rId2"/>
    <p:sldId id="257" r:id="rId3"/>
    <p:sldId id="294" r:id="rId4"/>
    <p:sldId id="320" r:id="rId5"/>
    <p:sldId id="292" r:id="rId6"/>
    <p:sldId id="289" r:id="rId7"/>
    <p:sldId id="290" r:id="rId8"/>
    <p:sldId id="291" r:id="rId9"/>
    <p:sldId id="260" r:id="rId10"/>
    <p:sldId id="258" r:id="rId11"/>
    <p:sldId id="259" r:id="rId12"/>
    <p:sldId id="286" r:id="rId13"/>
    <p:sldId id="261" r:id="rId14"/>
    <p:sldId id="296" r:id="rId15"/>
    <p:sldId id="262" r:id="rId16"/>
    <p:sldId id="264" r:id="rId17"/>
    <p:sldId id="265" r:id="rId18"/>
    <p:sldId id="263" r:id="rId19"/>
    <p:sldId id="297" r:id="rId20"/>
    <p:sldId id="298" r:id="rId21"/>
    <p:sldId id="299" r:id="rId22"/>
    <p:sldId id="281" r:id="rId23"/>
    <p:sldId id="282" r:id="rId24"/>
    <p:sldId id="283" r:id="rId25"/>
    <p:sldId id="284" r:id="rId26"/>
    <p:sldId id="267" r:id="rId27"/>
    <p:sldId id="268" r:id="rId28"/>
    <p:sldId id="266" r:id="rId29"/>
    <p:sldId id="269" r:id="rId30"/>
    <p:sldId id="271" r:id="rId31"/>
    <p:sldId id="270" r:id="rId32"/>
    <p:sldId id="272" r:id="rId33"/>
    <p:sldId id="273" r:id="rId34"/>
    <p:sldId id="274" r:id="rId35"/>
    <p:sldId id="275" r:id="rId36"/>
    <p:sldId id="277" r:id="rId37"/>
    <p:sldId id="276" r:id="rId38"/>
    <p:sldId id="280" r:id="rId39"/>
    <p:sldId id="323" r:id="rId40"/>
    <p:sldId id="293" r:id="rId41"/>
    <p:sldId id="287" r:id="rId42"/>
    <p:sldId id="288" r:id="rId43"/>
    <p:sldId id="300" r:id="rId44"/>
    <p:sldId id="301" r:id="rId45"/>
    <p:sldId id="302" r:id="rId46"/>
    <p:sldId id="303" r:id="rId47"/>
    <p:sldId id="304" r:id="rId48"/>
    <p:sldId id="305" r:id="rId49"/>
    <p:sldId id="306" r:id="rId50"/>
    <p:sldId id="307" r:id="rId51"/>
    <p:sldId id="308" r:id="rId52"/>
    <p:sldId id="309" r:id="rId53"/>
    <p:sldId id="310" r:id="rId54"/>
    <p:sldId id="311" r:id="rId55"/>
    <p:sldId id="312" r:id="rId56"/>
    <p:sldId id="313" r:id="rId57"/>
    <p:sldId id="314" r:id="rId58"/>
    <p:sldId id="315" r:id="rId59"/>
    <p:sldId id="316" r:id="rId60"/>
    <p:sldId id="321" r:id="rId61"/>
    <p:sldId id="322" r:id="rId62"/>
    <p:sldId id="318" r:id="rId63"/>
    <p:sldId id="285" r:id="rId64"/>
    <p:sldId id="319" r:id="rId6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82" d="100"/>
          <a:sy n="82" d="100"/>
        </p:scale>
        <p:origin x="234" y="12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EFD7A6D-5F0E-40D3-9A90-41A65BE525B8}" type="datetimeFigureOut">
              <a:rPr lang="en-GB" smtClean="0"/>
              <a:t>24/02/2020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93A3962-85A8-4AA1-8A14-540B130B2ABD}" type="slidenum">
              <a:rPr lang="en-GB" smtClean="0"/>
              <a:t>‹#›</a:t>
            </a:fld>
            <a:endParaRPr lang="en-GB"/>
          </a:p>
        </p:txBody>
      </p:sp>
    </p:spTree>
    <p:extLst>
      <p:ext uri="{BB962C8B-B14F-4D97-AF65-F5344CB8AC3E}">
        <p14:creationId xmlns:p14="http://schemas.microsoft.com/office/powerpoint/2010/main" val="41829372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www.bbc.co.uk/worldservice/learningenglish/radio/specials/1535_questionanswer/page37.shtml" TargetMode="External"/><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Read Leach</a:t>
            </a:r>
            <a:r>
              <a:rPr lang="en-GB" baseline="0" dirty="0" smtClean="0"/>
              <a:t> page 2</a:t>
            </a:r>
            <a:endParaRPr lang="en-GB" dirty="0"/>
          </a:p>
        </p:txBody>
      </p:sp>
      <p:sp>
        <p:nvSpPr>
          <p:cNvPr id="4" name="Slide Number Placeholder 3"/>
          <p:cNvSpPr>
            <a:spLocks noGrp="1"/>
          </p:cNvSpPr>
          <p:nvPr>
            <p:ph type="sldNum" sz="quarter" idx="10"/>
          </p:nvPr>
        </p:nvSpPr>
        <p:spPr/>
        <p:txBody>
          <a:bodyPr/>
          <a:lstStyle/>
          <a:p>
            <a:fld id="{593A3962-85A8-4AA1-8A14-540B130B2ABD}" type="slidenum">
              <a:rPr lang="en-GB" smtClean="0"/>
              <a:t>4</a:t>
            </a:fld>
            <a:endParaRPr lang="en-GB"/>
          </a:p>
        </p:txBody>
      </p:sp>
    </p:spTree>
    <p:extLst>
      <p:ext uri="{BB962C8B-B14F-4D97-AF65-F5344CB8AC3E}">
        <p14:creationId xmlns:p14="http://schemas.microsoft.com/office/powerpoint/2010/main" val="310196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Monet: Impression, Sunrise 1872</a:t>
            </a:r>
            <a:endParaRPr lang="en-GB" dirty="0"/>
          </a:p>
        </p:txBody>
      </p:sp>
      <p:sp>
        <p:nvSpPr>
          <p:cNvPr id="4" name="Slide Number Placeholder 3"/>
          <p:cNvSpPr>
            <a:spLocks noGrp="1"/>
          </p:cNvSpPr>
          <p:nvPr>
            <p:ph type="sldNum" sz="quarter" idx="10"/>
          </p:nvPr>
        </p:nvSpPr>
        <p:spPr/>
        <p:txBody>
          <a:bodyPr/>
          <a:lstStyle/>
          <a:p>
            <a:fld id="{593A3962-85A8-4AA1-8A14-540B130B2ABD}" type="slidenum">
              <a:rPr lang="en-GB" smtClean="0"/>
              <a:t>13</a:t>
            </a:fld>
            <a:endParaRPr lang="en-GB"/>
          </a:p>
        </p:txBody>
      </p:sp>
    </p:spTree>
    <p:extLst>
      <p:ext uri="{BB962C8B-B14F-4D97-AF65-F5344CB8AC3E}">
        <p14:creationId xmlns:p14="http://schemas.microsoft.com/office/powerpoint/2010/main" val="39246692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Sunset</a:t>
            </a:r>
            <a:r>
              <a:rPr lang="en-GB" baseline="0" dirty="0" smtClean="0"/>
              <a:t> on the Seine, Monet 1880</a:t>
            </a:r>
            <a:endParaRPr lang="en-GB" dirty="0"/>
          </a:p>
        </p:txBody>
      </p:sp>
      <p:sp>
        <p:nvSpPr>
          <p:cNvPr id="4" name="Slide Number Placeholder 3"/>
          <p:cNvSpPr>
            <a:spLocks noGrp="1"/>
          </p:cNvSpPr>
          <p:nvPr>
            <p:ph type="sldNum" sz="quarter" idx="10"/>
          </p:nvPr>
        </p:nvSpPr>
        <p:spPr/>
        <p:txBody>
          <a:bodyPr/>
          <a:lstStyle/>
          <a:p>
            <a:fld id="{593A3962-85A8-4AA1-8A14-540B130B2ABD}" type="slidenum">
              <a:rPr lang="en-GB" smtClean="0"/>
              <a:t>39</a:t>
            </a:fld>
            <a:endParaRPr lang="en-GB"/>
          </a:p>
        </p:txBody>
      </p:sp>
    </p:spTree>
    <p:extLst>
      <p:ext uri="{BB962C8B-B14F-4D97-AF65-F5344CB8AC3E}">
        <p14:creationId xmlns:p14="http://schemas.microsoft.com/office/powerpoint/2010/main" val="13737674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hlinkClick r:id="rId3"/>
              </a:rPr>
              <a:t>http://www.bbc.co.uk/worldservice/learningenglish/radio/specials/1535_questionanswer/page37.shtml</a:t>
            </a:r>
            <a:endParaRPr lang="en-GB" dirty="0"/>
          </a:p>
        </p:txBody>
      </p:sp>
      <p:sp>
        <p:nvSpPr>
          <p:cNvPr id="4" name="Slide Number Placeholder 3"/>
          <p:cNvSpPr>
            <a:spLocks noGrp="1"/>
          </p:cNvSpPr>
          <p:nvPr>
            <p:ph type="sldNum" sz="quarter" idx="10"/>
          </p:nvPr>
        </p:nvSpPr>
        <p:spPr/>
        <p:txBody>
          <a:bodyPr/>
          <a:lstStyle/>
          <a:p>
            <a:fld id="{593A3962-85A8-4AA1-8A14-540B130B2ABD}" type="slidenum">
              <a:rPr lang="en-GB" smtClean="0"/>
              <a:t>61</a:t>
            </a:fld>
            <a:endParaRPr lang="en-GB"/>
          </a:p>
        </p:txBody>
      </p:sp>
    </p:spTree>
    <p:extLst>
      <p:ext uri="{BB962C8B-B14F-4D97-AF65-F5344CB8AC3E}">
        <p14:creationId xmlns:p14="http://schemas.microsoft.com/office/powerpoint/2010/main" val="21200231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GB"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smtClean="0"/>
              <a:t>Click to edit Master subtitle style</a:t>
            </a:r>
            <a:endParaRPr lang="en-US"/>
          </a:p>
        </p:txBody>
      </p:sp>
      <p:sp>
        <p:nvSpPr>
          <p:cNvPr id="4" name="Date Placeholder 3"/>
          <p:cNvSpPr>
            <a:spLocks noGrp="1"/>
          </p:cNvSpPr>
          <p:nvPr>
            <p:ph type="dt" sz="half" idx="10"/>
          </p:nvPr>
        </p:nvSpPr>
        <p:spPr/>
        <p:txBody>
          <a:bodyPr/>
          <a:lstStyle/>
          <a:p>
            <a:fld id="{72965CBE-0215-294A-8D0F-9D8980A58A08}" type="datetimeFigureOut">
              <a:rPr lang="en-US" smtClean="0"/>
              <a:t>2/24/2020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E0C8D98-EC6E-8149-BD49-C4DA602B4CBF}"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idx="1"/>
          </p:nvPr>
        </p:nvSpPr>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72965CBE-0215-294A-8D0F-9D8980A58A08}" type="datetimeFigureOut">
              <a:rPr lang="en-US" smtClean="0"/>
              <a:t>2/24/2020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E0C8D98-EC6E-8149-BD49-C4DA602B4CBF}"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GB"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smtClean="0"/>
              <a:t>Click to edit Master text styles</a:t>
            </a:r>
          </a:p>
        </p:txBody>
      </p:sp>
      <p:sp>
        <p:nvSpPr>
          <p:cNvPr id="4" name="Date Placeholder 3"/>
          <p:cNvSpPr>
            <a:spLocks noGrp="1"/>
          </p:cNvSpPr>
          <p:nvPr>
            <p:ph type="dt" sz="half" idx="10"/>
          </p:nvPr>
        </p:nvSpPr>
        <p:spPr/>
        <p:txBody>
          <a:bodyPr/>
          <a:lstStyle/>
          <a:p>
            <a:fld id="{72965CBE-0215-294A-8D0F-9D8980A58A08}" type="datetimeFigureOut">
              <a:rPr lang="en-US" smtClean="0"/>
              <a:t>2/24/2020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E0C8D98-EC6E-8149-BD49-C4DA602B4CBF}"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Date Placeholder 4"/>
          <p:cNvSpPr>
            <a:spLocks noGrp="1"/>
          </p:cNvSpPr>
          <p:nvPr>
            <p:ph type="dt" sz="half" idx="10"/>
          </p:nvPr>
        </p:nvSpPr>
        <p:spPr/>
        <p:txBody>
          <a:bodyPr/>
          <a:lstStyle/>
          <a:p>
            <a:fld id="{72965CBE-0215-294A-8D0F-9D8980A58A08}" type="datetimeFigureOut">
              <a:rPr lang="en-US" smtClean="0"/>
              <a:t>2/24/2020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E0C8D98-EC6E-8149-BD49-C4DA602B4CBF}"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7" name="Date Placeholder 6"/>
          <p:cNvSpPr>
            <a:spLocks noGrp="1"/>
          </p:cNvSpPr>
          <p:nvPr>
            <p:ph type="dt" sz="half" idx="10"/>
          </p:nvPr>
        </p:nvSpPr>
        <p:spPr/>
        <p:txBody>
          <a:bodyPr/>
          <a:lstStyle/>
          <a:p>
            <a:fld id="{72965CBE-0215-294A-8D0F-9D8980A58A08}" type="datetimeFigureOut">
              <a:rPr lang="en-US" smtClean="0"/>
              <a:t>2/24/2020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E0C8D98-EC6E-8149-BD49-C4DA602B4CBF}"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Date Placeholder 2"/>
          <p:cNvSpPr>
            <a:spLocks noGrp="1"/>
          </p:cNvSpPr>
          <p:nvPr>
            <p:ph type="dt" sz="half" idx="10"/>
          </p:nvPr>
        </p:nvSpPr>
        <p:spPr/>
        <p:txBody>
          <a:bodyPr/>
          <a:lstStyle/>
          <a:p>
            <a:fld id="{72965CBE-0215-294A-8D0F-9D8980A58A08}" type="datetimeFigureOut">
              <a:rPr lang="en-US" smtClean="0"/>
              <a:t>2/24/2020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E0C8D98-EC6E-8149-BD49-C4DA602B4CBF}"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2965CBE-0215-294A-8D0F-9D8980A58A08}" type="datetimeFigureOut">
              <a:rPr lang="en-US" smtClean="0"/>
              <a:t>2/24/2020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E0C8D98-EC6E-8149-BD49-C4DA602B4CBF}"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72965CBE-0215-294A-8D0F-9D8980A58A08}" type="datetimeFigureOut">
              <a:rPr lang="en-US" smtClean="0"/>
              <a:t>2/24/2020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E0C8D98-EC6E-8149-BD49-C4DA602B4CBF}"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72965CBE-0215-294A-8D0F-9D8980A58A08}" type="datetimeFigureOut">
              <a:rPr lang="en-US" smtClean="0"/>
              <a:t>2/24/2020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E0C8D98-EC6E-8149-BD49-C4DA602B4CBF}"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72965CBE-0215-294A-8D0F-9D8980A58A08}" type="datetimeFigureOut">
              <a:rPr lang="en-US" smtClean="0"/>
              <a:t>2/24/2020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E0C8D98-EC6E-8149-BD49-C4DA602B4CBF}"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GB"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72965CBE-0215-294A-8D0F-9D8980A58A08}" type="datetimeFigureOut">
              <a:rPr lang="en-US" smtClean="0"/>
              <a:t>2/24/2020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E0C8D98-EC6E-8149-BD49-C4DA602B4CBF}"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GB"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2965CBE-0215-294A-8D0F-9D8980A58A08}" type="datetimeFigureOut">
              <a:rPr lang="en-US" smtClean="0"/>
              <a:t>2/24/2020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0C8D98-EC6E-8149-BD49-C4DA602B4CBF}"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image" Target="../media/image3.jpg"/></Relationships>
</file>

<file path=ppt/slides/_rels/slide7.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2.xml"/><Relationship Id="rId5" Type="http://schemas.openxmlformats.org/officeDocument/2006/relationships/image" Target="../media/image4.jpg"/><Relationship Id="rId4" Type="http://schemas.openxmlformats.org/officeDocument/2006/relationships/image" Target="../media/image3.jpg"/></Relationships>
</file>

<file path=ppt/slides/_rels/slide8.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2.xml"/><Relationship Id="rId6" Type="http://schemas.openxmlformats.org/officeDocument/2006/relationships/image" Target="../media/image5.jpg"/><Relationship Id="rId5" Type="http://schemas.openxmlformats.org/officeDocument/2006/relationships/image" Target="../media/image4.jpg"/><Relationship Id="rId4" Type="http://schemas.openxmlformats.org/officeDocument/2006/relationships/image" Target="../media/image3.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hyperlink" Target="https://www.youtube.com/watch?v=JLWlB3ib7ZM" TargetMode="Externa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hyperlink" Target="https://www.theguardian.com/stage/2012/sep/10/brand-new-ancients-review" TargetMode="Externa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5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14.png"/></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hyperlink" Target="https://www.theguardian.com/stage/2012/sep/10/brand-new-ancients-review" TargetMode="External"/><Relationship Id="rId2" Type="http://schemas.openxmlformats.org/officeDocument/2006/relationships/hyperlink" Target="https://www.youtube.com/watch?v=JLWlB3ib7ZM" TargetMode="Externa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hyperlink" Target="http://www.juularts.com/B09_March20_25th_2011.html" TargetMode="External"/><Relationship Id="rId7" Type="http://schemas.openxmlformats.org/officeDocument/2006/relationships/hyperlink" Target="https://www.pinterest.com/teachkidsart/mona-lisa/" TargetMode="External"/><Relationship Id="rId2" Type="http://schemas.openxmlformats.org/officeDocument/2006/relationships/hyperlink" Target="https://www.pinterest.com/explore/marilyn-monroe-artwork/" TargetMode="External"/><Relationship Id="rId1" Type="http://schemas.openxmlformats.org/officeDocument/2006/relationships/slideLayout" Target="../slideLayouts/slideLayout2.xml"/><Relationship Id="rId6" Type="http://schemas.openxmlformats.org/officeDocument/2006/relationships/hyperlink" Target="http://www.wallpaper.ge/view-mona_lisa-800x600.html" TargetMode="External"/><Relationship Id="rId5" Type="http://schemas.openxmlformats.org/officeDocument/2006/relationships/hyperlink" Target="https://www.theatlantic.com/magazine/archive/2017/11/leonardo-da-vinci-mona-lisa-smile/540636/" TargetMode="External"/><Relationship Id="rId4" Type="http://schemas.openxmlformats.org/officeDocument/2006/relationships/hyperlink" Target="https://www.allure.com/story/marilyn-monroe-beauty-routin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Performance Practices</a:t>
            </a:r>
            <a:endParaRPr lang="en-US" dirty="0"/>
          </a:p>
        </p:txBody>
      </p:sp>
      <p:sp>
        <p:nvSpPr>
          <p:cNvPr id="3" name="Subtitle 2"/>
          <p:cNvSpPr>
            <a:spLocks noGrp="1"/>
          </p:cNvSpPr>
          <p:nvPr>
            <p:ph type="subTitle" idx="1"/>
          </p:nvPr>
        </p:nvSpPr>
        <p:spPr/>
        <p:txBody>
          <a:bodyPr/>
          <a:lstStyle/>
          <a:p>
            <a:r>
              <a:rPr lang="en-US" dirty="0" smtClean="0"/>
              <a:t>Performance as Context.</a:t>
            </a:r>
          </a:p>
          <a:p>
            <a:endParaRPr lang="en-US" dirty="0" smtClean="0"/>
          </a:p>
          <a:p>
            <a:r>
              <a:rPr lang="en-US" sz="2000" dirty="0" smtClean="0"/>
              <a:t>ADFW4024</a:t>
            </a:r>
            <a:endParaRPr lang="en-US" sz="20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is a context?</a:t>
            </a:r>
            <a:endParaRPr lang="en-US" dirty="0"/>
          </a:p>
        </p:txBody>
      </p:sp>
      <p:sp>
        <p:nvSpPr>
          <p:cNvPr id="3" name="Content Placeholder 2"/>
          <p:cNvSpPr>
            <a:spLocks noGrp="1"/>
          </p:cNvSpPr>
          <p:nvPr>
            <p:ph idx="1"/>
          </p:nvPr>
        </p:nvSpPr>
        <p:spPr/>
        <p:txBody>
          <a:bodyPr>
            <a:normAutofit/>
          </a:bodyPr>
          <a:lstStyle/>
          <a:p>
            <a:endParaRPr lang="en-GB" i="1" dirty="0" smtClean="0">
              <a:latin typeface="Times New Roman" panose="02020603050405020304" pitchFamily="18" charset="0"/>
              <a:cs typeface="Times New Roman" panose="02020603050405020304" pitchFamily="18" charset="0"/>
            </a:endParaRPr>
          </a:p>
          <a:p>
            <a:r>
              <a:rPr lang="en-GB" i="1" dirty="0" smtClean="0">
                <a:latin typeface="Times New Roman" panose="02020603050405020304" pitchFamily="18" charset="0"/>
                <a:cs typeface="Times New Roman" panose="02020603050405020304" pitchFamily="18" charset="0"/>
              </a:rPr>
              <a:t>the </a:t>
            </a:r>
            <a:r>
              <a:rPr lang="en-GB" i="1" dirty="0">
                <a:latin typeface="Times New Roman" panose="02020603050405020304" pitchFamily="18" charset="0"/>
                <a:cs typeface="Times New Roman" panose="02020603050405020304" pitchFamily="18" charset="0"/>
              </a:rPr>
              <a:t>circumstances that form the setting for an event, statement, or idea, and in terms of which it can be fully understood.</a:t>
            </a:r>
          </a:p>
          <a:p>
            <a:endParaRPr lang="en-US" dirty="0"/>
          </a:p>
          <a:p>
            <a:endParaRPr lang="en-US" dirty="0"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is a performance?</a:t>
            </a:r>
            <a:endParaRPr lang="en-GB" dirty="0"/>
          </a:p>
        </p:txBody>
      </p:sp>
      <p:sp>
        <p:nvSpPr>
          <p:cNvPr id="3" name="Content Placeholder 2"/>
          <p:cNvSpPr>
            <a:spLocks noGrp="1"/>
          </p:cNvSpPr>
          <p:nvPr>
            <p:ph idx="1"/>
          </p:nvPr>
        </p:nvSpPr>
        <p:spPr/>
        <p:txBody>
          <a:bodyPr/>
          <a:lstStyle/>
          <a:p>
            <a:endParaRPr lang="en-GB" dirty="0" smtClean="0"/>
          </a:p>
          <a:p>
            <a:r>
              <a:rPr lang="en-GB" dirty="0" smtClean="0"/>
              <a:t>‘ I can take any empty space and call it a bare stage. A </a:t>
            </a:r>
            <a:r>
              <a:rPr lang="en-GB" dirty="0" smtClean="0"/>
              <a:t>man </a:t>
            </a:r>
            <a:r>
              <a:rPr lang="en-GB" dirty="0" smtClean="0"/>
              <a:t>walks across </a:t>
            </a:r>
            <a:r>
              <a:rPr lang="en-GB" dirty="0" smtClean="0"/>
              <a:t>this empty space whilst someone is watching him, and this is all is needed for an act of theatre to be engaged.’ </a:t>
            </a:r>
            <a:r>
              <a:rPr lang="en-GB" sz="2000" dirty="0" smtClean="0"/>
              <a:t>(</a:t>
            </a:r>
            <a:r>
              <a:rPr lang="en-GB" sz="2000" dirty="0"/>
              <a:t>B</a:t>
            </a:r>
            <a:r>
              <a:rPr lang="en-GB" sz="2000" dirty="0" smtClean="0"/>
              <a:t>rook, 1968:12)</a:t>
            </a:r>
            <a:endParaRPr lang="en-GB" sz="2000" dirty="0"/>
          </a:p>
        </p:txBody>
      </p:sp>
    </p:spTree>
    <p:extLst>
      <p:ext uri="{BB962C8B-B14F-4D97-AF65-F5344CB8AC3E}">
        <p14:creationId xmlns:p14="http://schemas.microsoft.com/office/powerpoint/2010/main" val="4010285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is a performance?</a:t>
            </a:r>
            <a:endParaRPr lang="en-GB" dirty="0"/>
          </a:p>
        </p:txBody>
      </p:sp>
      <p:sp>
        <p:nvSpPr>
          <p:cNvPr id="3" name="Content Placeholder 2"/>
          <p:cNvSpPr>
            <a:spLocks noGrp="1"/>
          </p:cNvSpPr>
          <p:nvPr>
            <p:ph idx="1"/>
          </p:nvPr>
        </p:nvSpPr>
        <p:spPr/>
        <p:txBody>
          <a:bodyPr/>
          <a:lstStyle/>
          <a:p>
            <a:endParaRPr lang="en-GB" dirty="0" smtClean="0"/>
          </a:p>
          <a:p>
            <a:r>
              <a:rPr lang="en-GB" dirty="0" smtClean="0"/>
              <a:t>‘In spite of myself, my hands, arms, legs, face, facial muscles and something inside me all began to move. I declaimed the text.’ </a:t>
            </a:r>
            <a:r>
              <a:rPr lang="en-GB" sz="2000" dirty="0" smtClean="0"/>
              <a:t>(</a:t>
            </a:r>
            <a:r>
              <a:rPr lang="en-GB" sz="2000" dirty="0" err="1" smtClean="0"/>
              <a:t>Stanisklavski</a:t>
            </a:r>
            <a:r>
              <a:rPr lang="en-GB" sz="2000" dirty="0" smtClean="0"/>
              <a:t>, 1937:2)</a:t>
            </a:r>
          </a:p>
          <a:p>
            <a:endParaRPr lang="en-GB" sz="2000" dirty="0"/>
          </a:p>
          <a:p>
            <a:endParaRPr lang="en-GB" sz="2000" dirty="0" smtClean="0"/>
          </a:p>
          <a:p>
            <a:endParaRPr lang="en-GB" sz="2000" dirty="0"/>
          </a:p>
        </p:txBody>
      </p:sp>
    </p:spTree>
    <p:extLst>
      <p:ext uri="{BB962C8B-B14F-4D97-AF65-F5344CB8AC3E}">
        <p14:creationId xmlns:p14="http://schemas.microsoft.com/office/powerpoint/2010/main" val="36306610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is Contextual Studies?</a:t>
            </a:r>
            <a:endParaRPr lang="en-GB" dirty="0"/>
          </a:p>
        </p:txBody>
      </p:sp>
      <p:sp>
        <p:nvSpPr>
          <p:cNvPr id="3" name="Content Placeholder 2"/>
          <p:cNvSpPr>
            <a:spLocks noGrp="1"/>
          </p:cNvSpPr>
          <p:nvPr>
            <p:ph idx="1"/>
          </p:nvPr>
        </p:nvSpPr>
        <p:spPr/>
        <p:txBody>
          <a:bodyPr/>
          <a:lstStyle/>
          <a:p>
            <a:r>
              <a:rPr lang="en-GB" dirty="0" smtClean="0"/>
              <a:t>These are educational experiences designed </a:t>
            </a:r>
            <a:r>
              <a:rPr lang="en-GB" dirty="0"/>
              <a:t>to encourage students to make </a:t>
            </a:r>
            <a:r>
              <a:rPr lang="en-GB" dirty="0" smtClean="0"/>
              <a:t>initial connections </a:t>
            </a:r>
            <a:r>
              <a:rPr lang="en-GB" dirty="0"/>
              <a:t>between theory and </a:t>
            </a:r>
            <a:r>
              <a:rPr lang="en-GB" dirty="0" smtClean="0"/>
              <a:t>practice or ideas and people.</a:t>
            </a:r>
          </a:p>
          <a:p>
            <a:r>
              <a:rPr lang="en-GB" dirty="0" smtClean="0"/>
              <a:t>The intention is to engage </a:t>
            </a:r>
            <a:r>
              <a:rPr lang="en-GB" dirty="0"/>
              <a:t>in critical analysis, to improve </a:t>
            </a:r>
            <a:r>
              <a:rPr lang="en-GB" dirty="0" smtClean="0"/>
              <a:t>academic communication skills </a:t>
            </a:r>
            <a:r>
              <a:rPr lang="en-GB" dirty="0"/>
              <a:t>and establish a voice of their </a:t>
            </a:r>
            <a:r>
              <a:rPr lang="en-GB" dirty="0" smtClean="0"/>
              <a:t>own within new versions of regularly understood work.</a:t>
            </a:r>
            <a:endParaRPr lang="en-GB" dirty="0"/>
          </a:p>
        </p:txBody>
      </p:sp>
    </p:spTree>
    <p:extLst>
      <p:ext uri="{BB962C8B-B14F-4D97-AF65-F5344CB8AC3E}">
        <p14:creationId xmlns:p14="http://schemas.microsoft.com/office/powerpoint/2010/main" val="8903605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Theatre</a:t>
            </a:r>
            <a:endParaRPr lang="en-GB"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1306051"/>
            <a:ext cx="4653090" cy="2617363"/>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3923414"/>
            <a:ext cx="4125433" cy="2934586"/>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297714" y="1306051"/>
            <a:ext cx="3846286" cy="5600192"/>
          </a:xfrm>
          <a:prstGeom prst="rect">
            <a:avLst/>
          </a:prstGeom>
        </p:spPr>
      </p:pic>
    </p:spTree>
    <p:extLst>
      <p:ext uri="{BB962C8B-B14F-4D97-AF65-F5344CB8AC3E}">
        <p14:creationId xmlns:p14="http://schemas.microsoft.com/office/powerpoint/2010/main" val="26384118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Theatre</a:t>
            </a:r>
            <a:endParaRPr lang="en-GB"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1306051"/>
            <a:ext cx="4653090" cy="2617363"/>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3923414"/>
            <a:ext cx="4125433" cy="2934586"/>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297714" y="1306051"/>
            <a:ext cx="3846286" cy="5600192"/>
          </a:xfrm>
          <a:prstGeom prst="rect">
            <a:avLst/>
          </a:prstGeom>
        </p:spPr>
      </p:pic>
      <p:pic>
        <p:nvPicPr>
          <p:cNvPr id="7" name="Pictur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161372" y="3302448"/>
            <a:ext cx="5328000" cy="3555552"/>
          </a:xfrm>
          <a:prstGeom prst="rect">
            <a:avLst/>
          </a:prstGeom>
        </p:spPr>
      </p:pic>
    </p:spTree>
    <p:extLst>
      <p:ext uri="{BB962C8B-B14F-4D97-AF65-F5344CB8AC3E}">
        <p14:creationId xmlns:p14="http://schemas.microsoft.com/office/powerpoint/2010/main" val="15978912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Theatre</a:t>
            </a:r>
            <a:endParaRPr lang="en-GB"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1306051"/>
            <a:ext cx="4653090" cy="2617363"/>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3923414"/>
            <a:ext cx="4125433" cy="2934586"/>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297714" y="1306051"/>
            <a:ext cx="3846286" cy="5600192"/>
          </a:xfrm>
          <a:prstGeom prst="rect">
            <a:avLst/>
          </a:prstGeom>
        </p:spPr>
      </p:pic>
      <p:pic>
        <p:nvPicPr>
          <p:cNvPr id="7" name="Pictur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161372" y="3302448"/>
            <a:ext cx="5328000" cy="3555552"/>
          </a:xfrm>
          <a:prstGeom prst="rect">
            <a:avLst/>
          </a:prstGeom>
        </p:spPr>
      </p:pic>
      <p:pic>
        <p:nvPicPr>
          <p:cNvPr id="8" name="Picture 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788972" y="1326313"/>
            <a:ext cx="4185437" cy="2714192"/>
          </a:xfrm>
          <a:prstGeom prst="rect">
            <a:avLst/>
          </a:prstGeom>
        </p:spPr>
      </p:pic>
    </p:spTree>
    <p:extLst>
      <p:ext uri="{BB962C8B-B14F-4D97-AF65-F5344CB8AC3E}">
        <p14:creationId xmlns:p14="http://schemas.microsoft.com/office/powerpoint/2010/main" val="25645799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Performance Practices: Module Aims</a:t>
            </a:r>
            <a:endParaRPr lang="en-US" dirty="0"/>
          </a:p>
        </p:txBody>
      </p:sp>
      <p:sp>
        <p:nvSpPr>
          <p:cNvPr id="3" name="Content Placeholder 2"/>
          <p:cNvSpPr>
            <a:spLocks noGrp="1"/>
          </p:cNvSpPr>
          <p:nvPr>
            <p:ph idx="1"/>
          </p:nvPr>
        </p:nvSpPr>
        <p:spPr/>
        <p:txBody>
          <a:bodyPr>
            <a:normAutofit fontScale="92500"/>
          </a:bodyPr>
          <a:lstStyle/>
          <a:p>
            <a:pPr lvl="0"/>
            <a:endParaRPr lang="en-GB" dirty="0" smtClean="0"/>
          </a:p>
          <a:p>
            <a:pPr lvl="0"/>
            <a:r>
              <a:rPr lang="en-GB" dirty="0" smtClean="0"/>
              <a:t>To </a:t>
            </a:r>
            <a:r>
              <a:rPr lang="en-US" dirty="0"/>
              <a:t>introduce key analytical and critical concepts of performance in a contemporary context</a:t>
            </a:r>
            <a:r>
              <a:rPr lang="en-GB" dirty="0"/>
              <a:t>.</a:t>
            </a:r>
          </a:p>
          <a:p>
            <a:pPr lvl="0"/>
            <a:r>
              <a:rPr lang="en-US" dirty="0"/>
              <a:t>Encourage the development of communication skills and promote critical thinking.</a:t>
            </a:r>
            <a:endParaRPr lang="en-GB" dirty="0"/>
          </a:p>
          <a:p>
            <a:pPr lvl="0"/>
            <a:r>
              <a:rPr lang="en-US" dirty="0"/>
              <a:t>Equip students with the subject-specific terminologies, knowledge and skills necessary for carrying out analysis in theatre and performance.</a:t>
            </a:r>
            <a:endParaRPr lang="en-GB" dirty="0"/>
          </a:p>
          <a:p>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Learning Outcomes</a:t>
            </a:r>
            <a:endParaRPr lang="en-US" dirty="0"/>
          </a:p>
        </p:txBody>
      </p:sp>
      <p:sp>
        <p:nvSpPr>
          <p:cNvPr id="3" name="Content Placeholder 2"/>
          <p:cNvSpPr>
            <a:spLocks noGrp="1"/>
          </p:cNvSpPr>
          <p:nvPr>
            <p:ph idx="1"/>
          </p:nvPr>
        </p:nvSpPr>
        <p:spPr/>
        <p:txBody>
          <a:bodyPr/>
          <a:lstStyle/>
          <a:p>
            <a:pPr lvl="0"/>
            <a:r>
              <a:rPr lang="en-US" dirty="0"/>
              <a:t>identify and discuss the main ideas and critical points in the development of performance during the 20th Century;</a:t>
            </a:r>
            <a:endParaRPr lang="en-GB" dirty="0"/>
          </a:p>
          <a:p>
            <a:pPr lvl="0"/>
            <a:r>
              <a:rPr lang="en-US" dirty="0"/>
              <a:t>define and describe critically the key discourses and theories – including roles and opportunities- in contemporary performance;</a:t>
            </a:r>
            <a:endParaRPr lang="en-GB" dirty="0"/>
          </a:p>
          <a:p>
            <a:pPr lvl="0"/>
            <a:r>
              <a:rPr lang="en-US" dirty="0"/>
              <a:t>communicate an analytical response to theories of live performance in context</a:t>
            </a:r>
            <a:r>
              <a:rPr lang="en-GB" dirty="0"/>
              <a:t>.</a:t>
            </a:r>
          </a:p>
          <a:p>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Assessment</a:t>
            </a:r>
            <a:endParaRPr lang="en-US" dirty="0"/>
          </a:p>
        </p:txBody>
      </p:sp>
      <p:sp>
        <p:nvSpPr>
          <p:cNvPr id="3" name="Content Placeholder 2"/>
          <p:cNvSpPr>
            <a:spLocks noGrp="1"/>
          </p:cNvSpPr>
          <p:nvPr>
            <p:ph idx="1"/>
          </p:nvPr>
        </p:nvSpPr>
        <p:spPr/>
        <p:txBody>
          <a:bodyPr>
            <a:normAutofit fontScale="77500" lnSpcReduction="20000"/>
          </a:bodyPr>
          <a:lstStyle/>
          <a:p>
            <a:pPr marL="0" indent="0" hangingPunct="0">
              <a:buNone/>
            </a:pPr>
            <a:endParaRPr lang="en-GB" b="1" dirty="0"/>
          </a:p>
          <a:p>
            <a:pPr hangingPunct="0"/>
            <a:r>
              <a:rPr lang="en-GB" dirty="0"/>
              <a:t>Students will be assessed on their ability to analyse and apply recognised theatre styles and practitioners to current contemporary performance situations. This will be explored using both academic and practical assessment methods.</a:t>
            </a:r>
            <a:endParaRPr lang="en-GB" b="1" dirty="0"/>
          </a:p>
          <a:p>
            <a:r>
              <a:rPr lang="en-US" b="1" dirty="0" smtClean="0"/>
              <a:t>Coursework </a:t>
            </a:r>
            <a:r>
              <a:rPr lang="en-US" b="1" dirty="0"/>
              <a:t>(2000 words) – 50</a:t>
            </a:r>
            <a:r>
              <a:rPr lang="en-US" b="1" dirty="0" smtClean="0"/>
              <a:t>%</a:t>
            </a:r>
          </a:p>
          <a:p>
            <a:endParaRPr lang="en-US" b="1" dirty="0" smtClean="0"/>
          </a:p>
          <a:p>
            <a:r>
              <a:rPr lang="en-US" u="sng" dirty="0" smtClean="0"/>
              <a:t>Exemplar</a:t>
            </a:r>
            <a:endParaRPr lang="en-GB" dirty="0"/>
          </a:p>
          <a:p>
            <a:r>
              <a:rPr lang="en-US" dirty="0"/>
              <a:t>A critical reflection and analysis of the styles of performance discussed during the module. Coursework should include evidence of reading, research, practical investigation and reflection upon individual development. </a:t>
            </a:r>
            <a:endParaRPr lang="en-GB" dirty="0"/>
          </a:p>
          <a:p>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Assessment</a:t>
            </a:r>
            <a:endParaRPr lang="en-GB" dirty="0"/>
          </a:p>
        </p:txBody>
      </p:sp>
      <p:sp>
        <p:nvSpPr>
          <p:cNvPr id="3" name="Content Placeholder 2"/>
          <p:cNvSpPr>
            <a:spLocks noGrp="1"/>
          </p:cNvSpPr>
          <p:nvPr>
            <p:ph idx="1"/>
          </p:nvPr>
        </p:nvSpPr>
        <p:spPr/>
        <p:txBody>
          <a:bodyPr/>
          <a:lstStyle/>
          <a:p>
            <a:r>
              <a:rPr lang="en-US" b="1" dirty="0"/>
              <a:t>Practical (10 minutes) – 50%</a:t>
            </a:r>
            <a:endParaRPr lang="en-GB" dirty="0"/>
          </a:p>
          <a:p>
            <a:r>
              <a:rPr lang="en-US" u="sng" dirty="0"/>
              <a:t>Exemplar </a:t>
            </a:r>
            <a:endParaRPr lang="en-GB" dirty="0"/>
          </a:p>
          <a:p>
            <a:pPr hangingPunct="0"/>
            <a:r>
              <a:rPr lang="en-GB" dirty="0"/>
              <a:t>Produce a performative lecture demonstrating two contrasting forms of performance from the period studied</a:t>
            </a:r>
            <a:r>
              <a:rPr lang="en-GB" dirty="0" smtClean="0"/>
              <a:t>.</a:t>
            </a:r>
          </a:p>
          <a:p>
            <a:pPr hangingPunct="0"/>
            <a:endParaRPr lang="en-GB" b="1" dirty="0"/>
          </a:p>
          <a:p>
            <a:pPr hangingPunct="0"/>
            <a:endParaRPr lang="en-GB" b="1" dirty="0" smtClean="0"/>
          </a:p>
          <a:p>
            <a:pPr hangingPunct="0"/>
            <a:r>
              <a:rPr lang="en-GB" b="1" dirty="0" smtClean="0"/>
              <a:t>Full brief and discussion tomorrow.</a:t>
            </a:r>
            <a:endParaRPr lang="en-GB" b="1" dirty="0"/>
          </a:p>
          <a:p>
            <a:endParaRPr lang="en-GB" dirty="0"/>
          </a:p>
        </p:txBody>
      </p:sp>
    </p:spTree>
    <p:extLst>
      <p:ext uri="{BB962C8B-B14F-4D97-AF65-F5344CB8AC3E}">
        <p14:creationId xmlns:p14="http://schemas.microsoft.com/office/powerpoint/2010/main" val="181552518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Beginning…</a:t>
            </a:r>
            <a:endParaRPr lang="en-US" dirty="0"/>
          </a:p>
        </p:txBody>
      </p:sp>
      <p:sp>
        <p:nvSpPr>
          <p:cNvPr id="3" name="Content Placeholder 2"/>
          <p:cNvSpPr>
            <a:spLocks noGrp="1"/>
          </p:cNvSpPr>
          <p:nvPr>
            <p:ph idx="1"/>
          </p:nvPr>
        </p:nvSpPr>
        <p:spPr/>
        <p:txBody>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a:p>
          <a:p>
            <a:endParaRPr lang="en-US" dirty="0"/>
          </a:p>
        </p:txBody>
      </p:sp>
      <p:pic>
        <p:nvPicPr>
          <p:cNvPr id="4" name="Picture 3"/>
          <p:cNvPicPr>
            <a:picLocks noChangeAspect="1"/>
          </p:cNvPicPr>
          <p:nvPr/>
        </p:nvPicPr>
        <p:blipFill rotWithShape="1">
          <a:blip r:embed="rId3"/>
          <a:srcRect t="12947"/>
          <a:stretch/>
        </p:blipFill>
        <p:spPr>
          <a:xfrm>
            <a:off x="316523" y="1301260"/>
            <a:ext cx="8686800" cy="5471833"/>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Beginning…</a:t>
            </a:r>
            <a:endParaRPr lang="en-US" dirty="0"/>
          </a:p>
        </p:txBody>
      </p:sp>
      <p:sp>
        <p:nvSpPr>
          <p:cNvPr id="3" name="Content Placeholder 2"/>
          <p:cNvSpPr>
            <a:spLocks noGrp="1"/>
          </p:cNvSpPr>
          <p:nvPr>
            <p:ph idx="1"/>
          </p:nvPr>
        </p:nvSpPr>
        <p:spPr/>
        <p:txBody>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a:p>
          <a:p>
            <a:endParaRPr lang="en-US" dirty="0"/>
          </a:p>
        </p:txBody>
      </p:sp>
      <p:pic>
        <p:nvPicPr>
          <p:cNvPr id="4" name="Picture 3"/>
          <p:cNvPicPr>
            <a:picLocks noChangeAspect="1"/>
          </p:cNvPicPr>
          <p:nvPr/>
        </p:nvPicPr>
        <p:blipFill rotWithShape="1">
          <a:blip r:embed="rId2"/>
          <a:srcRect t="12947"/>
          <a:stretch/>
        </p:blipFill>
        <p:spPr>
          <a:xfrm>
            <a:off x="316523" y="1301260"/>
            <a:ext cx="8686800" cy="5471833"/>
          </a:xfrm>
          <a:prstGeom prst="rect">
            <a:avLst/>
          </a:prstGeom>
        </p:spPr>
      </p:pic>
      <p:sp>
        <p:nvSpPr>
          <p:cNvPr id="5" name="TextBox 4"/>
          <p:cNvSpPr txBox="1"/>
          <p:nvPr/>
        </p:nvSpPr>
        <p:spPr>
          <a:xfrm>
            <a:off x="1172308" y="5408236"/>
            <a:ext cx="7291754" cy="769441"/>
          </a:xfrm>
          <a:prstGeom prst="rect">
            <a:avLst/>
          </a:prstGeom>
          <a:noFill/>
        </p:spPr>
        <p:txBody>
          <a:bodyPr wrap="square" rtlCol="0">
            <a:spAutoFit/>
          </a:bodyPr>
          <a:lstStyle/>
          <a:p>
            <a:r>
              <a:rPr lang="en-US" sz="4400" dirty="0"/>
              <a:t>Narrative is the soul of drama</a:t>
            </a:r>
            <a:r>
              <a:rPr lang="en-US" sz="4400" dirty="0" smtClean="0"/>
              <a:t>…</a:t>
            </a:r>
            <a:endParaRPr lang="en-US" sz="4400" dirty="0"/>
          </a:p>
        </p:txBody>
      </p:sp>
    </p:spTree>
    <p:extLst>
      <p:ext uri="{BB962C8B-B14F-4D97-AF65-F5344CB8AC3E}">
        <p14:creationId xmlns:p14="http://schemas.microsoft.com/office/powerpoint/2010/main" val="23223872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What do we know about Greek theatre?</a:t>
            </a:r>
            <a:endParaRPr lang="en-US" dirty="0"/>
          </a:p>
        </p:txBody>
      </p:sp>
      <p:sp>
        <p:nvSpPr>
          <p:cNvPr id="3" name="Content Placeholder 2"/>
          <p:cNvSpPr>
            <a:spLocks noGrp="1"/>
          </p:cNvSpPr>
          <p:nvPr>
            <p:ph idx="1"/>
          </p:nvPr>
        </p:nvSpPr>
        <p:spPr/>
        <p:txBody>
          <a:bodyPr/>
          <a:lstStyle/>
          <a:p>
            <a:endParaRPr lang="en-US" dirty="0"/>
          </a:p>
        </p:txBody>
      </p:sp>
      <p:pic>
        <p:nvPicPr>
          <p:cNvPr id="4" name="Picture 3"/>
          <p:cNvPicPr>
            <a:picLocks noChangeAspect="1"/>
          </p:cNvPicPr>
          <p:nvPr/>
        </p:nvPicPr>
        <p:blipFill>
          <a:blip r:embed="rId2"/>
          <a:stretch>
            <a:fillRect/>
          </a:stretch>
        </p:blipFill>
        <p:spPr>
          <a:xfrm>
            <a:off x="437231" y="1600200"/>
            <a:ext cx="8249570" cy="4009291"/>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What do we know about Greek theatre?</a:t>
            </a:r>
            <a:endParaRPr lang="en-US" dirty="0"/>
          </a:p>
        </p:txBody>
      </p:sp>
      <p:sp>
        <p:nvSpPr>
          <p:cNvPr id="3" name="Content Placeholder 2"/>
          <p:cNvSpPr>
            <a:spLocks noGrp="1"/>
          </p:cNvSpPr>
          <p:nvPr>
            <p:ph idx="1"/>
          </p:nvPr>
        </p:nvSpPr>
        <p:spPr/>
        <p:txBody>
          <a:bodyPr/>
          <a:lstStyle/>
          <a:p>
            <a:endParaRPr lang="en-US" dirty="0"/>
          </a:p>
        </p:txBody>
      </p:sp>
      <p:pic>
        <p:nvPicPr>
          <p:cNvPr id="5" name="Picture 4"/>
          <p:cNvPicPr>
            <a:picLocks noChangeAspect="1"/>
          </p:cNvPicPr>
          <p:nvPr/>
        </p:nvPicPr>
        <p:blipFill>
          <a:blip r:embed="rId2"/>
          <a:stretch>
            <a:fillRect/>
          </a:stretch>
        </p:blipFill>
        <p:spPr>
          <a:xfrm>
            <a:off x="1553721" y="1417638"/>
            <a:ext cx="6036557" cy="5283730"/>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What do we know about Greek theatre?</a:t>
            </a:r>
            <a:endParaRPr lang="en-US" dirty="0"/>
          </a:p>
        </p:txBody>
      </p:sp>
      <p:sp>
        <p:nvSpPr>
          <p:cNvPr id="3" name="Content Placeholder 2"/>
          <p:cNvSpPr>
            <a:spLocks noGrp="1"/>
          </p:cNvSpPr>
          <p:nvPr>
            <p:ph idx="1"/>
          </p:nvPr>
        </p:nvSpPr>
        <p:spPr/>
        <p:txBody>
          <a:bodyPr/>
          <a:lstStyle/>
          <a:p>
            <a:endParaRPr lang="en-US" dirty="0"/>
          </a:p>
        </p:txBody>
      </p:sp>
      <p:pic>
        <p:nvPicPr>
          <p:cNvPr id="4" name="Picture 3"/>
          <p:cNvPicPr>
            <a:picLocks noChangeAspect="1"/>
          </p:cNvPicPr>
          <p:nvPr/>
        </p:nvPicPr>
        <p:blipFill>
          <a:blip r:embed="rId2"/>
          <a:stretch>
            <a:fillRect/>
          </a:stretch>
        </p:blipFill>
        <p:spPr>
          <a:xfrm>
            <a:off x="1528020" y="2044700"/>
            <a:ext cx="6350000" cy="3086100"/>
          </a:xfrm>
          <a:prstGeom prst="rect">
            <a:avLst/>
          </a:prstGeom>
        </p:spPr>
      </p:pic>
      <p:pic>
        <p:nvPicPr>
          <p:cNvPr id="6" name="Picture 5"/>
          <p:cNvPicPr>
            <a:picLocks noChangeAspect="1"/>
          </p:cNvPicPr>
          <p:nvPr/>
        </p:nvPicPr>
        <p:blipFill>
          <a:blip r:embed="rId3"/>
          <a:stretch>
            <a:fillRect/>
          </a:stretch>
        </p:blipFill>
        <p:spPr>
          <a:xfrm>
            <a:off x="120351" y="1600200"/>
            <a:ext cx="8903298" cy="4525963"/>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What do we know about Greek theatre?</a:t>
            </a:r>
            <a:endParaRPr lang="en-US" dirty="0"/>
          </a:p>
        </p:txBody>
      </p:sp>
      <p:sp>
        <p:nvSpPr>
          <p:cNvPr id="3" name="Content Placeholder 2"/>
          <p:cNvSpPr>
            <a:spLocks noGrp="1"/>
          </p:cNvSpPr>
          <p:nvPr>
            <p:ph idx="1"/>
          </p:nvPr>
        </p:nvSpPr>
        <p:spPr/>
        <p:txBody>
          <a:bodyPr/>
          <a:lstStyle/>
          <a:p>
            <a:r>
              <a:rPr lang="en-US" dirty="0" smtClean="0"/>
              <a:t>Less than we actually think.</a:t>
            </a:r>
          </a:p>
          <a:p>
            <a:endParaRPr lang="en-US" dirty="0" smtClean="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What do we know about Greek theatre?</a:t>
            </a:r>
            <a:endParaRPr lang="en-US" dirty="0"/>
          </a:p>
        </p:txBody>
      </p:sp>
      <p:sp>
        <p:nvSpPr>
          <p:cNvPr id="3" name="Content Placeholder 2"/>
          <p:cNvSpPr>
            <a:spLocks noGrp="1"/>
          </p:cNvSpPr>
          <p:nvPr>
            <p:ph idx="1"/>
          </p:nvPr>
        </p:nvSpPr>
        <p:spPr/>
        <p:txBody>
          <a:bodyPr/>
          <a:lstStyle/>
          <a:p>
            <a:r>
              <a:rPr lang="en-US" dirty="0" smtClean="0"/>
              <a:t>Less than we actually think.</a:t>
            </a:r>
          </a:p>
          <a:p>
            <a:endParaRPr lang="en-US" dirty="0" smtClean="0"/>
          </a:p>
          <a:p>
            <a:r>
              <a:rPr lang="en-US" dirty="0" smtClean="0"/>
              <a:t>Who watched theatre?</a:t>
            </a:r>
          </a:p>
          <a:p>
            <a:endParaRPr lang="en-US" dirty="0" smtClean="0"/>
          </a:p>
        </p:txBody>
      </p:sp>
    </p:spTree>
    <p:extLst>
      <p:ext uri="{BB962C8B-B14F-4D97-AF65-F5344CB8AC3E}">
        <p14:creationId xmlns:p14="http://schemas.microsoft.com/office/powerpoint/2010/main" val="370639443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What do we know about Greek theatre?</a:t>
            </a:r>
            <a:endParaRPr lang="en-US" dirty="0"/>
          </a:p>
        </p:txBody>
      </p:sp>
      <p:sp>
        <p:nvSpPr>
          <p:cNvPr id="3" name="Content Placeholder 2"/>
          <p:cNvSpPr>
            <a:spLocks noGrp="1"/>
          </p:cNvSpPr>
          <p:nvPr>
            <p:ph idx="1"/>
          </p:nvPr>
        </p:nvSpPr>
        <p:spPr/>
        <p:txBody>
          <a:bodyPr/>
          <a:lstStyle/>
          <a:p>
            <a:r>
              <a:rPr lang="en-US" dirty="0" smtClean="0"/>
              <a:t>Less than we actually think.</a:t>
            </a:r>
          </a:p>
          <a:p>
            <a:endParaRPr lang="en-US" dirty="0" smtClean="0"/>
          </a:p>
          <a:p>
            <a:r>
              <a:rPr lang="en-US" dirty="0" smtClean="0"/>
              <a:t>Who watched theatre?</a:t>
            </a:r>
          </a:p>
          <a:p>
            <a:endParaRPr lang="en-US" dirty="0" smtClean="0"/>
          </a:p>
          <a:p>
            <a:r>
              <a:rPr lang="en-US" dirty="0" smtClean="0"/>
              <a:t>When was theatre presented?</a:t>
            </a:r>
          </a:p>
          <a:p>
            <a:endParaRPr lang="en-US" dirty="0" smtClean="0"/>
          </a:p>
        </p:txBody>
      </p:sp>
    </p:spTree>
    <p:extLst>
      <p:ext uri="{BB962C8B-B14F-4D97-AF65-F5344CB8AC3E}">
        <p14:creationId xmlns:p14="http://schemas.microsoft.com/office/powerpoint/2010/main" val="220495751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What do we know about Greek theatre?</a:t>
            </a:r>
            <a:endParaRPr lang="en-US" dirty="0"/>
          </a:p>
        </p:txBody>
      </p:sp>
      <p:sp>
        <p:nvSpPr>
          <p:cNvPr id="3" name="Content Placeholder 2"/>
          <p:cNvSpPr>
            <a:spLocks noGrp="1"/>
          </p:cNvSpPr>
          <p:nvPr>
            <p:ph idx="1"/>
          </p:nvPr>
        </p:nvSpPr>
        <p:spPr/>
        <p:txBody>
          <a:bodyPr/>
          <a:lstStyle/>
          <a:p>
            <a:r>
              <a:rPr lang="en-US" dirty="0" smtClean="0"/>
              <a:t>Less than we actually think.</a:t>
            </a:r>
          </a:p>
          <a:p>
            <a:endParaRPr lang="en-US" dirty="0" smtClean="0"/>
          </a:p>
          <a:p>
            <a:r>
              <a:rPr lang="en-US" dirty="0" smtClean="0"/>
              <a:t>Who watched theatre?</a:t>
            </a:r>
          </a:p>
          <a:p>
            <a:endParaRPr lang="en-US" dirty="0" smtClean="0"/>
          </a:p>
          <a:p>
            <a:r>
              <a:rPr lang="en-US" dirty="0" smtClean="0"/>
              <a:t>When was theatre presented?</a:t>
            </a:r>
          </a:p>
          <a:p>
            <a:endParaRPr lang="en-US" dirty="0" smtClean="0"/>
          </a:p>
          <a:p>
            <a:r>
              <a:rPr lang="en-US" dirty="0" smtClean="0"/>
              <a:t>What was it for?</a:t>
            </a:r>
            <a:endParaRPr lang="en-US" dirty="0"/>
          </a:p>
        </p:txBody>
      </p:sp>
    </p:spTree>
    <p:extLst>
      <p:ext uri="{BB962C8B-B14F-4D97-AF65-F5344CB8AC3E}">
        <p14:creationId xmlns:p14="http://schemas.microsoft.com/office/powerpoint/2010/main" val="419075107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Some words:</a:t>
            </a:r>
            <a:endParaRPr lang="en-US" dirty="0"/>
          </a:p>
        </p:txBody>
      </p:sp>
      <p:sp>
        <p:nvSpPr>
          <p:cNvPr id="3" name="Content Placeholder 2"/>
          <p:cNvSpPr>
            <a:spLocks noGrp="1"/>
          </p:cNvSpPr>
          <p:nvPr>
            <p:ph idx="1"/>
          </p:nvPr>
        </p:nvSpPr>
        <p:spPr/>
        <p:txBody>
          <a:bodyPr>
            <a:normAutofit fontScale="92500" lnSpcReduction="10000"/>
          </a:bodyPr>
          <a:lstStyle/>
          <a:p>
            <a:r>
              <a:rPr lang="en-US" dirty="0" err="1" smtClean="0"/>
              <a:t>Theatr(e</a:t>
            </a:r>
            <a:r>
              <a:rPr lang="en-US" dirty="0" smtClean="0"/>
              <a:t>) – Greek – literally ‘to see or watch’</a:t>
            </a:r>
          </a:p>
          <a:p>
            <a:endParaRPr lang="en-US" dirty="0" smtClean="0"/>
          </a:p>
          <a:p>
            <a:r>
              <a:rPr lang="en-US" dirty="0" smtClean="0"/>
              <a:t>Drama – Greek – literally ‘to do’ / action/ deed</a:t>
            </a:r>
          </a:p>
          <a:p>
            <a:endParaRPr lang="en-US" dirty="0" smtClean="0"/>
          </a:p>
          <a:p>
            <a:r>
              <a:rPr lang="en-US" dirty="0" smtClean="0"/>
              <a:t>Stage – separates actors from spectators</a:t>
            </a:r>
          </a:p>
          <a:p>
            <a:endParaRPr lang="en-US" dirty="0" smtClean="0"/>
          </a:p>
          <a:p>
            <a:r>
              <a:rPr lang="en-US" dirty="0" smtClean="0"/>
              <a:t>Festival – Times when no work is done, can include processions, dancing, drink and general merriment. </a:t>
            </a:r>
            <a:r>
              <a:rPr lang="en-US" sz="1900" dirty="0" smtClean="0"/>
              <a:t>(Taylor, 2004:1-5)</a:t>
            </a:r>
            <a:endParaRPr lang="en-US" sz="1900"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Dionysus</a:t>
            </a:r>
            <a:endParaRPr lang="en-US" dirty="0"/>
          </a:p>
        </p:txBody>
      </p:sp>
      <p:sp>
        <p:nvSpPr>
          <p:cNvPr id="3" name="Content Placeholder 2"/>
          <p:cNvSpPr>
            <a:spLocks noGrp="1"/>
          </p:cNvSpPr>
          <p:nvPr>
            <p:ph idx="1"/>
          </p:nvPr>
        </p:nvSpPr>
        <p:spPr/>
        <p:txBody>
          <a:bodyPr>
            <a:normAutofit fontScale="92500" lnSpcReduction="10000"/>
          </a:bodyPr>
          <a:lstStyle/>
          <a:p>
            <a:r>
              <a:rPr lang="en-US" dirty="0" smtClean="0"/>
              <a:t>God of wine, revelry, goats, fertility, wild nature, disguise, illusion, transformation.</a:t>
            </a:r>
          </a:p>
          <a:p>
            <a:endParaRPr lang="en-US" dirty="0" smtClean="0"/>
          </a:p>
          <a:p>
            <a:r>
              <a:rPr lang="en-US" dirty="0" smtClean="0"/>
              <a:t>Had four large festivals attributed to him:</a:t>
            </a:r>
          </a:p>
          <a:p>
            <a:r>
              <a:rPr lang="en-US" dirty="0" err="1" smtClean="0"/>
              <a:t>Anthesteria</a:t>
            </a:r>
            <a:r>
              <a:rPr lang="en-US" dirty="0" smtClean="0"/>
              <a:t> (</a:t>
            </a:r>
            <a:r>
              <a:rPr lang="en-US" dirty="0"/>
              <a:t>J</a:t>
            </a:r>
            <a:r>
              <a:rPr lang="en-US" dirty="0" smtClean="0"/>
              <a:t>an-Feb)</a:t>
            </a:r>
          </a:p>
          <a:p>
            <a:r>
              <a:rPr lang="en-US" dirty="0" err="1" smtClean="0"/>
              <a:t>Lenaia</a:t>
            </a:r>
            <a:r>
              <a:rPr lang="en-US" dirty="0" smtClean="0"/>
              <a:t> (January-</a:t>
            </a:r>
            <a:r>
              <a:rPr lang="en-US" dirty="0" err="1" smtClean="0"/>
              <a:t>ish</a:t>
            </a:r>
            <a:r>
              <a:rPr lang="en-US" dirty="0" smtClean="0"/>
              <a:t>)</a:t>
            </a:r>
          </a:p>
          <a:p>
            <a:r>
              <a:rPr lang="en-US" dirty="0" smtClean="0"/>
              <a:t>Country or Rural </a:t>
            </a:r>
            <a:r>
              <a:rPr lang="en-US" dirty="0" err="1" smtClean="0"/>
              <a:t>Dionysia</a:t>
            </a:r>
            <a:r>
              <a:rPr lang="en-US" dirty="0" smtClean="0"/>
              <a:t> (December-</a:t>
            </a:r>
            <a:r>
              <a:rPr lang="en-US" dirty="0" err="1" smtClean="0"/>
              <a:t>ish</a:t>
            </a:r>
            <a:r>
              <a:rPr lang="en-US" dirty="0" smtClean="0"/>
              <a:t>)</a:t>
            </a:r>
          </a:p>
          <a:p>
            <a:r>
              <a:rPr lang="en-US" dirty="0" smtClean="0"/>
              <a:t>Great </a:t>
            </a:r>
            <a:r>
              <a:rPr lang="en-US" dirty="0" err="1" smtClean="0"/>
              <a:t>Dionysia</a:t>
            </a:r>
            <a:r>
              <a:rPr lang="en-US" dirty="0" smtClean="0"/>
              <a:t> (end of March)</a:t>
            </a:r>
          </a:p>
          <a:p>
            <a:r>
              <a:rPr lang="en-US" sz="2595" dirty="0" smtClean="0"/>
              <a:t>(and many smaller local ones)</a:t>
            </a:r>
            <a:endParaRPr lang="en-US" sz="2595"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And how is he connected to theatre?</a:t>
            </a:r>
            <a:endParaRPr lang="en-US" dirty="0"/>
          </a:p>
        </p:txBody>
      </p:sp>
      <p:sp>
        <p:nvSpPr>
          <p:cNvPr id="3" name="Content Placeholder 2"/>
          <p:cNvSpPr>
            <a:spLocks noGrp="1"/>
          </p:cNvSpPr>
          <p:nvPr>
            <p:ph idx="1"/>
          </p:nvPr>
        </p:nvSpPr>
        <p:spPr/>
        <p:txBody>
          <a:bodyPr>
            <a:normAutofit lnSpcReduction="10000"/>
          </a:bodyPr>
          <a:lstStyle/>
          <a:p>
            <a:r>
              <a:rPr lang="en-US" dirty="0" smtClean="0"/>
              <a:t>The woman followers of Dionysus – Bacchants and Maenads - would desert their homes and go on a revel in the mountains which had an orgiastic ending, where masks may be worn and the revelers ate raw meat. </a:t>
            </a:r>
          </a:p>
          <a:p>
            <a:r>
              <a:rPr lang="en-US" dirty="0" smtClean="0"/>
              <a:t>By eating the meat they ‘transformed’ into someone else – essentially not themselves, and so Dionysus became associated with the transformation. </a:t>
            </a:r>
            <a:r>
              <a:rPr lang="en-US" sz="1800" dirty="0" smtClean="0"/>
              <a:t>(Taylor, 2004:7)</a:t>
            </a:r>
            <a:endParaRPr lang="en-US" sz="1800"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else do we know?</a:t>
            </a:r>
            <a:endParaRPr lang="en-US" dirty="0"/>
          </a:p>
        </p:txBody>
      </p:sp>
      <p:sp>
        <p:nvSpPr>
          <p:cNvPr id="3" name="Content Placeholder 2"/>
          <p:cNvSpPr>
            <a:spLocks noGrp="1"/>
          </p:cNvSpPr>
          <p:nvPr>
            <p:ph idx="1"/>
          </p:nvPr>
        </p:nvSpPr>
        <p:spPr/>
        <p:txBody>
          <a:bodyPr/>
          <a:lstStyle/>
          <a:p>
            <a:r>
              <a:rPr lang="en-US" dirty="0" smtClean="0"/>
              <a:t>Comedies – to make you laugh.</a:t>
            </a:r>
          </a:p>
          <a:p>
            <a:r>
              <a:rPr lang="en-US" dirty="0" smtClean="0"/>
              <a:t>Tragedies – not what we think ‘goat-song’.</a:t>
            </a:r>
          </a:p>
          <a:p>
            <a:r>
              <a:rPr lang="en-US" dirty="0" smtClean="0"/>
              <a:t>…but of course to include human suffering and audience catharsis. Popular and competitive.</a:t>
            </a:r>
          </a:p>
          <a:p>
            <a:r>
              <a:rPr lang="en-US" dirty="0" smtClean="0"/>
              <a:t>Satyr Plays – very little known – rude.</a:t>
            </a:r>
          </a:p>
          <a:p>
            <a:endParaRPr lang="en-US"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What do we know about Greek theatre?</a:t>
            </a:r>
            <a:endParaRPr lang="en-US" dirty="0"/>
          </a:p>
        </p:txBody>
      </p:sp>
      <p:sp>
        <p:nvSpPr>
          <p:cNvPr id="3" name="Content Placeholder 2"/>
          <p:cNvSpPr>
            <a:spLocks noGrp="1"/>
          </p:cNvSpPr>
          <p:nvPr>
            <p:ph idx="1"/>
          </p:nvPr>
        </p:nvSpPr>
        <p:spPr/>
        <p:txBody>
          <a:bodyPr/>
          <a:lstStyle/>
          <a:p>
            <a:endParaRPr lang="en-US" dirty="0" smtClean="0"/>
          </a:p>
          <a:p>
            <a:r>
              <a:rPr lang="en-US" dirty="0" smtClean="0"/>
              <a:t>‘We can only understand what Greek theatre was like in the past by looking through the eyes of the present. Conversely, our view of the present is shaped by the past, thanks to assumptions about ‘theatre’ that we have inherited.’</a:t>
            </a:r>
          </a:p>
          <a:p>
            <a:r>
              <a:rPr lang="en-US" sz="1800" dirty="0" smtClean="0"/>
              <a:t>(Wiles, 2010:179)</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What do we know about Greek theatre?</a:t>
            </a:r>
            <a:endParaRPr lang="en-US" dirty="0"/>
          </a:p>
        </p:txBody>
      </p:sp>
      <p:sp>
        <p:nvSpPr>
          <p:cNvPr id="3" name="Content Placeholder 2"/>
          <p:cNvSpPr>
            <a:spLocks noGrp="1"/>
          </p:cNvSpPr>
          <p:nvPr>
            <p:ph idx="1"/>
          </p:nvPr>
        </p:nvSpPr>
        <p:spPr/>
        <p:txBody>
          <a:bodyPr/>
          <a:lstStyle/>
          <a:p>
            <a:r>
              <a:rPr lang="en-US" dirty="0" smtClean="0"/>
              <a:t>Can a Greek theatre performance be ‘authentic’?</a:t>
            </a:r>
          </a:p>
          <a:p>
            <a:endParaRPr lang="en-US" dirty="0" smtClean="0"/>
          </a:p>
          <a:p>
            <a:r>
              <a:rPr lang="en-US" dirty="0" smtClean="0"/>
              <a:t>‘What seems authentic to one </a:t>
            </a:r>
            <a:r>
              <a:rPr lang="en-US" dirty="0"/>
              <a:t>g</a:t>
            </a:r>
            <a:r>
              <a:rPr lang="en-US" dirty="0" smtClean="0"/>
              <a:t>eneration seems stilted, ill-researched and irrelevant to the next’</a:t>
            </a:r>
            <a:endParaRPr lang="en-US"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What do we know about Greek theatre?</a:t>
            </a:r>
            <a:endParaRPr lang="en-US" dirty="0"/>
          </a:p>
        </p:txBody>
      </p:sp>
      <p:sp>
        <p:nvSpPr>
          <p:cNvPr id="3" name="Content Placeholder 2"/>
          <p:cNvSpPr>
            <a:spLocks noGrp="1"/>
          </p:cNvSpPr>
          <p:nvPr>
            <p:ph idx="1"/>
          </p:nvPr>
        </p:nvSpPr>
        <p:spPr/>
        <p:txBody>
          <a:bodyPr/>
          <a:lstStyle/>
          <a:p>
            <a:endParaRPr lang="en-US" dirty="0" smtClean="0"/>
          </a:p>
          <a:p>
            <a:r>
              <a:rPr lang="en-US" dirty="0" smtClean="0"/>
              <a:t>Who watched theatre?</a:t>
            </a:r>
          </a:p>
          <a:p>
            <a:endParaRPr lang="en-US" dirty="0" smtClean="0"/>
          </a:p>
          <a:p>
            <a:r>
              <a:rPr lang="en-US" dirty="0" smtClean="0"/>
              <a:t>When was theatre presented?</a:t>
            </a:r>
          </a:p>
          <a:p>
            <a:endParaRPr lang="en-US" dirty="0" smtClean="0"/>
          </a:p>
          <a:p>
            <a:r>
              <a:rPr lang="en-US" dirty="0" smtClean="0"/>
              <a:t>What was it for?</a:t>
            </a:r>
            <a:endParaRPr lang="en-US"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dirty="0" smtClean="0"/>
          </a:p>
          <a:p>
            <a:endParaRPr lang="en-US" dirty="0"/>
          </a:p>
          <a:p>
            <a:r>
              <a:rPr lang="en-US" dirty="0" smtClean="0"/>
              <a:t>‘Theatre was seen as the total art form which ‘harmonizes all the faculties of man, Poetry, Music, Dancing, Acting, Architecture, Painting, Sculpture.’ </a:t>
            </a:r>
            <a:r>
              <a:rPr lang="en-US" sz="1800" dirty="0" smtClean="0"/>
              <a:t>(Wiles, 2010:183)</a:t>
            </a:r>
          </a:p>
          <a:p>
            <a:endParaRPr lang="en-US" dirty="0"/>
          </a:p>
          <a:p>
            <a:endParaRPr lang="en-US"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dirty="0" smtClean="0"/>
          </a:p>
          <a:p>
            <a:endParaRPr lang="en-US" dirty="0"/>
          </a:p>
          <a:p>
            <a:r>
              <a:rPr lang="en-US" dirty="0" smtClean="0"/>
              <a:t>‘…Greek theatre required the right social relationships as well as the right spatial relationships.’ </a:t>
            </a:r>
            <a:r>
              <a:rPr lang="en-US" sz="1800" dirty="0"/>
              <a:t>(Wiles, </a:t>
            </a:r>
            <a:r>
              <a:rPr lang="en-US" sz="1800" dirty="0" smtClean="0"/>
              <a:t>2010:188)</a:t>
            </a:r>
            <a:endParaRPr lang="en-US" sz="1800" dirty="0"/>
          </a:p>
          <a:p>
            <a:endParaRPr lang="en-US"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endParaRPr lang="en-US" dirty="0" smtClean="0"/>
          </a:p>
          <a:p>
            <a:r>
              <a:rPr lang="en-US" sz="2500" dirty="0" smtClean="0"/>
              <a:t>Discussing a 1927 production of Prometheus at Delphi by Eva Palmer-</a:t>
            </a:r>
            <a:r>
              <a:rPr lang="en-US" sz="2500" dirty="0" err="1" smtClean="0"/>
              <a:t>Sikelianos</a:t>
            </a:r>
            <a:r>
              <a:rPr lang="en-US" sz="2500" dirty="0" smtClean="0"/>
              <a:t>:</a:t>
            </a:r>
          </a:p>
          <a:p>
            <a:r>
              <a:rPr lang="en-US" dirty="0" smtClean="0"/>
              <a:t>‘The goal of recreating the past for its own sake is doomed to failure; the only useful and intellectually valid activity is to create a performance that engages an audience in the present.’ (ibid)</a:t>
            </a:r>
            <a:endParaRPr lang="en-US"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Performance context</a:t>
            </a:r>
            <a:endParaRPr lang="en-US" dirty="0"/>
          </a:p>
        </p:txBody>
      </p:sp>
      <p:sp>
        <p:nvSpPr>
          <p:cNvPr id="3" name="Content Placeholder 2"/>
          <p:cNvSpPr>
            <a:spLocks noGrp="1"/>
          </p:cNvSpPr>
          <p:nvPr>
            <p:ph idx="1"/>
          </p:nvPr>
        </p:nvSpPr>
        <p:spPr/>
        <p:txBody>
          <a:bodyPr/>
          <a:lstStyle/>
          <a:p>
            <a:r>
              <a:rPr lang="en-US" dirty="0" smtClean="0"/>
              <a:t>A director may attempt to ‘assert his or her dominant role in the creative process by setting up a dialogue between some well known text and a new directorial interpretation.’ </a:t>
            </a:r>
            <a:r>
              <a:rPr lang="en-US" sz="1800" dirty="0"/>
              <a:t>(Wiles, </a:t>
            </a:r>
            <a:r>
              <a:rPr lang="en-US" sz="1800" dirty="0" smtClean="0"/>
              <a:t>2010:190)</a:t>
            </a:r>
            <a:endParaRPr lang="en-US" sz="1800"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r>
              <a:rPr lang="en-US" dirty="0" smtClean="0"/>
              <a:t>Electra (for 80’s director </a:t>
            </a:r>
            <a:r>
              <a:rPr lang="en-US" dirty="0" err="1" smtClean="0"/>
              <a:t>Vitez</a:t>
            </a:r>
            <a:r>
              <a:rPr lang="en-US" dirty="0" smtClean="0"/>
              <a:t>) allowed him to support </a:t>
            </a:r>
            <a:r>
              <a:rPr lang="en-US" dirty="0" err="1" smtClean="0"/>
              <a:t>Brechtian</a:t>
            </a:r>
            <a:r>
              <a:rPr lang="en-US" dirty="0" smtClean="0"/>
              <a:t> ideas such as ‘it is impossible to be moral in an immoral society’ in production. </a:t>
            </a:r>
          </a:p>
          <a:p>
            <a:endParaRPr lang="en-US" dirty="0" smtClean="0"/>
          </a:p>
          <a:p>
            <a:r>
              <a:rPr lang="en-US" dirty="0" smtClean="0"/>
              <a:t>Because of the seemingly continual cycle of death Electra was ‘devoid of any emotional resolution or moral statement.’ </a:t>
            </a:r>
            <a:r>
              <a:rPr lang="en-US" sz="1800" dirty="0"/>
              <a:t>(Wiles, </a:t>
            </a:r>
            <a:r>
              <a:rPr lang="en-US" sz="1800" dirty="0" smtClean="0"/>
              <a:t>2010:191)</a:t>
            </a:r>
            <a:endParaRPr lang="en-US" sz="1800"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dirty="0" smtClean="0"/>
              <a:t>The interest of the director of the 1986 production of Electra – </a:t>
            </a:r>
            <a:r>
              <a:rPr lang="en-US" dirty="0" err="1" smtClean="0"/>
              <a:t>Vitez</a:t>
            </a:r>
            <a:r>
              <a:rPr lang="en-US" dirty="0" smtClean="0"/>
              <a:t>- ‘had shifted …from the gap between past and present to the active processes of remembering the past and reconstituting it in the imagination.’ </a:t>
            </a:r>
          </a:p>
          <a:p>
            <a:r>
              <a:rPr lang="en-US" sz="1800" dirty="0" smtClean="0"/>
              <a:t>(</a:t>
            </a:r>
            <a:r>
              <a:rPr lang="en-US" sz="1800" dirty="0"/>
              <a:t>Wiles, </a:t>
            </a:r>
            <a:r>
              <a:rPr lang="en-US" sz="1800" dirty="0" smtClean="0"/>
              <a:t>2010:193)</a:t>
            </a:r>
            <a:endParaRPr lang="en-US" sz="1800" dirty="0"/>
          </a:p>
          <a:p>
            <a:endParaRPr lang="en-US" dirty="0"/>
          </a:p>
          <a:p>
            <a:endParaRPr lang="en-US"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Txt me!</a:t>
            </a:r>
            <a:endParaRPr lang="en-US" dirty="0"/>
          </a:p>
        </p:txBody>
      </p:sp>
      <p:sp>
        <p:nvSpPr>
          <p:cNvPr id="3" name="Content Placeholder 2"/>
          <p:cNvSpPr>
            <a:spLocks noGrp="1"/>
          </p:cNvSpPr>
          <p:nvPr>
            <p:ph idx="1"/>
          </p:nvPr>
        </p:nvSpPr>
        <p:spPr/>
        <p:txBody>
          <a:bodyPr/>
          <a:lstStyle/>
          <a:p>
            <a:r>
              <a:rPr lang="en-US" dirty="0" smtClean="0"/>
              <a:t>Translation</a:t>
            </a:r>
          </a:p>
          <a:p>
            <a:endParaRPr lang="en-US" dirty="0" smtClean="0"/>
          </a:p>
          <a:p>
            <a:r>
              <a:rPr lang="en-US" dirty="0" smtClean="0"/>
              <a:t>We would not have access to many significant works of theatrical importance without translation.</a:t>
            </a:r>
          </a:p>
          <a:p>
            <a:endParaRPr lang="en-US" dirty="0" smtClean="0"/>
          </a:p>
          <a:p>
            <a:r>
              <a:rPr lang="en-US" dirty="0" smtClean="0"/>
              <a:t>Can translation ever be </a:t>
            </a:r>
            <a:r>
              <a:rPr lang="en-US" i="1" dirty="0" smtClean="0"/>
              <a:t>absolutely</a:t>
            </a:r>
            <a:r>
              <a:rPr lang="en-US" dirty="0" smtClean="0"/>
              <a:t> correct?</a:t>
            </a:r>
            <a:endParaRPr lang="en-US"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Txt me!</a:t>
            </a:r>
            <a:endParaRPr lang="en-US" dirty="0"/>
          </a:p>
        </p:txBody>
      </p:sp>
      <p:sp>
        <p:nvSpPr>
          <p:cNvPr id="3" name="Content Placeholder 2"/>
          <p:cNvSpPr>
            <a:spLocks noGrp="1"/>
          </p:cNvSpPr>
          <p:nvPr>
            <p:ph idx="1"/>
          </p:nvPr>
        </p:nvSpPr>
        <p:spPr/>
        <p:txBody>
          <a:bodyPr>
            <a:normAutofit lnSpcReduction="10000"/>
          </a:bodyPr>
          <a:lstStyle/>
          <a:p>
            <a:r>
              <a:rPr lang="en-US" dirty="0" smtClean="0"/>
              <a:t>Peter Brook:</a:t>
            </a:r>
          </a:p>
          <a:p>
            <a:endParaRPr lang="en-US" dirty="0" smtClean="0"/>
          </a:p>
          <a:p>
            <a:r>
              <a:rPr lang="en-US" dirty="0" smtClean="0"/>
              <a:t>‘..the translation of a foreign text into another language is far from being a last resort. It is not the necessary evil claimed by those who stress the inevitability of loss. Translation is an opportunity, the chance to establish a live contact with a work that has become unapproachable in its original tongue.’ </a:t>
            </a:r>
            <a:r>
              <a:rPr lang="en-US" sz="1900" dirty="0"/>
              <a:t>(Wiles, </a:t>
            </a:r>
            <a:r>
              <a:rPr lang="en-US" sz="1900" dirty="0" smtClean="0"/>
              <a:t>2010:196)</a:t>
            </a:r>
            <a:endParaRPr lang="en-US" sz="1900"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Txt me!</a:t>
            </a:r>
            <a:endParaRPr lang="en-US" dirty="0"/>
          </a:p>
        </p:txBody>
      </p:sp>
      <p:sp>
        <p:nvSpPr>
          <p:cNvPr id="3" name="Content Placeholder 2"/>
          <p:cNvSpPr>
            <a:spLocks noGrp="1"/>
          </p:cNvSpPr>
          <p:nvPr>
            <p:ph idx="1"/>
          </p:nvPr>
        </p:nvSpPr>
        <p:spPr/>
        <p:txBody>
          <a:bodyPr/>
          <a:lstStyle/>
          <a:p>
            <a:r>
              <a:rPr lang="en-US" dirty="0" smtClean="0"/>
              <a:t>A definition to put things into a context:</a:t>
            </a:r>
          </a:p>
          <a:p>
            <a:endParaRPr lang="en-US" dirty="0" smtClean="0"/>
          </a:p>
          <a:p>
            <a:r>
              <a:rPr lang="en-US" dirty="0" smtClean="0"/>
              <a:t>When you fit the play to the audience, you are making an adaptation. When you transport an audience into the play, you are translating. </a:t>
            </a:r>
            <a:r>
              <a:rPr lang="en-US" sz="2000" dirty="0" smtClean="0"/>
              <a:t>(</a:t>
            </a:r>
            <a:r>
              <a:rPr lang="en-US" sz="2000" dirty="0" err="1" smtClean="0"/>
              <a:t>para:ibid</a:t>
            </a:r>
            <a:r>
              <a:rPr lang="en-US" sz="2000" dirty="0" smtClean="0"/>
              <a:t>)</a:t>
            </a:r>
            <a:endParaRPr lang="en-US" sz="2000"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Great </a:t>
            </a:r>
            <a:r>
              <a:rPr lang="en-US" dirty="0" smtClean="0"/>
              <a:t>perspective</a:t>
            </a:r>
            <a:r>
              <a:rPr lang="en-US" dirty="0" smtClean="0"/>
              <a:t>!</a:t>
            </a:r>
            <a:endParaRPr lang="en-US" dirty="0"/>
          </a:p>
        </p:txBody>
      </p:sp>
      <p:sp>
        <p:nvSpPr>
          <p:cNvPr id="3" name="Content Placeholder 2"/>
          <p:cNvSpPr>
            <a:spLocks noGrp="1"/>
          </p:cNvSpPr>
          <p:nvPr>
            <p:ph idx="1"/>
          </p:nvPr>
        </p:nvSpPr>
        <p:spPr/>
        <p:txBody>
          <a:bodyPr/>
          <a:lstStyle/>
          <a:p>
            <a:pPr>
              <a:buNone/>
            </a:pPr>
            <a:endParaRPr lang="en-US" dirty="0" smtClean="0"/>
          </a:p>
          <a:p>
            <a:r>
              <a:rPr lang="en-US" dirty="0" smtClean="0"/>
              <a:t>‘No amount of dictionaries or grammar books will teach you how plays communicate in the theatre. There are other skills besides language relevant to understanding Greek drama</a:t>
            </a:r>
            <a:r>
              <a:rPr lang="en-US" dirty="0"/>
              <a:t>.’ </a:t>
            </a:r>
            <a:endParaRPr lang="en-US" dirty="0" smtClean="0"/>
          </a:p>
          <a:p>
            <a:r>
              <a:rPr lang="en-US" sz="1800" dirty="0" smtClean="0"/>
              <a:t>(</a:t>
            </a:r>
            <a:r>
              <a:rPr lang="en-US" sz="1800" dirty="0"/>
              <a:t>Wiles, </a:t>
            </a:r>
            <a:r>
              <a:rPr lang="en-US" sz="1800" dirty="0" smtClean="0"/>
              <a:t>2010:197)</a:t>
            </a:r>
            <a:endParaRPr lang="en-US" sz="1800" dirty="0"/>
          </a:p>
          <a:p>
            <a:endParaRPr lang="en-US"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p:cNvPicPr>
            <a:picLocks noGrp="1" noChangeAspect="1"/>
          </p:cNvPicPr>
          <p:nvPr>
            <p:ph idx="1"/>
          </p:nvPr>
        </p:nvPicPr>
        <p:blipFill rotWithShape="1">
          <a:blip r:embed="rId3"/>
          <a:srcRect r="4487"/>
          <a:stretch/>
        </p:blipFill>
        <p:spPr>
          <a:xfrm>
            <a:off x="0" y="274638"/>
            <a:ext cx="9144000" cy="6395686"/>
          </a:xfrm>
          <a:prstGeom prst="rect">
            <a:avLst/>
          </a:prstGeom>
        </p:spPr>
      </p:pic>
    </p:spTree>
    <p:extLst>
      <p:ext uri="{BB962C8B-B14F-4D97-AF65-F5344CB8AC3E}">
        <p14:creationId xmlns:p14="http://schemas.microsoft.com/office/powerpoint/2010/main" val="293771857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Greek reinvention - </a:t>
            </a:r>
            <a:r>
              <a:rPr lang="en-GB" dirty="0" smtClean="0"/>
              <a:t>Kate </a:t>
            </a:r>
            <a:r>
              <a:rPr lang="en-GB" dirty="0"/>
              <a:t>Tempest</a:t>
            </a: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309018" y="1600200"/>
            <a:ext cx="4525963" cy="4525963"/>
          </a:xfrm>
        </p:spPr>
      </p:pic>
    </p:spTree>
    <p:extLst>
      <p:ext uri="{BB962C8B-B14F-4D97-AF65-F5344CB8AC3E}">
        <p14:creationId xmlns:p14="http://schemas.microsoft.com/office/powerpoint/2010/main" val="112063988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Greek reinvention - Kate Tempest</a:t>
            </a:r>
            <a:endParaRPr lang="en-GB" dirty="0"/>
          </a:p>
        </p:txBody>
      </p:sp>
      <p:sp>
        <p:nvSpPr>
          <p:cNvPr id="3" name="Content Placeholder 2"/>
          <p:cNvSpPr>
            <a:spLocks noGrp="1"/>
          </p:cNvSpPr>
          <p:nvPr>
            <p:ph idx="1"/>
          </p:nvPr>
        </p:nvSpPr>
        <p:spPr/>
        <p:txBody>
          <a:bodyPr>
            <a:normAutofit/>
          </a:bodyPr>
          <a:lstStyle/>
          <a:p>
            <a:endParaRPr lang="en-US" dirty="0" smtClean="0">
              <a:hlinkClick r:id="rId2"/>
            </a:endParaRPr>
          </a:p>
          <a:p>
            <a:r>
              <a:rPr lang="en-US" sz="2400" dirty="0" smtClean="0">
                <a:hlinkClick r:id="rId2"/>
              </a:rPr>
              <a:t>https</a:t>
            </a:r>
            <a:r>
              <a:rPr lang="en-US" sz="2400" dirty="0">
                <a:hlinkClick r:id="rId2"/>
              </a:rPr>
              <a:t>://www.youtube.com/watch?v=JLWlB3ib7ZM</a:t>
            </a:r>
            <a:r>
              <a:rPr lang="en-US" sz="2400" dirty="0"/>
              <a:t> </a:t>
            </a:r>
            <a:endParaRPr lang="en-US" sz="2400" dirty="0" smtClean="0"/>
          </a:p>
          <a:p>
            <a:endParaRPr lang="en-US" sz="2400" dirty="0"/>
          </a:p>
          <a:p>
            <a:r>
              <a:rPr lang="en-GB" dirty="0" smtClean="0"/>
              <a:t>‘There's </a:t>
            </a:r>
            <a:r>
              <a:rPr lang="en-GB" dirty="0"/>
              <a:t>a moment halfway through </a:t>
            </a:r>
            <a:r>
              <a:rPr lang="en-GB" dirty="0" smtClean="0"/>
              <a:t>Tempest’s spoken-word </a:t>
            </a:r>
            <a:r>
              <a:rPr lang="en-GB" dirty="0"/>
              <a:t>theatre show when the gloom intensifies and the vaulted ceiling is lit up by the glow from the streetlights outside, pouring in through squares cut in the blacked-out </a:t>
            </a:r>
            <a:r>
              <a:rPr lang="en-GB" dirty="0" smtClean="0"/>
              <a:t>window…’</a:t>
            </a:r>
            <a:endParaRPr lang="en-GB" dirty="0"/>
          </a:p>
        </p:txBody>
      </p:sp>
    </p:spTree>
    <p:extLst>
      <p:ext uri="{BB962C8B-B14F-4D97-AF65-F5344CB8AC3E}">
        <p14:creationId xmlns:p14="http://schemas.microsoft.com/office/powerpoint/2010/main" val="59403237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Greek reinvention - </a:t>
            </a:r>
            <a:r>
              <a:rPr lang="en-GB" dirty="0" smtClean="0"/>
              <a:t>Kate </a:t>
            </a:r>
            <a:r>
              <a:rPr lang="en-GB" dirty="0"/>
              <a:t>Tempest</a:t>
            </a:r>
          </a:p>
        </p:txBody>
      </p:sp>
      <p:sp>
        <p:nvSpPr>
          <p:cNvPr id="3" name="Content Placeholder 2"/>
          <p:cNvSpPr>
            <a:spLocks noGrp="1"/>
          </p:cNvSpPr>
          <p:nvPr>
            <p:ph idx="1"/>
          </p:nvPr>
        </p:nvSpPr>
        <p:spPr/>
        <p:txBody>
          <a:bodyPr>
            <a:normAutofit lnSpcReduction="10000"/>
          </a:bodyPr>
          <a:lstStyle/>
          <a:p>
            <a:endParaRPr lang="en-GB" dirty="0" smtClean="0"/>
          </a:p>
          <a:p>
            <a:r>
              <a:rPr lang="en-GB" dirty="0" smtClean="0"/>
              <a:t>‘..</a:t>
            </a:r>
            <a:r>
              <a:rPr lang="en-GB" dirty="0"/>
              <a:t>Suddenly it feels as if we are not in a theatre but a church, not in a Victorian debating chamber but gathered around a hearth, hearing the age-old stories that help us make sense of our lives. We're given the sense that what we are watching is something sacred</a:t>
            </a:r>
            <a:r>
              <a:rPr lang="en-GB" dirty="0" smtClean="0"/>
              <a:t>.’</a:t>
            </a:r>
            <a:endParaRPr lang="en-GB" dirty="0"/>
          </a:p>
          <a:p>
            <a:endParaRPr lang="en-GB" dirty="0" smtClean="0">
              <a:hlinkClick r:id="rId2"/>
            </a:endParaRPr>
          </a:p>
          <a:p>
            <a:r>
              <a:rPr lang="en-GB" sz="1900" dirty="0" smtClean="0">
                <a:hlinkClick r:id="rId2"/>
              </a:rPr>
              <a:t>https</a:t>
            </a:r>
            <a:r>
              <a:rPr lang="en-GB" sz="1900" dirty="0">
                <a:hlinkClick r:id="rId2"/>
              </a:rPr>
              <a:t>://</a:t>
            </a:r>
            <a:r>
              <a:rPr lang="en-GB" sz="1900" dirty="0" smtClean="0">
                <a:hlinkClick r:id="rId2"/>
              </a:rPr>
              <a:t>www.theguardian.com/stage/2012/sep/10/brand-new-ancients-review</a:t>
            </a:r>
            <a:r>
              <a:rPr lang="en-GB" sz="1900" dirty="0" smtClean="0"/>
              <a:t> </a:t>
            </a:r>
            <a:endParaRPr lang="en-GB" sz="1900" dirty="0"/>
          </a:p>
        </p:txBody>
      </p:sp>
    </p:spTree>
    <p:extLst>
      <p:ext uri="{BB962C8B-B14F-4D97-AF65-F5344CB8AC3E}">
        <p14:creationId xmlns:p14="http://schemas.microsoft.com/office/powerpoint/2010/main" val="205015111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0"/>
            <a:ext cx="12894726" cy="9325630"/>
          </a:xfrm>
          <a:prstGeom prst="rect">
            <a:avLst/>
          </a:prstGeom>
          <a:noFill/>
        </p:spPr>
        <p:txBody>
          <a:bodyPr wrap="none" rtlCol="0">
            <a:spAutoFit/>
          </a:bodyPr>
          <a:lstStyle/>
          <a:p>
            <a:r>
              <a:rPr lang="en-US" sz="60000" dirty="0" smtClean="0"/>
              <a:t>Text</a:t>
            </a:r>
            <a:endParaRPr lang="en-US" sz="60000" dirty="0"/>
          </a:p>
        </p:txBody>
      </p:sp>
    </p:spTree>
    <p:extLst>
      <p:ext uri="{BB962C8B-B14F-4D97-AF65-F5344CB8AC3E}">
        <p14:creationId xmlns:p14="http://schemas.microsoft.com/office/powerpoint/2010/main" val="425558591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0"/>
            <a:ext cx="12894726" cy="9325630"/>
          </a:xfrm>
          <a:prstGeom prst="rect">
            <a:avLst/>
          </a:prstGeom>
          <a:noFill/>
        </p:spPr>
        <p:txBody>
          <a:bodyPr wrap="none" rtlCol="0">
            <a:spAutoFit/>
          </a:bodyPr>
          <a:lstStyle/>
          <a:p>
            <a:r>
              <a:rPr lang="en-US" sz="60000" dirty="0" smtClean="0"/>
              <a:t>Text</a:t>
            </a:r>
            <a:endParaRPr lang="en-US" sz="60000" dirty="0"/>
          </a:p>
        </p:txBody>
      </p:sp>
    </p:spTree>
    <p:extLst>
      <p:ext uri="{BB962C8B-B14F-4D97-AF65-F5344CB8AC3E}">
        <p14:creationId xmlns:p14="http://schemas.microsoft.com/office/powerpoint/2010/main" val="358590449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0"/>
            <a:ext cx="9187625" cy="6632585"/>
          </a:xfrm>
          <a:prstGeom prst="rect">
            <a:avLst/>
          </a:prstGeom>
          <a:noFill/>
        </p:spPr>
        <p:txBody>
          <a:bodyPr wrap="none" rtlCol="0">
            <a:spAutoFit/>
          </a:bodyPr>
          <a:lstStyle/>
          <a:p>
            <a:r>
              <a:rPr lang="en-US" sz="42500" dirty="0" smtClean="0"/>
              <a:t>Text</a:t>
            </a:r>
            <a:endParaRPr lang="en-US" sz="42500" dirty="0"/>
          </a:p>
        </p:txBody>
      </p:sp>
    </p:spTree>
    <p:extLst>
      <p:ext uri="{BB962C8B-B14F-4D97-AF65-F5344CB8AC3E}">
        <p14:creationId xmlns:p14="http://schemas.microsoft.com/office/powerpoint/2010/main" val="354284307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296979" y="3367158"/>
            <a:ext cx="569387" cy="369332"/>
          </a:xfrm>
          <a:prstGeom prst="rect">
            <a:avLst/>
          </a:prstGeom>
          <a:noFill/>
        </p:spPr>
        <p:txBody>
          <a:bodyPr wrap="none" rtlCol="0">
            <a:spAutoFit/>
          </a:bodyPr>
          <a:lstStyle/>
          <a:p>
            <a:r>
              <a:rPr lang="en-US" dirty="0" smtClean="0"/>
              <a:t>Text</a:t>
            </a:r>
            <a:endParaRPr lang="en-US" dirty="0"/>
          </a:p>
        </p:txBody>
      </p:sp>
    </p:spTree>
    <p:extLst>
      <p:ext uri="{BB962C8B-B14F-4D97-AF65-F5344CB8AC3E}">
        <p14:creationId xmlns:p14="http://schemas.microsoft.com/office/powerpoint/2010/main" val="23678275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Text</a:t>
            </a:r>
            <a:endParaRPr lang="en-US" dirty="0"/>
          </a:p>
        </p:txBody>
      </p:sp>
      <p:sp>
        <p:nvSpPr>
          <p:cNvPr id="3" name="Content Placeholder 2"/>
          <p:cNvSpPr>
            <a:spLocks noGrp="1"/>
          </p:cNvSpPr>
          <p:nvPr>
            <p:ph idx="1"/>
          </p:nvPr>
        </p:nvSpPr>
        <p:spPr/>
        <p:txBody>
          <a:bodyPr/>
          <a:lstStyle/>
          <a:p>
            <a:r>
              <a:rPr lang="en-US" dirty="0" smtClean="0"/>
              <a:t>What is a text?</a:t>
            </a:r>
          </a:p>
          <a:p>
            <a:endParaRPr lang="en-US" dirty="0" smtClean="0"/>
          </a:p>
          <a:p>
            <a:r>
              <a:rPr lang="en-US" dirty="0" smtClean="0"/>
              <a:t>A text is something that can be involved in discourse, or is inscribed with the means to  order experiences </a:t>
            </a:r>
            <a:r>
              <a:rPr lang="en-US" sz="2000" dirty="0" smtClean="0"/>
              <a:t>(Leach,2000:19).</a:t>
            </a:r>
          </a:p>
          <a:p>
            <a:endParaRPr lang="en-US" dirty="0" smtClean="0"/>
          </a:p>
          <a:p>
            <a:r>
              <a:rPr lang="en-US" dirty="0" smtClean="0"/>
              <a:t>Theatre text is unstable as many signs and symbols happen at once.</a:t>
            </a:r>
            <a:endParaRPr lang="en-US" dirty="0"/>
          </a:p>
        </p:txBody>
      </p:sp>
    </p:spTree>
    <p:extLst>
      <p:ext uri="{BB962C8B-B14F-4D97-AF65-F5344CB8AC3E}">
        <p14:creationId xmlns:p14="http://schemas.microsoft.com/office/powerpoint/2010/main" val="334008168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5" name="Picture 4"/>
          <p:cNvPicPr>
            <a:picLocks noChangeAspect="1"/>
          </p:cNvPicPr>
          <p:nvPr/>
        </p:nvPicPr>
        <p:blipFill>
          <a:blip r:embed="rId2"/>
          <a:stretch>
            <a:fillRect/>
          </a:stretch>
        </p:blipFill>
        <p:spPr>
          <a:xfrm>
            <a:off x="0" y="0"/>
            <a:ext cx="7491784" cy="5618838"/>
          </a:xfrm>
          <a:prstGeom prst="rect">
            <a:avLst/>
          </a:prstGeom>
        </p:spPr>
      </p:pic>
    </p:spTree>
    <p:extLst>
      <p:ext uri="{BB962C8B-B14F-4D97-AF65-F5344CB8AC3E}">
        <p14:creationId xmlns:p14="http://schemas.microsoft.com/office/powerpoint/2010/main" val="55723955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5" name="Picture 4"/>
          <p:cNvPicPr>
            <a:picLocks noChangeAspect="1"/>
          </p:cNvPicPr>
          <p:nvPr/>
        </p:nvPicPr>
        <p:blipFill>
          <a:blip r:embed="rId2"/>
          <a:stretch>
            <a:fillRect/>
          </a:stretch>
        </p:blipFill>
        <p:spPr>
          <a:xfrm>
            <a:off x="0" y="0"/>
            <a:ext cx="7491784" cy="5618838"/>
          </a:xfrm>
          <a:prstGeom prst="rect">
            <a:avLst/>
          </a:prstGeom>
        </p:spPr>
      </p:pic>
      <p:pic>
        <p:nvPicPr>
          <p:cNvPr id="4" name="Picture 3"/>
          <p:cNvPicPr>
            <a:picLocks noChangeAspect="1"/>
          </p:cNvPicPr>
          <p:nvPr/>
        </p:nvPicPr>
        <p:blipFill>
          <a:blip r:embed="rId3"/>
          <a:stretch>
            <a:fillRect/>
          </a:stretch>
        </p:blipFill>
        <p:spPr>
          <a:xfrm>
            <a:off x="895637" y="2214000"/>
            <a:ext cx="8248363" cy="4644000"/>
          </a:xfrm>
          <a:prstGeom prst="rect">
            <a:avLst/>
          </a:prstGeom>
        </p:spPr>
      </p:pic>
    </p:spTree>
    <p:extLst>
      <p:ext uri="{BB962C8B-B14F-4D97-AF65-F5344CB8AC3E}">
        <p14:creationId xmlns:p14="http://schemas.microsoft.com/office/powerpoint/2010/main" val="429135651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5" name="Picture 4"/>
          <p:cNvPicPr>
            <a:picLocks noChangeAspect="1"/>
          </p:cNvPicPr>
          <p:nvPr/>
        </p:nvPicPr>
        <p:blipFill>
          <a:blip r:embed="rId2"/>
          <a:stretch>
            <a:fillRect/>
          </a:stretch>
        </p:blipFill>
        <p:spPr>
          <a:xfrm>
            <a:off x="0" y="0"/>
            <a:ext cx="7491784" cy="5618838"/>
          </a:xfrm>
          <a:prstGeom prst="rect">
            <a:avLst/>
          </a:prstGeom>
        </p:spPr>
      </p:pic>
      <p:pic>
        <p:nvPicPr>
          <p:cNvPr id="4" name="Picture 3"/>
          <p:cNvPicPr>
            <a:picLocks noChangeAspect="1"/>
          </p:cNvPicPr>
          <p:nvPr/>
        </p:nvPicPr>
        <p:blipFill>
          <a:blip r:embed="rId3"/>
          <a:stretch>
            <a:fillRect/>
          </a:stretch>
        </p:blipFill>
        <p:spPr>
          <a:xfrm>
            <a:off x="895637" y="2214000"/>
            <a:ext cx="8248363" cy="4644000"/>
          </a:xfrm>
          <a:prstGeom prst="rect">
            <a:avLst/>
          </a:prstGeom>
        </p:spPr>
      </p:pic>
      <p:pic>
        <p:nvPicPr>
          <p:cNvPr id="6" name="Picture 5"/>
          <p:cNvPicPr>
            <a:picLocks noChangeAspect="1"/>
          </p:cNvPicPr>
          <p:nvPr/>
        </p:nvPicPr>
        <p:blipFill>
          <a:blip r:embed="rId4"/>
          <a:stretch>
            <a:fillRect/>
          </a:stretch>
        </p:blipFill>
        <p:spPr>
          <a:xfrm>
            <a:off x="1454347" y="527802"/>
            <a:ext cx="4068230" cy="6330166"/>
          </a:xfrm>
          <a:prstGeom prst="rect">
            <a:avLst/>
          </a:prstGeom>
        </p:spPr>
      </p:pic>
    </p:spTree>
    <p:extLst>
      <p:ext uri="{BB962C8B-B14F-4D97-AF65-F5344CB8AC3E}">
        <p14:creationId xmlns:p14="http://schemas.microsoft.com/office/powerpoint/2010/main" val="215717435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5" name="Picture 4"/>
          <p:cNvPicPr>
            <a:picLocks noChangeAspect="1"/>
          </p:cNvPicPr>
          <p:nvPr/>
        </p:nvPicPr>
        <p:blipFill>
          <a:blip r:embed="rId2"/>
          <a:stretch>
            <a:fillRect/>
          </a:stretch>
        </p:blipFill>
        <p:spPr>
          <a:xfrm>
            <a:off x="0" y="0"/>
            <a:ext cx="7491784" cy="5618838"/>
          </a:xfrm>
          <a:prstGeom prst="rect">
            <a:avLst/>
          </a:prstGeom>
        </p:spPr>
      </p:pic>
      <p:pic>
        <p:nvPicPr>
          <p:cNvPr id="4" name="Picture 3"/>
          <p:cNvPicPr>
            <a:picLocks noChangeAspect="1"/>
          </p:cNvPicPr>
          <p:nvPr/>
        </p:nvPicPr>
        <p:blipFill>
          <a:blip r:embed="rId3"/>
          <a:stretch>
            <a:fillRect/>
          </a:stretch>
        </p:blipFill>
        <p:spPr>
          <a:xfrm>
            <a:off x="895637" y="2214000"/>
            <a:ext cx="8248363" cy="4644000"/>
          </a:xfrm>
          <a:prstGeom prst="rect">
            <a:avLst/>
          </a:prstGeom>
        </p:spPr>
      </p:pic>
      <p:pic>
        <p:nvPicPr>
          <p:cNvPr id="6" name="Picture 5"/>
          <p:cNvPicPr>
            <a:picLocks noChangeAspect="1"/>
          </p:cNvPicPr>
          <p:nvPr/>
        </p:nvPicPr>
        <p:blipFill>
          <a:blip r:embed="rId4"/>
          <a:stretch>
            <a:fillRect/>
          </a:stretch>
        </p:blipFill>
        <p:spPr>
          <a:xfrm>
            <a:off x="1454347" y="274638"/>
            <a:ext cx="4207588" cy="6303600"/>
          </a:xfrm>
          <a:prstGeom prst="rect">
            <a:avLst/>
          </a:prstGeom>
        </p:spPr>
      </p:pic>
      <p:pic>
        <p:nvPicPr>
          <p:cNvPr id="7" name="Picture 6"/>
          <p:cNvPicPr>
            <a:picLocks noChangeAspect="1"/>
          </p:cNvPicPr>
          <p:nvPr/>
        </p:nvPicPr>
        <p:blipFill>
          <a:blip r:embed="rId5"/>
          <a:stretch>
            <a:fillRect/>
          </a:stretch>
        </p:blipFill>
        <p:spPr>
          <a:xfrm>
            <a:off x="1679416" y="838126"/>
            <a:ext cx="5288037" cy="5288037"/>
          </a:xfrm>
          <a:prstGeom prst="rect">
            <a:avLst/>
          </a:prstGeom>
        </p:spPr>
      </p:pic>
    </p:spTree>
    <p:extLst>
      <p:ext uri="{BB962C8B-B14F-4D97-AF65-F5344CB8AC3E}">
        <p14:creationId xmlns:p14="http://schemas.microsoft.com/office/powerpoint/2010/main" val="7907096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Text</a:t>
            </a:r>
            <a:endParaRPr lang="en-US" dirty="0"/>
          </a:p>
        </p:txBody>
      </p:sp>
      <p:sp>
        <p:nvSpPr>
          <p:cNvPr id="3" name="Content Placeholder 2"/>
          <p:cNvSpPr>
            <a:spLocks noGrp="1"/>
          </p:cNvSpPr>
          <p:nvPr>
            <p:ph idx="1"/>
          </p:nvPr>
        </p:nvSpPr>
        <p:spPr/>
        <p:txBody>
          <a:bodyPr>
            <a:normAutofit/>
          </a:bodyPr>
          <a:lstStyle/>
          <a:p>
            <a:r>
              <a:rPr lang="en-US" dirty="0" smtClean="0"/>
              <a:t>Creating a text means inscribing meaning – and there’s politics and powers in this process.</a:t>
            </a:r>
          </a:p>
          <a:p>
            <a:endParaRPr lang="en-US" dirty="0" smtClean="0"/>
          </a:p>
          <a:p>
            <a:r>
              <a:rPr lang="en-US" dirty="0" smtClean="0"/>
              <a:t>‘Creating a text may be a bid for authority, but meaning only happens in the process of communicating, the series of image produced by the text only acquire significance when the spectator reacts to them.’ </a:t>
            </a:r>
            <a:r>
              <a:rPr lang="en-US" sz="2000" dirty="0" smtClean="0"/>
              <a:t>(Leach, 2000:19)</a:t>
            </a:r>
            <a:endParaRPr lang="en-US" sz="2000" dirty="0"/>
          </a:p>
        </p:txBody>
      </p:sp>
    </p:spTree>
    <p:extLst>
      <p:ext uri="{BB962C8B-B14F-4D97-AF65-F5344CB8AC3E}">
        <p14:creationId xmlns:p14="http://schemas.microsoft.com/office/powerpoint/2010/main" val="300854410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6" name="Picture 5"/>
          <p:cNvPicPr>
            <a:picLocks noChangeAspect="1"/>
          </p:cNvPicPr>
          <p:nvPr/>
        </p:nvPicPr>
        <p:blipFill>
          <a:blip r:embed="rId2"/>
          <a:stretch>
            <a:fillRect/>
          </a:stretch>
        </p:blipFill>
        <p:spPr>
          <a:xfrm>
            <a:off x="-930530" y="-498214"/>
            <a:ext cx="6350000" cy="7937500"/>
          </a:xfrm>
          <a:prstGeom prst="rect">
            <a:avLst/>
          </a:prstGeom>
        </p:spPr>
      </p:pic>
    </p:spTree>
    <p:extLst>
      <p:ext uri="{BB962C8B-B14F-4D97-AF65-F5344CB8AC3E}">
        <p14:creationId xmlns:p14="http://schemas.microsoft.com/office/powerpoint/2010/main" val="2800701188"/>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6" name="Picture 5"/>
          <p:cNvPicPr>
            <a:picLocks noChangeAspect="1"/>
          </p:cNvPicPr>
          <p:nvPr/>
        </p:nvPicPr>
        <p:blipFill>
          <a:blip r:embed="rId2"/>
          <a:stretch>
            <a:fillRect/>
          </a:stretch>
        </p:blipFill>
        <p:spPr>
          <a:xfrm>
            <a:off x="-930530" y="-498214"/>
            <a:ext cx="6350000" cy="7937500"/>
          </a:xfrm>
          <a:prstGeom prst="rect">
            <a:avLst/>
          </a:prstGeom>
        </p:spPr>
      </p:pic>
      <p:pic>
        <p:nvPicPr>
          <p:cNvPr id="5" name="Picture 4"/>
          <p:cNvPicPr>
            <a:picLocks noChangeAspect="1"/>
          </p:cNvPicPr>
          <p:nvPr/>
        </p:nvPicPr>
        <p:blipFill>
          <a:blip r:embed="rId3"/>
          <a:stretch>
            <a:fillRect/>
          </a:stretch>
        </p:blipFill>
        <p:spPr>
          <a:xfrm>
            <a:off x="0" y="1"/>
            <a:ext cx="6925583" cy="6944400"/>
          </a:xfrm>
          <a:prstGeom prst="rect">
            <a:avLst/>
          </a:prstGeom>
        </p:spPr>
      </p:pic>
    </p:spTree>
    <p:extLst>
      <p:ext uri="{BB962C8B-B14F-4D97-AF65-F5344CB8AC3E}">
        <p14:creationId xmlns:p14="http://schemas.microsoft.com/office/powerpoint/2010/main" val="3290354380"/>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6" name="Picture 5"/>
          <p:cNvPicPr>
            <a:picLocks noChangeAspect="1"/>
          </p:cNvPicPr>
          <p:nvPr/>
        </p:nvPicPr>
        <p:blipFill>
          <a:blip r:embed="rId2"/>
          <a:stretch>
            <a:fillRect/>
          </a:stretch>
        </p:blipFill>
        <p:spPr>
          <a:xfrm>
            <a:off x="-930530" y="-498214"/>
            <a:ext cx="6350000" cy="7937500"/>
          </a:xfrm>
          <a:prstGeom prst="rect">
            <a:avLst/>
          </a:prstGeom>
        </p:spPr>
      </p:pic>
      <p:pic>
        <p:nvPicPr>
          <p:cNvPr id="5" name="Picture 4"/>
          <p:cNvPicPr>
            <a:picLocks noChangeAspect="1"/>
          </p:cNvPicPr>
          <p:nvPr/>
        </p:nvPicPr>
        <p:blipFill>
          <a:blip r:embed="rId3"/>
          <a:stretch>
            <a:fillRect/>
          </a:stretch>
        </p:blipFill>
        <p:spPr>
          <a:xfrm>
            <a:off x="0" y="1"/>
            <a:ext cx="6925583" cy="6944400"/>
          </a:xfrm>
          <a:prstGeom prst="rect">
            <a:avLst/>
          </a:prstGeom>
        </p:spPr>
      </p:pic>
      <p:pic>
        <p:nvPicPr>
          <p:cNvPr id="4" name="Picture 3"/>
          <p:cNvPicPr>
            <a:picLocks noChangeAspect="1"/>
          </p:cNvPicPr>
          <p:nvPr/>
        </p:nvPicPr>
        <p:blipFill>
          <a:blip r:embed="rId4"/>
          <a:stretch>
            <a:fillRect/>
          </a:stretch>
        </p:blipFill>
        <p:spPr>
          <a:xfrm>
            <a:off x="4044832" y="1"/>
            <a:ext cx="5099168" cy="6858000"/>
          </a:xfrm>
          <a:prstGeom prst="rect">
            <a:avLst/>
          </a:prstGeom>
        </p:spPr>
      </p:pic>
    </p:spTree>
    <p:extLst>
      <p:ext uri="{BB962C8B-B14F-4D97-AF65-F5344CB8AC3E}">
        <p14:creationId xmlns:p14="http://schemas.microsoft.com/office/powerpoint/2010/main" val="328696045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Text</a:t>
            </a:r>
            <a:endParaRPr lang="en-US" dirty="0"/>
          </a:p>
        </p:txBody>
      </p:sp>
      <p:sp>
        <p:nvSpPr>
          <p:cNvPr id="3" name="Content Placeholder 2"/>
          <p:cNvSpPr>
            <a:spLocks noGrp="1"/>
          </p:cNvSpPr>
          <p:nvPr>
            <p:ph idx="1"/>
          </p:nvPr>
        </p:nvSpPr>
        <p:spPr/>
        <p:txBody>
          <a:bodyPr/>
          <a:lstStyle/>
          <a:p>
            <a:r>
              <a:rPr lang="en-US" dirty="0" smtClean="0"/>
              <a:t>Dramatic text exists as a written ‘thing’ and as a performance according to Leach. The performer ‘intervenes between the two’ </a:t>
            </a:r>
            <a:r>
              <a:rPr lang="en-US" sz="2000" dirty="0" smtClean="0"/>
              <a:t>(Ibid).</a:t>
            </a:r>
          </a:p>
          <a:p>
            <a:r>
              <a:rPr lang="en-US" dirty="0" smtClean="0"/>
              <a:t>This is the unstable part – the re-enactment is subject to many different features of theatrical production.</a:t>
            </a:r>
          </a:p>
          <a:p>
            <a:r>
              <a:rPr lang="en-US" dirty="0" smtClean="0"/>
              <a:t>What are these?</a:t>
            </a:r>
            <a:endParaRPr lang="en-US" dirty="0"/>
          </a:p>
        </p:txBody>
      </p:sp>
    </p:spTree>
    <p:extLst>
      <p:ext uri="{BB962C8B-B14F-4D97-AF65-F5344CB8AC3E}">
        <p14:creationId xmlns:p14="http://schemas.microsoft.com/office/powerpoint/2010/main" val="1887997366"/>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List as Text </a:t>
            </a:r>
            <a:endParaRPr lang="en-US" dirty="0"/>
          </a:p>
        </p:txBody>
      </p:sp>
      <p:sp>
        <p:nvSpPr>
          <p:cNvPr id="3" name="Content Placeholder 2"/>
          <p:cNvSpPr>
            <a:spLocks noGrp="1"/>
          </p:cNvSpPr>
          <p:nvPr>
            <p:ph idx="1"/>
          </p:nvPr>
        </p:nvSpPr>
        <p:spPr/>
        <p:txBody>
          <a:bodyPr/>
          <a:lstStyle/>
          <a:p>
            <a:r>
              <a:rPr lang="en-US" dirty="0" smtClean="0"/>
              <a:t>Name some of the elements that can be perceived as text in theatre.</a:t>
            </a:r>
          </a:p>
          <a:p>
            <a:endParaRPr lang="en-US" dirty="0" smtClean="0"/>
          </a:p>
          <a:p>
            <a:r>
              <a:rPr lang="en-US" dirty="0" smtClean="0"/>
              <a:t>These can be aspects that add or frame the </a:t>
            </a:r>
            <a:r>
              <a:rPr lang="en-US" dirty="0" err="1" smtClean="0"/>
              <a:t>performative</a:t>
            </a:r>
            <a:r>
              <a:rPr lang="en-US" dirty="0" smtClean="0"/>
              <a:t> act with some kind of meaning.</a:t>
            </a:r>
            <a:endParaRPr lang="en-US" dirty="0"/>
          </a:p>
        </p:txBody>
      </p:sp>
    </p:spTree>
    <p:extLst>
      <p:ext uri="{BB962C8B-B14F-4D97-AF65-F5344CB8AC3E}">
        <p14:creationId xmlns:p14="http://schemas.microsoft.com/office/powerpoint/2010/main" val="1288622688"/>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List as Text </a:t>
            </a:r>
            <a:endParaRPr lang="en-US" dirty="0"/>
          </a:p>
        </p:txBody>
      </p:sp>
      <p:sp>
        <p:nvSpPr>
          <p:cNvPr id="3" name="Content Placeholder 2"/>
          <p:cNvSpPr>
            <a:spLocks noGrp="1"/>
          </p:cNvSpPr>
          <p:nvPr>
            <p:ph idx="1"/>
          </p:nvPr>
        </p:nvSpPr>
        <p:spPr/>
        <p:txBody>
          <a:bodyPr>
            <a:normAutofit lnSpcReduction="10000"/>
          </a:bodyPr>
          <a:lstStyle/>
          <a:p>
            <a:r>
              <a:rPr lang="en-US" dirty="0" smtClean="0"/>
              <a:t>Lighting sound video set costume music </a:t>
            </a:r>
            <a:r>
              <a:rPr lang="en-US" dirty="0" err="1" smtClean="0"/>
              <a:t>mics</a:t>
            </a:r>
            <a:endParaRPr lang="en-US" dirty="0" smtClean="0"/>
          </a:p>
          <a:p>
            <a:r>
              <a:rPr lang="en-US" dirty="0" smtClean="0"/>
              <a:t>Actors dancers singers chorus performers</a:t>
            </a:r>
          </a:p>
          <a:p>
            <a:r>
              <a:rPr lang="en-US" dirty="0" smtClean="0"/>
              <a:t>Language writing current ancient old</a:t>
            </a:r>
          </a:p>
          <a:p>
            <a:r>
              <a:rPr lang="en-US" dirty="0" smtClean="0"/>
              <a:t>Familiar strange contemporary traditional</a:t>
            </a:r>
          </a:p>
          <a:p>
            <a:r>
              <a:rPr lang="en-US" dirty="0" smtClean="0"/>
              <a:t>Rake traverse proscenium laboratory site</a:t>
            </a:r>
          </a:p>
          <a:p>
            <a:r>
              <a:rPr lang="en-US" dirty="0" smtClean="0"/>
              <a:t>Round outdoor </a:t>
            </a:r>
            <a:r>
              <a:rPr lang="en-US" dirty="0" err="1" smtClean="0"/>
              <a:t>livestreamed</a:t>
            </a:r>
            <a:r>
              <a:rPr lang="en-US" dirty="0" smtClean="0"/>
              <a:t> durational</a:t>
            </a:r>
          </a:p>
          <a:p>
            <a:r>
              <a:rPr lang="en-US" dirty="0" smtClean="0"/>
              <a:t>Style ethnicity </a:t>
            </a:r>
            <a:r>
              <a:rPr lang="en-US" dirty="0" err="1" smtClean="0"/>
              <a:t>improv</a:t>
            </a:r>
            <a:r>
              <a:rPr lang="en-US" dirty="0" smtClean="0"/>
              <a:t> script performance art</a:t>
            </a:r>
          </a:p>
          <a:p>
            <a:r>
              <a:rPr lang="en-US" dirty="0" smtClean="0"/>
              <a:t>Cost location seated standing immersive</a:t>
            </a:r>
            <a:endParaRPr lang="en-US" dirty="0"/>
          </a:p>
        </p:txBody>
      </p:sp>
    </p:spTree>
    <p:extLst>
      <p:ext uri="{BB962C8B-B14F-4D97-AF65-F5344CB8AC3E}">
        <p14:creationId xmlns:p14="http://schemas.microsoft.com/office/powerpoint/2010/main" val="2502977443"/>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List as Text </a:t>
            </a:r>
            <a:endParaRPr lang="en-US" dirty="0"/>
          </a:p>
        </p:txBody>
      </p:sp>
      <p:sp>
        <p:nvSpPr>
          <p:cNvPr id="3" name="Content Placeholder 2"/>
          <p:cNvSpPr>
            <a:spLocks noGrp="1"/>
          </p:cNvSpPr>
          <p:nvPr>
            <p:ph idx="1"/>
          </p:nvPr>
        </p:nvSpPr>
        <p:spPr/>
        <p:txBody>
          <a:bodyPr>
            <a:normAutofit lnSpcReduction="10000"/>
          </a:bodyPr>
          <a:lstStyle/>
          <a:p>
            <a:r>
              <a:rPr lang="en-US" dirty="0" smtClean="0"/>
              <a:t>Lighting sound video set costume music </a:t>
            </a:r>
            <a:r>
              <a:rPr lang="en-US" dirty="0" err="1" smtClean="0"/>
              <a:t>mics</a:t>
            </a:r>
            <a:endParaRPr lang="en-US" dirty="0" smtClean="0"/>
          </a:p>
          <a:p>
            <a:r>
              <a:rPr lang="en-US" dirty="0" smtClean="0"/>
              <a:t>Actors dancers singers chorus performers</a:t>
            </a:r>
          </a:p>
          <a:p>
            <a:r>
              <a:rPr lang="en-US" dirty="0" smtClean="0"/>
              <a:t>Language writing current ancient old</a:t>
            </a:r>
          </a:p>
          <a:p>
            <a:r>
              <a:rPr lang="en-US" dirty="0" smtClean="0"/>
              <a:t>Familiar strange contemporary traditional</a:t>
            </a:r>
          </a:p>
          <a:p>
            <a:r>
              <a:rPr lang="en-US" dirty="0" smtClean="0"/>
              <a:t>Rake traverse proscenium laboratory site</a:t>
            </a:r>
          </a:p>
          <a:p>
            <a:r>
              <a:rPr lang="en-US" dirty="0" smtClean="0"/>
              <a:t>Round outdoor </a:t>
            </a:r>
            <a:r>
              <a:rPr lang="en-US" dirty="0" err="1" smtClean="0"/>
              <a:t>livestreamed</a:t>
            </a:r>
            <a:r>
              <a:rPr lang="en-US" dirty="0" smtClean="0"/>
              <a:t> durational</a:t>
            </a:r>
          </a:p>
          <a:p>
            <a:r>
              <a:rPr lang="en-US" dirty="0" smtClean="0"/>
              <a:t>Style ethnicity </a:t>
            </a:r>
            <a:r>
              <a:rPr lang="en-US" dirty="0" err="1" smtClean="0"/>
              <a:t>improv</a:t>
            </a:r>
            <a:r>
              <a:rPr lang="en-US" dirty="0" smtClean="0"/>
              <a:t> script performance art</a:t>
            </a:r>
          </a:p>
          <a:p>
            <a:r>
              <a:rPr lang="en-US" dirty="0" smtClean="0"/>
              <a:t>Cost location seated standing immersive</a:t>
            </a:r>
            <a:endParaRPr lang="en-US" dirty="0"/>
          </a:p>
        </p:txBody>
      </p:sp>
      <p:sp>
        <p:nvSpPr>
          <p:cNvPr id="4" name="TextBox 3"/>
          <p:cNvSpPr txBox="1"/>
          <p:nvPr/>
        </p:nvSpPr>
        <p:spPr>
          <a:xfrm>
            <a:off x="5788370" y="6438951"/>
            <a:ext cx="1558953" cy="369332"/>
          </a:xfrm>
          <a:prstGeom prst="rect">
            <a:avLst/>
          </a:prstGeom>
          <a:noFill/>
        </p:spPr>
        <p:txBody>
          <a:bodyPr wrap="none" rtlCol="0">
            <a:spAutoFit/>
          </a:bodyPr>
          <a:lstStyle/>
          <a:p>
            <a:r>
              <a:rPr lang="en-US" dirty="0" smtClean="0"/>
              <a:t>I could go on…</a:t>
            </a:r>
            <a:endParaRPr lang="en-US" dirty="0"/>
          </a:p>
        </p:txBody>
      </p:sp>
    </p:spTree>
    <p:extLst>
      <p:ext uri="{BB962C8B-B14F-4D97-AF65-F5344CB8AC3E}">
        <p14:creationId xmlns:p14="http://schemas.microsoft.com/office/powerpoint/2010/main" val="873315985"/>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Affect</a:t>
            </a:r>
            <a:endParaRPr lang="en-GB" dirty="0"/>
          </a:p>
        </p:txBody>
      </p:sp>
      <p:sp>
        <p:nvSpPr>
          <p:cNvPr id="3" name="Content Placeholder 2"/>
          <p:cNvSpPr>
            <a:spLocks noGrp="1"/>
          </p:cNvSpPr>
          <p:nvPr>
            <p:ph idx="1"/>
          </p:nvPr>
        </p:nvSpPr>
        <p:spPr/>
        <p:txBody>
          <a:bodyPr/>
          <a:lstStyle/>
          <a:p>
            <a:r>
              <a:rPr lang="en-GB" dirty="0" smtClean="0"/>
              <a:t>Consider how a theatrical performance has affected you?</a:t>
            </a:r>
          </a:p>
          <a:p>
            <a:endParaRPr lang="en-GB" dirty="0"/>
          </a:p>
          <a:p>
            <a:r>
              <a:rPr lang="en-GB" dirty="0" smtClean="0"/>
              <a:t>What is the difference between affect and effect?</a:t>
            </a:r>
          </a:p>
          <a:p>
            <a:endParaRPr lang="en-GB" dirty="0"/>
          </a:p>
        </p:txBody>
      </p:sp>
    </p:spTree>
    <p:extLst>
      <p:ext uri="{BB962C8B-B14F-4D97-AF65-F5344CB8AC3E}">
        <p14:creationId xmlns:p14="http://schemas.microsoft.com/office/powerpoint/2010/main" val="157972659"/>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What's the difference? </a:t>
            </a:r>
          </a:p>
        </p:txBody>
      </p:sp>
      <p:sp>
        <p:nvSpPr>
          <p:cNvPr id="3" name="Content Placeholder 2"/>
          <p:cNvSpPr>
            <a:spLocks noGrp="1"/>
          </p:cNvSpPr>
          <p:nvPr>
            <p:ph idx="1"/>
          </p:nvPr>
        </p:nvSpPr>
        <p:spPr>
          <a:xfrm>
            <a:off x="457200" y="1289538"/>
            <a:ext cx="8229600" cy="5111262"/>
          </a:xfrm>
        </p:spPr>
        <p:txBody>
          <a:bodyPr>
            <a:noAutofit/>
          </a:bodyPr>
          <a:lstStyle/>
          <a:p>
            <a:r>
              <a:rPr lang="en-GB" sz="2400" dirty="0" smtClean="0"/>
              <a:t>The </a:t>
            </a:r>
            <a:r>
              <a:rPr lang="en-GB" sz="2400" dirty="0"/>
              <a:t>main use of 'affect' - with an 'a' - is as a verb meaning to have an influence. So you could say: 'Your emotional state affects how you remember things'. </a:t>
            </a:r>
            <a:endParaRPr lang="en-GB" sz="2400" dirty="0" smtClean="0"/>
          </a:p>
          <a:p>
            <a:r>
              <a:rPr lang="en-GB" sz="2400" dirty="0" smtClean="0"/>
              <a:t>The </a:t>
            </a:r>
            <a:r>
              <a:rPr lang="en-GB" sz="2400" dirty="0"/>
              <a:t>word with an 'e' - effect - is usually used as a noun and it means the result of an influence. So: 'What effect will the new law have on road use?' </a:t>
            </a:r>
            <a:endParaRPr lang="en-GB" sz="2400" dirty="0" smtClean="0"/>
          </a:p>
          <a:p>
            <a:r>
              <a:rPr lang="en-GB" sz="2400" dirty="0" smtClean="0"/>
              <a:t>Part </a:t>
            </a:r>
            <a:r>
              <a:rPr lang="en-GB" sz="2400" dirty="0"/>
              <a:t>of the problem, you see, is not only that these two words are spelt very similarly, often pronounced the same, but their meanings are also very similar - one's a noun, one's a verb. </a:t>
            </a:r>
            <a:endParaRPr lang="en-GB" sz="2400" dirty="0" smtClean="0"/>
          </a:p>
          <a:p>
            <a:r>
              <a:rPr lang="en-GB" sz="2400" dirty="0" smtClean="0"/>
              <a:t>There </a:t>
            </a:r>
            <a:r>
              <a:rPr lang="en-GB" sz="2400" dirty="0"/>
              <a:t>is a rarer and more formal use of 'effect' as a verb - that's the one with the 'e' - meaning 'to make something happen'. So you could say: 'It is pointless to try </a:t>
            </a:r>
            <a:r>
              <a:rPr lang="en-GB" sz="2400" dirty="0" smtClean="0"/>
              <a:t>and effect </a:t>
            </a:r>
            <a:r>
              <a:rPr lang="en-GB" sz="2400" dirty="0"/>
              <a:t>a chance in policy now'.</a:t>
            </a:r>
          </a:p>
        </p:txBody>
      </p:sp>
    </p:spTree>
    <p:extLst>
      <p:ext uri="{BB962C8B-B14F-4D97-AF65-F5344CB8AC3E}">
        <p14:creationId xmlns:p14="http://schemas.microsoft.com/office/powerpoint/2010/main" val="1516940377"/>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Read a drama</a:t>
            </a:r>
            <a:endParaRPr lang="en-US" dirty="0"/>
          </a:p>
        </p:txBody>
      </p:sp>
      <p:sp>
        <p:nvSpPr>
          <p:cNvPr id="3" name="Content Placeholder 2"/>
          <p:cNvSpPr>
            <a:spLocks noGrp="1"/>
          </p:cNvSpPr>
          <p:nvPr>
            <p:ph idx="1"/>
          </p:nvPr>
        </p:nvSpPr>
        <p:spPr/>
        <p:txBody>
          <a:bodyPr/>
          <a:lstStyle/>
          <a:p>
            <a:r>
              <a:rPr lang="en-US" dirty="0" smtClean="0"/>
              <a:t>Everybody needs to read. Full stop.</a:t>
            </a:r>
          </a:p>
          <a:p>
            <a:r>
              <a:rPr lang="en-US" dirty="0" smtClean="0"/>
              <a:t>Please read</a:t>
            </a:r>
            <a:r>
              <a:rPr lang="en-US" dirty="0" smtClean="0"/>
              <a:t> </a:t>
            </a:r>
            <a:r>
              <a:rPr lang="en-US" dirty="0" smtClean="0"/>
              <a:t>a drama by Monday </a:t>
            </a:r>
            <a:r>
              <a:rPr lang="mr-IN" dirty="0" smtClean="0"/>
              <a:t>–</a:t>
            </a:r>
            <a:r>
              <a:rPr lang="en-US" dirty="0" smtClean="0"/>
              <a:t> I </a:t>
            </a:r>
            <a:r>
              <a:rPr lang="en-US" dirty="0" smtClean="0"/>
              <a:t>will need </a:t>
            </a:r>
            <a:r>
              <a:rPr lang="en-US" dirty="0" smtClean="0"/>
              <a:t>the titles by </a:t>
            </a:r>
            <a:r>
              <a:rPr lang="en-US" dirty="0" smtClean="0"/>
              <a:t>tomorrow. As a suggestion, it </a:t>
            </a:r>
            <a:r>
              <a:rPr lang="en-US" dirty="0" smtClean="0"/>
              <a:t>should come from the 20</a:t>
            </a:r>
            <a:r>
              <a:rPr lang="en-US" baseline="30000" dirty="0" smtClean="0"/>
              <a:t>th</a:t>
            </a:r>
            <a:r>
              <a:rPr lang="en-US" dirty="0" smtClean="0"/>
              <a:t> or 21</a:t>
            </a:r>
            <a:r>
              <a:rPr lang="en-US" baseline="30000" dirty="0" smtClean="0"/>
              <a:t>st</a:t>
            </a:r>
            <a:r>
              <a:rPr lang="en-US" dirty="0" smtClean="0"/>
              <a:t> century.</a:t>
            </a:r>
          </a:p>
          <a:p>
            <a:endParaRPr lang="en-US" dirty="0"/>
          </a:p>
          <a:p>
            <a:r>
              <a:rPr lang="en-US" dirty="0" smtClean="0"/>
              <a:t>Consider the themes, period of drama, period and location of writing, connection to content. </a:t>
            </a:r>
            <a:endParaRPr lang="en-US" dirty="0"/>
          </a:p>
        </p:txBody>
      </p:sp>
    </p:spTree>
    <p:extLst>
      <p:ext uri="{BB962C8B-B14F-4D97-AF65-F5344CB8AC3E}">
        <p14:creationId xmlns:p14="http://schemas.microsoft.com/office/powerpoint/2010/main" val="623075"/>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Bibliography</a:t>
            </a:r>
            <a:endParaRPr lang="en-US" dirty="0"/>
          </a:p>
        </p:txBody>
      </p:sp>
      <p:sp>
        <p:nvSpPr>
          <p:cNvPr id="3" name="Content Placeholder 2"/>
          <p:cNvSpPr>
            <a:spLocks noGrp="1"/>
          </p:cNvSpPr>
          <p:nvPr>
            <p:ph idx="1"/>
          </p:nvPr>
        </p:nvSpPr>
        <p:spPr/>
        <p:txBody>
          <a:bodyPr>
            <a:normAutofit lnSpcReduction="10000"/>
          </a:bodyPr>
          <a:lstStyle/>
          <a:p>
            <a:r>
              <a:rPr lang="en-US" sz="2400" dirty="0" smtClean="0"/>
              <a:t>Taylor, D. 2004. </a:t>
            </a:r>
            <a:r>
              <a:rPr lang="en-US" sz="2400" i="1" dirty="0" smtClean="0"/>
              <a:t>The Greek and Roman Stage</a:t>
            </a:r>
            <a:r>
              <a:rPr lang="en-US" sz="2400" dirty="0" smtClean="0"/>
              <a:t>. Bristol Classical Press: London.</a:t>
            </a:r>
          </a:p>
          <a:p>
            <a:endParaRPr lang="en-US" sz="2400" dirty="0" smtClean="0"/>
          </a:p>
          <a:p>
            <a:r>
              <a:rPr lang="en-US" sz="2400" dirty="0" smtClean="0"/>
              <a:t>Wiles, D. 2010. </a:t>
            </a:r>
            <a:r>
              <a:rPr lang="en-US" sz="2400" i="1" dirty="0" smtClean="0"/>
              <a:t>Greek Theatre Performance: An Introduction</a:t>
            </a:r>
            <a:r>
              <a:rPr lang="en-US" sz="2400" dirty="0" smtClean="0"/>
              <a:t>. Cambridge University Press: Cambridge</a:t>
            </a:r>
          </a:p>
          <a:p>
            <a:endParaRPr lang="en-US" sz="2400" dirty="0"/>
          </a:p>
          <a:p>
            <a:r>
              <a:rPr lang="en-US" sz="2400" dirty="0">
                <a:hlinkClick r:id="rId2"/>
              </a:rPr>
              <a:t>https://www.youtube.com/watch?v=JLWlB3ib7ZM</a:t>
            </a:r>
            <a:r>
              <a:rPr lang="en-US" sz="2400" dirty="0"/>
              <a:t> </a:t>
            </a:r>
            <a:r>
              <a:rPr lang="en-US" sz="2400" dirty="0" smtClean="0"/>
              <a:t> </a:t>
            </a:r>
            <a:r>
              <a:rPr lang="en-GB" sz="2400" dirty="0"/>
              <a:t>Accessed </a:t>
            </a:r>
            <a:r>
              <a:rPr lang="en-GB" sz="2400" dirty="0" smtClean="0"/>
              <a:t>30/01/18</a:t>
            </a:r>
            <a:endParaRPr lang="en-US" sz="2400" dirty="0" smtClean="0"/>
          </a:p>
          <a:p>
            <a:endParaRPr lang="en-US" sz="2400" dirty="0"/>
          </a:p>
          <a:p>
            <a:r>
              <a:rPr lang="en-GB" sz="2400" dirty="0">
                <a:hlinkClick r:id="rId3"/>
              </a:rPr>
              <a:t>https://www.theguardian.com/stage/2012/sep/10/brand-new-ancients-review</a:t>
            </a:r>
            <a:r>
              <a:rPr lang="en-GB" sz="2400" dirty="0"/>
              <a:t> </a:t>
            </a:r>
            <a:r>
              <a:rPr lang="en-GB" sz="2400" dirty="0" smtClean="0"/>
              <a:t>Accessed 30/01/18</a:t>
            </a:r>
            <a:endParaRPr lang="en-GB" sz="2400" dirty="0"/>
          </a:p>
          <a:p>
            <a:endParaRPr lang="en-US" sz="2400" dirty="0"/>
          </a:p>
          <a:p>
            <a:endParaRPr lang="en-US" sz="2400" dirty="0"/>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Bibliography</a:t>
            </a:r>
            <a:endParaRPr lang="en-US" dirty="0"/>
          </a:p>
        </p:txBody>
      </p:sp>
      <p:sp>
        <p:nvSpPr>
          <p:cNvPr id="3" name="Content Placeholder 2"/>
          <p:cNvSpPr>
            <a:spLocks noGrp="1"/>
          </p:cNvSpPr>
          <p:nvPr>
            <p:ph idx="1"/>
          </p:nvPr>
        </p:nvSpPr>
        <p:spPr/>
        <p:txBody>
          <a:bodyPr>
            <a:normAutofit/>
          </a:bodyPr>
          <a:lstStyle/>
          <a:p>
            <a:r>
              <a:rPr lang="en-US" sz="1800" dirty="0" smtClean="0">
                <a:hlinkClick r:id="rId2"/>
              </a:rPr>
              <a:t>https://www.pinterest.com/explore/marilyn-monroe-artwork/</a:t>
            </a:r>
            <a:endParaRPr lang="en-US" sz="1800" dirty="0" smtClean="0"/>
          </a:p>
          <a:p>
            <a:r>
              <a:rPr lang="en-US" sz="1800" dirty="0" smtClean="0">
                <a:hlinkClick r:id="rId3"/>
              </a:rPr>
              <a:t>http://www.juularts.com/B09_March20_25th_2011.html</a:t>
            </a:r>
            <a:endParaRPr lang="en-US" sz="1800" dirty="0" smtClean="0"/>
          </a:p>
          <a:p>
            <a:r>
              <a:rPr lang="en-US" sz="1800" dirty="0" smtClean="0">
                <a:hlinkClick r:id="rId4"/>
              </a:rPr>
              <a:t>https://www.allure.com/story/marilyn-monroe-beauty-routine</a:t>
            </a:r>
            <a:r>
              <a:rPr lang="en-US" sz="1800" dirty="0" smtClean="0"/>
              <a:t> </a:t>
            </a:r>
          </a:p>
          <a:p>
            <a:r>
              <a:rPr lang="en-US" sz="1800" dirty="0" smtClean="0"/>
              <a:t>Leach, R. 2008. </a:t>
            </a:r>
            <a:r>
              <a:rPr lang="en-US" sz="1800" i="1" dirty="0" smtClean="0"/>
              <a:t>Theatre Studies: The Basics</a:t>
            </a:r>
            <a:r>
              <a:rPr lang="en-US" sz="1800" dirty="0" smtClean="0"/>
              <a:t>. Routledge: London.</a:t>
            </a:r>
          </a:p>
          <a:p>
            <a:r>
              <a:rPr lang="en-US" sz="1946" dirty="0" smtClean="0">
                <a:hlinkClick r:id="rId5"/>
              </a:rPr>
              <a:t>https://www.theatlantic.com/magazine/archive/2017/11/leonardo-da-vinci-mona-lisa-smile/540636/</a:t>
            </a:r>
            <a:endParaRPr lang="en-US" sz="1946" dirty="0" smtClean="0"/>
          </a:p>
          <a:p>
            <a:r>
              <a:rPr lang="en-US" sz="1946" dirty="0" smtClean="0">
                <a:hlinkClick r:id="rId6"/>
              </a:rPr>
              <a:t>http://www.wallpaper.ge/view-mona_lisa-800x600.html</a:t>
            </a:r>
            <a:r>
              <a:rPr lang="en-US" sz="1946" dirty="0" smtClean="0"/>
              <a:t> </a:t>
            </a:r>
          </a:p>
          <a:p>
            <a:r>
              <a:rPr lang="en-US" sz="1946" dirty="0" smtClean="0">
                <a:hlinkClick r:id="rId7"/>
              </a:rPr>
              <a:t>https://www.pinterest.com/teachkidsart/mona-lisa/</a:t>
            </a:r>
            <a:endParaRPr lang="en-US" sz="1946" dirty="0" smtClean="0"/>
          </a:p>
          <a:p>
            <a:r>
              <a:rPr lang="en-US" sz="1946" dirty="0" smtClean="0"/>
              <a:t>https://www.flickr.com/photos/xclusiveballer/9459226538</a:t>
            </a:r>
            <a:endParaRPr lang="en-US" sz="1946" dirty="0"/>
          </a:p>
        </p:txBody>
      </p:sp>
    </p:spTree>
    <p:extLst>
      <p:ext uri="{BB962C8B-B14F-4D97-AF65-F5344CB8AC3E}">
        <p14:creationId xmlns:p14="http://schemas.microsoft.com/office/powerpoint/2010/main" val="36137018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374</TotalTime>
  <Words>2050</Words>
  <Application>Microsoft Office PowerPoint</Application>
  <PresentationFormat>On-screen Show (4:3)</PresentationFormat>
  <Paragraphs>246</Paragraphs>
  <Slides>64</Slides>
  <Notes>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64</vt:i4>
      </vt:variant>
    </vt:vector>
  </HeadingPairs>
  <TitlesOfParts>
    <vt:vector size="69" baseType="lpstr">
      <vt:lpstr>Arial</vt:lpstr>
      <vt:lpstr>Calibri</vt:lpstr>
      <vt:lpstr>Mangal</vt:lpstr>
      <vt:lpstr>Times New Roman</vt:lpstr>
      <vt:lpstr>Office Theme</vt:lpstr>
      <vt:lpstr>Performance Practices</vt:lpstr>
      <vt:lpstr>What is a context?</vt:lpstr>
      <vt:lpstr>What is a performance?</vt:lpstr>
      <vt:lpstr>What is a performance?</vt:lpstr>
      <vt:lpstr>What is Contextual Studies?</vt:lpstr>
      <vt:lpstr>Theatre</vt:lpstr>
      <vt:lpstr>Theatre</vt:lpstr>
      <vt:lpstr>Theatre</vt:lpstr>
      <vt:lpstr>Performance Practices: Module Aims</vt:lpstr>
      <vt:lpstr>Learning Outcomes</vt:lpstr>
      <vt:lpstr>Assessment</vt:lpstr>
      <vt:lpstr>Assessment</vt:lpstr>
      <vt:lpstr>The Beginning…</vt:lpstr>
      <vt:lpstr>The Beginning…</vt:lpstr>
      <vt:lpstr>What do we know about Greek theatre?</vt:lpstr>
      <vt:lpstr>What do we know about Greek theatre?</vt:lpstr>
      <vt:lpstr>What do we know about Greek theatre?</vt:lpstr>
      <vt:lpstr>What do we know about Greek theatre?</vt:lpstr>
      <vt:lpstr>What do we know about Greek theatre?</vt:lpstr>
      <vt:lpstr>What do we know about Greek theatre?</vt:lpstr>
      <vt:lpstr>What do we know about Greek theatre?</vt:lpstr>
      <vt:lpstr>Some words:</vt:lpstr>
      <vt:lpstr>Dionysus</vt:lpstr>
      <vt:lpstr>And how is he connected to theatre?</vt:lpstr>
      <vt:lpstr>What else do we know?</vt:lpstr>
      <vt:lpstr>What do we know about Greek theatre?</vt:lpstr>
      <vt:lpstr>What do we know about Greek theatre?</vt:lpstr>
      <vt:lpstr>What do we know about Greek theatre?</vt:lpstr>
      <vt:lpstr>PowerPoint Presentation</vt:lpstr>
      <vt:lpstr>PowerPoint Presentation</vt:lpstr>
      <vt:lpstr>PowerPoint Presentation</vt:lpstr>
      <vt:lpstr>Performance context</vt:lpstr>
      <vt:lpstr>PowerPoint Presentation</vt:lpstr>
      <vt:lpstr>PowerPoint Presentation</vt:lpstr>
      <vt:lpstr>Txt me!</vt:lpstr>
      <vt:lpstr>Txt me!</vt:lpstr>
      <vt:lpstr>Txt me!</vt:lpstr>
      <vt:lpstr>Great perspective!</vt:lpstr>
      <vt:lpstr>PowerPoint Presentation</vt:lpstr>
      <vt:lpstr>Greek reinvention - Kate Tempest</vt:lpstr>
      <vt:lpstr>Greek reinvention - Kate Tempest</vt:lpstr>
      <vt:lpstr>Greek reinvention - Kate Tempest</vt:lpstr>
      <vt:lpstr>PowerPoint Presentation</vt:lpstr>
      <vt:lpstr>PowerPoint Presentation</vt:lpstr>
      <vt:lpstr>PowerPoint Presentation</vt:lpstr>
      <vt:lpstr>PowerPoint Presentation</vt:lpstr>
      <vt:lpstr>Text</vt:lpstr>
      <vt:lpstr>PowerPoint Presentation</vt:lpstr>
      <vt:lpstr>PowerPoint Presentation</vt:lpstr>
      <vt:lpstr>PowerPoint Presentation</vt:lpstr>
      <vt:lpstr>PowerPoint Presentation</vt:lpstr>
      <vt:lpstr>Text</vt:lpstr>
      <vt:lpstr>PowerPoint Presentation</vt:lpstr>
      <vt:lpstr>PowerPoint Presentation</vt:lpstr>
      <vt:lpstr>PowerPoint Presentation</vt:lpstr>
      <vt:lpstr>Text</vt:lpstr>
      <vt:lpstr>List as Text </vt:lpstr>
      <vt:lpstr>List as Text </vt:lpstr>
      <vt:lpstr>List as Text </vt:lpstr>
      <vt:lpstr>Affect</vt:lpstr>
      <vt:lpstr>What's the difference? </vt:lpstr>
      <vt:lpstr>Read a drama</vt:lpstr>
      <vt:lpstr>Bibliography</vt:lpstr>
      <vt:lpstr>Bibliography</vt:lpstr>
    </vt:vector>
  </TitlesOfParts>
  <Company>UoW:Trinity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Coleg y Drindod</dc:creator>
  <cp:lastModifiedBy>Jonathan Pugh</cp:lastModifiedBy>
  <cp:revision>17</cp:revision>
  <dcterms:created xsi:type="dcterms:W3CDTF">2018-01-31T21:19:48Z</dcterms:created>
  <dcterms:modified xsi:type="dcterms:W3CDTF">2020-02-24T13:44:56Z</dcterms:modified>
</cp:coreProperties>
</file>