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1"/>
  </p:notesMasterIdLst>
  <p:sldIdLst>
    <p:sldId id="256" r:id="rId2"/>
    <p:sldId id="257" r:id="rId3"/>
    <p:sldId id="260" r:id="rId4"/>
    <p:sldId id="258" r:id="rId5"/>
    <p:sldId id="259" r:id="rId6"/>
    <p:sldId id="264" r:id="rId7"/>
    <p:sldId id="263" r:id="rId8"/>
    <p:sldId id="261"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7EDF88-A5B5-4542-AC33-5747BE14241E}" v="832" dt="2020-11-26T15:54:58.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4FE011-3E04-44EE-A44E-34925A47AD57}" type="datetimeFigureOut">
              <a:rPr lang="en-GB"/>
              <a:t>26/11/2020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E8887D-28E4-45CA-ADEC-8E8355FD4A1E}" type="slidenum">
              <a:rPr lang="en-GB"/>
              <a:t>‹#›</a:t>
            </a:fld>
            <a:endParaRPr lang="en-GB"/>
          </a:p>
        </p:txBody>
      </p:sp>
    </p:spTree>
    <p:extLst>
      <p:ext uri="{BB962C8B-B14F-4D97-AF65-F5344CB8AC3E}">
        <p14:creationId xmlns:p14="http://schemas.microsoft.com/office/powerpoint/2010/main" val="2498446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43001/lammy-review-final-report.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publications/lammy-review-final-report"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ukdataservice.ac.uk/"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youtu.be/aWtym5W1ecc"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publications/tackling-racial-disparity-in-the-criminal-justice-system-202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society/2020/jul/14/naima-sakande-self-congratulation-race-uk-black-women-justice-chang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https://assets.publishing.service.gov.uk/government/uploads/system/uploads/attachment_data/file/643001/lammy-review-final-report.pdf</a:t>
            </a:r>
            <a:endParaRPr lang="en-US"/>
          </a:p>
          <a:p>
            <a:endParaRPr lang="en-US" dirty="0"/>
          </a:p>
          <a:p>
            <a:r>
              <a:rPr lang="en-US">
                <a:cs typeface="Calibri" panose="020F0502020204030204"/>
              </a:rPr>
              <a:t>1. FAIRNESS – open decision making</a:t>
            </a:r>
          </a:p>
          <a:p>
            <a:r>
              <a:rPr lang="en-US">
                <a:cs typeface="Calibri" panose="020F0502020204030204"/>
              </a:rPr>
              <a:t>Findings suggest desperation in communities can lead to criminality. </a:t>
            </a:r>
          </a:p>
          <a:p>
            <a:r>
              <a:rPr lang="en-US">
                <a:cs typeface="Calibri" panose="020F0502020204030204"/>
              </a:rPr>
              <a:t>Disciplinary measures (Adjudications) are disproportionately brought against BAME prisoners</a:t>
            </a:r>
            <a:endParaRPr lang="en-US" dirty="0">
              <a:cs typeface="Calibri" panose="020F0502020204030204"/>
            </a:endParaRPr>
          </a:p>
          <a:p>
            <a:r>
              <a:rPr lang="en-US">
                <a:cs typeface="Calibri" panose="020F0502020204030204"/>
              </a:rPr>
              <a:t>50% ethnic minority said CJS discriminates and chances are stacked against them.</a:t>
            </a:r>
            <a:endParaRPr lang="en-US" dirty="0">
              <a:cs typeface="Calibri" panose="020F0502020204030204"/>
            </a:endParaRPr>
          </a:p>
          <a:p>
            <a:r>
              <a:rPr lang="en-US">
                <a:cs typeface="Calibri" panose="020F0502020204030204"/>
              </a:rPr>
              <a:t>Prisoners who felt they had been treated unfairly were more likely to reoffend.</a:t>
            </a:r>
          </a:p>
          <a:p>
            <a:endParaRPr lang="en-US" dirty="0">
              <a:cs typeface="Calibri" panose="020F0502020204030204"/>
            </a:endParaRPr>
          </a:p>
          <a:p>
            <a:r>
              <a:rPr lang="en-US">
                <a:cs typeface="Calibri" panose="020F0502020204030204"/>
              </a:rPr>
              <a:t>2. TRUST</a:t>
            </a:r>
          </a:p>
          <a:p>
            <a:r>
              <a:rPr lang="en-US">
                <a:cs typeface="Calibri" panose="020F0502020204030204"/>
              </a:rPr>
              <a:t>D's from BAME backgrounds were more likely to plead NG – due to a lack of trust in CJS, therefore loosing the opportunity for sentence to be reduced by 1/3. This wastes resources, causes more agony for victims as the case drags on and means that more time is spent in prison for BAME men and women than should be.</a:t>
            </a:r>
          </a:p>
          <a:p>
            <a:r>
              <a:rPr lang="en-US">
                <a:cs typeface="Calibri" panose="020F0502020204030204"/>
              </a:rPr>
              <a:t>TRUST MATTERS: BAME Offenders often wanted to be trialled by a jury as they view them as fairer, but then end up spending more time in prison.</a:t>
            </a:r>
          </a:p>
          <a:p>
            <a:endParaRPr lang="en-US" dirty="0">
              <a:cs typeface="Calibri" panose="020F0502020204030204"/>
            </a:endParaRPr>
          </a:p>
          <a:p>
            <a:r>
              <a:rPr lang="en-US">
                <a:cs typeface="Calibri" panose="020F0502020204030204"/>
              </a:rPr>
              <a:t>Public confidence applicable here – Key institutions must achieve public legitimacy. This can be improved by making data readily available at all stages of the CJS process. </a:t>
            </a:r>
          </a:p>
          <a:p>
            <a:endParaRPr lang="en-US" dirty="0">
              <a:cs typeface="Calibri" panose="020F0502020204030204"/>
            </a:endParaRPr>
          </a:p>
          <a:p>
            <a:r>
              <a:rPr lang="en-US">
                <a:cs typeface="Calibri" panose="020F0502020204030204"/>
              </a:rPr>
              <a:t>Alarming stat: Offenders from minority backgrounds are more likely to face a prison sentence than white offenders for the same crime. Statistics show 50-55% self reporting as black/Asian more likely to face imprisonment than those self reporting as white.</a:t>
            </a:r>
            <a:endParaRPr lang="en-US" dirty="0">
              <a:cs typeface="Calibri" panose="020F0502020204030204"/>
            </a:endParaRPr>
          </a:p>
          <a:p>
            <a:endParaRPr lang="en-US" dirty="0">
              <a:cs typeface="Calibri" panose="020F0502020204030204"/>
            </a:endParaRPr>
          </a:p>
          <a:p>
            <a:r>
              <a:rPr lang="en-US">
                <a:cs typeface="Calibri" panose="020F0502020204030204"/>
              </a:rPr>
              <a:t>3. SHARED RESPONSIBILITY: How well are services working for the communities of which they are supposed to serve?</a:t>
            </a:r>
          </a:p>
          <a:p>
            <a:r>
              <a:rPr lang="en-US">
                <a:cs typeface="Calibri" panose="020F0502020204030204"/>
              </a:rPr>
              <a:t>e.g. Magistrates are not empowered/educated to make decisions when sentencing young people and instead turn to ineffective legal orders (parenting orders and referral orders, which don't address the root cause of the offending and often results in the young person reoffending a more serious crime).</a:t>
            </a:r>
          </a:p>
          <a:p>
            <a:r>
              <a:rPr lang="en-US">
                <a:cs typeface="Calibri" panose="020F0502020204030204"/>
              </a:rPr>
              <a:t>Need a multi-agency approach – police,parents, school, social workers.</a:t>
            </a:r>
          </a:p>
          <a:p>
            <a:r>
              <a:rPr lang="en-US">
                <a:cs typeface="Calibri" panose="020F0502020204030204"/>
              </a:rPr>
              <a:t>Need to make people feel they have a stake in society (employment, housing, support etc).</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5E8887D-28E4-45CA-ADEC-8E8355FD4A1E}" type="slidenum">
              <a:rPr lang="en-GB"/>
              <a:t>3</a:t>
            </a:fld>
            <a:endParaRPr lang="en-GB"/>
          </a:p>
        </p:txBody>
      </p:sp>
    </p:spTree>
    <p:extLst>
      <p:ext uri="{BB962C8B-B14F-4D97-AF65-F5344CB8AC3E}">
        <p14:creationId xmlns:p14="http://schemas.microsoft.com/office/powerpoint/2010/main" val="127919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https://commonslibrary.parliament.uk/ethnicity-and-the-criminal-justice-system-what-does-recent-data-say/</a:t>
            </a:r>
          </a:p>
        </p:txBody>
      </p:sp>
      <p:sp>
        <p:nvSpPr>
          <p:cNvPr id="4" name="Slide Number Placeholder 3"/>
          <p:cNvSpPr>
            <a:spLocks noGrp="1"/>
          </p:cNvSpPr>
          <p:nvPr>
            <p:ph type="sldNum" sz="quarter" idx="5"/>
          </p:nvPr>
        </p:nvSpPr>
        <p:spPr/>
        <p:txBody>
          <a:bodyPr/>
          <a:lstStyle/>
          <a:p>
            <a:fld id="{A5E8887D-28E4-45CA-ADEC-8E8355FD4A1E}" type="slidenum">
              <a:rPr lang="en-GB"/>
              <a:t>4</a:t>
            </a:fld>
            <a:endParaRPr lang="en-GB"/>
          </a:p>
        </p:txBody>
      </p:sp>
    </p:spTree>
    <p:extLst>
      <p:ext uri="{BB962C8B-B14F-4D97-AF65-F5344CB8AC3E}">
        <p14:creationId xmlns:p14="http://schemas.microsoft.com/office/powerpoint/2010/main" val="572082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comprehensive, recent exploration of ethnic group disproportionality in the justice system was the 2017 </a:t>
            </a:r>
            <a:r>
              <a:rPr lang="en-US" u="sng" dirty="0">
                <a:hlinkClick r:id="rId3"/>
              </a:rPr>
              <a:t>Lammy Review</a:t>
            </a:r>
            <a:r>
              <a:rPr lang="en-US" dirty="0"/>
              <a:t>. This examined each stage of the criminal justice system including arrest, conviction, imprisonment and reoffending. The data used in the Lammy Review (from 2014 and 2015) is now somewhat out-of-date, so we have replicated this approach with the latest available data. We have used the term BAME here for consistency with the Lammy Review.</a:t>
            </a:r>
          </a:p>
          <a:p>
            <a:r>
              <a:rPr lang="en-US" dirty="0"/>
              <a:t>The simplest way to think about disproportionality is to compare the share of the general population that identifies as belonging to BAME groups with the share at specific stages within the justice system.</a:t>
            </a:r>
            <a:endParaRPr lang="en-GB" dirty="0"/>
          </a:p>
          <a:p>
            <a:r>
              <a:rPr lang="en-US" dirty="0"/>
              <a:t>In 2019, according to the </a:t>
            </a:r>
            <a:r>
              <a:rPr lang="en-US" u="sng" dirty="0">
                <a:hlinkClick r:id="rId4"/>
              </a:rPr>
              <a:t>Annual Population Survey</a:t>
            </a:r>
            <a:r>
              <a:rPr lang="en-US" dirty="0"/>
              <a:t> around 16% of the general population in England and Wales were from a BAME background. However, as shown in the chart below, people from BAME backgrounds made up 23% of people arrested, 21% of people convicted of a crime and 27% of people in prison.</a:t>
            </a:r>
            <a:endParaRPr lang="en-GB" dirty="0"/>
          </a:p>
          <a:p>
            <a:endParaRPr lang="en-US" dirty="0">
              <a:cs typeface="Calibri"/>
            </a:endParaRPr>
          </a:p>
          <a:p>
            <a:pPr marL="171450" indent="-171450">
              <a:buFont typeface="Arial"/>
              <a:buChar char="•"/>
            </a:pPr>
            <a:r>
              <a:rPr lang="en-US" dirty="0"/>
              <a:t>As of March 2020, 27% of the total prison population was BAME. In the female prison population (a small fraction of the total), the proportion from a BAME background was closer to the proportion in the general population, at 18%.</a:t>
            </a:r>
            <a:endParaRPr lang="en-US" dirty="0">
              <a:cs typeface="Calibri"/>
            </a:endParaRPr>
          </a:p>
          <a:p>
            <a:pPr marL="171450" indent="-171450">
              <a:buFont typeface="Arial"/>
              <a:buChar char="•"/>
            </a:pPr>
            <a:r>
              <a:rPr lang="en-US" dirty="0"/>
              <a:t>The rate of self-harm incidents in 2019 was much higher for White prisoners (91 incidents per 100 prisoners) than for any other ethnic group (25 per 100 for BAME prisoners overall and 18 per 100 for Black prisoners).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5</a:t>
            </a:fld>
            <a:endParaRPr lang="en-GB"/>
          </a:p>
        </p:txBody>
      </p:sp>
    </p:spTree>
    <p:extLst>
      <p:ext uri="{BB962C8B-B14F-4D97-AF65-F5344CB8AC3E}">
        <p14:creationId xmlns:p14="http://schemas.microsoft.com/office/powerpoint/2010/main" val="1592314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https://youtu.be/aWtym5W1ecc</a:t>
            </a:r>
            <a:r>
              <a:rPr lang="en-US"/>
              <a:t> 4 mins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6</a:t>
            </a:fld>
            <a:endParaRPr lang="en-GB"/>
          </a:p>
        </p:txBody>
      </p:sp>
    </p:spTree>
    <p:extLst>
      <p:ext uri="{BB962C8B-B14F-4D97-AF65-F5344CB8AC3E}">
        <p14:creationId xmlns:p14="http://schemas.microsoft.com/office/powerpoint/2010/main" val="370895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https://www.gov.uk/government/publications/tackling-racial-disparity-in-the-criminal-justice-system-2020</a:t>
            </a:r>
            <a:endParaRPr lang="en-US" dirty="0"/>
          </a:p>
          <a:p>
            <a:r>
              <a:rPr lang="en-US">
                <a:cs typeface="Calibri"/>
              </a:rPr>
              <a:t>- Increase TRUST (especially in relation to the YJS).</a:t>
            </a:r>
          </a:p>
          <a:p>
            <a:r>
              <a:rPr lang="en-US">
                <a:cs typeface="Calibri"/>
              </a:rPr>
              <a:t>- Muslims in CJS: Facing a 'double-disadvantage' - poorer outcomes and need to increase cultural awareness amongst staff.</a:t>
            </a:r>
            <a:endParaRPr lang="en-US" dirty="0">
              <a:cs typeface="Calibri"/>
            </a:endParaRPr>
          </a:p>
          <a:p>
            <a:r>
              <a:rPr lang="en-US">
                <a:cs typeface="Calibri"/>
              </a:rPr>
              <a:t>- BAME women – evidence shows that women from BAME and foreign national backgrounds can have significantly different experiences or outcomes at some stages of the CJS. Therefore, need to develop cultural awareness, increase workforce diversity, HMPPS are working to embed equality and inclusion in the design, content and delivery and all professional development.</a:t>
            </a:r>
          </a:p>
          <a:p>
            <a:r>
              <a:rPr lang="en-US">
                <a:cs typeface="Calibri"/>
              </a:rPr>
              <a:t>- GYPSY, ROMA, TRAVELLER: More attention to these groups and increase working with them.</a:t>
            </a:r>
          </a:p>
          <a:p>
            <a:r>
              <a:rPr lang="en-US">
                <a:cs typeface="Calibri"/>
              </a:rPr>
              <a:t>- YOUTH OFFENDERS: Improve parental engagement, identify specific experiences and outcomes tailored to individual needs. </a:t>
            </a:r>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8</a:t>
            </a:fld>
            <a:endParaRPr lang="en-GB"/>
          </a:p>
        </p:txBody>
      </p:sp>
    </p:spTree>
    <p:extLst>
      <p:ext uri="{BB962C8B-B14F-4D97-AF65-F5344CB8AC3E}">
        <p14:creationId xmlns:p14="http://schemas.microsoft.com/office/powerpoint/2010/main" val="1476198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https://www.theguardian.com/society/2020/jul/14/naima-sakande-self-congratulation-race-uk-black-women-justice-change</a:t>
            </a:r>
            <a:endParaRPr lang="en-US" dirty="0"/>
          </a:p>
          <a:p>
            <a:r>
              <a:rPr lang="en-US">
                <a:cs typeface="Calibri"/>
              </a:rPr>
              <a:t> Video: 7 minutes</a:t>
            </a:r>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9</a:t>
            </a:fld>
            <a:endParaRPr lang="en-GB"/>
          </a:p>
        </p:txBody>
      </p:sp>
    </p:spTree>
    <p:extLst>
      <p:ext uri="{BB962C8B-B14F-4D97-AF65-F5344CB8AC3E}">
        <p14:creationId xmlns:p14="http://schemas.microsoft.com/office/powerpoint/2010/main" val="3651398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xmlns=""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xmlns=""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11/26/2020</a:t>
            </a:fld>
            <a:endParaRPr lang="en-US" dirty="0"/>
          </a:p>
        </p:txBody>
      </p:sp>
      <p:sp>
        <p:nvSpPr>
          <p:cNvPr id="5" name="Footer Placeholder 4">
            <a:extLst>
              <a:ext uri="{FF2B5EF4-FFF2-40B4-BE49-F238E27FC236}">
                <a16:creationId xmlns:a16="http://schemas.microsoft.com/office/drawing/2014/main" xmlns=""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xmlns=""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3737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xmlns=""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11/26/2020</a:t>
            </a:fld>
            <a:endParaRPr lang="en-US"/>
          </a:p>
        </p:txBody>
      </p:sp>
      <p:sp>
        <p:nvSpPr>
          <p:cNvPr id="5" name="Footer Placeholder 4">
            <a:extLst>
              <a:ext uri="{FF2B5EF4-FFF2-40B4-BE49-F238E27FC236}">
                <a16:creationId xmlns:a16="http://schemas.microsoft.com/office/drawing/2014/main" xmlns=""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1260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xmlns=""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xmlns="" id="{D48BFA7D-4401-4285-802B-1579165F0D6D}"/>
              </a:ext>
            </a:extLst>
          </p:cNvPr>
          <p:cNvSpPr>
            <a:spLocks noGrp="1"/>
          </p:cNvSpPr>
          <p:nvPr>
            <p:ph type="dt" sz="half" idx="10"/>
          </p:nvPr>
        </p:nvSpPr>
        <p:spPr/>
        <p:txBody>
          <a:bodyPr/>
          <a:lstStyle/>
          <a:p>
            <a:fld id="{02AC24A9-CCB6-4F8D-B8DB-C2F3692CFA5A}" type="datetimeFigureOut">
              <a:rPr lang="en-US" smtClean="0"/>
              <a:t>11/26/2020</a:t>
            </a:fld>
            <a:endParaRPr lang="en-US"/>
          </a:p>
        </p:txBody>
      </p:sp>
      <p:sp>
        <p:nvSpPr>
          <p:cNvPr id="5" name="Footer Placeholder 4">
            <a:extLst>
              <a:ext uri="{FF2B5EF4-FFF2-40B4-BE49-F238E27FC236}">
                <a16:creationId xmlns:a16="http://schemas.microsoft.com/office/drawing/2014/main" xmlns=""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1930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xmlns=""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xmlns=""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xmlns=""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xmlns=""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11/26/2020</a:t>
            </a:fld>
            <a:endParaRPr lang="en-US"/>
          </a:p>
        </p:txBody>
      </p:sp>
      <p:sp>
        <p:nvSpPr>
          <p:cNvPr id="6" name="Footer Placeholder 5">
            <a:extLst>
              <a:ext uri="{FF2B5EF4-FFF2-40B4-BE49-F238E27FC236}">
                <a16:creationId xmlns:a16="http://schemas.microsoft.com/office/drawing/2014/main" xmlns=""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39319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xmlns=""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xmlns=""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xmlns=""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xmlns=""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xmlns=""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xmlns=""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xmlns=""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11/26/2020</a:t>
            </a:fld>
            <a:endParaRPr lang="en-US"/>
          </a:p>
        </p:txBody>
      </p:sp>
      <p:sp>
        <p:nvSpPr>
          <p:cNvPr id="8" name="Footer Placeholder 7">
            <a:extLst>
              <a:ext uri="{FF2B5EF4-FFF2-40B4-BE49-F238E27FC236}">
                <a16:creationId xmlns:a16="http://schemas.microsoft.com/office/drawing/2014/main" xmlns=""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09781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xmlns=""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xmlns="" id="{67C91241-A315-4643-91E5-CF2C25CC903A}"/>
              </a:ext>
            </a:extLst>
          </p:cNvPr>
          <p:cNvSpPr>
            <a:spLocks noGrp="1"/>
          </p:cNvSpPr>
          <p:nvPr>
            <p:ph type="dt" sz="half" idx="10"/>
          </p:nvPr>
        </p:nvSpPr>
        <p:spPr/>
        <p:txBody>
          <a:bodyPr/>
          <a:lstStyle/>
          <a:p>
            <a:fld id="{02AC24A9-CCB6-4F8D-B8DB-C2F3692CFA5A}" type="datetimeFigureOut">
              <a:rPr lang="en-US" smtClean="0"/>
              <a:t>11/26/2020</a:t>
            </a:fld>
            <a:endParaRPr lang="en-US"/>
          </a:p>
        </p:txBody>
      </p:sp>
      <p:sp>
        <p:nvSpPr>
          <p:cNvPr id="4" name="Footer Placeholder 3">
            <a:extLst>
              <a:ext uri="{FF2B5EF4-FFF2-40B4-BE49-F238E27FC236}">
                <a16:creationId xmlns:a16="http://schemas.microsoft.com/office/drawing/2014/main" xmlns=""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40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AC447E0-1D4D-4EF2-B81B-4B2400EE3EDB}"/>
              </a:ext>
            </a:extLst>
          </p:cNvPr>
          <p:cNvSpPr>
            <a:spLocks noGrp="1"/>
          </p:cNvSpPr>
          <p:nvPr>
            <p:ph type="dt" sz="half" idx="10"/>
          </p:nvPr>
        </p:nvSpPr>
        <p:spPr/>
        <p:txBody>
          <a:bodyPr/>
          <a:lstStyle/>
          <a:p>
            <a:fld id="{02AC24A9-CCB6-4F8D-B8DB-C2F3692CFA5A}" type="datetimeFigureOut">
              <a:rPr lang="en-US" smtClean="0"/>
              <a:t>11/26/2020</a:t>
            </a:fld>
            <a:endParaRPr lang="en-US"/>
          </a:p>
        </p:txBody>
      </p:sp>
      <p:sp>
        <p:nvSpPr>
          <p:cNvPr id="3" name="Footer Placeholder 2">
            <a:extLst>
              <a:ext uri="{FF2B5EF4-FFF2-40B4-BE49-F238E27FC236}">
                <a16:creationId xmlns:a16="http://schemas.microsoft.com/office/drawing/2014/main" xmlns=""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73352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xmlns=""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xmlns=""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11/26/2020</a:t>
            </a:fld>
            <a:endParaRPr lang="en-US" dirty="0"/>
          </a:p>
        </p:txBody>
      </p:sp>
      <p:sp>
        <p:nvSpPr>
          <p:cNvPr id="6" name="Footer Placeholder 5">
            <a:extLst>
              <a:ext uri="{FF2B5EF4-FFF2-40B4-BE49-F238E27FC236}">
                <a16:creationId xmlns:a16="http://schemas.microsoft.com/office/drawing/2014/main" xmlns=""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92024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xmlns=""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xmlns=""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11/26/2020</a:t>
            </a:fld>
            <a:endParaRPr lang="en-US"/>
          </a:p>
        </p:txBody>
      </p:sp>
      <p:sp>
        <p:nvSpPr>
          <p:cNvPr id="6" name="Footer Placeholder 5">
            <a:extLst>
              <a:ext uri="{FF2B5EF4-FFF2-40B4-BE49-F238E27FC236}">
                <a16:creationId xmlns:a16="http://schemas.microsoft.com/office/drawing/2014/main" xmlns=""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22252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9ED9A4A-D287-4207-9037-70DB007A1707}"/>
              </a:ext>
            </a:extLst>
          </p:cNvPr>
          <p:cNvSpPr>
            <a:spLocks noGrp="1"/>
          </p:cNvSpPr>
          <p:nvPr>
            <p:ph type="dt" sz="half" idx="10"/>
          </p:nvPr>
        </p:nvSpPr>
        <p:spPr/>
        <p:txBody>
          <a:bodyPr/>
          <a:lstStyle/>
          <a:p>
            <a:fld id="{02AC24A9-CCB6-4F8D-B8DB-C2F3692CFA5A}" type="datetimeFigureOut">
              <a:rPr lang="en-US" smtClean="0"/>
              <a:t>11/26/2020</a:t>
            </a:fld>
            <a:endParaRPr lang="en-US"/>
          </a:p>
        </p:txBody>
      </p:sp>
      <p:sp>
        <p:nvSpPr>
          <p:cNvPr id="5" name="Footer Placeholder 4">
            <a:extLst>
              <a:ext uri="{FF2B5EF4-FFF2-40B4-BE49-F238E27FC236}">
                <a16:creationId xmlns:a16="http://schemas.microsoft.com/office/drawing/2014/main" xmlns=""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78072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1D2603B-9ACE-4FA9-805B-9B91EB63DF7D}"/>
              </a:ext>
            </a:extLst>
          </p:cNvPr>
          <p:cNvSpPr>
            <a:spLocks noGrp="1"/>
          </p:cNvSpPr>
          <p:nvPr>
            <p:ph type="dt" sz="half" idx="10"/>
          </p:nvPr>
        </p:nvSpPr>
        <p:spPr/>
        <p:txBody>
          <a:bodyPr/>
          <a:lstStyle/>
          <a:p>
            <a:fld id="{02AC24A9-CCB6-4F8D-B8DB-C2F3692CFA5A}" type="datetimeFigureOut">
              <a:rPr lang="en-US" smtClean="0"/>
              <a:t>11/26/2020</a:t>
            </a:fld>
            <a:endParaRPr lang="en-US"/>
          </a:p>
        </p:txBody>
      </p:sp>
      <p:sp>
        <p:nvSpPr>
          <p:cNvPr id="5" name="Footer Placeholder 4">
            <a:extLst>
              <a:ext uri="{FF2B5EF4-FFF2-40B4-BE49-F238E27FC236}">
                <a16:creationId xmlns:a16="http://schemas.microsoft.com/office/drawing/2014/main" xmlns=""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0582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11/26/2020</a:t>
            </a:fld>
            <a:endParaRPr lang="en-US"/>
          </a:p>
        </p:txBody>
      </p:sp>
      <p:sp>
        <p:nvSpPr>
          <p:cNvPr id="5" name="Footer Placeholder 4">
            <a:extLst>
              <a:ext uri="{FF2B5EF4-FFF2-40B4-BE49-F238E27FC236}">
                <a16:creationId xmlns:a16="http://schemas.microsoft.com/office/drawing/2014/main" xmlns=""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6268289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restoringpangea.com/jon-snow-jesus-why-mckinney-texas-matter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aWtym5W1ecc?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Y99GoIiAF1E?feature=oembed" TargetMode="Externa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55666830-9A19-4E01-8505-D6C7F9AC56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24B077BB-0B26-4338-B536-D4750D4A8736}"/>
              </a:ext>
            </a:extLst>
          </p:cNvPr>
          <p:cNvPicPr>
            <a:picLocks noChangeAspect="1"/>
          </p:cNvPicPr>
          <p:nvPr/>
        </p:nvPicPr>
        <p:blipFill rotWithShape="1">
          <a:blip r:embed="rId2"/>
          <a:srcRect l="14779" r="8" b="8"/>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1" name="Freeform: Shape 10">
            <a:extLst>
              <a:ext uri="{FF2B5EF4-FFF2-40B4-BE49-F238E27FC236}">
                <a16:creationId xmlns:a16="http://schemas.microsoft.com/office/drawing/2014/main" xmlns="" id="{AE9FC877-7FB6-4D22-9988-35420644E2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xmlns="" id="{E41809D1-F12E-46BB-B804-5F209D325E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7981" y="1122363"/>
            <a:ext cx="4023360" cy="3204134"/>
          </a:xfrm>
        </p:spPr>
        <p:txBody>
          <a:bodyPr anchor="b">
            <a:normAutofit/>
          </a:bodyPr>
          <a:lstStyle/>
          <a:p>
            <a:r>
              <a:rPr lang="en-GB" sz="4800">
                <a:cs typeface="Calibri Light"/>
              </a:rPr>
              <a:t>UCJP- Race and crime</a:t>
            </a:r>
            <a:endParaRPr lang="en-GB" sz="4800"/>
          </a:p>
        </p:txBody>
      </p:sp>
      <p:sp>
        <p:nvSpPr>
          <p:cNvPr id="3" name="Subtitle 2"/>
          <p:cNvSpPr>
            <a:spLocks noGrp="1"/>
          </p:cNvSpPr>
          <p:nvPr>
            <p:ph type="subTitle" idx="1"/>
          </p:nvPr>
        </p:nvSpPr>
        <p:spPr>
          <a:xfrm>
            <a:off x="477981" y="4872922"/>
            <a:ext cx="3933306" cy="1208141"/>
          </a:xfrm>
        </p:spPr>
        <p:txBody>
          <a:bodyPr vert="horz" lIns="91440" tIns="45720" rIns="91440" bIns="45720" rtlCol="0" anchor="t">
            <a:normAutofit/>
          </a:bodyPr>
          <a:lstStyle/>
          <a:p>
            <a:r>
              <a:rPr lang="en-GB" sz="2000" dirty="0">
                <a:cs typeface="Calibri"/>
              </a:rPr>
              <a:t>Laura Knight</a:t>
            </a:r>
            <a:endParaRPr lang="en-GB" sz="2000" dirty="0"/>
          </a:p>
        </p:txBody>
      </p:sp>
      <p:sp>
        <p:nvSpPr>
          <p:cNvPr id="15" name="Rectangle 14">
            <a:extLst>
              <a:ext uri="{FF2B5EF4-FFF2-40B4-BE49-F238E27FC236}">
                <a16:creationId xmlns:a16="http://schemas.microsoft.com/office/drawing/2014/main" xmlns=""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xmlns=""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xmlns="" id="{F1C4E306-BC28-4A7B-871B-1926F6FA6E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xmlns="" id="{C3ECC9B4-989C-4F71-A6BC-DEBC1D9FD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452322" cy="6858000"/>
          </a:xfrm>
          <a:custGeom>
            <a:avLst/>
            <a:gdLst>
              <a:gd name="connsiteX0" fmla="*/ 0 w 8452322"/>
              <a:gd name="connsiteY0" fmla="*/ 0 h 6858000"/>
              <a:gd name="connsiteX1" fmla="*/ 7447992 w 8452322"/>
              <a:gd name="connsiteY1" fmla="*/ 0 h 6858000"/>
              <a:gd name="connsiteX2" fmla="*/ 7501089 w 8452322"/>
              <a:gd name="connsiteY2" fmla="*/ 79009 h 6858000"/>
              <a:gd name="connsiteX3" fmla="*/ 8452322 w 8452322"/>
              <a:gd name="connsiteY3" fmla="*/ 3429001 h 6858000"/>
              <a:gd name="connsiteX4" fmla="*/ 7501089 w 8452322"/>
              <a:gd name="connsiteY4" fmla="*/ 6778993 h 6858000"/>
              <a:gd name="connsiteX5" fmla="*/ 7447994 w 8452322"/>
              <a:gd name="connsiteY5" fmla="*/ 6858000 h 6858000"/>
              <a:gd name="connsiteX6" fmla="*/ 0 w 845232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2322" h="6858000">
                <a:moveTo>
                  <a:pt x="0" y="0"/>
                </a:moveTo>
                <a:lnTo>
                  <a:pt x="7447992" y="0"/>
                </a:lnTo>
                <a:lnTo>
                  <a:pt x="7501089" y="79009"/>
                </a:lnTo>
                <a:cubicBezTo>
                  <a:pt x="8098524" y="1013167"/>
                  <a:pt x="8452322" y="2172770"/>
                  <a:pt x="8452322" y="3429001"/>
                </a:cubicBezTo>
                <a:cubicBezTo>
                  <a:pt x="8452322" y="4685233"/>
                  <a:pt x="8098524" y="5844836"/>
                  <a:pt x="7501089" y="6778993"/>
                </a:cubicBezTo>
                <a:lnTo>
                  <a:pt x="744799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xmlns="" id="{7948E8DE-A931-4EF0-BE1D-F10274740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443572" cy="6858000"/>
          </a:xfrm>
          <a:custGeom>
            <a:avLst/>
            <a:gdLst>
              <a:gd name="connsiteX0" fmla="*/ 0 w 8443572"/>
              <a:gd name="connsiteY0" fmla="*/ 0 h 6858000"/>
              <a:gd name="connsiteX1" fmla="*/ 7439242 w 8443572"/>
              <a:gd name="connsiteY1" fmla="*/ 0 h 6858000"/>
              <a:gd name="connsiteX2" fmla="*/ 7492339 w 8443572"/>
              <a:gd name="connsiteY2" fmla="*/ 79009 h 6858000"/>
              <a:gd name="connsiteX3" fmla="*/ 8443572 w 8443572"/>
              <a:gd name="connsiteY3" fmla="*/ 3429001 h 6858000"/>
              <a:gd name="connsiteX4" fmla="*/ 7492339 w 8443572"/>
              <a:gd name="connsiteY4" fmla="*/ 6778993 h 6858000"/>
              <a:gd name="connsiteX5" fmla="*/ 7439244 w 8443572"/>
              <a:gd name="connsiteY5" fmla="*/ 6858000 h 6858000"/>
              <a:gd name="connsiteX6" fmla="*/ 0 w 84435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3572" h="6858000">
                <a:moveTo>
                  <a:pt x="0" y="0"/>
                </a:moveTo>
                <a:lnTo>
                  <a:pt x="7439242" y="0"/>
                </a:lnTo>
                <a:lnTo>
                  <a:pt x="7492339" y="79009"/>
                </a:lnTo>
                <a:cubicBezTo>
                  <a:pt x="8089774" y="1013167"/>
                  <a:pt x="8443572" y="2172770"/>
                  <a:pt x="8443572" y="3429001"/>
                </a:cubicBezTo>
                <a:cubicBezTo>
                  <a:pt x="8443572" y="4685233"/>
                  <a:pt x="8089774" y="5844836"/>
                  <a:pt x="7492339" y="6778993"/>
                </a:cubicBezTo>
                <a:lnTo>
                  <a:pt x="743924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C46B0E5-2778-46D7-921F-84AD3637C0A6}"/>
              </a:ext>
            </a:extLst>
          </p:cNvPr>
          <p:cNvSpPr>
            <a:spLocks noGrp="1"/>
          </p:cNvSpPr>
          <p:nvPr>
            <p:ph type="title"/>
          </p:nvPr>
        </p:nvSpPr>
        <p:spPr>
          <a:xfrm>
            <a:off x="616893" y="1238250"/>
            <a:ext cx="7003107" cy="4381500"/>
          </a:xfrm>
        </p:spPr>
        <p:txBody>
          <a:bodyPr vert="horz" lIns="91440" tIns="45720" rIns="91440" bIns="45720" rtlCol="0" anchor="ctr">
            <a:normAutofit/>
          </a:bodyPr>
          <a:lstStyle/>
          <a:p>
            <a:r>
              <a:rPr lang="en-US" sz="7200"/>
              <a:t>David Lammy: Justice for All</a:t>
            </a:r>
          </a:p>
        </p:txBody>
      </p:sp>
      <p:sp>
        <p:nvSpPr>
          <p:cNvPr id="3" name="Content Placeholder 2">
            <a:extLst>
              <a:ext uri="{FF2B5EF4-FFF2-40B4-BE49-F238E27FC236}">
                <a16:creationId xmlns:a16="http://schemas.microsoft.com/office/drawing/2014/main" xmlns="" id="{A29BD19E-025C-4451-8040-D4253E4F1B17}"/>
              </a:ext>
            </a:extLst>
          </p:cNvPr>
          <p:cNvSpPr>
            <a:spLocks noGrp="1"/>
          </p:cNvSpPr>
          <p:nvPr>
            <p:ph idx="1"/>
          </p:nvPr>
        </p:nvSpPr>
        <p:spPr>
          <a:xfrm>
            <a:off x="8791575" y="1238250"/>
            <a:ext cx="3000375" cy="4381500"/>
          </a:xfrm>
        </p:spPr>
        <p:txBody>
          <a:bodyPr vert="horz" lIns="91440" tIns="45720" rIns="91440" bIns="45720" rtlCol="0" anchor="ctr">
            <a:normAutofit/>
          </a:bodyPr>
          <a:lstStyle/>
          <a:p>
            <a:pPr marL="0" indent="0">
              <a:buNone/>
            </a:pPr>
            <a:r>
              <a:rPr lang="en-US"/>
              <a:t>What were some of the key points taken from the video?</a:t>
            </a:r>
          </a:p>
        </p:txBody>
      </p:sp>
      <p:sp>
        <p:nvSpPr>
          <p:cNvPr id="18" name="Rectangle 17">
            <a:extLst>
              <a:ext uri="{FF2B5EF4-FFF2-40B4-BE49-F238E27FC236}">
                <a16:creationId xmlns:a16="http://schemas.microsoft.com/office/drawing/2014/main" xmlns="" id="{B0E4BB4F-99AB-4C4E-A763-C5AC5273DF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827916"/>
            <a:ext cx="12801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0533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710FE4-0E00-4088-A47B-BB00070C5971}"/>
              </a:ext>
            </a:extLst>
          </p:cNvPr>
          <p:cNvSpPr>
            <a:spLocks noGrp="1"/>
          </p:cNvSpPr>
          <p:nvPr>
            <p:ph type="title"/>
          </p:nvPr>
        </p:nvSpPr>
        <p:spPr/>
        <p:txBody>
          <a:bodyPr/>
          <a:lstStyle/>
          <a:p>
            <a:r>
              <a:rPr lang="en-GB" dirty="0"/>
              <a:t>Lammy Review (2017)</a:t>
            </a:r>
          </a:p>
        </p:txBody>
      </p:sp>
      <p:sp>
        <p:nvSpPr>
          <p:cNvPr id="3" name="Content Placeholder 2">
            <a:extLst>
              <a:ext uri="{FF2B5EF4-FFF2-40B4-BE49-F238E27FC236}">
                <a16:creationId xmlns:a16="http://schemas.microsoft.com/office/drawing/2014/main" xmlns="" id="{4711E657-9F37-45AA-84F1-DA8CF9DF63EA}"/>
              </a:ext>
            </a:extLst>
          </p:cNvPr>
          <p:cNvSpPr>
            <a:spLocks noGrp="1"/>
          </p:cNvSpPr>
          <p:nvPr>
            <p:ph idx="1"/>
          </p:nvPr>
        </p:nvSpPr>
        <p:spPr/>
        <p:txBody>
          <a:bodyPr vert="horz" lIns="91440" tIns="45720" rIns="91440" bIns="45720" rtlCol="0" anchor="t">
            <a:normAutofit/>
          </a:bodyPr>
          <a:lstStyle/>
          <a:p>
            <a:pPr marL="0" indent="0">
              <a:buNone/>
            </a:pPr>
            <a:r>
              <a:rPr lang="en-GB"/>
              <a:t>Proposed framework:</a:t>
            </a:r>
            <a:endParaRPr lang="en-GB" dirty="0"/>
          </a:p>
          <a:p>
            <a:pPr marL="0" indent="0">
              <a:buNone/>
            </a:pPr>
            <a:r>
              <a:rPr lang="en-GB" dirty="0"/>
              <a:t>1. There must be robust systems in place to ensure </a:t>
            </a:r>
            <a:r>
              <a:rPr lang="en-GB" b="1" dirty="0"/>
              <a:t>FAIR</a:t>
            </a:r>
            <a:r>
              <a:rPr lang="en-GB" dirty="0"/>
              <a:t> </a:t>
            </a:r>
            <a:r>
              <a:rPr lang="en-GB"/>
              <a:t>treatment in every part of the Criminal Justice System.</a:t>
            </a:r>
          </a:p>
          <a:p>
            <a:pPr marL="0" indent="0">
              <a:buNone/>
            </a:pPr>
            <a:r>
              <a:rPr lang="en-GB"/>
              <a:t>2. </a:t>
            </a:r>
            <a:r>
              <a:rPr lang="en-GB" b="1"/>
              <a:t>TRUST</a:t>
            </a:r>
            <a:r>
              <a:rPr lang="en-GB"/>
              <a:t> in the CJS is essential</a:t>
            </a:r>
          </a:p>
          <a:p>
            <a:pPr marL="0" indent="0">
              <a:buNone/>
            </a:pPr>
            <a:r>
              <a:rPr lang="en-GB" dirty="0"/>
              <a:t>3. The CJS must have a stronger analysis where </a:t>
            </a:r>
            <a:r>
              <a:rPr lang="en-GB" b="1" dirty="0"/>
              <a:t>responsibility</a:t>
            </a:r>
            <a:r>
              <a:rPr lang="en-GB" dirty="0"/>
              <a:t> </a:t>
            </a:r>
            <a:r>
              <a:rPr lang="en-GB"/>
              <a:t>lies beyond its own boundaries.</a:t>
            </a:r>
            <a:endParaRPr lang="en-GB" dirty="0"/>
          </a:p>
        </p:txBody>
      </p:sp>
    </p:spTree>
    <p:extLst>
      <p:ext uri="{BB962C8B-B14F-4D97-AF65-F5344CB8AC3E}">
        <p14:creationId xmlns:p14="http://schemas.microsoft.com/office/powerpoint/2010/main" val="374387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C799903-48D5-4A31-A1A2-541072D977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8EFFF109-FC58-4FD3-BE05-9775A1310F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xmlns="" id="{E1B96AD6-92A9-4273-A62B-96A1C3E0BA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xmlns="" id="{463EEC44-1BA3-44ED-81FC-A644B04B2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EE16C21E-B178-46F2-954D-82963405B358}"/>
              </a:ext>
            </a:extLst>
          </p:cNvPr>
          <p:cNvSpPr>
            <a:spLocks noGrp="1"/>
          </p:cNvSpPr>
          <p:nvPr>
            <p:ph idx="1"/>
          </p:nvPr>
        </p:nvSpPr>
        <p:spPr>
          <a:xfrm>
            <a:off x="5434149" y="932688"/>
            <a:ext cx="5916603" cy="4992624"/>
          </a:xfrm>
        </p:spPr>
        <p:txBody>
          <a:bodyPr vert="horz" lIns="91440" tIns="45720" rIns="91440" bIns="45720" rtlCol="0" anchor="ctr">
            <a:noAutofit/>
          </a:bodyPr>
          <a:lstStyle/>
          <a:p>
            <a:pPr>
              <a:buNone/>
            </a:pPr>
            <a:r>
              <a:rPr lang="en-GB" sz="2400" dirty="0">
                <a:ea typeface="+mn-lt"/>
                <a:cs typeface="+mn-lt"/>
              </a:rPr>
              <a:t>People from a Black, Asian, ‘Mixed’ or ‘Chinese and other’ background were over-represented as defendants in the criminal justice system in 2019, according to Ministry of Justice (MoJ) data.</a:t>
            </a:r>
            <a:endParaRPr lang="en-US" sz="2400"/>
          </a:p>
          <a:p>
            <a:pPr>
              <a:buNone/>
            </a:pPr>
            <a:r>
              <a:rPr lang="en-GB" sz="2400" dirty="0">
                <a:ea typeface="+mn-lt"/>
                <a:cs typeface="+mn-lt"/>
              </a:rPr>
              <a:t>This was largely because people from these ethnic groups made up a disproportionate share of people arrested, and this carried through to the prosecution, conviction, and imprisonment stages. The MoJ categorises these ethnic groups as ‘BAME’.</a:t>
            </a:r>
            <a:endParaRPr lang="en-GB" sz="1800" dirty="0"/>
          </a:p>
          <a:p>
            <a:pPr marL="0" indent="0">
              <a:buNone/>
            </a:pPr>
            <a:endParaRPr lang="en-GB" sz="2000"/>
          </a:p>
        </p:txBody>
      </p:sp>
      <p:sp>
        <p:nvSpPr>
          <p:cNvPr id="6" name="TextBox 5">
            <a:extLst>
              <a:ext uri="{FF2B5EF4-FFF2-40B4-BE49-F238E27FC236}">
                <a16:creationId xmlns:a16="http://schemas.microsoft.com/office/drawing/2014/main" xmlns="" id="{EC6B7F47-F814-442F-B38D-AB16D6762A1B}"/>
              </a:ext>
            </a:extLst>
          </p:cNvPr>
          <p:cNvSpPr txBox="1"/>
          <p:nvPr/>
        </p:nvSpPr>
        <p:spPr>
          <a:xfrm>
            <a:off x="310551" y="6363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UK Parliament (2020)</a:t>
            </a:r>
          </a:p>
        </p:txBody>
      </p:sp>
      <p:pic>
        <p:nvPicPr>
          <p:cNvPr id="7" name="Picture 8" descr="A close up of text on a black background&#10;&#10;Description automatically generated">
            <a:extLst>
              <a:ext uri="{FF2B5EF4-FFF2-40B4-BE49-F238E27FC236}">
                <a16:creationId xmlns:a16="http://schemas.microsoft.com/office/drawing/2014/main" xmlns="" id="{56A09BE0-C737-4C1B-BE01-EFCDB5B9876A}"/>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1173192" y="2027151"/>
            <a:ext cx="2743200" cy="2343624"/>
          </a:xfrm>
          <a:prstGeom prst="rect">
            <a:avLst/>
          </a:prstGeom>
        </p:spPr>
      </p:pic>
      <p:sp>
        <p:nvSpPr>
          <p:cNvPr id="9" name="TextBox 8">
            <a:extLst>
              <a:ext uri="{FF2B5EF4-FFF2-40B4-BE49-F238E27FC236}">
                <a16:creationId xmlns:a16="http://schemas.microsoft.com/office/drawing/2014/main" xmlns="" id="{2C4D2EEE-5F0A-4438-A146-2D9BBC415AB5}"/>
              </a:ext>
            </a:extLst>
          </p:cNvPr>
          <p:cNvSpPr txBox="1"/>
          <p:nvPr/>
        </p:nvSpPr>
        <p:spPr>
          <a:xfrm>
            <a:off x="1173192" y="4328214"/>
            <a:ext cx="2743200" cy="360632"/>
          </a:xfrm>
          <a:prstGeom prst="rect">
            <a:avLst/>
          </a:prstGeom>
        </p:spPr>
        <p:txBody>
          <a:bodyPr>
            <a:normAutofit fontScale="55000" lnSpcReduction="20000"/>
          </a:bodyPr>
          <a:lstStyle/>
          <a:p>
            <a:r>
              <a:rPr lang="en-US">
                <a:hlinkClick r:id="rId4"/>
              </a:rPr>
              <a:t>This Photo</a:t>
            </a:r>
            <a:r>
              <a:rPr lang="en-US"/>
              <a:t> by Unknown author is licensed under </a:t>
            </a:r>
            <a:r>
              <a:rPr lang="en-US">
                <a:hlinkClick r:id="rId5"/>
              </a:rPr>
              <a:t>CC BY</a:t>
            </a:r>
            <a:r>
              <a:rPr lang="en-US"/>
              <a:t>.</a:t>
            </a:r>
          </a:p>
        </p:txBody>
      </p:sp>
    </p:spTree>
    <p:extLst>
      <p:ext uri="{BB962C8B-B14F-4D97-AF65-F5344CB8AC3E}">
        <p14:creationId xmlns:p14="http://schemas.microsoft.com/office/powerpoint/2010/main" val="3571167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xmlns="" id="{44615C93-4F5D-4FE2-9F24-5BC18AA34616}"/>
              </a:ext>
            </a:extLst>
          </p:cNvPr>
          <p:cNvPicPr>
            <a:picLocks noGrp="1" noChangeAspect="1"/>
          </p:cNvPicPr>
          <p:nvPr>
            <p:ph idx="1"/>
          </p:nvPr>
        </p:nvPicPr>
        <p:blipFill rotWithShape="1">
          <a:blip r:embed="rId3"/>
          <a:srcRect l="10503" t="22568" r="27133" b="18677"/>
          <a:stretch/>
        </p:blipFill>
        <p:spPr>
          <a:xfrm>
            <a:off x="398279" y="436441"/>
            <a:ext cx="11099442" cy="5879871"/>
          </a:xfrm>
        </p:spPr>
      </p:pic>
    </p:spTree>
    <p:extLst>
      <p:ext uri="{BB962C8B-B14F-4D97-AF65-F5344CB8AC3E}">
        <p14:creationId xmlns:p14="http://schemas.microsoft.com/office/powerpoint/2010/main" val="3327767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xmlns="" id="{BE2B83DB-13D3-4112-A347-34F784CEA4A8}"/>
              </a:ext>
            </a:extLst>
          </p:cNvPr>
          <p:cNvPicPr>
            <a:picLocks noRot="1" noChangeAspect="1"/>
          </p:cNvPicPr>
          <p:nvPr>
            <a:videoFile r:link="rId1"/>
          </p:nvPr>
        </p:nvPicPr>
        <p:blipFill>
          <a:blip r:embed="rId4"/>
          <a:stretch>
            <a:fillRect/>
          </a:stretch>
        </p:blipFill>
        <p:spPr>
          <a:xfrm>
            <a:off x="1250831" y="475352"/>
            <a:ext cx="9517810" cy="5849787"/>
          </a:xfrm>
          <a:prstGeom prst="rect">
            <a:avLst/>
          </a:prstGeom>
        </p:spPr>
      </p:pic>
    </p:spTree>
    <p:extLst>
      <p:ext uri="{BB962C8B-B14F-4D97-AF65-F5344CB8AC3E}">
        <p14:creationId xmlns:p14="http://schemas.microsoft.com/office/powerpoint/2010/main" val="407473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8">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 name="Rectangle 10">
            <a:extLst>
              <a:ext uri="{FF2B5EF4-FFF2-40B4-BE49-F238E27FC236}">
                <a16:creationId xmlns:a16="http://schemas.microsoft.com/office/drawing/2014/main" xmlns="" id="{FFD48BC7-DC40-47DE-87EE-9F4B6ECB9A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12">
            <a:extLst>
              <a:ext uri="{FF2B5EF4-FFF2-40B4-BE49-F238E27FC236}">
                <a16:creationId xmlns:a16="http://schemas.microsoft.com/office/drawing/2014/main" xmlns="" id="{E502BBC7-2C76-46F3-BC24-5985BC13DB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Freeform: Shape 14">
            <a:extLst>
              <a:ext uri="{FF2B5EF4-FFF2-40B4-BE49-F238E27FC236}">
                <a16:creationId xmlns:a16="http://schemas.microsoft.com/office/drawing/2014/main" xmlns="" id="{9C45F024-2468-4D8A-9E11-BB2B1E0A3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xmlns="" id="{153E34DF-7F9E-4B33-AF5F-EC9D93B6348E}"/>
              </a:ext>
            </a:extLst>
          </p:cNvPr>
          <p:cNvSpPr txBox="1"/>
          <p:nvPr/>
        </p:nvSpPr>
        <p:spPr>
          <a:xfrm>
            <a:off x="1524003" y="1999615"/>
            <a:ext cx="9144000" cy="27640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7200">
                <a:latin typeface="+mj-lt"/>
                <a:ea typeface="+mj-ea"/>
                <a:cs typeface="+mj-cs"/>
              </a:rPr>
              <a:t>WHAT CAN BE DONE ABOUT THIS?</a:t>
            </a:r>
          </a:p>
        </p:txBody>
      </p:sp>
      <p:sp>
        <p:nvSpPr>
          <p:cNvPr id="12" name="Rectangle 16">
            <a:extLst>
              <a:ext uri="{FF2B5EF4-FFF2-40B4-BE49-F238E27FC236}">
                <a16:creationId xmlns:a16="http://schemas.microsoft.com/office/drawing/2014/main" xmlns="" id="{3629484E-3792-4B3D-89AD-7C8A1ED0E0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4265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C799903-48D5-4A31-A1A2-541072D977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8EFFF109-FC58-4FD3-BE05-9775A1310F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xmlns="" id="{E1B96AD6-92A9-4273-A62B-96A1C3E0BA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A781C75A-FC28-459B-8DD4-BDDB2A8AE100}"/>
              </a:ext>
            </a:extLst>
          </p:cNvPr>
          <p:cNvSpPr>
            <a:spLocks noGrp="1"/>
          </p:cNvSpPr>
          <p:nvPr>
            <p:ph type="title"/>
          </p:nvPr>
        </p:nvSpPr>
        <p:spPr>
          <a:xfrm>
            <a:off x="621792" y="1161288"/>
            <a:ext cx="3602736" cy="4526280"/>
          </a:xfrm>
        </p:spPr>
        <p:txBody>
          <a:bodyPr>
            <a:normAutofit/>
          </a:bodyPr>
          <a:lstStyle/>
          <a:p>
            <a:r>
              <a:rPr lang="en-GB" dirty="0"/>
              <a:t>Tackling racial disparity in the criminal justice system: 2020</a:t>
            </a:r>
            <a:endParaRPr lang="en-US" dirty="0"/>
          </a:p>
          <a:p>
            <a:endParaRPr lang="en-GB" dirty="0"/>
          </a:p>
        </p:txBody>
      </p:sp>
      <p:sp>
        <p:nvSpPr>
          <p:cNvPr id="14" name="Rectangle 13">
            <a:extLst>
              <a:ext uri="{FF2B5EF4-FFF2-40B4-BE49-F238E27FC236}">
                <a16:creationId xmlns:a16="http://schemas.microsoft.com/office/drawing/2014/main" xmlns="" id="{463EEC44-1BA3-44ED-81FC-A644B04B2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E2E168E9-C326-45D0-A4E2-793F42013DC5}"/>
              </a:ext>
            </a:extLst>
          </p:cNvPr>
          <p:cNvSpPr>
            <a:spLocks noGrp="1"/>
          </p:cNvSpPr>
          <p:nvPr>
            <p:ph idx="1"/>
          </p:nvPr>
        </p:nvSpPr>
        <p:spPr>
          <a:xfrm>
            <a:off x="5434149" y="932688"/>
            <a:ext cx="5916603" cy="4992624"/>
          </a:xfrm>
        </p:spPr>
        <p:txBody>
          <a:bodyPr anchor="ctr">
            <a:normAutofit/>
          </a:bodyPr>
          <a:lstStyle/>
          <a:p>
            <a:r>
              <a:rPr lang="en-GB" sz="3600"/>
              <a:t>TRUST</a:t>
            </a:r>
          </a:p>
          <a:p>
            <a:r>
              <a:rPr lang="en-GB" sz="3600"/>
              <a:t>MUSLIMS IN CJS</a:t>
            </a:r>
          </a:p>
          <a:p>
            <a:r>
              <a:rPr lang="en-GB" sz="3600"/>
              <a:t>BAME WOMEN</a:t>
            </a:r>
          </a:p>
          <a:p>
            <a:r>
              <a:rPr lang="en-GB" sz="3600"/>
              <a:t>GYPSY, ROMA, TRAVELLER</a:t>
            </a:r>
          </a:p>
          <a:p>
            <a:r>
              <a:rPr lang="en-GB" sz="3600"/>
              <a:t>YOUTH OFFENDERS</a:t>
            </a:r>
            <a:endParaRPr lang="en-GB" sz="3600" dirty="0"/>
          </a:p>
        </p:txBody>
      </p:sp>
    </p:spTree>
    <p:extLst>
      <p:ext uri="{BB962C8B-B14F-4D97-AF65-F5344CB8AC3E}">
        <p14:creationId xmlns:p14="http://schemas.microsoft.com/office/powerpoint/2010/main" val="4034979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xmlns="" id="{531209B4-98A0-4B78-AFDB-7B8F072BFA6B}"/>
              </a:ext>
            </a:extLst>
          </p:cNvPr>
          <p:cNvPicPr>
            <a:picLocks noGrp="1" noRot="1" noChangeAspect="1"/>
          </p:cNvPicPr>
          <p:nvPr>
            <p:ph idx="1"/>
            <a:videoFile r:link="rId1"/>
          </p:nvPr>
        </p:nvPicPr>
        <p:blipFill>
          <a:blip r:embed="rId4"/>
          <a:stretch>
            <a:fillRect/>
          </a:stretch>
        </p:blipFill>
        <p:spPr>
          <a:xfrm>
            <a:off x="1196661" y="396531"/>
            <a:ext cx="9963508" cy="6390735"/>
          </a:xfrm>
        </p:spPr>
      </p:pic>
    </p:spTree>
    <p:extLst>
      <p:ext uri="{BB962C8B-B14F-4D97-AF65-F5344CB8AC3E}">
        <p14:creationId xmlns:p14="http://schemas.microsoft.com/office/powerpoint/2010/main" val="1159110421"/>
      </p:ext>
    </p:extLst>
  </p:cSld>
  <p:clrMapOvr>
    <a:masterClrMapping/>
  </p:clrMapOvr>
</p:sld>
</file>

<file path=ppt/theme/theme1.xml><?xml version="1.0" encoding="utf-8"?>
<a:theme xmlns:a="http://schemas.openxmlformats.org/drawingml/2006/main" name="AccentBoxVTI">
  <a:themeElements>
    <a:clrScheme name="AnalogousFromRegularSeedLeftStep">
      <a:dk1>
        <a:srgbClr val="000000"/>
      </a:dk1>
      <a:lt1>
        <a:srgbClr val="FFFFFF"/>
      </a:lt1>
      <a:dk2>
        <a:srgbClr val="161734"/>
      </a:dk2>
      <a:lt2>
        <a:srgbClr val="F0F3F1"/>
      </a:lt2>
      <a:accent1>
        <a:srgbClr val="D040AF"/>
      </a:accent1>
      <a:accent2>
        <a:srgbClr val="A22EBE"/>
      </a:accent2>
      <a:accent3>
        <a:srgbClr val="7940D0"/>
      </a:accent3>
      <a:accent4>
        <a:srgbClr val="3336BF"/>
      </a:accent4>
      <a:accent5>
        <a:srgbClr val="407FD0"/>
      </a:accent5>
      <a:accent6>
        <a:srgbClr val="2EA9BE"/>
      </a:accent6>
      <a:hlink>
        <a:srgbClr val="349E4C"/>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390</Words>
  <Application>Microsoft Office PowerPoint</Application>
  <PresentationFormat>Widescreen</PresentationFormat>
  <Paragraphs>63</Paragraphs>
  <Slides>9</Slides>
  <Notes>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Calibri</vt:lpstr>
      <vt:lpstr>Calibri Light</vt:lpstr>
      <vt:lpstr>AccentBoxVTI</vt:lpstr>
      <vt:lpstr>UCJP- Race and crime</vt:lpstr>
      <vt:lpstr>David Lammy: Justice for All</vt:lpstr>
      <vt:lpstr>Lammy Review (2017)</vt:lpstr>
      <vt:lpstr>PowerPoint Presentation</vt:lpstr>
      <vt:lpstr>PowerPoint Presentation</vt:lpstr>
      <vt:lpstr>PowerPoint Presentation</vt:lpstr>
      <vt:lpstr>PowerPoint Presentation</vt:lpstr>
      <vt:lpstr>Tackling racial disparity in the criminal justice system: 2020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UC</dc:title>
  <dc:creator>Laura Knight</dc:creator>
  <cp:lastModifiedBy>Laura Knight</cp:lastModifiedBy>
  <cp:revision>344</cp:revision>
  <dcterms:created xsi:type="dcterms:W3CDTF">2020-11-26T09:33:11Z</dcterms:created>
  <dcterms:modified xsi:type="dcterms:W3CDTF">2020-11-26T15:57:31Z</dcterms:modified>
</cp:coreProperties>
</file>