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ink/ink2.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302" r:id="rId5"/>
    <p:sldId id="257" r:id="rId6"/>
    <p:sldId id="397" r:id="rId7"/>
    <p:sldId id="347" r:id="rId8"/>
    <p:sldId id="349" r:id="rId9"/>
    <p:sldId id="530" r:id="rId10"/>
    <p:sldId id="408" r:id="rId11"/>
    <p:sldId id="533" r:id="rId12"/>
    <p:sldId id="532" r:id="rId13"/>
    <p:sldId id="474" r:id="rId14"/>
    <p:sldId id="411" r:id="rId15"/>
    <p:sldId id="388" r:id="rId16"/>
    <p:sldId id="361" r:id="rId17"/>
    <p:sldId id="389" r:id="rId18"/>
    <p:sldId id="393" r:id="rId19"/>
    <p:sldId id="480" r:id="rId20"/>
    <p:sldId id="416" r:id="rId21"/>
    <p:sldId id="529" r:id="rId22"/>
    <p:sldId id="439" r:id="rId23"/>
    <p:sldId id="519" r:id="rId24"/>
    <p:sldId id="438" r:id="rId25"/>
    <p:sldId id="435" r:id="rId26"/>
    <p:sldId id="443" r:id="rId27"/>
    <p:sldId id="445" r:id="rId28"/>
    <p:sldId id="442" r:id="rId29"/>
    <p:sldId id="450" r:id="rId30"/>
    <p:sldId id="506" r:id="rId31"/>
    <p:sldId id="521" r:id="rId32"/>
    <p:sldId id="522" r:id="rId33"/>
    <p:sldId id="398" r:id="rId34"/>
    <p:sldId id="512" r:id="rId35"/>
    <p:sldId id="472" r:id="rId36"/>
    <p:sldId id="487" r:id="rId37"/>
    <p:sldId id="527" r:id="rId38"/>
    <p:sldId id="395" r:id="rId39"/>
    <p:sldId id="531" r:id="rId40"/>
    <p:sldId id="52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270"/>
    <p:restoredTop sz="94725"/>
  </p:normalViewPr>
  <p:slideViewPr>
    <p:cSldViewPr>
      <p:cViewPr varScale="1">
        <p:scale>
          <a:sx n="102" d="100"/>
          <a:sy n="102" d="100"/>
        </p:scale>
        <p:origin x="1048"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0:55.25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2,'164'0,"-150"1,-1 1,16 5,-14-2,22 1,107-7,-98-9,5 0,161 8,-108 4,-23-2,-69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1-31T15:21:01.986"/>
    </inkml:context>
    <inkml:brush xml:id="br0">
      <inkml:brushProperty name="width" value="0.05" units="cm"/>
      <inkml:brushProperty name="height" value="0.05" units="cm"/>
      <inkml:brushProperty name="color" value="#E71224"/>
      <inkml:brushProperty name="ignorePressure" value="1"/>
    </inkml:brush>
  </inkml:definitions>
  <inkml:trace contextRef="#ctx0" brushRef="#br0">792 1,'-80'56,"-37"27,3 20,87-76,3-2,-29 41,-13 16,33-52,20-18,0-1,2 3,-19 24,-61 125,46-74,28-57,-25 65,40-89,-1 1,1 1,0 0,0-1,0 0,1 2,0-1,1-1,-1 2,1-1,1 10,0 2,1 0,1 0,8 40,-7-46,0 0,1-1,0 0,0 0,1-1,0 0,1 0,-1-1,2 0,-1-2,2 2,-1-2,1-1,13 13,2-2,1-3,37 23,57 13,-106-48,-1 2,0-1,17 16,-15-12,28 17,6-7,1-2,0-4,87 10,151-17,-226-8,-53-1,0-1,0 1,-1-1,1-1,11-5,37-28,-12 7,59-29,132-87,-225 139,-1-3,0 1,-1 0,12-17,-15 19,-1 0,0-1,-1 0,1 0,-1 0,0 0,0-2,0 2,2-13,12-66,-12 56,1 1,1-1,10-31,-5 33,-9 24,-1 0,0-1,0 1,-1 0,1-2,0 1,-1 0,0 0,0 0,1-7,0-35,-1 0,-3-48,2 95,0-2,-1-21,-4-40,3 56,2 0,-2 1,1 0,0-1,-1 1,-1 1,1-2,0 1,0 1,-7-10,-9-10,-2 1,0 2,-41-34,33 31,-22-15,-65-40,48 37,-74-45,136 85,-57-37,29 17,-34-15,32 19,21 12,0 0,0 1,0 0,-28-3,-72 9,47 2,55-2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3/23/26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Re-make pic.</a:t>
            </a:r>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720770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553956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2968352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9D9A0-739D-B67D-BF42-DF5B7C0FB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110DDA-FAB3-1845-2144-74DF0FB2EB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89EDE1-2CB2-9FC8-BDC1-6F459FC903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F1EE95-6921-EA22-A217-5D849276C46D}"/>
              </a:ext>
            </a:extLst>
          </p:cNvPr>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253254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2632785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3C4BF-1693-BF12-FB48-843F9F599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5994F2-2CA5-E80B-E3EA-169E777723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22D62D-9438-71B9-B79E-0F56ECDED2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4E6B061-86CA-F2A8-863E-B6BD62149179}"/>
              </a:ext>
            </a:extLst>
          </p:cNvPr>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125603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5C739-0C9D-5335-FF85-A07715314A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BBE82C-443F-56BC-B6F0-C81AC72B4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76E744-4526-03D8-AB15-2A6B8B16D6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FC6AD3-3FB4-E344-B56D-145FA0FCDADF}"/>
              </a:ext>
            </a:extLst>
          </p:cNvPr>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2934345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1959513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On a Mac </a:t>
            </a:r>
            <a:r>
              <a:rPr lang="en-GB" dirty="0">
                <a:solidFill>
                  <a:srgbClr val="202124"/>
                </a:solidFill>
                <a:latin typeface="arial" panose="020B0604020202020204" pitchFamily="34" charset="0"/>
              </a:rPr>
              <a:t>you can</a:t>
            </a:r>
            <a:r>
              <a:rPr lang="en-GB" i="0" dirty="0">
                <a:solidFill>
                  <a:srgbClr val="202124"/>
                </a:solidFill>
                <a:effectLst/>
                <a:latin typeface="arial" panose="020B0604020202020204" pitchFamily="34" charset="0"/>
              </a:rPr>
              <a:t>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new Finder window and click the "Applications" option on the left-hand side of the window.</a:t>
            </a:r>
          </a:p>
          <a:p>
            <a:pPr algn="l">
              <a:buFont typeface="+mj-lt"/>
              <a:buAutoNum type="arabicPeriod"/>
            </a:pPr>
            <a:r>
              <a:rPr lang="en-GB" b="0" i="0" dirty="0">
                <a:solidFill>
                  <a:srgbClr val="202124"/>
                </a:solidFill>
                <a:effectLst/>
                <a:latin typeface="arial" panose="020B0604020202020204" pitchFamily="34" charset="0"/>
              </a:rPr>
              <a:t> Locate and open the "Utilities" folder.</a:t>
            </a:r>
          </a:p>
          <a:p>
            <a:pPr algn="l">
              <a:buFont typeface="+mj-lt"/>
              <a:buAutoNum type="arabicPeriod"/>
            </a:pPr>
            <a:r>
              <a:rPr lang="en-GB" b="0" i="0" dirty="0">
                <a:solidFill>
                  <a:srgbClr val="202124"/>
                </a:solidFill>
                <a:effectLst/>
                <a:latin typeface="arial" panose="020B0604020202020204" pitchFamily="34" charset="0"/>
              </a:rPr>
              <a:t>Double-click the "Activity Monitor" application.</a:t>
            </a:r>
          </a:p>
          <a:p>
            <a:pPr algn="l">
              <a:buFont typeface="+mj-lt"/>
              <a:buAutoNum type="arabicPeriod"/>
            </a:pPr>
            <a:r>
              <a:rPr lang="en-GB" b="1" i="0" dirty="0">
                <a:solidFill>
                  <a:srgbClr val="202124"/>
                </a:solidFill>
                <a:effectLst/>
                <a:latin typeface="arial" panose="020B0604020202020204" pitchFamily="34" charset="0"/>
              </a:rPr>
              <a:t>View</a:t>
            </a:r>
            <a:r>
              <a:rPr lang="en-GB" b="0" i="0" dirty="0">
                <a:solidFill>
                  <a:srgbClr val="202124"/>
                </a:solidFill>
                <a:effectLst/>
                <a:latin typeface="arial" panose="020B0604020202020204" pitchFamily="34" charset="0"/>
              </a:rPr>
              <a:t> the open </a:t>
            </a:r>
            <a:r>
              <a:rPr lang="en-GB" b="1" i="0" dirty="0">
                <a:solidFill>
                  <a:srgbClr val="202124"/>
                </a:solidFill>
                <a:effectLst/>
                <a:latin typeface="arial" panose="020B0604020202020204" pitchFamily="34" charset="0"/>
              </a:rPr>
              <a:t>processes</a:t>
            </a:r>
            <a:r>
              <a:rPr lang="en-GB" b="0" i="0" dirty="0">
                <a:solidFill>
                  <a:srgbClr val="202124"/>
                </a:solidFill>
                <a:effectLst/>
                <a:latin typeface="arial" panose="020B0604020202020204" pitchFamily="34" charset="0"/>
              </a:rPr>
              <a:t> on your </a:t>
            </a:r>
            <a:r>
              <a:rPr lang="en-GB" b="1" i="0" dirty="0">
                <a:solidFill>
                  <a:srgbClr val="202124"/>
                </a:solidFill>
                <a:effectLst/>
                <a:latin typeface="arial" panose="020B0604020202020204" pitchFamily="34" charset="0"/>
              </a:rPr>
              <a:t>Mac/</a:t>
            </a:r>
            <a:r>
              <a:rPr lang="en-GB" b="1" i="0" dirty="0" err="1">
                <a:solidFill>
                  <a:srgbClr val="202124"/>
                </a:solidFill>
                <a:effectLst/>
                <a:latin typeface="arial" panose="020B0604020202020204" pitchFamily="34" charset="0"/>
              </a:rPr>
              <a:t>Macbook</a:t>
            </a:r>
            <a:r>
              <a:rPr lang="en-GB" b="0" i="0" dirty="0">
                <a:solidFill>
                  <a:srgbClr val="202124"/>
                </a:solidFill>
                <a:effectLst/>
                <a:latin typeface="arial" panose="020B0604020202020204" pitchFamily="34" charset="0"/>
              </a:rPr>
              <a:t> in the "</a:t>
            </a:r>
            <a:r>
              <a:rPr lang="en-GB" b="1" i="0" dirty="0">
                <a:solidFill>
                  <a:srgbClr val="202124"/>
                </a:solidFill>
                <a:effectLst/>
                <a:latin typeface="arial" panose="020B0604020202020204" pitchFamily="34" charset="0"/>
              </a:rPr>
              <a:t>Process</a:t>
            </a:r>
            <a:r>
              <a:rPr lang="en-GB" b="0" i="0" dirty="0">
                <a:solidFill>
                  <a:srgbClr val="202124"/>
                </a:solidFill>
                <a:effectLst/>
                <a:latin typeface="arial" panose="020B0604020202020204" pitchFamily="34" charset="0"/>
              </a:rPr>
              <a:t> Name" column.</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132077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AutoNum type="arabicPeriod"/>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2634067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1454543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685404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37205806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594196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4102052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8573725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2955408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22849171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017464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33303203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24611280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936506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6494113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21051935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30593714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4146793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12333346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 re-word.</a:t>
            </a:r>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14834759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26225994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2055670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D33DB-C58B-023E-6C74-991D18B626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4B5DF5-6C56-F2F3-3637-95E71B9DDF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B5D777-7062-3706-582A-7C9A37C15E9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AD6563-4E75-26F9-4F42-311E4EF57095}"/>
              </a:ext>
            </a:extLst>
          </p:cNvPr>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25339129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4210284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11579669/what-operating-system-concepts-should-every-programmer-be-aware-of"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Distributed_operating_syste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5S-tTDeFZfY?feature=oembed"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Kernel_(operating_system)"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8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70.png"/><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stackoverflow.com/questions/28795024/who-controls-the-process-control-blockpcb"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utorialspoint.com/operating_system/os_processes.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en.wikipedia.org/wiki/Multithreading_(computer_architecture)"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www.cs.uic.edu/~jbell/CourseNotes/OperatingSystems/4_Threads.html" TargetMode="External"/><Relationship Id="rId4" Type="http://schemas.openxmlformats.org/officeDocument/2006/relationships/hyperlink" Target="https://en.wikipedia.org/wiki/Multithreading_(computer_architecture)"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melonicedlatte.com/computerarchitecture/2018/11/08/145326.html"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futurelearn.com/info/courses/computer-systems/0/steps/53514"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www.flickr.com/photos/68946401@N03/6268578327/"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www.geeksforgeeks.org/i-o-scheduling-in-operating-systems/#:~:text=I%2FO%20Traffic%20Controller%20%3A%20Keeps,heads%20the%20transfer%20of%20data." TargetMode="External"/><Relationship Id="rId4" Type="http://schemas.openxmlformats.org/officeDocument/2006/relationships/hyperlink" Target="http://www.flickr.com/photos/68946401@N03/6268578327/"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2: </a:t>
            </a:r>
          </a:p>
          <a:p>
            <a:r>
              <a:rPr lang="en-GB" sz="2400" b="1" dirty="0"/>
              <a:t>Functions of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What is OS and what OS do? </a:t>
            </a:r>
          </a:p>
          <a:p>
            <a:pPr>
              <a:spcBef>
                <a:spcPct val="0"/>
              </a:spcBef>
            </a:pPr>
            <a:r>
              <a:rPr lang="en-US" altLang="en-US" sz="2200" dirty="0"/>
              <a:t>Kernel </a:t>
            </a:r>
          </a:p>
          <a:p>
            <a:pPr>
              <a:spcBef>
                <a:spcPct val="0"/>
              </a:spcBef>
            </a:pPr>
            <a:r>
              <a:rPr lang="en-US" altLang="en-US" sz="2200" dirty="0"/>
              <a:t>Process &amp; Memory Management </a:t>
            </a:r>
          </a:p>
          <a:p>
            <a:pPr>
              <a:spcBef>
                <a:spcPct val="0"/>
              </a:spcBef>
            </a:pPr>
            <a:r>
              <a:rPr lang="en-US" altLang="en-US" sz="2200" dirty="0"/>
              <a:t>Process Scheduling &amp; Deadlock </a:t>
            </a:r>
          </a:p>
          <a:p>
            <a:pPr>
              <a:spcBef>
                <a:spcPct val="0"/>
              </a:spcBef>
            </a:pPr>
            <a:r>
              <a:rPr lang="en-US" altLang="en-US" sz="2200" dirty="0"/>
              <a:t>Process Management </a:t>
            </a:r>
          </a:p>
          <a:p>
            <a:pPr>
              <a:spcBef>
                <a:spcPct val="0"/>
              </a:spcBef>
            </a:pPr>
            <a:r>
              <a:rPr lang="en-US" altLang="en-US" sz="2200" dirty="0"/>
              <a:t>Interrupt Handler </a:t>
            </a:r>
          </a:p>
          <a:p>
            <a:pPr>
              <a:spcBef>
                <a:spcPct val="0"/>
              </a:spcBef>
            </a:pPr>
            <a:r>
              <a:rPr lang="en-US" altLang="en-US" sz="2200" dirty="0"/>
              <a:t>Process Control Block </a:t>
            </a:r>
          </a:p>
          <a:p>
            <a:pPr>
              <a:spcBef>
                <a:spcPct val="0"/>
              </a:spcBef>
            </a:pPr>
            <a:r>
              <a:rPr lang="en-US" altLang="en-US" sz="2200" dirty="0"/>
              <a:t>Thread </a:t>
            </a:r>
          </a:p>
          <a:p>
            <a:pPr>
              <a:spcBef>
                <a:spcPct val="0"/>
              </a:spcBef>
            </a:pPr>
            <a:r>
              <a:rPr lang="en-US" altLang="en-US" sz="2200" dirty="0"/>
              <a:t>Switching, Multitasking and Multiprogramming </a:t>
            </a:r>
          </a:p>
          <a:p>
            <a:pPr>
              <a:spcBef>
                <a:spcPct val="0"/>
              </a:spcBef>
            </a:pPr>
            <a:r>
              <a:rPr lang="en-US" altLang="en-US" sz="2200" dirty="0"/>
              <a:t>OS Security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is an Operating System?</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0825" y="1628800"/>
            <a:ext cx="4201313" cy="3861173"/>
          </a:xfrm>
        </p:spPr>
        <p:txBody>
          <a:bodyPr>
            <a:noAutofit/>
          </a:bodyPr>
          <a:lstStyle/>
          <a:p>
            <a:pPr algn="just"/>
            <a:r>
              <a:rPr lang="en-GB" sz="2400" b="0" i="0" dirty="0">
                <a:solidFill>
                  <a:srgbClr val="000000"/>
                </a:solidFill>
                <a:effectLst/>
              </a:rPr>
              <a:t>The OS is like an interface between the user and the computer’s hardware.</a:t>
            </a:r>
          </a:p>
          <a:p>
            <a:pPr algn="just"/>
            <a:endParaRPr lang="en-GB" sz="2400" b="0" i="0" dirty="0">
              <a:solidFill>
                <a:srgbClr val="000000"/>
              </a:solidFill>
              <a:effectLst/>
            </a:endParaRPr>
          </a:p>
          <a:p>
            <a:pPr algn="just"/>
            <a:r>
              <a:rPr lang="en-GB" sz="2400" dirty="0">
                <a:solidFill>
                  <a:srgbClr val="000000"/>
                </a:solidFill>
              </a:rPr>
              <a:t>It has many important functions, and we will cover the key and common OS functions today.</a:t>
            </a:r>
            <a:endParaRPr lang="en-GB" sz="2400" b="0" i="0" dirty="0">
              <a:solidFill>
                <a:srgbClr val="000000"/>
              </a:solidFill>
              <a:effectLst/>
            </a:endParaRPr>
          </a:p>
        </p:txBody>
      </p:sp>
      <p:pic>
        <p:nvPicPr>
          <p:cNvPr id="5" name="Picture 4" descr="Graphical user interface, application&#10;&#10;Description automatically generated">
            <a:extLst>
              <a:ext uri="{FF2B5EF4-FFF2-40B4-BE49-F238E27FC236}">
                <a16:creationId xmlns:a16="http://schemas.microsoft.com/office/drawing/2014/main" id="{24963CF6-445C-4524-BCE3-CC232EF212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10537" y="1628801"/>
            <a:ext cx="4572638" cy="3779208"/>
          </a:xfrm>
          <a:prstGeom prst="rect">
            <a:avLst/>
          </a:prstGeom>
        </p:spPr>
      </p:pic>
      <p:sp>
        <p:nvSpPr>
          <p:cNvPr id="6" name="TextBox 5">
            <a:extLst>
              <a:ext uri="{FF2B5EF4-FFF2-40B4-BE49-F238E27FC236}">
                <a16:creationId xmlns:a16="http://schemas.microsoft.com/office/drawing/2014/main" id="{ED23D3AA-8C13-432F-B4CF-3F534B9AB131}"/>
              </a:ext>
            </a:extLst>
          </p:cNvPr>
          <p:cNvSpPr txBox="1"/>
          <p:nvPr/>
        </p:nvSpPr>
        <p:spPr>
          <a:xfrm>
            <a:off x="4916454" y="5401010"/>
            <a:ext cx="3942733" cy="196208"/>
          </a:xfrm>
          <a:prstGeom prst="rect">
            <a:avLst/>
          </a:prstGeom>
          <a:noFill/>
        </p:spPr>
        <p:txBody>
          <a:bodyPr wrap="square" rtlCol="0">
            <a:spAutoFit/>
          </a:bodyPr>
          <a:lstStyle/>
          <a:p>
            <a:pPr algn="ctr"/>
            <a:r>
              <a:rPr lang="en-GB" sz="675" dirty="0">
                <a:hlinkClick r:id="rId4" tooltip="http://stackoverflow.com/questions/11579669/what-operating-system-concepts-should-every-programmer-be-aware-of"/>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11" name="Title 1">
            <a:extLst>
              <a:ext uri="{FF2B5EF4-FFF2-40B4-BE49-F238E27FC236}">
                <a16:creationId xmlns:a16="http://schemas.microsoft.com/office/drawing/2014/main" id="{05F20D4C-6BF5-C143-80A5-24B9FCACB0B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is an OS? </a:t>
            </a:r>
          </a:p>
        </p:txBody>
      </p:sp>
    </p:spTree>
    <p:extLst>
      <p:ext uri="{BB962C8B-B14F-4D97-AF65-F5344CB8AC3E}">
        <p14:creationId xmlns:p14="http://schemas.microsoft.com/office/powerpoint/2010/main" val="3335010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9185" y="1499508"/>
            <a:ext cx="4770396" cy="3263504"/>
          </a:xfrm>
        </p:spPr>
        <p:txBody>
          <a:bodyPr>
            <a:noAutofit/>
          </a:bodyPr>
          <a:lstStyle/>
          <a:p>
            <a:pPr marL="0" indent="0" algn="just">
              <a:buNone/>
            </a:pPr>
            <a:r>
              <a:rPr lang="en-GB" sz="2400" dirty="0"/>
              <a:t>Some OS typical functions include:</a:t>
            </a:r>
          </a:p>
          <a:p>
            <a:r>
              <a:rPr lang="en-GB" sz="2400" dirty="0"/>
              <a:t>Device Management (I/O devices).</a:t>
            </a:r>
          </a:p>
          <a:p>
            <a:r>
              <a:rPr lang="en-GB" sz="2400" dirty="0"/>
              <a:t>Process &amp; Memory Management.</a:t>
            </a:r>
          </a:p>
          <a:p>
            <a:r>
              <a:rPr lang="en-GB" sz="2400" dirty="0"/>
              <a:t>App. / Application Management.</a:t>
            </a:r>
          </a:p>
          <a:p>
            <a:r>
              <a:rPr lang="en-GB" sz="2400" dirty="0"/>
              <a:t>File &amp; Directory Management.</a:t>
            </a:r>
          </a:p>
          <a:p>
            <a:r>
              <a:rPr lang="en-GB" sz="2400" dirty="0"/>
              <a:t>Security Management.</a:t>
            </a:r>
          </a:p>
        </p:txBody>
      </p:sp>
      <p:pic>
        <p:nvPicPr>
          <p:cNvPr id="7" name="Picture 6" descr="Table, timeline&#10;&#10;Description automatically generated">
            <a:extLst>
              <a:ext uri="{FF2B5EF4-FFF2-40B4-BE49-F238E27FC236}">
                <a16:creationId xmlns:a16="http://schemas.microsoft.com/office/drawing/2014/main" id="{9BF4AA83-2936-418E-93A4-A2CFCC2DC2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80636" y="1165437"/>
            <a:ext cx="4240567" cy="4527126"/>
          </a:xfrm>
          <a:prstGeom prst="rect">
            <a:avLst/>
          </a:prstGeom>
        </p:spPr>
      </p:pic>
      <p:sp>
        <p:nvSpPr>
          <p:cNvPr id="11" name="Title 1">
            <a:extLst>
              <a:ext uri="{FF2B5EF4-FFF2-40B4-BE49-F238E27FC236}">
                <a16:creationId xmlns:a16="http://schemas.microsoft.com/office/drawing/2014/main" id="{211C44F4-CFD8-7643-AFD9-938D787929D7}"/>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What does an OS do? </a:t>
            </a:r>
          </a:p>
        </p:txBody>
      </p:sp>
    </p:spTree>
    <p:extLst>
      <p:ext uri="{BB962C8B-B14F-4D97-AF65-F5344CB8AC3E}">
        <p14:creationId xmlns:p14="http://schemas.microsoft.com/office/powerpoint/2010/main" val="3266220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Key functions &amp;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9267" y="1061646"/>
            <a:ext cx="8397533" cy="4684472"/>
          </a:xfrm>
        </p:spPr>
        <p:txBody>
          <a:bodyPr>
            <a:normAutofit/>
          </a:bodyPr>
          <a:lstStyle/>
          <a:p>
            <a:pPr marL="0" indent="0">
              <a:lnSpc>
                <a:spcPct val="150000"/>
              </a:lnSpc>
              <a:buNone/>
            </a:pPr>
            <a:r>
              <a:rPr lang="en-GB" sz="1800" b="1" dirty="0"/>
              <a:t>Overview of some key areas:</a:t>
            </a:r>
          </a:p>
          <a:p>
            <a:pPr>
              <a:lnSpc>
                <a:spcPct val="150000"/>
              </a:lnSpc>
            </a:pPr>
            <a:r>
              <a:rPr lang="en-GB" sz="1800" b="1" dirty="0"/>
              <a:t>Software and Hardware: </a:t>
            </a:r>
            <a:r>
              <a:rPr lang="en-GB" sz="1800" dirty="0"/>
              <a:t>The OS manages the interaction between the software and hardware of the computer.</a:t>
            </a:r>
          </a:p>
          <a:p>
            <a:pPr>
              <a:lnSpc>
                <a:spcPct val="150000"/>
              </a:lnSpc>
            </a:pPr>
            <a:r>
              <a:rPr lang="en-GB" sz="1800" b="1" dirty="0">
                <a:solidFill>
                  <a:srgbClr val="222222"/>
                </a:solidFill>
              </a:rPr>
              <a:t>Memory Management: </a:t>
            </a:r>
            <a:r>
              <a:rPr lang="en-GB" sz="1800" dirty="0"/>
              <a:t>There are usually several different Apps/programs running at the same time, and they all need to access the computer’s CPU, memory, and storage. </a:t>
            </a:r>
            <a:r>
              <a:rPr lang="en-GB" sz="1800" dirty="0">
                <a:solidFill>
                  <a:srgbClr val="222222"/>
                </a:solidFill>
              </a:rPr>
              <a:t>The OS uses RAM memory to control how much memory is used by each computer program / App. </a:t>
            </a:r>
            <a:r>
              <a:rPr lang="en-GB" sz="1800" dirty="0"/>
              <a:t>The OS coordinates this to make sure each program gets what it needs.</a:t>
            </a:r>
          </a:p>
          <a:p>
            <a:endParaRPr lang="en-GB" sz="1800" dirty="0"/>
          </a:p>
        </p:txBody>
      </p:sp>
      <p:sp>
        <p:nvSpPr>
          <p:cNvPr id="9" name="Title 1">
            <a:extLst>
              <a:ext uri="{FF2B5EF4-FFF2-40B4-BE49-F238E27FC236}">
                <a16:creationId xmlns:a16="http://schemas.microsoft.com/office/drawing/2014/main" id="{7D8E1CBD-0251-8E41-94F4-F9ED3F2A28C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Key functions &amp; Memory Management? </a:t>
            </a:r>
          </a:p>
        </p:txBody>
      </p:sp>
    </p:spTree>
    <p:extLst>
      <p:ext uri="{BB962C8B-B14F-4D97-AF65-F5344CB8AC3E}">
        <p14:creationId xmlns:p14="http://schemas.microsoft.com/office/powerpoint/2010/main" val="3099079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8D18E-7F58-A374-5DF0-AB65D5800A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0CCC14-BDC2-C325-F5C8-D86AA6E03EE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Key functions &amp; Memory Management</a:t>
            </a:r>
          </a:p>
        </p:txBody>
      </p:sp>
      <p:sp>
        <p:nvSpPr>
          <p:cNvPr id="15" name="Content Placeholder 2">
            <a:extLst>
              <a:ext uri="{FF2B5EF4-FFF2-40B4-BE49-F238E27FC236}">
                <a16:creationId xmlns:a16="http://schemas.microsoft.com/office/drawing/2014/main" id="{83FAD309-A95F-BD27-38CD-14E2A5F1E2B5}"/>
              </a:ext>
            </a:extLst>
          </p:cNvPr>
          <p:cNvSpPr>
            <a:spLocks noGrp="1"/>
          </p:cNvSpPr>
          <p:nvPr>
            <p:ph idx="1"/>
          </p:nvPr>
        </p:nvSpPr>
        <p:spPr>
          <a:xfrm>
            <a:off x="289267" y="1061646"/>
            <a:ext cx="8603213" cy="4684472"/>
          </a:xfrm>
        </p:spPr>
        <p:txBody>
          <a:bodyPr>
            <a:normAutofit fontScale="62500" lnSpcReduction="20000"/>
          </a:bodyPr>
          <a:lstStyle/>
          <a:p>
            <a:pPr marL="0" indent="0" algn="just">
              <a:lnSpc>
                <a:spcPct val="170000"/>
              </a:lnSpc>
              <a:buNone/>
            </a:pPr>
            <a:r>
              <a:rPr lang="en-GB" sz="2600" b="1" dirty="0"/>
              <a:t>Overview of some key areas:</a:t>
            </a:r>
          </a:p>
          <a:p>
            <a:pPr algn="just">
              <a:lnSpc>
                <a:spcPct val="170000"/>
              </a:lnSpc>
            </a:pPr>
            <a:r>
              <a:rPr lang="en-GB" sz="2600" b="1" dirty="0">
                <a:solidFill>
                  <a:srgbClr val="222222"/>
                </a:solidFill>
              </a:rPr>
              <a:t>CPU Control: </a:t>
            </a:r>
            <a:r>
              <a:rPr lang="en-GB" sz="2600" dirty="0">
                <a:solidFill>
                  <a:srgbClr val="222222"/>
                </a:solidFill>
              </a:rPr>
              <a:t>The OS works with the CPU to create a schedule or checklist of processes to execute and ensures that each one is completed. A CPU (single CPU with a single core) can perform only one task at a time, but because CPUs are so fast, it gives the illusion that they can perform many tasks simultaneous. The OS controls the priority of each job / task and sees them through to the end / until they are closed / terminated.</a:t>
            </a:r>
          </a:p>
          <a:p>
            <a:pPr algn="just">
              <a:lnSpc>
                <a:spcPct val="170000"/>
              </a:lnSpc>
            </a:pPr>
            <a:r>
              <a:rPr lang="en-GB" sz="2600" b="1" dirty="0">
                <a:solidFill>
                  <a:srgbClr val="222222"/>
                </a:solidFill>
              </a:rPr>
              <a:t>Drivers: </a:t>
            </a:r>
            <a:r>
              <a:rPr lang="en-GB" sz="2600" dirty="0">
                <a:solidFill>
                  <a:srgbClr val="222222"/>
                </a:solidFill>
              </a:rPr>
              <a:t>The OS uses device drivers to enable it to talk with the hardware. Graphics cards, sound cards, networking cards, all peripherals. Everything we connect to a computer relies on device drivers. The OS uses the drivers to communicate with and operate each peripheral enabling input, processing and output to occur, effectively using the CPU and enabling the entire computer system to function.</a:t>
            </a:r>
          </a:p>
          <a:p>
            <a:endParaRPr lang="en-GB" sz="1800" dirty="0"/>
          </a:p>
        </p:txBody>
      </p:sp>
      <p:sp>
        <p:nvSpPr>
          <p:cNvPr id="9" name="Title 1">
            <a:extLst>
              <a:ext uri="{FF2B5EF4-FFF2-40B4-BE49-F238E27FC236}">
                <a16:creationId xmlns:a16="http://schemas.microsoft.com/office/drawing/2014/main" id="{8AC62442-2E8A-8698-B993-9B1272A5534C}"/>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Key functions &amp; Memory Management? </a:t>
            </a:r>
            <a:r>
              <a:rPr lang="en-GB" sz="1800" b="1" dirty="0" err="1"/>
              <a:t>Cont</a:t>
            </a:r>
            <a:r>
              <a:rPr lang="en-GB" sz="1800" b="1" dirty="0"/>
              <a:t>… </a:t>
            </a:r>
            <a:endParaRPr lang="en-GB" sz="3200" b="1" dirty="0"/>
          </a:p>
        </p:txBody>
      </p:sp>
    </p:spTree>
    <p:extLst>
      <p:ext uri="{BB962C8B-B14F-4D97-AF65-F5344CB8AC3E}">
        <p14:creationId xmlns:p14="http://schemas.microsoft.com/office/powerpoint/2010/main" val="2145421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OS: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906" y="1268759"/>
            <a:ext cx="8619894" cy="4066501"/>
          </a:xfrm>
        </p:spPr>
        <p:txBody>
          <a:bodyPr>
            <a:noAutofit/>
          </a:bodyPr>
          <a:lstStyle/>
          <a:p>
            <a:pPr algn="just">
              <a:lnSpc>
                <a:spcPct val="150000"/>
              </a:lnSpc>
              <a:spcBef>
                <a:spcPts val="0"/>
              </a:spcBef>
            </a:pPr>
            <a:r>
              <a:rPr lang="en-GB" sz="1800" dirty="0">
                <a:solidFill>
                  <a:srgbClr val="202124"/>
                </a:solidFill>
              </a:rPr>
              <a:t>Take a 10 minute to search on the Internet about OS Kernel and come back with the best description!</a:t>
            </a:r>
          </a:p>
        </p:txBody>
      </p:sp>
      <p:sp>
        <p:nvSpPr>
          <p:cNvPr id="25" name="Title 1">
            <a:extLst>
              <a:ext uri="{FF2B5EF4-FFF2-40B4-BE49-F238E27FC236}">
                <a16:creationId xmlns:a16="http://schemas.microsoft.com/office/drawing/2014/main" id="{8B110294-2EF7-3B43-8292-FEEE5634C2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OS Kernel?</a:t>
            </a:r>
          </a:p>
        </p:txBody>
      </p:sp>
      <p:pic>
        <p:nvPicPr>
          <p:cNvPr id="3" name="Picture 2">
            <a:extLst>
              <a:ext uri="{FF2B5EF4-FFF2-40B4-BE49-F238E27FC236}">
                <a16:creationId xmlns:a16="http://schemas.microsoft.com/office/drawing/2014/main" id="{811BCACE-7495-1339-9E70-2B055EED3EEB}"/>
              </a:ext>
            </a:extLst>
          </p:cNvPr>
          <p:cNvPicPr>
            <a:picLocks noChangeAspect="1"/>
          </p:cNvPicPr>
          <p:nvPr/>
        </p:nvPicPr>
        <p:blipFill>
          <a:blip r:embed="rId3"/>
          <a:stretch>
            <a:fillRect/>
          </a:stretch>
        </p:blipFill>
        <p:spPr>
          <a:xfrm>
            <a:off x="2982652" y="2679271"/>
            <a:ext cx="3178696" cy="2791489"/>
          </a:xfrm>
          <a:prstGeom prst="rect">
            <a:avLst/>
          </a:prstGeom>
        </p:spPr>
      </p:pic>
      <p:sp>
        <p:nvSpPr>
          <p:cNvPr id="4" name="Content Placeholder 2">
            <a:extLst>
              <a:ext uri="{FF2B5EF4-FFF2-40B4-BE49-F238E27FC236}">
                <a16:creationId xmlns:a16="http://schemas.microsoft.com/office/drawing/2014/main" id="{B8C32321-58D4-BF71-9A6F-8A220E8E2C84}"/>
              </a:ext>
            </a:extLst>
          </p:cNvPr>
          <p:cNvSpPr txBox="1">
            <a:spLocks/>
          </p:cNvSpPr>
          <p:nvPr/>
        </p:nvSpPr>
        <p:spPr>
          <a:xfrm>
            <a:off x="66907" y="2446250"/>
            <a:ext cx="5297181" cy="447735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Bef>
                <a:spcPts val="0"/>
              </a:spcBef>
            </a:pPr>
            <a:endParaRPr lang="en-GB" sz="1800" dirty="0">
              <a:solidFill>
                <a:srgbClr val="222222"/>
              </a:solidFill>
            </a:endParaRPr>
          </a:p>
        </p:txBody>
      </p:sp>
    </p:spTree>
    <p:extLst>
      <p:ext uri="{BB962C8B-B14F-4D97-AF65-F5344CB8AC3E}">
        <p14:creationId xmlns:p14="http://schemas.microsoft.com/office/powerpoint/2010/main" val="3065115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064D5-FE91-6C64-6648-D2C3146714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422C74-BE8A-32C7-7509-DF8E06487EA9}"/>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OS: Kernel</a:t>
            </a:r>
          </a:p>
        </p:txBody>
      </p:sp>
      <p:sp>
        <p:nvSpPr>
          <p:cNvPr id="25" name="Title 1">
            <a:extLst>
              <a:ext uri="{FF2B5EF4-FFF2-40B4-BE49-F238E27FC236}">
                <a16:creationId xmlns:a16="http://schemas.microsoft.com/office/drawing/2014/main" id="{CA6F55E1-ADCE-F3DD-FD56-DF7511F7D97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OS Kernel?</a:t>
            </a:r>
          </a:p>
        </p:txBody>
      </p:sp>
      <p:sp>
        <p:nvSpPr>
          <p:cNvPr id="4" name="Content Placeholder 2">
            <a:extLst>
              <a:ext uri="{FF2B5EF4-FFF2-40B4-BE49-F238E27FC236}">
                <a16:creationId xmlns:a16="http://schemas.microsoft.com/office/drawing/2014/main" id="{9AB08199-EC25-F78C-63E4-E6169F156810}"/>
              </a:ext>
            </a:extLst>
          </p:cNvPr>
          <p:cNvSpPr txBox="1">
            <a:spLocks/>
          </p:cNvSpPr>
          <p:nvPr/>
        </p:nvSpPr>
        <p:spPr>
          <a:xfrm>
            <a:off x="66907" y="2446250"/>
            <a:ext cx="5297181" cy="447735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Bef>
                <a:spcPts val="0"/>
              </a:spcBef>
            </a:pPr>
            <a:endParaRPr lang="en-GB" sz="1800" dirty="0">
              <a:solidFill>
                <a:srgbClr val="222222"/>
              </a:solidFill>
            </a:endParaRPr>
          </a:p>
        </p:txBody>
      </p:sp>
      <p:pic>
        <p:nvPicPr>
          <p:cNvPr id="7" name="Online Media 6" descr="What is a Kernel?">
            <a:hlinkClick r:id="" action="ppaction://media"/>
            <a:extLst>
              <a:ext uri="{FF2B5EF4-FFF2-40B4-BE49-F238E27FC236}">
                <a16:creationId xmlns:a16="http://schemas.microsoft.com/office/drawing/2014/main" id="{7E9A2B43-A144-6F39-0179-06560DBC9D28}"/>
              </a:ext>
            </a:extLst>
          </p:cNvPr>
          <p:cNvPicPr>
            <a:picLocks noRot="1" noChangeAspect="1"/>
          </p:cNvPicPr>
          <p:nvPr>
            <a:videoFile r:link="rId1"/>
          </p:nvPr>
        </p:nvPicPr>
        <p:blipFill>
          <a:blip r:embed="rId4"/>
          <a:stretch>
            <a:fillRect/>
          </a:stretch>
        </p:blipFill>
        <p:spPr>
          <a:xfrm>
            <a:off x="714400" y="1111882"/>
            <a:ext cx="7715200" cy="4359088"/>
          </a:xfrm>
          <a:prstGeom prst="rect">
            <a:avLst/>
          </a:prstGeom>
        </p:spPr>
      </p:pic>
      <p:sp>
        <p:nvSpPr>
          <p:cNvPr id="8" name="TextBox 7">
            <a:extLst>
              <a:ext uri="{FF2B5EF4-FFF2-40B4-BE49-F238E27FC236}">
                <a16:creationId xmlns:a16="http://schemas.microsoft.com/office/drawing/2014/main" id="{82DAD7CC-A2D7-A429-D6A1-D872032BFD3A}"/>
              </a:ext>
            </a:extLst>
          </p:cNvPr>
          <p:cNvSpPr txBox="1"/>
          <p:nvPr/>
        </p:nvSpPr>
        <p:spPr>
          <a:xfrm>
            <a:off x="2483768" y="5425479"/>
            <a:ext cx="3877985" cy="307777"/>
          </a:xfrm>
          <a:prstGeom prst="rect">
            <a:avLst/>
          </a:prstGeom>
          <a:noFill/>
        </p:spPr>
        <p:txBody>
          <a:bodyPr wrap="none" rtlCol="0">
            <a:spAutoFit/>
          </a:bodyPr>
          <a:lstStyle/>
          <a:p>
            <a:r>
              <a:rPr lang="en-GB" sz="1400" dirty="0"/>
              <a:t>https://</a:t>
            </a:r>
            <a:r>
              <a:rPr lang="en-GB" sz="1400" dirty="0" err="1"/>
              <a:t>www.youtube.com</a:t>
            </a:r>
            <a:r>
              <a:rPr lang="en-GB" sz="1400" dirty="0"/>
              <a:t>/</a:t>
            </a:r>
            <a:r>
              <a:rPr lang="en-GB" sz="1400" dirty="0" err="1"/>
              <a:t>watch?v</a:t>
            </a:r>
            <a:r>
              <a:rPr lang="en-GB" sz="1400" dirty="0"/>
              <a:t>=5S-tTDeFZfY</a:t>
            </a:r>
          </a:p>
        </p:txBody>
      </p:sp>
    </p:spTree>
    <p:extLst>
      <p:ext uri="{BB962C8B-B14F-4D97-AF65-F5344CB8AC3E}">
        <p14:creationId xmlns:p14="http://schemas.microsoft.com/office/powerpoint/2010/main" val="215880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5A3DF8-1F26-84E8-B57E-DD0A423C7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7FED8C-4412-B49A-212B-32BC50304DAA}"/>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OS: Kernel</a:t>
            </a:r>
          </a:p>
        </p:txBody>
      </p:sp>
      <p:sp>
        <p:nvSpPr>
          <p:cNvPr id="15" name="Content Placeholder 2">
            <a:extLst>
              <a:ext uri="{FF2B5EF4-FFF2-40B4-BE49-F238E27FC236}">
                <a16:creationId xmlns:a16="http://schemas.microsoft.com/office/drawing/2014/main" id="{9F41FA6B-5962-6CC6-E570-6FD40B081D92}"/>
              </a:ext>
            </a:extLst>
          </p:cNvPr>
          <p:cNvSpPr>
            <a:spLocks noGrp="1"/>
          </p:cNvSpPr>
          <p:nvPr>
            <p:ph idx="1"/>
          </p:nvPr>
        </p:nvSpPr>
        <p:spPr>
          <a:xfrm>
            <a:off x="66906" y="857903"/>
            <a:ext cx="8619894" cy="4477358"/>
          </a:xfrm>
        </p:spPr>
        <p:txBody>
          <a:bodyPr>
            <a:noAutofit/>
          </a:bodyPr>
          <a:lstStyle/>
          <a:p>
            <a:pPr algn="just">
              <a:lnSpc>
                <a:spcPct val="150000"/>
              </a:lnSpc>
              <a:spcBef>
                <a:spcPts val="0"/>
              </a:spcBef>
            </a:pPr>
            <a:r>
              <a:rPr lang="en-GB" sz="1800" dirty="0">
                <a:solidFill>
                  <a:srgbClr val="202124"/>
                </a:solidFill>
              </a:rPr>
              <a:t>The word </a:t>
            </a:r>
            <a:r>
              <a:rPr lang="en-GB" sz="1800" b="1" dirty="0">
                <a:solidFill>
                  <a:srgbClr val="202124"/>
                </a:solidFill>
              </a:rPr>
              <a:t>kernel</a:t>
            </a:r>
            <a:r>
              <a:rPr lang="en-GB" sz="1800" dirty="0">
                <a:solidFill>
                  <a:srgbClr val="202124"/>
                </a:solidFill>
              </a:rPr>
              <a:t> means seed, core or essence. </a:t>
            </a:r>
          </a:p>
          <a:p>
            <a:pPr algn="just">
              <a:lnSpc>
                <a:spcPct val="150000"/>
              </a:lnSpc>
              <a:spcBef>
                <a:spcPts val="0"/>
              </a:spcBef>
            </a:pPr>
            <a:r>
              <a:rPr lang="en-GB" sz="1800" dirty="0">
                <a:solidFill>
                  <a:srgbClr val="222222"/>
                </a:solidFill>
              </a:rPr>
              <a:t>The kernel is the </a:t>
            </a:r>
            <a:r>
              <a:rPr lang="en-GB" sz="1800" b="1" dirty="0">
                <a:solidFill>
                  <a:srgbClr val="222222"/>
                </a:solidFill>
              </a:rPr>
              <a:t>core of the Operating System</a:t>
            </a:r>
            <a:r>
              <a:rPr lang="en-GB" sz="1800" dirty="0">
                <a:solidFill>
                  <a:srgbClr val="222222"/>
                </a:solidFill>
              </a:rPr>
              <a:t>. </a:t>
            </a:r>
          </a:p>
          <a:p>
            <a:pPr algn="just">
              <a:lnSpc>
                <a:spcPct val="150000"/>
              </a:lnSpc>
              <a:spcBef>
                <a:spcPts val="0"/>
              </a:spcBef>
            </a:pPr>
            <a:r>
              <a:rPr lang="en-GB" sz="1800" dirty="0">
                <a:solidFill>
                  <a:srgbClr val="202124"/>
                </a:solidFill>
              </a:rPr>
              <a:t>The OS is the interface between the user and hardware. The </a:t>
            </a:r>
            <a:r>
              <a:rPr lang="en-GB" sz="1800" b="1" dirty="0">
                <a:solidFill>
                  <a:srgbClr val="202124"/>
                </a:solidFill>
              </a:rPr>
              <a:t>Kernel</a:t>
            </a:r>
            <a:r>
              <a:rPr lang="en-GB" sz="1800" dirty="0">
                <a:solidFill>
                  <a:srgbClr val="202124"/>
                </a:solidFill>
              </a:rPr>
              <a:t> is the part of the OS that is the interface between applications and hardware.</a:t>
            </a:r>
          </a:p>
        </p:txBody>
      </p:sp>
      <p:sp>
        <p:nvSpPr>
          <p:cNvPr id="25" name="Title 1">
            <a:extLst>
              <a:ext uri="{FF2B5EF4-FFF2-40B4-BE49-F238E27FC236}">
                <a16:creationId xmlns:a16="http://schemas.microsoft.com/office/drawing/2014/main" id="{FEBD0548-54E4-1732-CE01-3EF76928F29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Kernel</a:t>
            </a:r>
          </a:p>
        </p:txBody>
      </p:sp>
      <p:pic>
        <p:nvPicPr>
          <p:cNvPr id="3" name="Picture 2">
            <a:extLst>
              <a:ext uri="{FF2B5EF4-FFF2-40B4-BE49-F238E27FC236}">
                <a16:creationId xmlns:a16="http://schemas.microsoft.com/office/drawing/2014/main" id="{C2AD3EFC-1471-6BCD-3376-EB2B43EFA4D0}"/>
              </a:ext>
            </a:extLst>
          </p:cNvPr>
          <p:cNvPicPr>
            <a:picLocks noChangeAspect="1"/>
          </p:cNvPicPr>
          <p:nvPr/>
        </p:nvPicPr>
        <p:blipFill>
          <a:blip r:embed="rId3"/>
          <a:stretch>
            <a:fillRect/>
          </a:stretch>
        </p:blipFill>
        <p:spPr>
          <a:xfrm>
            <a:off x="5508104" y="2412673"/>
            <a:ext cx="3178696" cy="2791489"/>
          </a:xfrm>
          <a:prstGeom prst="rect">
            <a:avLst/>
          </a:prstGeom>
        </p:spPr>
      </p:pic>
      <p:sp>
        <p:nvSpPr>
          <p:cNvPr id="4" name="Content Placeholder 2">
            <a:extLst>
              <a:ext uri="{FF2B5EF4-FFF2-40B4-BE49-F238E27FC236}">
                <a16:creationId xmlns:a16="http://schemas.microsoft.com/office/drawing/2014/main" id="{FCC2920A-D431-3DB4-4C4C-4FDA4DFDEB58}"/>
              </a:ext>
            </a:extLst>
          </p:cNvPr>
          <p:cNvSpPr txBox="1">
            <a:spLocks/>
          </p:cNvSpPr>
          <p:nvPr/>
        </p:nvSpPr>
        <p:spPr>
          <a:xfrm>
            <a:off x="66907" y="2446250"/>
            <a:ext cx="5297181" cy="447735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spcBef>
                <a:spcPts val="0"/>
              </a:spcBef>
            </a:pPr>
            <a:r>
              <a:rPr lang="en-GB" sz="1800" dirty="0">
                <a:solidFill>
                  <a:srgbClr val="202124"/>
                </a:solidFill>
              </a:rPr>
              <a:t>It is a </a:t>
            </a:r>
            <a:r>
              <a:rPr lang="en-GB" sz="1800" b="1" dirty="0">
                <a:solidFill>
                  <a:srgbClr val="202124"/>
                </a:solidFill>
              </a:rPr>
              <a:t>computer program</a:t>
            </a:r>
            <a:r>
              <a:rPr lang="en-GB" sz="1800" dirty="0">
                <a:solidFill>
                  <a:srgbClr val="202124"/>
                </a:solidFill>
              </a:rPr>
              <a:t> at </a:t>
            </a:r>
            <a:r>
              <a:rPr lang="en-GB" sz="1800" b="1" dirty="0">
                <a:solidFill>
                  <a:srgbClr val="202124"/>
                </a:solidFill>
              </a:rPr>
              <a:t>the</a:t>
            </a:r>
            <a:r>
              <a:rPr lang="en-GB" sz="1800" dirty="0">
                <a:solidFill>
                  <a:srgbClr val="202124"/>
                </a:solidFill>
              </a:rPr>
              <a:t> core of the OS. </a:t>
            </a:r>
          </a:p>
          <a:p>
            <a:pPr>
              <a:lnSpc>
                <a:spcPct val="150000"/>
              </a:lnSpc>
              <a:spcBef>
                <a:spcPts val="0"/>
              </a:spcBef>
            </a:pPr>
            <a:r>
              <a:rPr lang="en-GB" sz="1800" dirty="0">
                <a:solidFill>
                  <a:srgbClr val="202124"/>
                </a:solidFill>
              </a:rPr>
              <a:t>It is part of the OS </a:t>
            </a:r>
            <a:r>
              <a:rPr lang="en-GB" sz="1800" b="1" dirty="0">
                <a:solidFill>
                  <a:srgbClr val="202124"/>
                </a:solidFill>
              </a:rPr>
              <a:t>code</a:t>
            </a:r>
            <a:r>
              <a:rPr lang="en-GB" sz="1800" dirty="0">
                <a:solidFill>
                  <a:srgbClr val="202124"/>
                </a:solidFill>
              </a:rPr>
              <a:t> that is always in memory, from boot-up to shut down.</a:t>
            </a:r>
          </a:p>
          <a:p>
            <a:pPr algn="just">
              <a:lnSpc>
                <a:spcPct val="150000"/>
              </a:lnSpc>
              <a:spcBef>
                <a:spcPts val="0"/>
              </a:spcBef>
            </a:pPr>
            <a:r>
              <a:rPr lang="en-GB" sz="1800" b="1" dirty="0">
                <a:solidFill>
                  <a:srgbClr val="222222"/>
                </a:solidFill>
              </a:rPr>
              <a:t>It manages the memory &amp; communication between the software and hardware</a:t>
            </a:r>
            <a:r>
              <a:rPr lang="en-GB" sz="1800" dirty="0">
                <a:solidFill>
                  <a:srgbClr val="222222"/>
                </a:solidFill>
              </a:rPr>
              <a:t>.</a:t>
            </a:r>
          </a:p>
          <a:p>
            <a:pPr algn="just">
              <a:lnSpc>
                <a:spcPct val="150000"/>
              </a:lnSpc>
              <a:spcBef>
                <a:spcPts val="0"/>
              </a:spcBef>
            </a:pPr>
            <a:r>
              <a:rPr lang="en-GB" sz="1800" dirty="0">
                <a:solidFill>
                  <a:srgbClr val="222222"/>
                </a:solidFill>
              </a:rPr>
              <a:t>It is the bridge between the software &amp; hardware of the computer.</a:t>
            </a:r>
          </a:p>
        </p:txBody>
      </p:sp>
    </p:spTree>
    <p:extLst>
      <p:ext uri="{BB962C8B-B14F-4D97-AF65-F5344CB8AC3E}">
        <p14:creationId xmlns:p14="http://schemas.microsoft.com/office/powerpoint/2010/main" val="1131411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Kernel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199" y="1073182"/>
            <a:ext cx="8096563" cy="4672936"/>
          </a:xfrm>
        </p:spPr>
        <p:txBody>
          <a:bodyPr>
            <a:noAutofit/>
          </a:bodyPr>
          <a:lstStyle/>
          <a:p>
            <a:pPr algn="just">
              <a:lnSpc>
                <a:spcPct val="110000"/>
              </a:lnSpc>
              <a:spcBef>
                <a:spcPts val="0"/>
              </a:spcBef>
            </a:pPr>
            <a:r>
              <a:rPr lang="en-GB" sz="1800" b="1" dirty="0">
                <a:solidFill>
                  <a:srgbClr val="222222"/>
                </a:solidFill>
              </a:rPr>
              <a:t>The shell </a:t>
            </a:r>
            <a:r>
              <a:rPr lang="en-GB" sz="1800" dirty="0">
                <a:solidFill>
                  <a:srgbClr val="222222"/>
                </a:solidFill>
              </a:rPr>
              <a:t>is the </a:t>
            </a:r>
            <a:r>
              <a:rPr lang="en-GB" sz="1800" b="1" dirty="0">
                <a:solidFill>
                  <a:srgbClr val="222222"/>
                </a:solidFill>
              </a:rPr>
              <a:t>outermost part </a:t>
            </a:r>
            <a:r>
              <a:rPr lang="en-GB" sz="1800" dirty="0">
                <a:solidFill>
                  <a:srgbClr val="222222"/>
                </a:solidFill>
              </a:rPr>
              <a:t>of the OS (shell = OS User interface, the GUI and/or CLI).</a:t>
            </a:r>
          </a:p>
          <a:p>
            <a:pPr algn="just">
              <a:lnSpc>
                <a:spcPct val="110000"/>
              </a:lnSpc>
              <a:spcBef>
                <a:spcPts val="0"/>
              </a:spcBef>
            </a:pPr>
            <a:r>
              <a:rPr lang="en-GB" sz="1800" dirty="0">
                <a:solidFill>
                  <a:srgbClr val="222222"/>
                </a:solidFill>
              </a:rPr>
              <a:t>The kernel is the </a:t>
            </a:r>
            <a:r>
              <a:rPr lang="en-GB" sz="1800" b="1" dirty="0">
                <a:solidFill>
                  <a:srgbClr val="222222"/>
                </a:solidFill>
              </a:rPr>
              <a:t>innermost part of the Operating System</a:t>
            </a:r>
            <a:r>
              <a:rPr lang="en-GB" sz="1800" dirty="0">
                <a:solidFill>
                  <a:srgbClr val="222222"/>
                </a:solidFill>
              </a:rPr>
              <a:t>. </a:t>
            </a:r>
          </a:p>
          <a:p>
            <a:pPr algn="just">
              <a:lnSpc>
                <a:spcPct val="110000"/>
              </a:lnSpc>
              <a:spcBef>
                <a:spcPts val="0"/>
              </a:spcBef>
            </a:pPr>
            <a:r>
              <a:rPr lang="en-GB" sz="1800" b="1" dirty="0">
                <a:solidFill>
                  <a:srgbClr val="202124"/>
                </a:solidFill>
              </a:rPr>
              <a:t>Windows</a:t>
            </a:r>
            <a:r>
              <a:rPr lang="en-GB" sz="1800" dirty="0">
                <a:solidFill>
                  <a:srgbClr val="202124"/>
                </a:solidFill>
              </a:rPr>
              <a:t> typically uses a Windows NT Kernel (Windows 10 also includes a Linux Kernel). The </a:t>
            </a:r>
            <a:r>
              <a:rPr lang="en-GB" sz="1800" b="1" dirty="0">
                <a:solidFill>
                  <a:srgbClr val="202124"/>
                </a:solidFill>
              </a:rPr>
              <a:t>kernel</a:t>
            </a:r>
            <a:r>
              <a:rPr lang="en-GB" sz="1800" dirty="0">
                <a:solidFill>
                  <a:srgbClr val="202124"/>
                </a:solidFill>
              </a:rPr>
              <a:t> file is called ntoskrnl.exe (NT OS KRNL). It can be found in  C:\</a:t>
            </a:r>
            <a:r>
              <a:rPr lang="en-GB" sz="1800" b="1" dirty="0">
                <a:solidFill>
                  <a:srgbClr val="202124"/>
                </a:solidFill>
              </a:rPr>
              <a:t>Windows\System32</a:t>
            </a:r>
            <a:r>
              <a:rPr lang="en-GB" sz="1800" dirty="0">
                <a:solidFill>
                  <a:srgbClr val="202124"/>
                </a:solidFill>
              </a:rPr>
              <a:t>. </a:t>
            </a:r>
          </a:p>
          <a:p>
            <a:pPr algn="just">
              <a:lnSpc>
                <a:spcPct val="110000"/>
              </a:lnSpc>
              <a:spcBef>
                <a:spcPts val="0"/>
              </a:spcBef>
            </a:pPr>
            <a:r>
              <a:rPr lang="en-GB" sz="1800" dirty="0">
                <a:solidFill>
                  <a:srgbClr val="202124"/>
                </a:solidFill>
              </a:rPr>
              <a:t>On </a:t>
            </a:r>
            <a:r>
              <a:rPr lang="en-GB" sz="1800" b="1" dirty="0">
                <a:solidFill>
                  <a:srgbClr val="202124"/>
                </a:solidFill>
              </a:rPr>
              <a:t>Linux</a:t>
            </a:r>
            <a:r>
              <a:rPr lang="en-GB" sz="1800" dirty="0">
                <a:solidFill>
                  <a:srgbClr val="202124"/>
                </a:solidFill>
              </a:rPr>
              <a:t> the </a:t>
            </a:r>
            <a:r>
              <a:rPr lang="en-GB" sz="1800" b="1" dirty="0">
                <a:solidFill>
                  <a:srgbClr val="202124"/>
                </a:solidFill>
              </a:rPr>
              <a:t>kernel sources</a:t>
            </a:r>
            <a:r>
              <a:rPr lang="en-GB" sz="1800" dirty="0">
                <a:solidFill>
                  <a:srgbClr val="202124"/>
                </a:solidFill>
              </a:rPr>
              <a:t> are located in </a:t>
            </a:r>
            <a:r>
              <a:rPr lang="en-GB" sz="1800" b="1" dirty="0">
                <a:solidFill>
                  <a:srgbClr val="202124"/>
                </a:solidFill>
              </a:rPr>
              <a:t>/</a:t>
            </a:r>
            <a:r>
              <a:rPr lang="en-GB" sz="1800" b="1" dirty="0" err="1">
                <a:solidFill>
                  <a:srgbClr val="202124"/>
                </a:solidFill>
              </a:rPr>
              <a:t>usr</a:t>
            </a:r>
            <a:r>
              <a:rPr lang="en-GB" sz="1800" b="1" dirty="0">
                <a:solidFill>
                  <a:srgbClr val="202124"/>
                </a:solidFill>
              </a:rPr>
              <a:t>/</a:t>
            </a:r>
            <a:r>
              <a:rPr lang="en-GB" sz="1800" b="1" dirty="0" err="1">
                <a:solidFill>
                  <a:srgbClr val="202124"/>
                </a:solidFill>
              </a:rPr>
              <a:t>src</a:t>
            </a:r>
            <a:r>
              <a:rPr lang="en-GB" sz="1800" b="1" dirty="0">
                <a:solidFill>
                  <a:srgbClr val="202124"/>
                </a:solidFill>
              </a:rPr>
              <a:t>/</a:t>
            </a:r>
            <a:r>
              <a:rPr lang="en-GB" sz="1800" b="1" dirty="0" err="1">
                <a:solidFill>
                  <a:srgbClr val="202124"/>
                </a:solidFill>
              </a:rPr>
              <a:t>linux</a:t>
            </a:r>
            <a:r>
              <a:rPr lang="en-GB" sz="1800" dirty="0">
                <a:solidFill>
                  <a:srgbClr val="202124"/>
                </a:solidFill>
              </a:rPr>
              <a:t>.</a:t>
            </a:r>
          </a:p>
          <a:p>
            <a:pPr algn="just">
              <a:lnSpc>
                <a:spcPct val="110000"/>
              </a:lnSpc>
              <a:spcBef>
                <a:spcPts val="0"/>
              </a:spcBef>
            </a:pPr>
            <a:r>
              <a:rPr lang="en-GB" sz="1800" dirty="0"/>
              <a:t>On a </a:t>
            </a:r>
            <a:r>
              <a:rPr lang="en-GB" sz="1800" b="1" dirty="0"/>
              <a:t>Mac</a:t>
            </a:r>
            <a:r>
              <a:rPr lang="en-GB" sz="1800" dirty="0"/>
              <a:t> the kernel can be found in </a:t>
            </a:r>
            <a:r>
              <a:rPr lang="en-GB" sz="1800" b="1" dirty="0"/>
              <a:t>/System/Library/Kernels/kernel/</a:t>
            </a:r>
            <a:r>
              <a:rPr lang="en-GB" sz="1800" b="1" dirty="0" err="1"/>
              <a:t>mach_kernel</a:t>
            </a:r>
            <a:r>
              <a:rPr lang="en-GB" sz="1800" dirty="0"/>
              <a:t>.</a:t>
            </a:r>
          </a:p>
          <a:p>
            <a:pPr algn="just">
              <a:lnSpc>
                <a:spcPct val="110000"/>
              </a:lnSpc>
              <a:spcBef>
                <a:spcPts val="0"/>
              </a:spcBef>
            </a:pPr>
            <a:r>
              <a:rPr lang="en-GB" sz="1800" dirty="0">
                <a:solidFill>
                  <a:srgbClr val="202124"/>
                </a:solidFill>
              </a:rPr>
              <a:t>IMPORTANT NOTE: Do not modify and save Kernel files.</a:t>
            </a:r>
          </a:p>
          <a:p>
            <a:pPr algn="just">
              <a:lnSpc>
                <a:spcPct val="110000"/>
              </a:lnSpc>
              <a:spcBef>
                <a:spcPts val="0"/>
              </a:spcBef>
            </a:pPr>
            <a:r>
              <a:rPr lang="en-GB" sz="1800" dirty="0"/>
              <a:t>Generally, the kernel part of the OS is responsible for memory management, communicates with the CPU, communicates hardware components and connected peripherals and disk management.</a:t>
            </a:r>
          </a:p>
          <a:p>
            <a:pPr algn="just">
              <a:lnSpc>
                <a:spcPct val="110000"/>
              </a:lnSpc>
              <a:spcBef>
                <a:spcPts val="0"/>
              </a:spcBef>
            </a:pPr>
            <a:r>
              <a:rPr lang="en-GB" sz="1800" dirty="0">
                <a:solidFill>
                  <a:srgbClr val="202124"/>
                </a:solidFill>
              </a:rPr>
              <a:t>The kernel interacts with the CPU and connects application software to the system hardware.</a:t>
            </a:r>
          </a:p>
        </p:txBody>
      </p:sp>
      <p:sp>
        <p:nvSpPr>
          <p:cNvPr id="13" name="Title 1">
            <a:extLst>
              <a:ext uri="{FF2B5EF4-FFF2-40B4-BE49-F238E27FC236}">
                <a16:creationId xmlns:a16="http://schemas.microsoft.com/office/drawing/2014/main" id="{F5E3834C-4E17-D845-A0E1-A398B702775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Kernel</a:t>
            </a:r>
          </a:p>
        </p:txBody>
      </p:sp>
    </p:spTree>
    <p:extLst>
      <p:ext uri="{BB962C8B-B14F-4D97-AF65-F5344CB8AC3E}">
        <p14:creationId xmlns:p14="http://schemas.microsoft.com/office/powerpoint/2010/main" val="2178424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181D77-044B-458C-A9B3-698A94A52B88}"/>
              </a:ext>
            </a:extLst>
          </p:cNvPr>
          <p:cNvSpPr txBox="1"/>
          <p:nvPr/>
        </p:nvSpPr>
        <p:spPr>
          <a:xfrm>
            <a:off x="172782" y="1066275"/>
            <a:ext cx="4721445" cy="4666981"/>
          </a:xfrm>
          <a:prstGeom prst="rect">
            <a:avLst/>
          </a:prstGeom>
        </p:spPr>
        <p:txBody>
          <a:bodyPr vert="horz" lIns="68580" tIns="34290" rIns="68580" bIns="34290" rtlCol="0" anchor="ctr">
            <a:normAutofit/>
          </a:bodyPr>
          <a:lstStyle/>
          <a:p>
            <a:pPr marL="457200" indent="-228600">
              <a:lnSpc>
                <a:spcPct val="90000"/>
              </a:lnSpc>
              <a:spcAft>
                <a:spcPts val="600"/>
              </a:spcAft>
              <a:buFont typeface="Arial" panose="020B0604020202020204" pitchFamily="34" charset="0"/>
              <a:buChar char="•"/>
            </a:pPr>
            <a:r>
              <a:rPr lang="en-US" dirty="0"/>
              <a:t>The OS is like an interface between the user and the </a:t>
            </a:r>
            <a:r>
              <a:rPr lang="en-US" dirty="0" err="1"/>
              <a:t>hardThe</a:t>
            </a:r>
            <a:r>
              <a:rPr lang="en-US" dirty="0"/>
              <a:t> OS is like an interface between the user and the hardware. </a:t>
            </a:r>
          </a:p>
          <a:p>
            <a:pPr marL="457200" indent="-228600">
              <a:lnSpc>
                <a:spcPct val="90000"/>
              </a:lnSpc>
              <a:spcAft>
                <a:spcPts val="600"/>
              </a:spcAft>
              <a:buFont typeface="Arial" panose="020B0604020202020204" pitchFamily="34" charset="0"/>
              <a:buChar char="•"/>
            </a:pPr>
            <a:r>
              <a:rPr lang="en-US" dirty="0"/>
              <a:t>The Kernel is part of the OS that acts as an interface between the applications and the hardware.</a:t>
            </a:r>
          </a:p>
          <a:p>
            <a:pPr marL="457200" indent="-228600">
              <a:lnSpc>
                <a:spcPct val="90000"/>
              </a:lnSpc>
              <a:spcAft>
                <a:spcPts val="600"/>
              </a:spcAft>
              <a:buFont typeface="Arial" panose="020B0604020202020204" pitchFamily="34" charset="0"/>
              <a:buChar char="•"/>
            </a:pPr>
            <a:r>
              <a:rPr lang="en-US" dirty="0"/>
              <a:t>Essentially, to protect and prevent the user from damaging essential system software and hardware.</a:t>
            </a:r>
          </a:p>
          <a:p>
            <a:pPr marL="457200" indent="-228600">
              <a:lnSpc>
                <a:spcPct val="90000"/>
              </a:lnSpc>
              <a:spcAft>
                <a:spcPts val="600"/>
              </a:spcAft>
              <a:buFont typeface="Arial" panose="020B0604020202020204" pitchFamily="34" charset="0"/>
              <a:buChar char="•"/>
            </a:pPr>
            <a:r>
              <a:rPr lang="en-US" dirty="0"/>
              <a:t>The Kernel is part of the OS that acts as an interface between the applications and the hardware.</a:t>
            </a:r>
          </a:p>
          <a:p>
            <a:pPr marL="457200" indent="-228600">
              <a:lnSpc>
                <a:spcPct val="90000"/>
              </a:lnSpc>
              <a:spcAft>
                <a:spcPts val="600"/>
              </a:spcAft>
              <a:buFont typeface="Arial" panose="020B0604020202020204" pitchFamily="34" charset="0"/>
              <a:buChar char="•"/>
            </a:pPr>
            <a:r>
              <a:rPr lang="en-US" dirty="0"/>
              <a:t>Essentially, to protect and prevent the user from damaging essential system software and hardware.</a:t>
            </a:r>
          </a:p>
          <a:p>
            <a:pPr indent="-171450">
              <a:lnSpc>
                <a:spcPct val="90000"/>
              </a:lnSpc>
              <a:spcAft>
                <a:spcPts val="450"/>
              </a:spcAft>
              <a:buFont typeface="Arial" panose="020B0604020202020204" pitchFamily="34" charset="0"/>
              <a:buChar char="•"/>
            </a:pPr>
            <a:endParaRPr lang="en-US" dirty="0"/>
          </a:p>
        </p:txBody>
      </p:sp>
      <p:grpSp>
        <p:nvGrpSpPr>
          <p:cNvPr id="11" name="Group 10">
            <a:extLst>
              <a:ext uri="{FF2B5EF4-FFF2-40B4-BE49-F238E27FC236}">
                <a16:creationId xmlns:a16="http://schemas.microsoft.com/office/drawing/2014/main" id="{1FD5A796-6F56-FD43-9E64-D6051E729C1F}"/>
              </a:ext>
            </a:extLst>
          </p:cNvPr>
          <p:cNvGrpSpPr/>
          <p:nvPr/>
        </p:nvGrpSpPr>
        <p:grpSpPr>
          <a:xfrm>
            <a:off x="4894227" y="2708920"/>
            <a:ext cx="3865283" cy="3082805"/>
            <a:chOff x="4860032" y="1845444"/>
            <a:chExt cx="3899478" cy="3082805"/>
          </a:xfrm>
        </p:grpSpPr>
        <p:grpSp>
          <p:nvGrpSpPr>
            <p:cNvPr id="2" name="Group 1">
              <a:extLst>
                <a:ext uri="{FF2B5EF4-FFF2-40B4-BE49-F238E27FC236}">
                  <a16:creationId xmlns:a16="http://schemas.microsoft.com/office/drawing/2014/main" id="{AEA26117-BBA0-9B4D-92C3-8731D26C567B}"/>
                </a:ext>
              </a:extLst>
            </p:cNvPr>
            <p:cNvGrpSpPr/>
            <p:nvPr/>
          </p:nvGrpSpPr>
          <p:grpSpPr>
            <a:xfrm>
              <a:off x="4860032" y="1845444"/>
              <a:ext cx="3899478" cy="3082805"/>
              <a:chOff x="3853277" y="1846382"/>
              <a:chExt cx="3899478" cy="3082805"/>
            </a:xfrm>
          </p:grpSpPr>
          <p:sp>
            <p:nvSpPr>
              <p:cNvPr id="4" name="Oval 3">
                <a:extLst>
                  <a:ext uri="{FF2B5EF4-FFF2-40B4-BE49-F238E27FC236}">
                    <a16:creationId xmlns:a16="http://schemas.microsoft.com/office/drawing/2014/main" id="{26D0F950-3539-401B-9226-7DA871074A19}"/>
                  </a:ext>
                </a:extLst>
              </p:cNvPr>
              <p:cNvSpPr/>
              <p:nvPr/>
            </p:nvSpPr>
            <p:spPr>
              <a:xfrm>
                <a:off x="3853277" y="1846382"/>
                <a:ext cx="3899478" cy="308280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dirty="0"/>
              </a:p>
            </p:txBody>
          </p:sp>
          <p:sp>
            <p:nvSpPr>
              <p:cNvPr id="5" name="Oval 4">
                <a:extLst>
                  <a:ext uri="{FF2B5EF4-FFF2-40B4-BE49-F238E27FC236}">
                    <a16:creationId xmlns:a16="http://schemas.microsoft.com/office/drawing/2014/main" id="{8E89CC62-C401-4F15-AACA-4894BD008317}"/>
                  </a:ext>
                </a:extLst>
              </p:cNvPr>
              <p:cNvSpPr/>
              <p:nvPr/>
            </p:nvSpPr>
            <p:spPr>
              <a:xfrm>
                <a:off x="4338337" y="2105108"/>
                <a:ext cx="3013288" cy="25816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6" name="Oval 5">
                <a:extLst>
                  <a:ext uri="{FF2B5EF4-FFF2-40B4-BE49-F238E27FC236}">
                    <a16:creationId xmlns:a16="http://schemas.microsoft.com/office/drawing/2014/main" id="{AECB555C-DBEA-4066-AD96-16569418C5B1}"/>
                  </a:ext>
                </a:extLst>
              </p:cNvPr>
              <p:cNvSpPr/>
              <p:nvPr/>
            </p:nvSpPr>
            <p:spPr>
              <a:xfrm>
                <a:off x="4931032" y="2462861"/>
                <a:ext cx="1821957" cy="182079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sp>
            <p:nvSpPr>
              <p:cNvPr id="7" name="Oval 6">
                <a:extLst>
                  <a:ext uri="{FF2B5EF4-FFF2-40B4-BE49-F238E27FC236}">
                    <a16:creationId xmlns:a16="http://schemas.microsoft.com/office/drawing/2014/main" id="{C3FA7F11-3E25-47BD-A26B-760CBB656433}"/>
                  </a:ext>
                </a:extLst>
              </p:cNvPr>
              <p:cNvSpPr/>
              <p:nvPr/>
            </p:nvSpPr>
            <p:spPr>
              <a:xfrm>
                <a:off x="5329030" y="2825804"/>
                <a:ext cx="1066334" cy="10930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300"/>
              </a:p>
            </p:txBody>
          </p:sp>
        </p:grpSp>
        <p:grpSp>
          <p:nvGrpSpPr>
            <p:cNvPr id="10" name="Group 9">
              <a:extLst>
                <a:ext uri="{FF2B5EF4-FFF2-40B4-BE49-F238E27FC236}">
                  <a16:creationId xmlns:a16="http://schemas.microsoft.com/office/drawing/2014/main" id="{3AC8A009-8C99-6A4C-B014-4502E3F3A90C}"/>
                </a:ext>
              </a:extLst>
            </p:cNvPr>
            <p:cNvGrpSpPr/>
            <p:nvPr/>
          </p:nvGrpSpPr>
          <p:grpSpPr>
            <a:xfrm>
              <a:off x="6097622" y="1845444"/>
              <a:ext cx="1502286" cy="2765002"/>
              <a:chOff x="5115301" y="1845444"/>
              <a:chExt cx="1502286" cy="2765002"/>
            </a:xfrm>
          </p:grpSpPr>
          <p:sp>
            <p:nvSpPr>
              <p:cNvPr id="8" name="TextBox 7">
                <a:extLst>
                  <a:ext uri="{FF2B5EF4-FFF2-40B4-BE49-F238E27FC236}">
                    <a16:creationId xmlns:a16="http://schemas.microsoft.com/office/drawing/2014/main" id="{7A73F7DD-DEA1-4184-8B24-70CD8F8F9804}"/>
                  </a:ext>
                </a:extLst>
              </p:cNvPr>
              <p:cNvSpPr txBox="1"/>
              <p:nvPr/>
            </p:nvSpPr>
            <p:spPr>
              <a:xfrm>
                <a:off x="5614672" y="1845444"/>
                <a:ext cx="433097" cy="257434"/>
              </a:xfrm>
              <a:prstGeom prst="rect">
                <a:avLst/>
              </a:prstGeom>
              <a:noFill/>
            </p:spPr>
            <p:txBody>
              <a:bodyPr wrap="none" rtlCol="0">
                <a:normAutofit fontScale="92500"/>
              </a:bodyPr>
              <a:lstStyle/>
              <a:p>
                <a:pPr>
                  <a:lnSpc>
                    <a:spcPct val="90000"/>
                  </a:lnSpc>
                  <a:spcAft>
                    <a:spcPts val="450"/>
                  </a:spcAft>
                </a:pPr>
                <a:r>
                  <a:rPr lang="en-GB" sz="1350" b="1" dirty="0"/>
                  <a:t>User</a:t>
                </a:r>
              </a:p>
            </p:txBody>
          </p:sp>
          <p:sp>
            <p:nvSpPr>
              <p:cNvPr id="9" name="TextBox 8">
                <a:extLst>
                  <a:ext uri="{FF2B5EF4-FFF2-40B4-BE49-F238E27FC236}">
                    <a16:creationId xmlns:a16="http://schemas.microsoft.com/office/drawing/2014/main" id="{4479869B-653A-49B0-BF67-606C0502E295}"/>
                  </a:ext>
                </a:extLst>
              </p:cNvPr>
              <p:cNvSpPr txBox="1"/>
              <p:nvPr/>
            </p:nvSpPr>
            <p:spPr>
              <a:xfrm>
                <a:off x="5115301" y="2208552"/>
                <a:ext cx="1502286" cy="257434"/>
              </a:xfrm>
              <a:prstGeom prst="rect">
                <a:avLst/>
              </a:prstGeom>
              <a:noFill/>
            </p:spPr>
            <p:txBody>
              <a:bodyPr wrap="none" rtlCol="0">
                <a:normAutofit fontScale="92500"/>
              </a:bodyPr>
              <a:lstStyle/>
              <a:p>
                <a:pPr>
                  <a:lnSpc>
                    <a:spcPct val="90000"/>
                  </a:lnSpc>
                  <a:spcAft>
                    <a:spcPts val="450"/>
                  </a:spcAft>
                </a:pPr>
                <a:r>
                  <a:rPr lang="en-GB" sz="1350" b="1" dirty="0"/>
                  <a:t>OS Shell (GUI / CLI)</a:t>
                </a:r>
              </a:p>
            </p:txBody>
          </p:sp>
          <p:sp>
            <p:nvSpPr>
              <p:cNvPr id="12" name="TextBox 11">
                <a:extLst>
                  <a:ext uri="{FF2B5EF4-FFF2-40B4-BE49-F238E27FC236}">
                    <a16:creationId xmlns:a16="http://schemas.microsoft.com/office/drawing/2014/main" id="{3E5655BA-68C7-4C24-A7E3-D40A2CD491FB}"/>
                  </a:ext>
                </a:extLst>
              </p:cNvPr>
              <p:cNvSpPr txBox="1"/>
              <p:nvPr/>
            </p:nvSpPr>
            <p:spPr>
              <a:xfrm>
                <a:off x="5423334" y="2538816"/>
                <a:ext cx="815773" cy="257434"/>
              </a:xfrm>
              <a:prstGeom prst="rect">
                <a:avLst/>
              </a:prstGeom>
              <a:noFill/>
            </p:spPr>
            <p:txBody>
              <a:bodyPr wrap="none" rtlCol="0">
                <a:normAutofit fontScale="92500"/>
              </a:bodyPr>
              <a:lstStyle/>
              <a:p>
                <a:pPr>
                  <a:lnSpc>
                    <a:spcPct val="90000"/>
                  </a:lnSpc>
                  <a:spcAft>
                    <a:spcPts val="450"/>
                  </a:spcAft>
                </a:pPr>
                <a:r>
                  <a:rPr lang="en-GB" sz="1350" b="1"/>
                  <a:t>OS Kernel</a:t>
                </a:r>
              </a:p>
            </p:txBody>
          </p:sp>
          <p:sp>
            <p:nvSpPr>
              <p:cNvPr id="13" name="TextBox 12">
                <a:extLst>
                  <a:ext uri="{FF2B5EF4-FFF2-40B4-BE49-F238E27FC236}">
                    <a16:creationId xmlns:a16="http://schemas.microsoft.com/office/drawing/2014/main" id="{BD0CE365-2123-43D0-8F64-8E50C883E97E}"/>
                  </a:ext>
                </a:extLst>
              </p:cNvPr>
              <p:cNvSpPr txBox="1"/>
              <p:nvPr/>
            </p:nvSpPr>
            <p:spPr>
              <a:xfrm>
                <a:off x="5471021" y="3170065"/>
                <a:ext cx="821673" cy="257434"/>
              </a:xfrm>
              <a:prstGeom prst="rect">
                <a:avLst/>
              </a:prstGeom>
              <a:noFill/>
            </p:spPr>
            <p:txBody>
              <a:bodyPr wrap="none" rtlCol="0">
                <a:normAutofit fontScale="92500"/>
              </a:bodyPr>
              <a:lstStyle/>
              <a:p>
                <a:pPr>
                  <a:lnSpc>
                    <a:spcPct val="90000"/>
                  </a:lnSpc>
                  <a:spcAft>
                    <a:spcPts val="450"/>
                  </a:spcAft>
                </a:pPr>
                <a:r>
                  <a:rPr lang="en-GB" sz="1350" b="1" dirty="0">
                    <a:solidFill>
                      <a:schemeClr val="bg1"/>
                    </a:solidFill>
                  </a:rPr>
                  <a:t>Hardware</a:t>
                </a:r>
              </a:p>
            </p:txBody>
          </p:sp>
          <p:sp>
            <p:nvSpPr>
              <p:cNvPr id="14" name="TextBox 13">
                <a:extLst>
                  <a:ext uri="{FF2B5EF4-FFF2-40B4-BE49-F238E27FC236}">
                    <a16:creationId xmlns:a16="http://schemas.microsoft.com/office/drawing/2014/main" id="{0384ACFC-2489-49B2-97FC-FF8CA37E52CD}"/>
                  </a:ext>
                </a:extLst>
              </p:cNvPr>
              <p:cNvSpPr txBox="1"/>
              <p:nvPr/>
            </p:nvSpPr>
            <p:spPr>
              <a:xfrm>
                <a:off x="5611142" y="4353012"/>
                <a:ext cx="461736" cy="257434"/>
              </a:xfrm>
              <a:prstGeom prst="rect">
                <a:avLst/>
              </a:prstGeom>
              <a:noFill/>
            </p:spPr>
            <p:txBody>
              <a:bodyPr wrap="none" rtlCol="0">
                <a:normAutofit fontScale="92500"/>
              </a:bodyPr>
              <a:lstStyle/>
              <a:p>
                <a:pPr>
                  <a:lnSpc>
                    <a:spcPct val="90000"/>
                  </a:lnSpc>
                  <a:spcAft>
                    <a:spcPts val="450"/>
                  </a:spcAft>
                </a:pPr>
                <a:r>
                  <a:rPr lang="en-GB" sz="1350" b="1" dirty="0"/>
                  <a:t>Apps</a:t>
                </a:r>
              </a:p>
            </p:txBody>
          </p:sp>
        </p:grpSp>
      </p:grpSp>
      <p:pic>
        <p:nvPicPr>
          <p:cNvPr id="21" name="Picture 20" descr="Diagram&#10;&#10;Description automatically generated">
            <a:extLst>
              <a:ext uri="{FF2B5EF4-FFF2-40B4-BE49-F238E27FC236}">
                <a16:creationId xmlns:a16="http://schemas.microsoft.com/office/drawing/2014/main" id="{DCFC3379-9091-7B40-85A6-9DFF79FC81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65033" y="852888"/>
            <a:ext cx="3960444" cy="1856032"/>
          </a:xfrm>
          <a:prstGeom prst="rect">
            <a:avLst/>
          </a:prstGeom>
        </p:spPr>
      </p:pic>
      <p:sp>
        <p:nvSpPr>
          <p:cNvPr id="23" name="Title 1">
            <a:extLst>
              <a:ext uri="{FF2B5EF4-FFF2-40B4-BE49-F238E27FC236}">
                <a16:creationId xmlns:a16="http://schemas.microsoft.com/office/drawing/2014/main" id="{755A4E30-696D-8A4E-A8B8-8E33F433167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Kernel</a:t>
            </a:r>
          </a:p>
        </p:txBody>
      </p:sp>
    </p:spTree>
    <p:extLst>
      <p:ext uri="{BB962C8B-B14F-4D97-AF65-F5344CB8AC3E}">
        <p14:creationId xmlns:p14="http://schemas.microsoft.com/office/powerpoint/2010/main" val="457190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Processes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9605" y="1336722"/>
            <a:ext cx="4314620" cy="3263504"/>
          </a:xfrm>
        </p:spPr>
        <p:txBody>
          <a:bodyPr>
            <a:noAutofit/>
          </a:bodyPr>
          <a:lstStyle/>
          <a:p>
            <a:r>
              <a:rPr lang="en-GB" sz="1800" dirty="0"/>
              <a:t>When a </a:t>
            </a:r>
            <a:r>
              <a:rPr lang="en-GB" sz="1800" b="1" dirty="0"/>
              <a:t>program</a:t>
            </a:r>
            <a:r>
              <a:rPr lang="en-GB" sz="1800" dirty="0"/>
              <a:t> is loaded into memory it becomes a </a:t>
            </a:r>
            <a:r>
              <a:rPr lang="en-GB" sz="1800" b="1" dirty="0"/>
              <a:t>process</a:t>
            </a:r>
            <a:r>
              <a:rPr lang="en-GB" sz="1800" dirty="0"/>
              <a:t>.</a:t>
            </a:r>
          </a:p>
          <a:p>
            <a:r>
              <a:rPr lang="en-GB" sz="1800" dirty="0"/>
              <a:t>To see the OS managing processes.</a:t>
            </a:r>
          </a:p>
          <a:p>
            <a:r>
              <a:rPr lang="en-GB" sz="1800" b="1" dirty="0"/>
              <a:t>On Windows </a:t>
            </a:r>
            <a:r>
              <a:rPr lang="en-GB" sz="1800" dirty="0"/>
              <a:t>press: </a:t>
            </a:r>
            <a:r>
              <a:rPr lang="en-GB" sz="1800" b="1" dirty="0"/>
              <a:t>CTRL-ALT-DEL</a:t>
            </a:r>
            <a:r>
              <a:rPr lang="en-GB" sz="1800" dirty="0"/>
              <a:t> to Open Task Manager and see the processes currently running in memory.</a:t>
            </a:r>
          </a:p>
          <a:p>
            <a:r>
              <a:rPr lang="en-GB" sz="1800" b="1" dirty="0"/>
              <a:t>In Linux</a:t>
            </a:r>
            <a:r>
              <a:rPr lang="en-GB" sz="1800" dirty="0"/>
              <a:t>, o</a:t>
            </a:r>
            <a:r>
              <a:rPr lang="en-GB" sz="1800" dirty="0">
                <a:solidFill>
                  <a:srgbClr val="202124"/>
                </a:solidFill>
              </a:rPr>
              <a:t>pen the </a:t>
            </a:r>
            <a:r>
              <a:rPr lang="en-GB" sz="1800" b="1" dirty="0">
                <a:solidFill>
                  <a:srgbClr val="202124"/>
                </a:solidFill>
              </a:rPr>
              <a:t>terminal window </a:t>
            </a:r>
            <a:r>
              <a:rPr lang="en-GB" sz="1800" dirty="0">
                <a:solidFill>
                  <a:srgbClr val="202124"/>
                </a:solidFill>
              </a:rPr>
              <a:t>and type the ‘</a:t>
            </a:r>
            <a:r>
              <a:rPr lang="en-GB" sz="1800" b="1" dirty="0" err="1">
                <a:solidFill>
                  <a:srgbClr val="202124"/>
                </a:solidFill>
              </a:rPr>
              <a:t>ps</a:t>
            </a:r>
            <a:r>
              <a:rPr lang="en-GB" sz="1800" b="1" dirty="0">
                <a:solidFill>
                  <a:srgbClr val="202124"/>
                </a:solidFill>
              </a:rPr>
              <a:t> aux’ command </a:t>
            </a:r>
            <a:r>
              <a:rPr lang="en-GB" sz="1800" dirty="0">
                <a:solidFill>
                  <a:srgbClr val="202124"/>
                </a:solidFill>
              </a:rPr>
              <a:t>to see all running process and memory usage. Or issue the </a:t>
            </a:r>
            <a:r>
              <a:rPr lang="en-GB" sz="1800" b="1" dirty="0" err="1">
                <a:solidFill>
                  <a:srgbClr val="202124"/>
                </a:solidFill>
              </a:rPr>
              <a:t>htop</a:t>
            </a:r>
            <a:r>
              <a:rPr lang="en-GB" sz="1800" b="1" dirty="0">
                <a:solidFill>
                  <a:srgbClr val="202124"/>
                </a:solidFill>
              </a:rPr>
              <a:t> command </a:t>
            </a:r>
            <a:r>
              <a:rPr lang="en-GB" sz="1800" dirty="0">
                <a:solidFill>
                  <a:srgbClr val="202124"/>
                </a:solidFill>
              </a:rPr>
              <a:t>to </a:t>
            </a:r>
            <a:r>
              <a:rPr lang="en-GB" sz="1800" b="1" dirty="0">
                <a:solidFill>
                  <a:srgbClr val="202124"/>
                </a:solidFill>
              </a:rPr>
              <a:t>view running process.</a:t>
            </a:r>
          </a:p>
          <a:p>
            <a:pPr algn="l"/>
            <a:r>
              <a:rPr lang="en-GB" sz="1800" b="1" dirty="0">
                <a:solidFill>
                  <a:srgbClr val="202124"/>
                </a:solidFill>
              </a:rPr>
              <a:t>On a Mac </a:t>
            </a:r>
            <a:r>
              <a:rPr lang="en-GB" sz="1800" dirty="0">
                <a:solidFill>
                  <a:srgbClr val="202124"/>
                </a:solidFill>
              </a:rPr>
              <a:t>you can use the </a:t>
            </a:r>
            <a:r>
              <a:rPr lang="en-GB" sz="1800" b="1" dirty="0">
                <a:solidFill>
                  <a:srgbClr val="202124"/>
                </a:solidFill>
              </a:rPr>
              <a:t>Activity Monitor, </a:t>
            </a:r>
            <a:r>
              <a:rPr lang="en-GB" sz="1800" dirty="0">
                <a:solidFill>
                  <a:srgbClr val="202124"/>
                </a:solidFill>
              </a:rPr>
              <a:t>in the "Utilities" folder.</a:t>
            </a:r>
            <a:endParaRPr lang="en-GB" sz="1800" dirty="0"/>
          </a:p>
        </p:txBody>
      </p:sp>
      <p:grpSp>
        <p:nvGrpSpPr>
          <p:cNvPr id="6" name="Group 5">
            <a:extLst>
              <a:ext uri="{FF2B5EF4-FFF2-40B4-BE49-F238E27FC236}">
                <a16:creationId xmlns:a16="http://schemas.microsoft.com/office/drawing/2014/main" id="{C1C5623D-0213-4A4B-ADEC-EE20CC9E139D}"/>
              </a:ext>
            </a:extLst>
          </p:cNvPr>
          <p:cNvGrpSpPr/>
          <p:nvPr/>
        </p:nvGrpSpPr>
        <p:grpSpPr>
          <a:xfrm>
            <a:off x="4541349" y="1336722"/>
            <a:ext cx="4145451" cy="3796062"/>
            <a:chOff x="6055132" y="2021988"/>
            <a:chExt cx="6058253" cy="3678723"/>
          </a:xfrm>
        </p:grpSpPr>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3835" y="2021988"/>
              <a:ext cx="5929550" cy="3678723"/>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FFACB1D3-B0A0-4DBD-8796-971A2394B330}"/>
                    </a:ext>
                  </a:extLst>
                </p14:cNvPr>
                <p14:cNvContentPartPr/>
                <p14:nvPr/>
              </p14:nvContentPartPr>
              <p14:xfrm>
                <a:off x="6257452" y="2556844"/>
                <a:ext cx="485280" cy="7920"/>
              </p14:xfrm>
            </p:contentPart>
          </mc:Choice>
          <mc:Fallback xmlns="">
            <p:pic>
              <p:nvPicPr>
                <p:cNvPr id="3" name="Ink 2">
                  <a:extLst>
                    <a:ext uri="{FF2B5EF4-FFF2-40B4-BE49-F238E27FC236}">
                      <a16:creationId xmlns:a16="http://schemas.microsoft.com/office/drawing/2014/main" id="{FFACB1D3-B0A0-4DBD-8796-971A2394B330}"/>
                    </a:ext>
                  </a:extLst>
                </p:cNvPr>
                <p:cNvPicPr/>
                <p:nvPr/>
              </p:nvPicPr>
              <p:blipFill>
                <a:blip r:embed="rId5"/>
                <a:stretch>
                  <a:fillRect/>
                </a:stretch>
              </p:blipFill>
              <p:spPr>
                <a:xfrm>
                  <a:off x="6203812" y="2448844"/>
                  <a:ext cx="5929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10870AC2-C4FD-4167-8065-E64A23AB1F9D}"/>
                    </a:ext>
                  </a:extLst>
                </p14:cNvPr>
                <p14:cNvContentPartPr/>
                <p14:nvPr/>
              </p14:nvContentPartPr>
              <p14:xfrm>
                <a:off x="6055132" y="2221324"/>
                <a:ext cx="939960" cy="593640"/>
              </p14:xfrm>
            </p:contentPart>
          </mc:Choice>
          <mc:Fallback xmlns="">
            <p:pic>
              <p:nvPicPr>
                <p:cNvPr id="5" name="Ink 4">
                  <a:extLst>
                    <a:ext uri="{FF2B5EF4-FFF2-40B4-BE49-F238E27FC236}">
                      <a16:creationId xmlns:a16="http://schemas.microsoft.com/office/drawing/2014/main" id="{10870AC2-C4FD-4167-8065-E64A23AB1F9D}"/>
                    </a:ext>
                  </a:extLst>
                </p:cNvPr>
                <p:cNvPicPr/>
                <p:nvPr/>
              </p:nvPicPr>
              <p:blipFill>
                <a:blip r:embed="rId7"/>
                <a:stretch>
                  <a:fillRect/>
                </a:stretch>
              </p:blipFill>
              <p:spPr>
                <a:xfrm>
                  <a:off x="6046132" y="2212684"/>
                  <a:ext cx="957600" cy="611280"/>
                </a:xfrm>
                <a:prstGeom prst="rect">
                  <a:avLst/>
                </a:prstGeom>
              </p:spPr>
            </p:pic>
          </mc:Fallback>
        </mc:AlternateContent>
      </p:grpSp>
      <p:sp>
        <p:nvSpPr>
          <p:cNvPr id="13" name="Title 1">
            <a:extLst>
              <a:ext uri="{FF2B5EF4-FFF2-40B4-BE49-F238E27FC236}">
                <a16:creationId xmlns:a16="http://schemas.microsoft.com/office/drawing/2014/main" id="{F8A39877-CC72-234E-AAF7-CBB59A0E128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a:t>
            </a:r>
          </a:p>
        </p:txBody>
      </p:sp>
    </p:spTree>
    <p:extLst>
      <p:ext uri="{BB962C8B-B14F-4D97-AF65-F5344CB8AC3E}">
        <p14:creationId xmlns:p14="http://schemas.microsoft.com/office/powerpoint/2010/main" val="433410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Task Manager: Memory usage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4666" y="1499508"/>
            <a:ext cx="4447334" cy="3263504"/>
          </a:xfrm>
        </p:spPr>
        <p:txBody>
          <a:bodyPr>
            <a:noAutofit/>
          </a:bodyPr>
          <a:lstStyle/>
          <a:p>
            <a:pPr algn="just"/>
            <a:r>
              <a:rPr lang="en-GB" sz="2000" dirty="0"/>
              <a:t>W</a:t>
            </a:r>
            <a:r>
              <a:rPr lang="en-GB" sz="2000" b="0" i="0" dirty="0">
                <a:effectLst/>
              </a:rPr>
              <a:t>hen you open a program/App. (</a:t>
            </a:r>
            <a:r>
              <a:rPr lang="en-GB" sz="2000" dirty="0"/>
              <a:t>such as</a:t>
            </a:r>
            <a:r>
              <a:rPr lang="en-GB" sz="2000" b="0" i="0" dirty="0">
                <a:effectLst/>
              </a:rPr>
              <a:t> word.exe), it becomes a </a:t>
            </a:r>
            <a:r>
              <a:rPr lang="en-GB" sz="2000" b="1" i="0" dirty="0">
                <a:effectLst/>
              </a:rPr>
              <a:t>process</a:t>
            </a:r>
            <a:r>
              <a:rPr lang="en-GB" sz="2000" b="0" i="0" dirty="0">
                <a:effectLst/>
              </a:rPr>
              <a:t> running in the computer’s </a:t>
            </a:r>
            <a:r>
              <a:rPr lang="en-GB" sz="2000" b="1" i="0" dirty="0">
                <a:effectLst/>
              </a:rPr>
              <a:t>memory</a:t>
            </a:r>
            <a:r>
              <a:rPr lang="en-GB" sz="2000" b="0" i="0" dirty="0">
                <a:effectLst/>
              </a:rPr>
              <a:t>.</a:t>
            </a:r>
          </a:p>
          <a:p>
            <a:pPr algn="just"/>
            <a:r>
              <a:rPr lang="en-GB" sz="2000" dirty="0"/>
              <a:t>To see the OS managing the system’s Memory.</a:t>
            </a:r>
          </a:p>
          <a:p>
            <a:pPr algn="just"/>
            <a:r>
              <a:rPr lang="en-GB" sz="2000" dirty="0"/>
              <a:t>In Windows open Task Manager by pressing CTRL-ALT-DEL.</a:t>
            </a:r>
          </a:p>
          <a:p>
            <a:pPr algn="just"/>
            <a:r>
              <a:rPr lang="en-GB" sz="2000" dirty="0"/>
              <a:t>In Linux, you can use the </a:t>
            </a:r>
            <a:r>
              <a:rPr lang="en-GB" sz="2000" dirty="0" err="1"/>
              <a:t>ps</a:t>
            </a:r>
            <a:r>
              <a:rPr lang="en-GB" sz="2000" dirty="0"/>
              <a:t> command and the Activity Monitor on a Mac.</a:t>
            </a:r>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4920618" y="1499508"/>
            <a:ext cx="3824797" cy="4100872"/>
          </a:xfrm>
          <a:prstGeom prst="rect">
            <a:avLst/>
          </a:prstGeom>
        </p:spPr>
      </p:pic>
      <p:sp>
        <p:nvSpPr>
          <p:cNvPr id="11" name="Title 1">
            <a:extLst>
              <a:ext uri="{FF2B5EF4-FFF2-40B4-BE49-F238E27FC236}">
                <a16:creationId xmlns:a16="http://schemas.microsoft.com/office/drawing/2014/main" id="{FC4CEE09-B9A1-2A4F-9422-9D80E95A97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Task Manager: Memory usage</a:t>
            </a:r>
          </a:p>
        </p:txBody>
      </p:sp>
    </p:spTree>
    <p:extLst>
      <p:ext uri="{BB962C8B-B14F-4D97-AF65-F5344CB8AC3E}">
        <p14:creationId xmlns:p14="http://schemas.microsoft.com/office/powerpoint/2010/main" val="2698339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6" y="1111882"/>
            <a:ext cx="7563164" cy="775252"/>
          </a:xfrm>
        </p:spPr>
        <p:txBody>
          <a:bodyPr>
            <a:normAutofit/>
          </a:bodyPr>
          <a:lstStyle/>
          <a:p>
            <a:r>
              <a:rPr lang="en-GB" sz="3000" b="1" dirty="0">
                <a:solidFill>
                  <a:srgbClr val="FFFFFF"/>
                </a:solidFill>
              </a:rPr>
              <a:t>OS: 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54537" y="1268760"/>
            <a:ext cx="7954107" cy="3263504"/>
          </a:xfrm>
        </p:spPr>
        <p:txBody>
          <a:bodyPr>
            <a:normAutofit fontScale="92500"/>
          </a:bodyPr>
          <a:lstStyle/>
          <a:p>
            <a:pPr marR="22860" algn="just">
              <a:spcBef>
                <a:spcPts val="0"/>
              </a:spcBef>
            </a:pPr>
            <a:r>
              <a:rPr lang="en-GB" dirty="0"/>
              <a:t>The OS controls which process is being executed by the CPU at any one point in time.</a:t>
            </a:r>
          </a:p>
          <a:p>
            <a:pPr marR="22860" algn="just">
              <a:spcBef>
                <a:spcPts val="0"/>
              </a:spcBef>
            </a:pPr>
            <a:r>
              <a:rPr lang="en-GB" dirty="0"/>
              <a:t>The OS decides the best way to swap between running, runnable and waiting processes. </a:t>
            </a:r>
          </a:p>
          <a:p>
            <a:pPr marR="22860" algn="just">
              <a:spcBef>
                <a:spcPts val="0"/>
              </a:spcBef>
            </a:pPr>
            <a:r>
              <a:rPr lang="en-GB" dirty="0"/>
              <a:t>The job of working out when to swap processes is known as </a:t>
            </a:r>
            <a:r>
              <a:rPr lang="en-GB" b="1" dirty="0"/>
              <a:t>scheduling</a:t>
            </a:r>
            <a:r>
              <a:rPr lang="en-GB" dirty="0"/>
              <a:t>. </a:t>
            </a:r>
          </a:p>
        </p:txBody>
      </p:sp>
      <p:sp>
        <p:nvSpPr>
          <p:cNvPr id="9" name="Title 1">
            <a:extLst>
              <a:ext uri="{FF2B5EF4-FFF2-40B4-BE49-F238E27FC236}">
                <a16:creationId xmlns:a16="http://schemas.microsoft.com/office/drawing/2014/main" id="{04FC0CB7-AEEF-1F4E-B6F6-6D1A0428006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900623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Memory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268760"/>
            <a:ext cx="7954107" cy="3263504"/>
          </a:xfrm>
        </p:spPr>
        <p:txBody>
          <a:bodyPr>
            <a:noAutofit/>
          </a:bodyPr>
          <a:lstStyle/>
          <a:p>
            <a:pPr algn="just"/>
            <a:r>
              <a:rPr lang="en-GB" sz="2000" dirty="0">
                <a:solidFill>
                  <a:srgbClr val="000000"/>
                </a:solidFill>
              </a:rPr>
              <a:t>Memory management is the management of a computer’s Primary Memory (RAM) / Main Memory.</a:t>
            </a:r>
          </a:p>
          <a:p>
            <a:pPr algn="just"/>
            <a:r>
              <a:rPr lang="en-GB" sz="2000" dirty="0">
                <a:solidFill>
                  <a:srgbClr val="000000"/>
                </a:solidFill>
              </a:rPr>
              <a:t>A program must be in main memory for it to be executed. </a:t>
            </a:r>
            <a:r>
              <a:rPr lang="en-GB" sz="2000" dirty="0"/>
              <a:t>The OS </a:t>
            </a:r>
            <a:r>
              <a:rPr lang="en-GB" sz="2000" b="1" dirty="0"/>
              <a:t>Loads</a:t>
            </a:r>
            <a:r>
              <a:rPr lang="en-GB" sz="2000" dirty="0"/>
              <a:t> and </a:t>
            </a:r>
            <a:r>
              <a:rPr lang="en-GB" sz="2000" b="1" dirty="0"/>
              <a:t>Executes </a:t>
            </a:r>
            <a:r>
              <a:rPr lang="en-GB" sz="2000" dirty="0"/>
              <a:t>a program into memory.</a:t>
            </a:r>
          </a:p>
          <a:p>
            <a:pPr algn="just"/>
            <a:endParaRPr lang="en-GB" sz="2000" dirty="0">
              <a:solidFill>
                <a:srgbClr val="000000"/>
              </a:solidFill>
            </a:endParaRPr>
          </a:p>
          <a:p>
            <a:pPr marL="0" indent="0" algn="just">
              <a:buNone/>
            </a:pPr>
            <a:r>
              <a:rPr lang="en-GB" sz="2000" b="1" dirty="0">
                <a:solidFill>
                  <a:srgbClr val="000000"/>
                </a:solidFill>
              </a:rPr>
              <a:t>The OS manages the computer’s primary / main memory by:</a:t>
            </a:r>
          </a:p>
          <a:p>
            <a:pPr algn="just"/>
            <a:r>
              <a:rPr lang="en-GB" sz="2000" dirty="0">
                <a:solidFill>
                  <a:srgbClr val="000000"/>
                </a:solidFill>
              </a:rPr>
              <a:t>Keeping </a:t>
            </a:r>
            <a:r>
              <a:rPr lang="en-GB" sz="2000" b="1" dirty="0">
                <a:solidFill>
                  <a:srgbClr val="000000"/>
                </a:solidFill>
              </a:rPr>
              <a:t>track</a:t>
            </a:r>
            <a:r>
              <a:rPr lang="en-GB" sz="2000" dirty="0">
                <a:solidFill>
                  <a:srgbClr val="000000"/>
                </a:solidFill>
              </a:rPr>
              <a:t> of which parts of the memory are in use, by which process, and which parts of the memory are not in use.</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decides</a:t>
            </a:r>
            <a:r>
              <a:rPr lang="en-GB" sz="2000" dirty="0">
                <a:solidFill>
                  <a:srgbClr val="000000"/>
                </a:solidFill>
              </a:rPr>
              <a:t> which process will get memory, when it will get it and how much it will get.</a:t>
            </a:r>
          </a:p>
          <a:p>
            <a:pPr algn="just">
              <a:buFont typeface="Arial" panose="020B0604020202020204" pitchFamily="34" charset="0"/>
              <a:buChar char="•"/>
            </a:pPr>
            <a:r>
              <a:rPr lang="en-GB" sz="2000" dirty="0">
                <a:solidFill>
                  <a:srgbClr val="000000"/>
                </a:solidFill>
              </a:rPr>
              <a:t>The OS </a:t>
            </a:r>
            <a:r>
              <a:rPr lang="en-GB" sz="2000" b="1" dirty="0">
                <a:solidFill>
                  <a:srgbClr val="000000"/>
                </a:solidFill>
              </a:rPr>
              <a:t>Allocates</a:t>
            </a:r>
            <a:r>
              <a:rPr lang="en-GB" sz="2000" dirty="0">
                <a:solidFill>
                  <a:srgbClr val="000000"/>
                </a:solidFill>
              </a:rPr>
              <a:t> the memory when a process requests it and </a:t>
            </a:r>
            <a:r>
              <a:rPr lang="en-GB" sz="2000" b="1" dirty="0">
                <a:solidFill>
                  <a:srgbClr val="000000"/>
                </a:solidFill>
              </a:rPr>
              <a:t>De-allocates</a:t>
            </a:r>
            <a:r>
              <a:rPr lang="en-GB" sz="2000" dirty="0">
                <a:solidFill>
                  <a:srgbClr val="000000"/>
                </a:solidFill>
              </a:rPr>
              <a:t> the memory when a process no longer needs it or has been terminated / closed.</a:t>
            </a: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7FACD328-4A5F-554B-A08D-3BA0CBAC13E8}"/>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Memory Management </a:t>
            </a:r>
          </a:p>
        </p:txBody>
      </p:sp>
    </p:spTree>
    <p:extLst>
      <p:ext uri="{BB962C8B-B14F-4D97-AF65-F5344CB8AC3E}">
        <p14:creationId xmlns:p14="http://schemas.microsoft.com/office/powerpoint/2010/main" val="504102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job / process scheduling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33341" y="1359330"/>
            <a:ext cx="7877317" cy="3590036"/>
          </a:xfrm>
        </p:spPr>
        <p:txBody>
          <a:bodyPr>
            <a:noAutofit/>
          </a:bodyPr>
          <a:lstStyle/>
          <a:p>
            <a:pPr algn="just"/>
            <a:r>
              <a:rPr lang="en-GB" sz="2400" u="none" strike="noStrike" dirty="0"/>
              <a:t>In Computing </a:t>
            </a:r>
            <a:r>
              <a:rPr lang="en-GB" sz="2400" b="0" i="0" dirty="0">
                <a:effectLst/>
              </a:rPr>
              <a:t>a </a:t>
            </a:r>
            <a:r>
              <a:rPr lang="en-GB" sz="2400" b="1" i="0" dirty="0">
                <a:effectLst/>
              </a:rPr>
              <a:t>job</a:t>
            </a:r>
            <a:r>
              <a:rPr lang="en-GB" sz="2400" dirty="0"/>
              <a:t> /</a:t>
            </a:r>
            <a:r>
              <a:rPr lang="en-GB" sz="2400" b="0" i="0" dirty="0">
                <a:effectLst/>
              </a:rPr>
              <a:t> </a:t>
            </a:r>
            <a:r>
              <a:rPr lang="en-GB" sz="2400" b="1" i="0" dirty="0">
                <a:effectLst/>
              </a:rPr>
              <a:t>task</a:t>
            </a:r>
            <a:r>
              <a:rPr lang="en-GB" sz="2400" b="0" i="0" dirty="0">
                <a:effectLst/>
              </a:rPr>
              <a:t> / </a:t>
            </a:r>
            <a:r>
              <a:rPr lang="en-GB" sz="2400" b="1" i="0" dirty="0">
                <a:effectLst/>
              </a:rPr>
              <a:t>thread</a:t>
            </a:r>
            <a:r>
              <a:rPr lang="en-GB" sz="2400" b="0" i="0" dirty="0">
                <a:effectLst/>
              </a:rPr>
              <a:t> is a unit of execution i.e. when the CPU executes an instruction.</a:t>
            </a:r>
          </a:p>
          <a:p>
            <a:pPr algn="just"/>
            <a:r>
              <a:rPr lang="en-GB" sz="2400" b="1" dirty="0"/>
              <a:t>job control </a:t>
            </a:r>
            <a:r>
              <a:rPr lang="en-GB" sz="2400" dirty="0"/>
              <a:t>refers to the control of multiple jobs on a computer, ensuring that each job has access to the resources it needs to perform correctly.</a:t>
            </a:r>
          </a:p>
          <a:p>
            <a:pPr algn="just"/>
            <a:r>
              <a:rPr lang="en-GB" sz="2400" dirty="0"/>
              <a:t>The OS is responsible for </a:t>
            </a:r>
            <a:r>
              <a:rPr lang="en-GB" sz="2400" b="1" dirty="0"/>
              <a:t>job scheduling, </a:t>
            </a:r>
            <a:r>
              <a:rPr lang="en-GB" sz="2400" dirty="0"/>
              <a:t>this is called: </a:t>
            </a:r>
            <a:r>
              <a:rPr lang="en-GB" sz="2400" b="1" dirty="0"/>
              <a:t>process scheduling</a:t>
            </a:r>
            <a:r>
              <a:rPr lang="en-GB" sz="2400" dirty="0"/>
              <a:t>.</a:t>
            </a:r>
          </a:p>
          <a:p>
            <a:pPr algn="just"/>
            <a:r>
              <a:rPr lang="en-GB" sz="2400" dirty="0"/>
              <a:t>The OS </a:t>
            </a:r>
            <a:r>
              <a:rPr lang="en-GB" sz="2400" b="1" dirty="0"/>
              <a:t>process scheduler</a:t>
            </a:r>
            <a:r>
              <a:rPr lang="en-GB" sz="2400" dirty="0"/>
              <a:t> (aka </a:t>
            </a:r>
            <a:r>
              <a:rPr lang="en-GB" sz="2400" b="1" dirty="0"/>
              <a:t>resource scheduler or job controller)</a:t>
            </a:r>
            <a:r>
              <a:rPr lang="en-GB" sz="2400" dirty="0"/>
              <a:t> determines which jobs are admitted to the CPU for processing.</a:t>
            </a:r>
          </a:p>
        </p:txBody>
      </p:sp>
      <p:sp>
        <p:nvSpPr>
          <p:cNvPr id="9" name="Title 1">
            <a:extLst>
              <a:ext uri="{FF2B5EF4-FFF2-40B4-BE49-F238E27FC236}">
                <a16:creationId xmlns:a16="http://schemas.microsoft.com/office/drawing/2014/main" id="{5F7DD732-BBAA-0B45-A9CF-C42AB9DC5D2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Job/Process Scheduling </a:t>
            </a:r>
          </a:p>
        </p:txBody>
      </p:sp>
    </p:spTree>
    <p:extLst>
      <p:ext uri="{BB962C8B-B14F-4D97-AF65-F5344CB8AC3E}">
        <p14:creationId xmlns:p14="http://schemas.microsoft.com/office/powerpoint/2010/main" val="348579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340768"/>
            <a:ext cx="8096563" cy="3590036"/>
          </a:xfrm>
        </p:spPr>
        <p:txBody>
          <a:bodyPr>
            <a:noAutofit/>
          </a:bodyPr>
          <a:lstStyle/>
          <a:p>
            <a:pPr algn="just">
              <a:spcBef>
                <a:spcPts val="450"/>
              </a:spcBef>
            </a:pPr>
            <a:r>
              <a:rPr lang="en-GB" sz="2400" dirty="0"/>
              <a:t>A deadlock occurs when two programs/processes compete for resources that are held by each other.</a:t>
            </a:r>
          </a:p>
          <a:p>
            <a:pPr algn="just">
              <a:spcBef>
                <a:spcPts val="450"/>
              </a:spcBef>
            </a:pPr>
            <a:endParaRPr lang="en-GB" sz="2400" dirty="0"/>
          </a:p>
          <a:p>
            <a:pPr algn="just">
              <a:spcBef>
                <a:spcPts val="450"/>
              </a:spcBef>
            </a:pPr>
            <a:r>
              <a:rPr lang="en-GB" sz="2400" dirty="0"/>
              <a:t>It can sometimes occur from something as simple as a user opening applications very quickly and a memory freeze occurs as they both compete for the same space.</a:t>
            </a:r>
          </a:p>
          <a:p>
            <a:pPr algn="just">
              <a:spcBef>
                <a:spcPts val="450"/>
              </a:spcBef>
            </a:pPr>
            <a:endParaRPr lang="en-GB" sz="2400" dirty="0"/>
          </a:p>
          <a:p>
            <a:pPr algn="just">
              <a:spcBef>
                <a:spcPts val="450"/>
              </a:spcBef>
            </a:pPr>
            <a:r>
              <a:rPr lang="en-GB" sz="2400" dirty="0"/>
              <a:t>The OS ensures that competition for limited resources does not cause a </a:t>
            </a:r>
            <a:r>
              <a:rPr lang="en-GB" sz="2400" b="1" dirty="0"/>
              <a:t>deadlock, </a:t>
            </a:r>
            <a:r>
              <a:rPr lang="en-GB" sz="2400" dirty="0"/>
              <a:t>where two or more jobs/processes are unable to complete and potentially crash the system.</a:t>
            </a:r>
          </a:p>
          <a:p>
            <a:pPr marL="0" indent="0" algn="just">
              <a:spcBef>
                <a:spcPts val="450"/>
              </a:spcBef>
              <a:buNone/>
            </a:pPr>
            <a:endParaRPr lang="en-GB" sz="24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58640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OS: Process scheduling &amp; Deadlocks.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1584" y="764704"/>
            <a:ext cx="8580832" cy="3590036"/>
          </a:xfrm>
        </p:spPr>
        <p:txBody>
          <a:bodyPr>
            <a:noAutofit/>
          </a:bodyPr>
          <a:lstStyle/>
          <a:p>
            <a:pPr algn="just">
              <a:spcBef>
                <a:spcPts val="450"/>
              </a:spcBef>
            </a:pPr>
            <a:r>
              <a:rPr lang="en-GB" sz="2200" b="1" dirty="0"/>
              <a:t>The OS </a:t>
            </a:r>
            <a:r>
              <a:rPr lang="en-GB" sz="2200" dirty="0"/>
              <a:t>keeps track of all system resources that are allocated to different processes and to detect a potential deadlock so that it can be resolved before it occurs.</a:t>
            </a:r>
          </a:p>
          <a:p>
            <a:pPr algn="just">
              <a:spcBef>
                <a:spcPts val="450"/>
              </a:spcBef>
            </a:pPr>
            <a:endParaRPr lang="en-GB" sz="2200" dirty="0"/>
          </a:p>
          <a:p>
            <a:pPr algn="just">
              <a:spcBef>
                <a:spcPts val="450"/>
              </a:spcBef>
            </a:pPr>
            <a:r>
              <a:rPr lang="en-GB" sz="2200" dirty="0">
                <a:solidFill>
                  <a:srgbClr val="202124"/>
                </a:solidFill>
              </a:rPr>
              <a:t>The </a:t>
            </a:r>
            <a:r>
              <a:rPr lang="en-GB" sz="2200" b="1" dirty="0">
                <a:solidFill>
                  <a:srgbClr val="202124"/>
                </a:solidFill>
              </a:rPr>
              <a:t>Banker's algorithm</a:t>
            </a:r>
            <a:r>
              <a:rPr lang="en-GB" sz="2200" dirty="0">
                <a:solidFill>
                  <a:srgbClr val="202124"/>
                </a:solidFill>
              </a:rPr>
              <a:t> (developed by </a:t>
            </a:r>
            <a:r>
              <a:rPr lang="en-GB" sz="2200" dirty="0" err="1">
                <a:solidFill>
                  <a:srgbClr val="202124"/>
                </a:solidFill>
              </a:rPr>
              <a:t>Edsger</a:t>
            </a:r>
            <a:r>
              <a:rPr lang="en-GB" sz="2200" dirty="0">
                <a:solidFill>
                  <a:srgbClr val="202124"/>
                </a:solidFill>
              </a:rPr>
              <a:t> Dijkstra) is a </a:t>
            </a:r>
            <a:r>
              <a:rPr lang="en-GB" sz="2200" b="1" dirty="0">
                <a:solidFill>
                  <a:srgbClr val="202124"/>
                </a:solidFill>
              </a:rPr>
              <a:t>deadlock avoidance algorithm, a resource</a:t>
            </a:r>
            <a:r>
              <a:rPr lang="en-GB" sz="2200" dirty="0">
                <a:solidFill>
                  <a:srgbClr val="202124"/>
                </a:solidFill>
              </a:rPr>
              <a:t> allocation method used in OSs to avoid </a:t>
            </a:r>
            <a:r>
              <a:rPr lang="en-GB" sz="2200" b="1" dirty="0">
                <a:solidFill>
                  <a:srgbClr val="202124"/>
                </a:solidFill>
              </a:rPr>
              <a:t>deadlock. The algorithm </a:t>
            </a:r>
            <a:r>
              <a:rPr lang="en-GB" sz="2200" dirty="0">
                <a:solidFill>
                  <a:srgbClr val="202122"/>
                </a:solidFill>
              </a:rPr>
              <a:t>simulates the allocation of </a:t>
            </a:r>
            <a:r>
              <a:rPr lang="en-GB" sz="2200" dirty="0"/>
              <a:t>resources</a:t>
            </a:r>
            <a:r>
              <a:rPr lang="en-GB" sz="2200" dirty="0">
                <a:solidFill>
                  <a:srgbClr val="202122"/>
                </a:solidFill>
              </a:rPr>
              <a:t> and tests them for possible deadlock conditions before deciding if a resource allocation should be allowed</a:t>
            </a:r>
          </a:p>
          <a:p>
            <a:pPr algn="just">
              <a:spcBef>
                <a:spcPts val="450"/>
              </a:spcBef>
            </a:pPr>
            <a:endParaRPr lang="en-GB" sz="2200" dirty="0">
              <a:solidFill>
                <a:srgbClr val="202124"/>
              </a:solidFill>
            </a:endParaRPr>
          </a:p>
          <a:p>
            <a:pPr algn="just">
              <a:spcBef>
                <a:spcPts val="450"/>
              </a:spcBef>
            </a:pPr>
            <a:r>
              <a:rPr lang="en-GB" sz="2200" dirty="0"/>
              <a:t>The OS can also terminate jobs / processes that are not performing as expected e.g. taking up too much memory, to prevent deadlock and a system crash.</a:t>
            </a:r>
          </a:p>
          <a:p>
            <a:pPr marL="0" indent="0" algn="just">
              <a:spcBef>
                <a:spcPts val="450"/>
              </a:spcBef>
              <a:buNone/>
            </a:pPr>
            <a:endParaRPr lang="en-GB" sz="2200" dirty="0"/>
          </a:p>
        </p:txBody>
      </p:sp>
      <p:sp>
        <p:nvSpPr>
          <p:cNvPr id="9" name="Title 1">
            <a:extLst>
              <a:ext uri="{FF2B5EF4-FFF2-40B4-BE49-F238E27FC236}">
                <a16:creationId xmlns:a16="http://schemas.microsoft.com/office/drawing/2014/main" id="{9B36B1FC-79CB-294C-B0A6-C657012F0171}"/>
              </a:ext>
            </a:extLst>
          </p:cNvPr>
          <p:cNvSpPr txBox="1">
            <a:spLocks/>
          </p:cNvSpPr>
          <p:nvPr/>
        </p:nvSpPr>
        <p:spPr>
          <a:xfrm>
            <a:off x="457200" y="44624"/>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Scheduling &amp; Deadlock</a:t>
            </a:r>
          </a:p>
        </p:txBody>
      </p:sp>
    </p:spTree>
    <p:extLst>
      <p:ext uri="{BB962C8B-B14F-4D97-AF65-F5344CB8AC3E}">
        <p14:creationId xmlns:p14="http://schemas.microsoft.com/office/powerpoint/2010/main" val="2742604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OS: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026" y="1130137"/>
            <a:ext cx="8104211" cy="3650202"/>
          </a:xfrm>
        </p:spPr>
        <p:txBody>
          <a:bodyPr>
            <a:noAutofit/>
          </a:bodyPr>
          <a:lstStyle/>
          <a:p>
            <a:pPr algn="just"/>
            <a:r>
              <a:rPr lang="en-GB" sz="2400" dirty="0">
                <a:solidFill>
                  <a:srgbClr val="222222"/>
                </a:solidFill>
              </a:rPr>
              <a:t>The OS performs </a:t>
            </a:r>
            <a:r>
              <a:rPr lang="en-GB" sz="2400" b="0" i="0" dirty="0">
                <a:solidFill>
                  <a:srgbClr val="222222"/>
                </a:solidFill>
                <a:effectLst/>
              </a:rPr>
              <a:t>Process and Memory management.</a:t>
            </a:r>
          </a:p>
          <a:p>
            <a:pPr algn="just"/>
            <a:r>
              <a:rPr lang="en-GB" sz="2400" b="0" i="0" dirty="0">
                <a:solidFill>
                  <a:srgbClr val="222222"/>
                </a:solidFill>
                <a:effectLst/>
              </a:rPr>
              <a:t>Process management involves creating, scheduling and the termination of processes, and dead lock management. </a:t>
            </a:r>
          </a:p>
          <a:p>
            <a:pPr algn="just"/>
            <a:r>
              <a:rPr lang="en-GB" sz="2400" dirty="0">
                <a:solidFill>
                  <a:srgbClr val="222222"/>
                </a:solidFill>
              </a:rPr>
              <a:t>The </a:t>
            </a:r>
            <a:r>
              <a:rPr lang="en-GB" sz="2400" b="0" i="0" dirty="0">
                <a:solidFill>
                  <a:srgbClr val="222222"/>
                </a:solidFill>
                <a:effectLst/>
              </a:rPr>
              <a:t>OS manages all the running processes of the system</a:t>
            </a:r>
            <a:r>
              <a:rPr lang="en-GB" sz="2400" dirty="0">
                <a:solidFill>
                  <a:srgbClr val="222222"/>
                </a:solidFill>
              </a:rPr>
              <a:t> using </a:t>
            </a:r>
            <a:r>
              <a:rPr lang="en-GB" sz="2400" b="1" i="0" dirty="0">
                <a:solidFill>
                  <a:srgbClr val="222222"/>
                </a:solidFill>
                <a:effectLst/>
              </a:rPr>
              <a:t>process scheduling</a:t>
            </a:r>
            <a:r>
              <a:rPr lang="en-GB" sz="2400" b="0" i="0" dirty="0">
                <a:solidFill>
                  <a:srgbClr val="222222"/>
                </a:solidFill>
                <a:effectLst/>
              </a:rPr>
              <a:t> and </a:t>
            </a:r>
            <a:r>
              <a:rPr lang="en-GB" sz="2400" b="1" i="0" dirty="0">
                <a:solidFill>
                  <a:srgbClr val="222222"/>
                </a:solidFill>
                <a:effectLst/>
              </a:rPr>
              <a:t>resource allocation</a:t>
            </a:r>
            <a:r>
              <a:rPr lang="en-GB" sz="2400" b="0" i="0" dirty="0">
                <a:solidFill>
                  <a:srgbClr val="222222"/>
                </a:solidFill>
                <a:effectLst/>
              </a:rPr>
              <a:t>.</a:t>
            </a:r>
          </a:p>
          <a:p>
            <a:pPr algn="just"/>
            <a:r>
              <a:rPr lang="en-GB" sz="2400" dirty="0">
                <a:solidFill>
                  <a:srgbClr val="202124"/>
                </a:solidFill>
              </a:rPr>
              <a:t>Example</a:t>
            </a:r>
            <a:r>
              <a:rPr lang="en-GB" sz="2400" b="0" i="0" dirty="0">
                <a:solidFill>
                  <a:srgbClr val="202124"/>
                </a:solidFill>
                <a:effectLst/>
              </a:rPr>
              <a:t> </a:t>
            </a:r>
            <a:r>
              <a:rPr lang="en-GB" sz="2400" i="0" dirty="0">
                <a:solidFill>
                  <a:srgbClr val="202124"/>
                </a:solidFill>
                <a:effectLst/>
              </a:rPr>
              <a:t>resources</a:t>
            </a:r>
            <a:r>
              <a:rPr lang="en-GB" sz="2400" b="0" i="0" dirty="0">
                <a:solidFill>
                  <a:srgbClr val="202124"/>
                </a:solidFill>
                <a:effectLst/>
              </a:rPr>
              <a:t> that the OS manages include the CPU</a:t>
            </a:r>
            <a:r>
              <a:rPr lang="en-GB" sz="2400" dirty="0">
                <a:solidFill>
                  <a:srgbClr val="202124"/>
                </a:solidFill>
              </a:rPr>
              <a:t>/CPU time</a:t>
            </a:r>
            <a:r>
              <a:rPr lang="en-GB" sz="2400" b="0" i="0" dirty="0">
                <a:solidFill>
                  <a:srgbClr val="202124"/>
                </a:solidFill>
                <a:effectLst/>
              </a:rPr>
              <a:t>, computer memory, file storage, input/output (I/O) devices, security and network connections.</a:t>
            </a:r>
            <a:endParaRPr lang="en-GB" sz="2400" b="0" i="0" dirty="0">
              <a:solidFill>
                <a:srgbClr val="222222"/>
              </a:solidFill>
              <a:effectLst/>
            </a:endParaRPr>
          </a:p>
          <a:p>
            <a:pPr algn="just"/>
            <a:endParaRPr lang="en-GB" sz="2400" b="0" i="0" dirty="0">
              <a:effectLst/>
            </a:endParaRPr>
          </a:p>
        </p:txBody>
      </p:sp>
      <p:sp>
        <p:nvSpPr>
          <p:cNvPr id="9" name="Title 1">
            <a:extLst>
              <a:ext uri="{FF2B5EF4-FFF2-40B4-BE49-F238E27FC236}">
                <a16:creationId xmlns:a16="http://schemas.microsoft.com/office/drawing/2014/main" id="{CC9E5F5F-ADFA-D742-9531-F1F0BAC33AEA}"/>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Management </a:t>
            </a:r>
          </a:p>
        </p:txBody>
      </p:sp>
    </p:spTree>
    <p:extLst>
      <p:ext uri="{BB962C8B-B14F-4D97-AF65-F5344CB8AC3E}">
        <p14:creationId xmlns:p14="http://schemas.microsoft.com/office/powerpoint/2010/main" val="698544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u="sng" dirty="0">
                <a:solidFill>
                  <a:schemeClr val="bg1"/>
                </a:solidFill>
              </a:rPr>
              <a:t>OS: The interrupt handler.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1882"/>
            <a:ext cx="8593901" cy="3650202"/>
          </a:xfrm>
        </p:spPr>
        <p:txBody>
          <a:bodyPr>
            <a:noAutofit/>
          </a:bodyPr>
          <a:lstStyle/>
          <a:p>
            <a:pPr algn="just">
              <a:spcBef>
                <a:spcPts val="0"/>
              </a:spcBef>
            </a:pPr>
            <a:r>
              <a:rPr lang="en-GB" sz="1700" dirty="0"/>
              <a:t>The </a:t>
            </a:r>
            <a:r>
              <a:rPr lang="en-GB" sz="1700" b="1" dirty="0"/>
              <a:t>interrupt handler </a:t>
            </a:r>
            <a:r>
              <a:rPr lang="en-GB" sz="1700" dirty="0"/>
              <a:t>is the part of the OS the deals with interrupt requests.</a:t>
            </a:r>
            <a:endParaRPr lang="en-GB" sz="1700" b="1" dirty="0"/>
          </a:p>
          <a:p>
            <a:pPr algn="just">
              <a:spcBef>
                <a:spcPts val="0"/>
              </a:spcBef>
            </a:pPr>
            <a:r>
              <a:rPr lang="en-GB" sz="1700" b="1" dirty="0"/>
              <a:t>An interrupt is a request from a program or device </a:t>
            </a:r>
            <a:r>
              <a:rPr lang="en-GB" sz="1700" dirty="0"/>
              <a:t>that asks the OS to stop what it is doing and service the request. </a:t>
            </a:r>
          </a:p>
          <a:p>
            <a:pPr algn="just">
              <a:spcBef>
                <a:spcPts val="0"/>
              </a:spcBef>
            </a:pPr>
            <a:r>
              <a:rPr lang="en-GB" sz="1700" b="1" dirty="0"/>
              <a:t>Computers today are interrupt-driven</a:t>
            </a:r>
            <a:r>
              <a:rPr lang="en-GB" sz="1700" dirty="0"/>
              <a:t>, they execute a program and keep running the instructions until they can't go any further or until an interrupt is received. </a:t>
            </a:r>
          </a:p>
          <a:p>
            <a:pPr algn="just">
              <a:spcBef>
                <a:spcPts val="0"/>
              </a:spcBef>
            </a:pPr>
            <a:r>
              <a:rPr lang="en-GB" sz="1700" dirty="0"/>
              <a:t>For each interrupt, the current task needs to be stopped, and it’s status saved so that it can be resumed later.</a:t>
            </a:r>
          </a:p>
          <a:p>
            <a:pPr algn="just">
              <a:spcBef>
                <a:spcPts val="0"/>
              </a:spcBef>
            </a:pPr>
            <a:r>
              <a:rPr lang="en-GB" sz="1700" dirty="0"/>
              <a:t>The </a:t>
            </a:r>
            <a:r>
              <a:rPr lang="en-GB" sz="1700" b="1" dirty="0"/>
              <a:t>interrupt handler </a:t>
            </a:r>
            <a:r>
              <a:rPr lang="en-GB" sz="1700" dirty="0"/>
              <a:t>prioritises interrupt requests as they are received and places them in a queue.</a:t>
            </a:r>
          </a:p>
          <a:p>
            <a:pPr algn="just">
              <a:spcBef>
                <a:spcPts val="0"/>
              </a:spcBef>
            </a:pPr>
            <a:r>
              <a:rPr lang="en-GB" sz="1700" dirty="0"/>
              <a:t>It is because CPUs can be interrupted that they can perform multitasking, allowing them and the user to perform multiple tasks at the same time. </a:t>
            </a:r>
          </a:p>
          <a:p>
            <a:pPr algn="just">
              <a:spcBef>
                <a:spcPts val="0"/>
              </a:spcBef>
            </a:pPr>
            <a:r>
              <a:rPr lang="en-GB" sz="1700" dirty="0"/>
              <a:t>There are </a:t>
            </a:r>
            <a:r>
              <a:rPr lang="en-GB" sz="1700" b="1" dirty="0"/>
              <a:t>3 types of interrupts</a:t>
            </a:r>
            <a:r>
              <a:rPr lang="en-GB" sz="1700" dirty="0"/>
              <a:t>: A Hardware interrupt to signal that a hardware device needs attention from the OS such as </a:t>
            </a:r>
            <a:r>
              <a:rPr lang="en-GB" sz="1700" b="1" dirty="0"/>
              <a:t>input keystrokes </a:t>
            </a:r>
            <a:r>
              <a:rPr lang="en-GB" sz="1700" dirty="0"/>
              <a:t>when you type on a keyboard. A  Software interrupt is generated when a program needs attention from the OS such as when you open an application for it to be loaded into memory.</a:t>
            </a:r>
          </a:p>
          <a:p>
            <a:pPr algn="just">
              <a:spcBef>
                <a:spcPts val="0"/>
              </a:spcBef>
            </a:pPr>
            <a:r>
              <a:rPr lang="en-GB" sz="1700" dirty="0"/>
              <a:t>Interrupts ensure the computer deal with our requests immediately. </a:t>
            </a:r>
          </a:p>
          <a:p>
            <a:pPr algn="just">
              <a:spcBef>
                <a:spcPts val="0"/>
              </a:spcBef>
            </a:pPr>
            <a:r>
              <a:rPr lang="en-GB" sz="1700" b="1" dirty="0"/>
              <a:t>They</a:t>
            </a:r>
            <a:r>
              <a:rPr lang="en-GB" sz="1700" dirty="0"/>
              <a:t> </a:t>
            </a:r>
            <a:r>
              <a:rPr lang="en-GB" sz="1700" b="1" dirty="0"/>
              <a:t>give us, the users, control over the computer.</a:t>
            </a:r>
            <a:endParaRPr lang="en-GB" sz="1700" dirty="0"/>
          </a:p>
          <a:p>
            <a:pPr marL="0" indent="0" algn="just">
              <a:spcBef>
                <a:spcPts val="0"/>
              </a:spcBef>
              <a:buNone/>
            </a:pPr>
            <a:endParaRPr lang="en-GB" sz="1700" dirty="0"/>
          </a:p>
        </p:txBody>
      </p:sp>
      <p:sp>
        <p:nvSpPr>
          <p:cNvPr id="9" name="Title 1">
            <a:extLst>
              <a:ext uri="{FF2B5EF4-FFF2-40B4-BE49-F238E27FC236}">
                <a16:creationId xmlns:a16="http://schemas.microsoft.com/office/drawing/2014/main" id="{C589CE1E-DAD0-A543-A6CD-39319A77645D}"/>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The Interrupt Handler</a:t>
            </a:r>
          </a:p>
        </p:txBody>
      </p:sp>
    </p:spTree>
    <p:extLst>
      <p:ext uri="{BB962C8B-B14F-4D97-AF65-F5344CB8AC3E}">
        <p14:creationId xmlns:p14="http://schemas.microsoft.com/office/powerpoint/2010/main" val="1136104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A </a:t>
            </a:r>
            <a:r>
              <a:rPr lang="en-GB" b="0" i="0" dirty="0">
                <a:solidFill>
                  <a:schemeClr val="bg1"/>
                </a:solidFill>
                <a:effectLst/>
                <a:latin typeface="Arial" panose="020B0604020202020204" pitchFamily="34" charset="0"/>
              </a:rPr>
              <a:t>Process</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05391"/>
            <a:ext cx="8260665" cy="3263504"/>
          </a:xfrm>
        </p:spPr>
        <p:txBody>
          <a:bodyPr>
            <a:noAutofit/>
          </a:bodyPr>
          <a:lstStyle/>
          <a:p>
            <a:pPr marR="22860" algn="just">
              <a:spcBef>
                <a:spcPts val="0"/>
              </a:spcBef>
            </a:pPr>
            <a:r>
              <a:rPr lang="en-GB" sz="1800" dirty="0"/>
              <a:t>When an instance of a program is loaded into memory it becomes what is called </a:t>
            </a:r>
            <a:r>
              <a:rPr lang="en-GB" sz="1800" b="1" dirty="0"/>
              <a:t>a process</a:t>
            </a:r>
            <a:r>
              <a:rPr lang="en-GB" sz="1800" dirty="0"/>
              <a:t>. </a:t>
            </a:r>
          </a:p>
          <a:p>
            <a:pPr marR="22860" algn="just">
              <a:spcBef>
                <a:spcPts val="0"/>
              </a:spcBef>
            </a:pPr>
            <a:r>
              <a:rPr lang="en-GB" sz="1800" dirty="0"/>
              <a:t>Each process has it’s own space in memory.</a:t>
            </a:r>
          </a:p>
          <a:p>
            <a:pPr marR="22860" algn="just">
              <a:spcBef>
                <a:spcPts val="0"/>
              </a:spcBef>
            </a:pPr>
            <a:r>
              <a:rPr lang="en-GB" sz="1800" dirty="0">
                <a:solidFill>
                  <a:srgbClr val="000000"/>
                </a:solidFill>
              </a:rPr>
              <a:t>A process is a program in execution and is being run by the CPU. </a:t>
            </a:r>
          </a:p>
          <a:p>
            <a:pPr algn="just"/>
            <a:r>
              <a:rPr lang="en-GB" sz="1800" dirty="0">
                <a:solidFill>
                  <a:srgbClr val="000000"/>
                </a:solidFill>
              </a:rPr>
              <a:t>We code our programs in files / text </a:t>
            </a:r>
            <a:r>
              <a:rPr lang="en-GB" sz="1800" dirty="0" err="1">
                <a:solidFill>
                  <a:srgbClr val="000000"/>
                </a:solidFill>
              </a:rPr>
              <a:t>fiels</a:t>
            </a:r>
            <a:r>
              <a:rPr lang="en-GB" sz="1800" dirty="0">
                <a:solidFill>
                  <a:srgbClr val="000000"/>
                </a:solidFill>
              </a:rPr>
              <a:t> and when we execute or run the program, it becomes a process in memory, which perform the tasks that we coded in the file.</a:t>
            </a:r>
          </a:p>
          <a:p>
            <a:pPr algn="l"/>
            <a:r>
              <a:rPr lang="en-GB" sz="1800" dirty="0">
                <a:solidFill>
                  <a:srgbClr val="222222"/>
                </a:solidFill>
              </a:rPr>
              <a:t>The OS helps to create, schedule, and terminate the processes that used by the CPU. </a:t>
            </a:r>
          </a:p>
          <a:p>
            <a:pPr algn="l"/>
            <a:r>
              <a:rPr lang="en-GB" sz="1800" dirty="0">
                <a:solidFill>
                  <a:srgbClr val="222222"/>
                </a:solidFill>
              </a:rPr>
              <a:t>Process are controlled with the help of </a:t>
            </a:r>
            <a:r>
              <a:rPr lang="en-GB" sz="1800" b="1" dirty="0">
                <a:solidFill>
                  <a:srgbClr val="222222"/>
                </a:solidFill>
              </a:rPr>
              <a:t>PCB(Process Control Block). </a:t>
            </a:r>
          </a:p>
          <a:p>
            <a:pPr algn="l"/>
            <a:r>
              <a:rPr lang="en-GB" sz="1800" dirty="0">
                <a:solidFill>
                  <a:srgbClr val="222222"/>
                </a:solidFill>
              </a:rPr>
              <a:t>The PCB contains all the crucial information related to the processing including: The Process id, priority, state, CPU registers, etc.</a:t>
            </a:r>
          </a:p>
          <a:p>
            <a:pPr algn="l"/>
            <a:r>
              <a:rPr lang="en-GB" sz="1800" dirty="0"/>
              <a:t>The process control block (aka Process table) is a simple data structure and is stored in memory by the OS. It holds information about the processes that are currently running.</a:t>
            </a:r>
          </a:p>
        </p:txBody>
      </p:sp>
      <p:sp>
        <p:nvSpPr>
          <p:cNvPr id="9" name="Title 1">
            <a:extLst>
              <a:ext uri="{FF2B5EF4-FFF2-40B4-BE49-F238E27FC236}">
                <a16:creationId xmlns:a16="http://schemas.microsoft.com/office/drawing/2014/main" id="{218662E0-2476-FE4D-82BB-6B26F342D57B}"/>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A Process</a:t>
            </a:r>
          </a:p>
        </p:txBody>
      </p:sp>
    </p:spTree>
    <p:extLst>
      <p:ext uri="{BB962C8B-B14F-4D97-AF65-F5344CB8AC3E}">
        <p14:creationId xmlns:p14="http://schemas.microsoft.com/office/powerpoint/2010/main" val="4044022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8536" y="899747"/>
            <a:ext cx="6086480" cy="4751920"/>
          </a:xfrm>
        </p:spPr>
        <p:txBody>
          <a:bodyPr>
            <a:noAutofit/>
          </a:bodyPr>
          <a:lstStyle/>
          <a:p>
            <a:pPr algn="just">
              <a:spcBef>
                <a:spcPts val="0"/>
              </a:spcBef>
            </a:pPr>
            <a:r>
              <a:rPr lang="en-GB" sz="1800" dirty="0">
                <a:solidFill>
                  <a:srgbClr val="111111"/>
                </a:solidFill>
              </a:rPr>
              <a:t>When a user opens a program and creates a process, the OS creates a corresponding </a:t>
            </a:r>
            <a:r>
              <a:rPr lang="en-GB" sz="1800" b="1" dirty="0">
                <a:solidFill>
                  <a:srgbClr val="222222"/>
                </a:solidFill>
              </a:rPr>
              <a:t>Process Control Block (PCB</a:t>
            </a:r>
            <a:r>
              <a:rPr lang="en-GB" sz="1800" dirty="0">
                <a:solidFill>
                  <a:srgbClr val="222222"/>
                </a:solidFill>
              </a:rPr>
              <a:t>)</a:t>
            </a:r>
            <a:r>
              <a:rPr lang="en-GB" sz="1800" dirty="0">
                <a:solidFill>
                  <a:srgbClr val="111111"/>
                </a:solidFill>
              </a:rPr>
              <a:t> for that process. </a:t>
            </a:r>
            <a:r>
              <a:rPr lang="en-GB" sz="1800" dirty="0">
                <a:solidFill>
                  <a:srgbClr val="222222"/>
                </a:solidFill>
              </a:rPr>
              <a:t>Aka the </a:t>
            </a:r>
            <a:r>
              <a:rPr lang="en-GB" sz="1800" b="1" dirty="0">
                <a:solidFill>
                  <a:srgbClr val="222222"/>
                </a:solidFill>
              </a:rPr>
              <a:t>process</a:t>
            </a:r>
            <a:r>
              <a:rPr lang="en-GB" sz="1800" dirty="0">
                <a:solidFill>
                  <a:srgbClr val="222222"/>
                </a:solidFill>
              </a:rPr>
              <a:t> </a:t>
            </a:r>
            <a:r>
              <a:rPr lang="en-GB" sz="1800" b="1" dirty="0">
                <a:solidFill>
                  <a:srgbClr val="111111"/>
                </a:solidFill>
              </a:rPr>
              <a:t>data structure.</a:t>
            </a:r>
          </a:p>
          <a:p>
            <a:pPr algn="just">
              <a:spcBef>
                <a:spcPts val="0"/>
              </a:spcBef>
            </a:pPr>
            <a:r>
              <a:rPr lang="en-GB" sz="1800" dirty="0"/>
              <a:t>Each process has a PCB data structure that is maintained and managed by the OS to control each process.</a:t>
            </a:r>
          </a:p>
          <a:p>
            <a:pPr algn="just">
              <a:spcBef>
                <a:spcPts val="0"/>
              </a:spcBef>
            </a:pPr>
            <a:r>
              <a:rPr lang="en-GB" sz="1800" b="1" dirty="0">
                <a:solidFill>
                  <a:srgbClr val="222222"/>
                </a:solidFill>
              </a:rPr>
              <a:t>The information includes: </a:t>
            </a:r>
            <a:r>
              <a:rPr lang="en-GB" sz="1800" dirty="0">
                <a:solidFill>
                  <a:srgbClr val="222222"/>
                </a:solidFill>
              </a:rPr>
              <a:t>the process id, memory pointer, priority, state, and contents CPU register.</a:t>
            </a:r>
          </a:p>
          <a:p>
            <a:pPr algn="just">
              <a:spcBef>
                <a:spcPts val="0"/>
              </a:spcBef>
            </a:pPr>
            <a:r>
              <a:rPr lang="en-GB" sz="1800" dirty="0">
                <a:solidFill>
                  <a:srgbClr val="202124"/>
                </a:solidFill>
              </a:rPr>
              <a:t>The </a:t>
            </a:r>
            <a:r>
              <a:rPr lang="en-GB" sz="1800" b="1" dirty="0">
                <a:solidFill>
                  <a:srgbClr val="202124"/>
                </a:solidFill>
              </a:rPr>
              <a:t>process</a:t>
            </a:r>
            <a:r>
              <a:rPr lang="en-GB" sz="1800" dirty="0">
                <a:solidFill>
                  <a:srgbClr val="202124"/>
                </a:solidFill>
              </a:rPr>
              <a:t> </a:t>
            </a:r>
            <a:r>
              <a:rPr lang="en-GB" sz="1800" b="1" dirty="0">
                <a:solidFill>
                  <a:srgbClr val="202124"/>
                </a:solidFill>
              </a:rPr>
              <a:t>table</a:t>
            </a:r>
            <a:r>
              <a:rPr lang="en-GB" sz="1800" dirty="0">
                <a:solidFill>
                  <a:srgbClr val="202124"/>
                </a:solidFill>
              </a:rPr>
              <a:t> is an array of PCB’s, and contains a PCB for all of the current </a:t>
            </a:r>
            <a:r>
              <a:rPr lang="en-GB" sz="1800" b="1" dirty="0">
                <a:solidFill>
                  <a:srgbClr val="202124"/>
                </a:solidFill>
              </a:rPr>
              <a:t>processes</a:t>
            </a:r>
            <a:r>
              <a:rPr lang="en-GB" sz="1800" dirty="0">
                <a:solidFill>
                  <a:srgbClr val="202124"/>
                </a:solidFill>
              </a:rPr>
              <a:t> in the system.</a:t>
            </a:r>
          </a:p>
          <a:p>
            <a:pPr algn="just">
              <a:spcBef>
                <a:spcPts val="0"/>
              </a:spcBef>
            </a:pPr>
            <a:r>
              <a:rPr lang="en-GB" sz="1800" dirty="0"/>
              <a:t>Each PCB has an integer Process ID (PID) that OS uses to keep track of all the running processes.</a:t>
            </a:r>
            <a:endParaRPr lang="en-GB" sz="1800" dirty="0">
              <a:solidFill>
                <a:srgbClr val="222222"/>
              </a:solidFill>
            </a:endParaRPr>
          </a:p>
          <a:p>
            <a:pPr algn="just">
              <a:spcBef>
                <a:spcPts val="0"/>
              </a:spcBef>
            </a:pPr>
            <a:r>
              <a:rPr lang="en-GB" sz="1800" dirty="0">
                <a:solidFill>
                  <a:srgbClr val="111111"/>
                </a:solidFill>
              </a:rPr>
              <a:t>PCBs are stored in memory that is reserved for the OS, and </a:t>
            </a:r>
            <a:r>
              <a:rPr lang="en-GB" sz="1800" dirty="0">
                <a:solidFill>
                  <a:srgbClr val="222222"/>
                </a:solidFill>
              </a:rPr>
              <a:t>commonly stored in the Kernel in a restricted area and is not accessible by the user.</a:t>
            </a:r>
          </a:p>
        </p:txBody>
      </p:sp>
      <p:grpSp>
        <p:nvGrpSpPr>
          <p:cNvPr id="20" name="Group 19">
            <a:extLst>
              <a:ext uri="{FF2B5EF4-FFF2-40B4-BE49-F238E27FC236}">
                <a16:creationId xmlns:a16="http://schemas.microsoft.com/office/drawing/2014/main" id="{7773875C-3826-49DF-A276-9B7DD723B418}"/>
              </a:ext>
            </a:extLst>
          </p:cNvPr>
          <p:cNvGrpSpPr/>
          <p:nvPr/>
        </p:nvGrpSpPr>
        <p:grpSpPr>
          <a:xfrm>
            <a:off x="6295016" y="899747"/>
            <a:ext cx="2640440" cy="4348413"/>
            <a:chOff x="8393355" y="1921422"/>
            <a:chExt cx="3520586" cy="4091470"/>
          </a:xfrm>
        </p:grpSpPr>
        <p:grpSp>
          <p:nvGrpSpPr>
            <p:cNvPr id="18" name="Group 17">
              <a:extLst>
                <a:ext uri="{FF2B5EF4-FFF2-40B4-BE49-F238E27FC236}">
                  <a16:creationId xmlns:a16="http://schemas.microsoft.com/office/drawing/2014/main" id="{AE05E7E3-4043-47BA-9FC2-D6EC8BBB41A2}"/>
                </a:ext>
              </a:extLst>
            </p:cNvPr>
            <p:cNvGrpSpPr/>
            <p:nvPr/>
          </p:nvGrpSpPr>
          <p:grpSpPr>
            <a:xfrm>
              <a:off x="8393355" y="1921422"/>
              <a:ext cx="3520586" cy="4091470"/>
              <a:chOff x="7484019" y="1778632"/>
              <a:chExt cx="3520586" cy="4091470"/>
            </a:xfrm>
          </p:grpSpPr>
          <p:pic>
            <p:nvPicPr>
              <p:cNvPr id="4" name="Picture 3" descr="Table&#10;&#10;Description automatically generated">
                <a:extLst>
                  <a:ext uri="{FF2B5EF4-FFF2-40B4-BE49-F238E27FC236}">
                    <a16:creationId xmlns:a16="http://schemas.microsoft.com/office/drawing/2014/main" id="{B79A9C9A-CAE9-4D4F-98D5-1CA984B8DD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84019" y="2233612"/>
                <a:ext cx="3520586" cy="3636490"/>
              </a:xfrm>
              <a:prstGeom prst="rect">
                <a:avLst/>
              </a:prstGeom>
            </p:spPr>
          </p:pic>
          <p:sp>
            <p:nvSpPr>
              <p:cNvPr id="11" name="TextBox 10">
                <a:extLst>
                  <a:ext uri="{FF2B5EF4-FFF2-40B4-BE49-F238E27FC236}">
                    <a16:creationId xmlns:a16="http://schemas.microsoft.com/office/drawing/2014/main" id="{6519822C-DA4E-42B2-8289-3808A8E791C0}"/>
                  </a:ext>
                </a:extLst>
              </p:cNvPr>
              <p:cNvSpPr txBox="1"/>
              <p:nvPr/>
            </p:nvSpPr>
            <p:spPr>
              <a:xfrm>
                <a:off x="7484019" y="1778632"/>
                <a:ext cx="3520585" cy="492443"/>
              </a:xfrm>
              <a:prstGeom prst="rect">
                <a:avLst/>
              </a:prstGeom>
              <a:noFill/>
              <a:ln w="19050">
                <a:solidFill>
                  <a:schemeClr val="tx1"/>
                </a:solidFill>
              </a:ln>
            </p:spPr>
            <p:txBody>
              <a:bodyPr wrap="square" rtlCol="0">
                <a:spAutoFit/>
              </a:bodyPr>
              <a:lstStyle/>
              <a:p>
                <a:pPr algn="ctr"/>
                <a:r>
                  <a:rPr lang="en-GB" dirty="0">
                    <a:latin typeface="Arial" panose="020B0604020202020204" pitchFamily="34" charset="0"/>
                    <a:cs typeface="Arial" panose="020B0604020202020204" pitchFamily="34" charset="0"/>
                  </a:rPr>
                  <a:t>Process id</a:t>
                </a:r>
              </a:p>
            </p:txBody>
          </p:sp>
        </p:grpSp>
        <p:sp>
          <p:nvSpPr>
            <p:cNvPr id="19" name="TextBox 18">
              <a:extLst>
                <a:ext uri="{FF2B5EF4-FFF2-40B4-BE49-F238E27FC236}">
                  <a16:creationId xmlns:a16="http://schemas.microsoft.com/office/drawing/2014/main" id="{18B5740D-CF9B-4EC1-9F33-F8D786485720}"/>
                </a:ext>
              </a:extLst>
            </p:cNvPr>
            <p:cNvSpPr txBox="1"/>
            <p:nvPr/>
          </p:nvSpPr>
          <p:spPr>
            <a:xfrm>
              <a:off x="8789159" y="3972484"/>
              <a:ext cx="949405" cy="553997"/>
            </a:xfrm>
            <a:prstGeom prst="rect">
              <a:avLst/>
            </a:prstGeom>
            <a:noFill/>
          </p:spPr>
          <p:txBody>
            <a:bodyPr wrap="none" rtlCol="0">
              <a:spAutoFit/>
            </a:bodyPr>
            <a:lstStyle/>
            <a:p>
              <a:r>
                <a:rPr lang="en-GB" sz="2100" b="1" dirty="0"/>
                <a:t>CPU</a:t>
              </a:r>
            </a:p>
          </p:txBody>
        </p:sp>
      </p:grpSp>
      <p:sp>
        <p:nvSpPr>
          <p:cNvPr id="17" name="Title 1">
            <a:extLst>
              <a:ext uri="{FF2B5EF4-FFF2-40B4-BE49-F238E27FC236}">
                <a16:creationId xmlns:a16="http://schemas.microsoft.com/office/drawing/2014/main" id="{47661AF9-D635-BB45-A6FE-78BB04BFB4A8}"/>
              </a:ext>
            </a:extLst>
          </p:cNvPr>
          <p:cNvSpPr txBox="1">
            <a:spLocks/>
          </p:cNvSpPr>
          <p:nvPr/>
        </p:nvSpPr>
        <p:spPr>
          <a:xfrm>
            <a:off x="457200" y="274638"/>
            <a:ext cx="8229600" cy="61172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(PCB)</a:t>
            </a:r>
          </a:p>
        </p:txBody>
      </p:sp>
    </p:spTree>
    <p:extLst>
      <p:ext uri="{BB962C8B-B14F-4D97-AF65-F5344CB8AC3E}">
        <p14:creationId xmlns:p14="http://schemas.microsoft.com/office/powerpoint/2010/main" val="2158445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48442" y="1111882"/>
            <a:ext cx="8138358" cy="3650202"/>
          </a:xfrm>
        </p:spPr>
        <p:txBody>
          <a:bodyPr>
            <a:normAutofit fontScale="92500"/>
          </a:bodyPr>
          <a:lstStyle/>
          <a:p>
            <a:pPr algn="just"/>
            <a:r>
              <a:rPr lang="en-GB" sz="2400" dirty="0"/>
              <a:t>To keep it simple: A </a:t>
            </a:r>
            <a:r>
              <a:rPr lang="en-GB" sz="2400" b="1" dirty="0"/>
              <a:t>Process Control Block (PCB) </a:t>
            </a:r>
            <a:r>
              <a:rPr lang="en-GB" sz="2400" dirty="0"/>
              <a:t>is a data structure maintained by the Operating System for every process. </a:t>
            </a:r>
          </a:p>
          <a:p>
            <a:pPr algn="just"/>
            <a:endParaRPr lang="en-GB" sz="2400" dirty="0"/>
          </a:p>
          <a:p>
            <a:pPr algn="just"/>
            <a:r>
              <a:rPr lang="en-GB" sz="2400" dirty="0"/>
              <a:t>The PCB is identified by an </a:t>
            </a:r>
            <a:r>
              <a:rPr lang="en-GB" sz="2400" b="1" dirty="0"/>
              <a:t>integer process ID (PID). </a:t>
            </a:r>
          </a:p>
          <a:p>
            <a:pPr algn="just"/>
            <a:r>
              <a:rPr lang="en-GB" sz="2400" dirty="0"/>
              <a:t>The </a:t>
            </a:r>
            <a:r>
              <a:rPr lang="en-GB" sz="2400" b="1" dirty="0"/>
              <a:t>PCB keeps all the information needed to keep track of a process.</a:t>
            </a:r>
          </a:p>
          <a:p>
            <a:pPr algn="just"/>
            <a:endParaRPr lang="en-GB" sz="2400" b="1" dirty="0"/>
          </a:p>
          <a:p>
            <a:pPr marL="0" indent="0" algn="just">
              <a:buNone/>
            </a:pPr>
            <a:r>
              <a:rPr lang="en-GB" sz="2400" dirty="0"/>
              <a:t>Note: The data structure of a PCB is dependent on the Operating System and contains slightly different information in different OSs.</a:t>
            </a:r>
          </a:p>
        </p:txBody>
      </p:sp>
      <p:sp>
        <p:nvSpPr>
          <p:cNvPr id="11" name="Title 1">
            <a:extLst>
              <a:ext uri="{FF2B5EF4-FFF2-40B4-BE49-F238E27FC236}">
                <a16:creationId xmlns:a16="http://schemas.microsoft.com/office/drawing/2014/main" id="{245544C6-5B97-294F-807E-EC85ACF5DF2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(PCB)</a:t>
            </a:r>
          </a:p>
        </p:txBody>
      </p:sp>
    </p:spTree>
    <p:extLst>
      <p:ext uri="{BB962C8B-B14F-4D97-AF65-F5344CB8AC3E}">
        <p14:creationId xmlns:p14="http://schemas.microsoft.com/office/powerpoint/2010/main" val="29560073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4">
            <a:extLst>
              <a:ext uri="{FF2B5EF4-FFF2-40B4-BE49-F238E27FC236}">
                <a16:creationId xmlns:a16="http://schemas.microsoft.com/office/drawing/2014/main" id="{BC2AAA8F-1AB3-4470-8E5E-A19EB5459D30}"/>
              </a:ext>
            </a:extLst>
          </p:cNvPr>
          <p:cNvGraphicFramePr>
            <a:graphicFrameLocks noGrp="1"/>
          </p:cNvGraphicFramePr>
          <p:nvPr>
            <p:ph idx="1"/>
            <p:extLst>
              <p:ext uri="{D42A27DB-BD31-4B8C-83A1-F6EECF244321}">
                <p14:modId xmlns:p14="http://schemas.microsoft.com/office/powerpoint/2010/main" val="3814198122"/>
              </p:ext>
            </p:extLst>
          </p:nvPr>
        </p:nvGraphicFramePr>
        <p:xfrm>
          <a:off x="628650" y="1142511"/>
          <a:ext cx="7886700" cy="4518385"/>
        </p:xfrm>
        <a:graphic>
          <a:graphicData uri="http://schemas.openxmlformats.org/drawingml/2006/table">
            <a:tbl>
              <a:tblPr>
                <a:tableStyleId>{5C22544A-7EE6-4342-B048-85BDC9FD1C3A}</a:tableStyleId>
              </a:tblPr>
              <a:tblGrid>
                <a:gridCol w="346670">
                  <a:extLst>
                    <a:ext uri="{9D8B030D-6E8A-4147-A177-3AD203B41FA5}">
                      <a16:colId xmlns:a16="http://schemas.microsoft.com/office/drawing/2014/main" val="2027725587"/>
                    </a:ext>
                  </a:extLst>
                </a:gridCol>
                <a:gridCol w="7540030">
                  <a:extLst>
                    <a:ext uri="{9D8B030D-6E8A-4147-A177-3AD203B41FA5}">
                      <a16:colId xmlns:a16="http://schemas.microsoft.com/office/drawing/2014/main" val="4241413424"/>
                    </a:ext>
                  </a:extLst>
                </a:gridCol>
              </a:tblGrid>
              <a:tr h="537876">
                <a:tc>
                  <a:txBody>
                    <a:bodyPr/>
                    <a:lstStyle/>
                    <a:p>
                      <a:pPr algn="l" fontAlgn="t">
                        <a:spcBef>
                          <a:spcPts val="0"/>
                        </a:spcBef>
                        <a:spcAft>
                          <a:spcPts val="0"/>
                        </a:spcAft>
                      </a:pPr>
                      <a:r>
                        <a:rPr lang="en-GB" sz="1400" dirty="0">
                          <a:solidFill>
                            <a:schemeClr val="bg1">
                              <a:lumMod val="50000"/>
                            </a:schemeClr>
                          </a:solidFill>
                        </a:rPr>
                        <a:t>“1</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State: </a:t>
                      </a:r>
                      <a:r>
                        <a:rPr lang="en-GB" sz="1400" dirty="0">
                          <a:solidFill>
                            <a:schemeClr val="bg1">
                              <a:lumMod val="50000"/>
                            </a:schemeClr>
                          </a:solidFill>
                        </a:rPr>
                        <a:t>The current state of the process i.e., whether it is ready, running, waiting, or whatever.</a:t>
                      </a:r>
                    </a:p>
                  </a:txBody>
                  <a:tcPr marL="9842" marR="9842" marT="9842" marB="9842"/>
                </a:tc>
                <a:extLst>
                  <a:ext uri="{0D108BD9-81ED-4DB2-BD59-A6C34878D82A}">
                    <a16:rowId xmlns:a16="http://schemas.microsoft.com/office/drawing/2014/main" val="28567372"/>
                  </a:ext>
                </a:extLst>
              </a:tr>
              <a:tr h="280797">
                <a:tc>
                  <a:txBody>
                    <a:bodyPr/>
                    <a:lstStyle/>
                    <a:p>
                      <a:pPr algn="l" fontAlgn="t">
                        <a:spcBef>
                          <a:spcPts val="0"/>
                        </a:spcBef>
                        <a:spcAft>
                          <a:spcPts val="0"/>
                        </a:spcAft>
                      </a:pPr>
                      <a:r>
                        <a:rPr lang="en-GB" sz="1400">
                          <a:solidFill>
                            <a:schemeClr val="bg1">
                              <a:lumMod val="50000"/>
                            </a:schemeClr>
                          </a:solidFill>
                        </a:rPr>
                        <a:t>2</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Process privileges: </a:t>
                      </a:r>
                      <a:r>
                        <a:rPr lang="en-GB" sz="1400" dirty="0">
                          <a:solidFill>
                            <a:schemeClr val="bg1">
                              <a:lumMod val="50000"/>
                            </a:schemeClr>
                          </a:solidFill>
                        </a:rPr>
                        <a:t>This is required to allow/disallow access to system resources.</a:t>
                      </a:r>
                    </a:p>
                  </a:txBody>
                  <a:tcPr marL="9842" marR="9842" marT="9842" marB="9842"/>
                </a:tc>
                <a:extLst>
                  <a:ext uri="{0D108BD9-81ED-4DB2-BD59-A6C34878D82A}">
                    <a16:rowId xmlns:a16="http://schemas.microsoft.com/office/drawing/2014/main" val="941113809"/>
                  </a:ext>
                </a:extLst>
              </a:tr>
              <a:tr h="365237">
                <a:tc>
                  <a:txBody>
                    <a:bodyPr/>
                    <a:lstStyle/>
                    <a:p>
                      <a:pPr algn="l" fontAlgn="t">
                        <a:spcBef>
                          <a:spcPts val="0"/>
                        </a:spcBef>
                        <a:spcAft>
                          <a:spcPts val="0"/>
                        </a:spcAft>
                      </a:pPr>
                      <a:r>
                        <a:rPr lang="en-GB" sz="1400">
                          <a:solidFill>
                            <a:schemeClr val="bg1">
                              <a:lumMod val="50000"/>
                            </a:schemeClr>
                          </a:solidFill>
                        </a:rPr>
                        <a:t>3</a:t>
                      </a:r>
                    </a:p>
                  </a:txBody>
                  <a:tcPr marL="9842" marR="9842" marT="9842" marB="9842"/>
                </a:tc>
                <a:tc>
                  <a:txBody>
                    <a:bodyPr/>
                    <a:lstStyle/>
                    <a:p>
                      <a:pPr algn="just" fontAlgn="t">
                        <a:spcBef>
                          <a:spcPts val="0"/>
                        </a:spcBef>
                        <a:spcAft>
                          <a:spcPts val="0"/>
                        </a:spcAft>
                      </a:pPr>
                      <a:r>
                        <a:rPr lang="en-GB" sz="1400" dirty="0">
                          <a:solidFill>
                            <a:schemeClr val="bg1">
                              <a:lumMod val="50000"/>
                            </a:schemeClr>
                          </a:solidFill>
                        </a:rPr>
                        <a:t>Process ID: Unique identification for each of the process in the operating system.</a:t>
                      </a:r>
                    </a:p>
                  </a:txBody>
                  <a:tcPr marL="9842" marR="9842" marT="9842" marB="9842"/>
                </a:tc>
                <a:extLst>
                  <a:ext uri="{0D108BD9-81ED-4DB2-BD59-A6C34878D82A}">
                    <a16:rowId xmlns:a16="http://schemas.microsoft.com/office/drawing/2014/main" val="287385523"/>
                  </a:ext>
                </a:extLst>
              </a:tr>
              <a:tr h="280797">
                <a:tc>
                  <a:txBody>
                    <a:bodyPr/>
                    <a:lstStyle/>
                    <a:p>
                      <a:pPr algn="l" fontAlgn="t">
                        <a:spcBef>
                          <a:spcPts val="0"/>
                        </a:spcBef>
                        <a:spcAft>
                          <a:spcPts val="0"/>
                        </a:spcAft>
                      </a:pPr>
                      <a:r>
                        <a:rPr lang="en-GB" sz="1400">
                          <a:solidFill>
                            <a:schemeClr val="bg1">
                              <a:lumMod val="50000"/>
                            </a:schemeClr>
                          </a:solidFill>
                        </a:rPr>
                        <a:t>4</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Pointer: </a:t>
                      </a:r>
                      <a:r>
                        <a:rPr lang="en-GB" sz="1400" dirty="0">
                          <a:solidFill>
                            <a:schemeClr val="bg1">
                              <a:lumMod val="50000"/>
                            </a:schemeClr>
                          </a:solidFill>
                        </a:rPr>
                        <a:t>A pointer to parent process.</a:t>
                      </a:r>
                    </a:p>
                  </a:txBody>
                  <a:tcPr marL="9842" marR="9842" marT="9842" marB="9842"/>
                </a:tc>
                <a:extLst>
                  <a:ext uri="{0D108BD9-81ED-4DB2-BD59-A6C34878D82A}">
                    <a16:rowId xmlns:a16="http://schemas.microsoft.com/office/drawing/2014/main" val="1988560410"/>
                  </a:ext>
                </a:extLst>
              </a:tr>
              <a:tr h="537876">
                <a:tc>
                  <a:txBody>
                    <a:bodyPr/>
                    <a:lstStyle/>
                    <a:p>
                      <a:pPr algn="l" fontAlgn="t">
                        <a:spcBef>
                          <a:spcPts val="0"/>
                        </a:spcBef>
                        <a:spcAft>
                          <a:spcPts val="0"/>
                        </a:spcAft>
                      </a:pPr>
                      <a:r>
                        <a:rPr lang="en-GB" sz="1400">
                          <a:solidFill>
                            <a:schemeClr val="bg1">
                              <a:lumMod val="50000"/>
                            </a:schemeClr>
                          </a:solidFill>
                        </a:rPr>
                        <a:t>5</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Program Counter: </a:t>
                      </a:r>
                      <a:r>
                        <a:rPr lang="en-GB" sz="1400" dirty="0">
                          <a:solidFill>
                            <a:schemeClr val="bg1">
                              <a:lumMod val="50000"/>
                            </a:schemeClr>
                          </a:solidFill>
                        </a:rPr>
                        <a:t>Program Counter is a pointer to the address of the next instruction to be executed for this process.</a:t>
                      </a:r>
                    </a:p>
                  </a:txBody>
                  <a:tcPr marL="9842" marR="9842" marT="9842" marB="9842"/>
                </a:tc>
                <a:extLst>
                  <a:ext uri="{0D108BD9-81ED-4DB2-BD59-A6C34878D82A}">
                    <a16:rowId xmlns:a16="http://schemas.microsoft.com/office/drawing/2014/main" val="1484672255"/>
                  </a:ext>
                </a:extLst>
              </a:tr>
              <a:tr h="537876">
                <a:tc>
                  <a:txBody>
                    <a:bodyPr/>
                    <a:lstStyle/>
                    <a:p>
                      <a:pPr algn="l" fontAlgn="t">
                        <a:spcBef>
                          <a:spcPts val="0"/>
                        </a:spcBef>
                        <a:spcAft>
                          <a:spcPts val="0"/>
                        </a:spcAft>
                      </a:pPr>
                      <a:r>
                        <a:rPr lang="en-GB" sz="1400">
                          <a:solidFill>
                            <a:schemeClr val="bg1">
                              <a:lumMod val="50000"/>
                            </a:schemeClr>
                          </a:solidFill>
                        </a:rPr>
                        <a:t>6</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registers: </a:t>
                      </a:r>
                      <a:r>
                        <a:rPr lang="en-GB" sz="1400" dirty="0">
                          <a:solidFill>
                            <a:schemeClr val="bg1">
                              <a:lumMod val="50000"/>
                            </a:schemeClr>
                          </a:solidFill>
                        </a:rPr>
                        <a:t>Various CPU registers where process need to be stored for execution for running state.</a:t>
                      </a:r>
                    </a:p>
                  </a:txBody>
                  <a:tcPr marL="9842" marR="9842" marT="9842" marB="9842"/>
                </a:tc>
                <a:extLst>
                  <a:ext uri="{0D108BD9-81ED-4DB2-BD59-A6C34878D82A}">
                    <a16:rowId xmlns:a16="http://schemas.microsoft.com/office/drawing/2014/main" val="1496333542"/>
                  </a:ext>
                </a:extLst>
              </a:tr>
              <a:tr h="537876">
                <a:tc>
                  <a:txBody>
                    <a:bodyPr/>
                    <a:lstStyle/>
                    <a:p>
                      <a:pPr algn="l" fontAlgn="t">
                        <a:spcBef>
                          <a:spcPts val="0"/>
                        </a:spcBef>
                        <a:spcAft>
                          <a:spcPts val="0"/>
                        </a:spcAft>
                      </a:pPr>
                      <a:r>
                        <a:rPr lang="en-GB" sz="1400">
                          <a:solidFill>
                            <a:schemeClr val="bg1">
                              <a:lumMod val="50000"/>
                            </a:schemeClr>
                          </a:solidFill>
                        </a:rPr>
                        <a:t>7</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CPU Scheduling Information: </a:t>
                      </a:r>
                      <a:r>
                        <a:rPr lang="en-GB" sz="1400" dirty="0">
                          <a:solidFill>
                            <a:schemeClr val="bg1">
                              <a:lumMod val="50000"/>
                            </a:schemeClr>
                          </a:solidFill>
                        </a:rPr>
                        <a:t>Process priority and other scheduling information which is required to schedule the process.</a:t>
                      </a:r>
                    </a:p>
                  </a:txBody>
                  <a:tcPr marL="9842" marR="9842" marT="9842" marB="9842"/>
                </a:tc>
                <a:extLst>
                  <a:ext uri="{0D108BD9-81ED-4DB2-BD59-A6C34878D82A}">
                    <a16:rowId xmlns:a16="http://schemas.microsoft.com/office/drawing/2014/main" val="2700905050"/>
                  </a:ext>
                </a:extLst>
              </a:tr>
              <a:tr h="621377">
                <a:tc>
                  <a:txBody>
                    <a:bodyPr/>
                    <a:lstStyle/>
                    <a:p>
                      <a:pPr algn="l" fontAlgn="t">
                        <a:spcBef>
                          <a:spcPts val="0"/>
                        </a:spcBef>
                        <a:spcAft>
                          <a:spcPts val="0"/>
                        </a:spcAft>
                      </a:pPr>
                      <a:r>
                        <a:rPr lang="en-GB" sz="1400">
                          <a:solidFill>
                            <a:schemeClr val="bg1">
                              <a:lumMod val="50000"/>
                            </a:schemeClr>
                          </a:solidFill>
                        </a:rPr>
                        <a:t>8</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Memory management information: </a:t>
                      </a:r>
                      <a:r>
                        <a:rPr lang="en-GB" sz="1400" dirty="0">
                          <a:solidFill>
                            <a:schemeClr val="bg1">
                              <a:lumMod val="50000"/>
                            </a:schemeClr>
                          </a:solidFill>
                        </a:rPr>
                        <a:t>This includes the information of page table, memory limits, Segment table depending on memory used by the operating system.</a:t>
                      </a:r>
                    </a:p>
                  </a:txBody>
                  <a:tcPr marL="9842" marR="9842" marT="9842" marB="9842"/>
                </a:tc>
                <a:extLst>
                  <a:ext uri="{0D108BD9-81ED-4DB2-BD59-A6C34878D82A}">
                    <a16:rowId xmlns:a16="http://schemas.microsoft.com/office/drawing/2014/main" val="3066842304"/>
                  </a:ext>
                </a:extLst>
              </a:tr>
              <a:tr h="537876">
                <a:tc>
                  <a:txBody>
                    <a:bodyPr/>
                    <a:lstStyle/>
                    <a:p>
                      <a:pPr algn="l" fontAlgn="t">
                        <a:spcBef>
                          <a:spcPts val="0"/>
                        </a:spcBef>
                        <a:spcAft>
                          <a:spcPts val="0"/>
                        </a:spcAft>
                      </a:pPr>
                      <a:r>
                        <a:rPr lang="en-GB" sz="1400">
                          <a:solidFill>
                            <a:schemeClr val="bg1">
                              <a:lumMod val="50000"/>
                            </a:schemeClr>
                          </a:solidFill>
                        </a:rPr>
                        <a:t>9</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Accounting information: </a:t>
                      </a:r>
                      <a:r>
                        <a:rPr lang="en-GB" sz="1400" dirty="0">
                          <a:solidFill>
                            <a:schemeClr val="bg1">
                              <a:lumMod val="50000"/>
                            </a:schemeClr>
                          </a:solidFill>
                        </a:rPr>
                        <a:t>This includes the amount of CPU used for process execution, time limits, execution ID etc.</a:t>
                      </a:r>
                    </a:p>
                  </a:txBody>
                  <a:tcPr marL="9842" marR="9842" marT="9842" marB="9842"/>
                </a:tc>
                <a:extLst>
                  <a:ext uri="{0D108BD9-81ED-4DB2-BD59-A6C34878D82A}">
                    <a16:rowId xmlns:a16="http://schemas.microsoft.com/office/drawing/2014/main" val="1197166909"/>
                  </a:ext>
                </a:extLst>
              </a:tr>
              <a:tr h="280797">
                <a:tc>
                  <a:txBody>
                    <a:bodyPr/>
                    <a:lstStyle/>
                    <a:p>
                      <a:pPr algn="l" fontAlgn="t">
                        <a:spcBef>
                          <a:spcPts val="0"/>
                        </a:spcBef>
                        <a:spcAft>
                          <a:spcPts val="0"/>
                        </a:spcAft>
                      </a:pPr>
                      <a:r>
                        <a:rPr lang="en-GB" sz="1400">
                          <a:solidFill>
                            <a:schemeClr val="bg1">
                              <a:lumMod val="50000"/>
                            </a:schemeClr>
                          </a:solidFill>
                        </a:rPr>
                        <a:t>10</a:t>
                      </a:r>
                    </a:p>
                  </a:txBody>
                  <a:tcPr marL="9842" marR="9842" marT="9842" marB="9842"/>
                </a:tc>
                <a:tc>
                  <a:txBody>
                    <a:bodyPr/>
                    <a:lstStyle/>
                    <a:p>
                      <a:pPr algn="just" fontAlgn="t">
                        <a:spcBef>
                          <a:spcPts val="0"/>
                        </a:spcBef>
                        <a:spcAft>
                          <a:spcPts val="0"/>
                        </a:spcAft>
                      </a:pPr>
                      <a:r>
                        <a:rPr lang="en-GB" sz="1400" b="1" dirty="0">
                          <a:solidFill>
                            <a:schemeClr val="bg1">
                              <a:lumMod val="50000"/>
                            </a:schemeClr>
                          </a:solidFill>
                        </a:rPr>
                        <a:t>IO status information: </a:t>
                      </a:r>
                      <a:r>
                        <a:rPr lang="en-GB" sz="1400" dirty="0">
                          <a:solidFill>
                            <a:schemeClr val="bg1">
                              <a:lumMod val="50000"/>
                            </a:schemeClr>
                          </a:solidFill>
                        </a:rPr>
                        <a:t>This includes a list of I/O devices allocated to the process.”</a:t>
                      </a:r>
                    </a:p>
                  </a:txBody>
                  <a:tcPr marL="9842" marR="9842" marT="9842" marB="9842"/>
                </a:tc>
                <a:extLst>
                  <a:ext uri="{0D108BD9-81ED-4DB2-BD59-A6C34878D82A}">
                    <a16:rowId xmlns:a16="http://schemas.microsoft.com/office/drawing/2014/main" val="1588598979"/>
                  </a:ext>
                </a:extLst>
              </a:tr>
            </a:tbl>
          </a:graphicData>
        </a:graphic>
      </p:graphicFrame>
      <p:sp>
        <p:nvSpPr>
          <p:cNvPr id="13" name="TextBox 12">
            <a:extLst>
              <a:ext uri="{FF2B5EF4-FFF2-40B4-BE49-F238E27FC236}">
                <a16:creationId xmlns:a16="http://schemas.microsoft.com/office/drawing/2014/main" id="{E01F60C6-A74A-4EF1-8FDC-8D2D4392765D}"/>
              </a:ext>
            </a:extLst>
          </p:cNvPr>
          <p:cNvSpPr txBox="1"/>
          <p:nvPr/>
        </p:nvSpPr>
        <p:spPr>
          <a:xfrm>
            <a:off x="6704409" y="5660894"/>
            <a:ext cx="910828" cy="219291"/>
          </a:xfrm>
          <a:prstGeom prst="rect">
            <a:avLst/>
          </a:prstGeom>
          <a:noFill/>
        </p:spPr>
        <p:txBody>
          <a:bodyPr wrap="square" rtlCol="0">
            <a:spAutoFit/>
          </a:bodyPr>
          <a:lstStyle/>
          <a:p>
            <a:r>
              <a:rPr lang="en-GB" sz="825" dirty="0"/>
              <a:t>Source: (</a:t>
            </a:r>
            <a:r>
              <a:rPr lang="en-GB" sz="825" dirty="0">
                <a:hlinkClick r:id="rId3"/>
              </a:rPr>
              <a:t>r</a:t>
            </a:r>
            <a:r>
              <a:rPr lang="en-GB" sz="825" dirty="0"/>
              <a:t>)</a:t>
            </a:r>
          </a:p>
        </p:txBody>
      </p:sp>
      <p:sp>
        <p:nvSpPr>
          <p:cNvPr id="15" name="Title 1">
            <a:extLst>
              <a:ext uri="{FF2B5EF4-FFF2-40B4-BE49-F238E27FC236}">
                <a16:creationId xmlns:a16="http://schemas.microsoft.com/office/drawing/2014/main" id="{D69CC2E4-A32B-5C48-BF46-9DEE8182726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Control Block Data Structure</a:t>
            </a:r>
          </a:p>
        </p:txBody>
      </p:sp>
    </p:spTree>
    <p:extLst>
      <p:ext uri="{BB962C8B-B14F-4D97-AF65-F5344CB8AC3E}">
        <p14:creationId xmlns:p14="http://schemas.microsoft.com/office/powerpoint/2010/main" val="2462472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0041" y="1297392"/>
            <a:ext cx="2401025" cy="2540623"/>
          </a:xfrm>
        </p:spPr>
        <p:txBody>
          <a:bodyPr anchor="b">
            <a:normAutofit/>
          </a:bodyPr>
          <a:lstStyle/>
          <a:p>
            <a:pPr algn="r"/>
            <a:r>
              <a:rPr lang="en-GB" sz="3000" b="1" dirty="0">
                <a:solidFill>
                  <a:srgbClr val="FFFFFF"/>
                </a:solidFill>
              </a:rPr>
              <a:t>Process </a:t>
            </a:r>
            <a:br>
              <a:rPr lang="en-GB" sz="3000" b="1" dirty="0">
                <a:solidFill>
                  <a:srgbClr val="FFFFFF"/>
                </a:solidFill>
              </a:rPr>
            </a:br>
            <a:r>
              <a:rPr lang="en-GB" sz="3000" b="1" dirty="0">
                <a:solidFill>
                  <a:srgbClr val="FFFFFF"/>
                </a:solidFill>
              </a:rPr>
              <a:t>Life Cycle</a:t>
            </a:r>
          </a:p>
        </p:txBody>
      </p:sp>
      <p:sp>
        <p:nvSpPr>
          <p:cNvPr id="4" name="Content Placeholder 3">
            <a:extLst>
              <a:ext uri="{FF2B5EF4-FFF2-40B4-BE49-F238E27FC236}">
                <a16:creationId xmlns:a16="http://schemas.microsoft.com/office/drawing/2014/main" id="{F88461EF-B69A-46F3-94EA-59662D5F4AE2}"/>
              </a:ext>
            </a:extLst>
          </p:cNvPr>
          <p:cNvSpPr>
            <a:spLocks noGrp="1"/>
          </p:cNvSpPr>
          <p:nvPr>
            <p:ph idx="1"/>
          </p:nvPr>
        </p:nvSpPr>
        <p:spPr>
          <a:xfrm>
            <a:off x="539553" y="1218128"/>
            <a:ext cx="8170108" cy="4373397"/>
          </a:xfrm>
        </p:spPr>
        <p:txBody>
          <a:bodyPr anchor="ctr">
            <a:noAutofit/>
          </a:bodyPr>
          <a:lstStyle/>
          <a:p>
            <a:pPr marL="0" indent="0" algn="just">
              <a:buNone/>
            </a:pPr>
            <a:r>
              <a:rPr lang="en-GB" sz="1600" dirty="0">
                <a:ea typeface="Calibri" panose="020F0502020204030204" pitchFamily="34" charset="0"/>
                <a:cs typeface="Times New Roman" panose="02020603050405020304" pitchFamily="18" charset="0"/>
              </a:rPr>
              <a:t>The OS creates, schedules, assigns and terminates processes that are used by the CPU.</a:t>
            </a:r>
          </a:p>
          <a:p>
            <a:pPr marL="0" indent="0" algn="just">
              <a:buNone/>
            </a:pPr>
            <a:r>
              <a:rPr lang="en-GB" sz="1600" dirty="0"/>
              <a:t>When a process executes, it passes through different states. In general, a process will pass through the following five states:</a:t>
            </a:r>
          </a:p>
          <a:p>
            <a:pPr marL="0" indent="0" algn="just">
              <a:buNone/>
            </a:pPr>
            <a:r>
              <a:rPr lang="en-GB" sz="1600" b="1" dirty="0"/>
              <a:t>1. Start: </a:t>
            </a:r>
            <a:r>
              <a:rPr lang="en-GB" sz="1600" dirty="0"/>
              <a:t>The initial state when a process is first started.</a:t>
            </a:r>
          </a:p>
          <a:p>
            <a:pPr marL="0" indent="0" algn="just">
              <a:buNone/>
            </a:pPr>
            <a:r>
              <a:rPr lang="en-GB" sz="1600" b="1" dirty="0"/>
              <a:t>2. Ready: </a:t>
            </a:r>
            <a:r>
              <a:rPr lang="en-GB" sz="1600" dirty="0"/>
              <a:t>Here the process is waiting to be assigned to the processor by the operating system so that it can run. </a:t>
            </a:r>
          </a:p>
          <a:p>
            <a:pPr marL="0" indent="0" algn="just">
              <a:buNone/>
            </a:pPr>
            <a:r>
              <a:rPr lang="en-GB" sz="1600" b="1" dirty="0"/>
              <a:t>3. Running: </a:t>
            </a:r>
            <a:r>
              <a:rPr lang="en-GB" sz="1600" dirty="0"/>
              <a:t>When the process is assigned to the processor by the </a:t>
            </a:r>
            <a:r>
              <a:rPr lang="en-GB" sz="1600" b="1" dirty="0"/>
              <a:t>OS scheduler</a:t>
            </a:r>
            <a:r>
              <a:rPr lang="en-GB" sz="1600" dirty="0"/>
              <a:t>, the process state is set to running and the processor executes its instructions.</a:t>
            </a:r>
          </a:p>
          <a:p>
            <a:pPr marL="0" indent="0" algn="just">
              <a:buNone/>
            </a:pPr>
            <a:r>
              <a:rPr lang="en-GB" sz="1600" b="1" dirty="0"/>
              <a:t>4. Waiting: </a:t>
            </a:r>
            <a:r>
              <a:rPr lang="en-GB" sz="1600" dirty="0"/>
              <a:t>When the Process moves into the waiting state if it needs to </a:t>
            </a:r>
            <a:r>
              <a:rPr lang="en-GB" sz="1600" b="1" dirty="0"/>
              <a:t>wait</a:t>
            </a:r>
            <a:r>
              <a:rPr lang="en-GB" sz="1600" dirty="0"/>
              <a:t> for a resource, such as waiting for user input, or waiting for a file or peripheral device to become available. The OS can move it back to </a:t>
            </a:r>
            <a:r>
              <a:rPr lang="en-GB" sz="1600" b="1" dirty="0"/>
              <a:t>Running</a:t>
            </a:r>
            <a:r>
              <a:rPr lang="en-GB" sz="1600" dirty="0"/>
              <a:t> when the resource and memory is available.</a:t>
            </a:r>
          </a:p>
          <a:p>
            <a:pPr marL="0" indent="0" algn="just">
              <a:buNone/>
            </a:pPr>
            <a:r>
              <a:rPr lang="en-GB" sz="1600" b="1" dirty="0"/>
              <a:t>5. Terminated or Exit</a:t>
            </a:r>
            <a:r>
              <a:rPr lang="en-GB" sz="1600" dirty="0"/>
              <a:t>: When the process finishes its execution, the OS moves it to the terminated state where it is removed from main memory e.g. when you close a program.</a:t>
            </a:r>
          </a:p>
          <a:p>
            <a:pPr marL="0" indent="0" algn="just">
              <a:buNone/>
            </a:pPr>
            <a:r>
              <a:rPr lang="en-GB" sz="1600" dirty="0"/>
              <a:t>Note: These stages / states are not standardised and can differ, usually  in different operating systems.</a:t>
            </a:r>
          </a:p>
        </p:txBody>
      </p:sp>
      <p:sp>
        <p:nvSpPr>
          <p:cNvPr id="11" name="Title 1">
            <a:extLst>
              <a:ext uri="{FF2B5EF4-FFF2-40B4-BE49-F238E27FC236}">
                <a16:creationId xmlns:a16="http://schemas.microsoft.com/office/drawing/2014/main" id="{ADBA79C5-77B4-BA47-A43E-999E3483EAAF}"/>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Process Life Cycle</a:t>
            </a:r>
          </a:p>
        </p:txBody>
      </p:sp>
    </p:spTree>
    <p:extLst>
      <p:ext uri="{BB962C8B-B14F-4D97-AF65-F5344CB8AC3E}">
        <p14:creationId xmlns:p14="http://schemas.microsoft.com/office/powerpoint/2010/main" val="24762895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dirty="0">
                <a:solidFill>
                  <a:schemeClr val="bg1"/>
                </a:solidFill>
              </a:rPr>
              <a:t>Computing term: a </a:t>
            </a:r>
            <a:r>
              <a:rPr lang="en-GB" b="1" dirty="0">
                <a:solidFill>
                  <a:schemeClr val="bg1"/>
                </a:solidFill>
              </a:rPr>
              <a:t>thread</a:t>
            </a:r>
          </a:p>
        </p:txBody>
      </p:sp>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5516" y="1111882"/>
            <a:ext cx="2428481" cy="41173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305" y="1268760"/>
            <a:ext cx="6998333" cy="3577389"/>
          </a:xfrm>
        </p:spPr>
        <p:txBody>
          <a:bodyPr>
            <a:noAutofit/>
          </a:bodyPr>
          <a:lstStyle/>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As mentioned, a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 is an executing program in memory. </a:t>
            </a:r>
          </a:p>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The OS splits a process up into threads</a:t>
            </a:r>
            <a:r>
              <a:rPr lang="en-GB" sz="1500" dirty="0">
                <a:ea typeface="Calibri" panose="020F0502020204030204" pitchFamily="34" charset="0"/>
                <a:cs typeface="Times New Roman" panose="02020603050405020304" pitchFamily="18" charset="0"/>
              </a:rPr>
              <a:t>. Each Thread is an execution unit that is part of a process.</a:t>
            </a:r>
          </a:p>
          <a:p>
            <a:pPr marL="257175" indent="-257175">
              <a:spcBef>
                <a:spcPts val="0"/>
              </a:spcBef>
              <a:tabLst>
                <a:tab pos="342900" algn="l"/>
              </a:tabLst>
            </a:pPr>
            <a:r>
              <a:rPr lang="en-GB" sz="1500" dirty="0"/>
              <a:t>The OS divides a process up into multiple threads of execution. </a:t>
            </a:r>
          </a:p>
          <a:p>
            <a:pPr marL="257175" indent="-257175">
              <a:spcBef>
                <a:spcPts val="0"/>
              </a:spcBef>
              <a:tabLst>
                <a:tab pos="342900" algn="l"/>
              </a:tabLst>
            </a:pPr>
            <a:r>
              <a:rPr lang="en-GB" sz="1500" dirty="0"/>
              <a:t>Similar to the PCB, information about a thread is held in a </a:t>
            </a:r>
            <a:r>
              <a:rPr lang="en-GB" sz="1500" b="1" dirty="0"/>
              <a:t>thread control block (TCB).</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a:t>
            </a:r>
            <a:r>
              <a:rPr lang="en-GB" sz="1500" b="1" dirty="0">
                <a:ea typeface="Calibri" panose="020F0502020204030204" pitchFamily="34" charset="0"/>
                <a:cs typeface="Times New Roman" panose="02020603050405020304" pitchFamily="18" charset="0"/>
              </a:rPr>
              <a:t>thread</a:t>
            </a:r>
            <a:r>
              <a:rPr lang="en-GB" sz="1500" dirty="0">
                <a:ea typeface="Calibri" panose="020F0502020204030204" pitchFamily="34" charset="0"/>
                <a:cs typeface="Times New Roman" panose="02020603050405020304" pitchFamily="18" charset="0"/>
              </a:rPr>
              <a:t> executes part of the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 code. </a:t>
            </a:r>
            <a:r>
              <a:rPr lang="en-GB" sz="1500" b="1" dirty="0">
                <a:ea typeface="Calibri" panose="020F0502020204030204" pitchFamily="34" charset="0"/>
                <a:cs typeface="Times New Roman" panose="02020603050405020304" pitchFamily="18" charset="0"/>
              </a:rPr>
              <a:t>A thread</a:t>
            </a:r>
            <a:r>
              <a:rPr lang="en-GB" sz="1500" dirty="0">
                <a:ea typeface="Calibri" panose="020F0502020204030204" pitchFamily="34" charset="0"/>
                <a:cs typeface="Times New Roman" panose="02020603050405020304" pitchFamily="18" charset="0"/>
              </a:rPr>
              <a:t> is a segment of a </a:t>
            </a:r>
            <a:r>
              <a:rPr lang="en-GB" sz="1500" b="1" dirty="0">
                <a:ea typeface="Calibri" panose="020F0502020204030204" pitchFamily="34" charset="0"/>
                <a:cs typeface="Times New Roman" panose="02020603050405020304" pitchFamily="18" charset="0"/>
              </a:rPr>
              <a:t>process</a:t>
            </a:r>
            <a:r>
              <a:rPr lang="en-GB" sz="1500" dirty="0">
                <a:ea typeface="Calibri" panose="020F0502020204030204" pitchFamily="34" charset="0"/>
                <a:cs typeface="Times New Roman" panose="02020603050405020304" pitchFamily="18" charset="0"/>
              </a:rPr>
              <a:t>.</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process can have multiple threads, all executing at the same time.</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a:t>
            </a:r>
            <a:r>
              <a:rPr lang="en-GB" sz="1500" b="1" dirty="0">
                <a:ea typeface="Calibri" panose="020F0502020204030204" pitchFamily="34" charset="0"/>
                <a:cs typeface="Times New Roman" panose="02020603050405020304" pitchFamily="18" charset="0"/>
              </a:rPr>
              <a:t>thread</a:t>
            </a:r>
            <a:r>
              <a:rPr lang="en-GB" sz="1500" dirty="0">
                <a:ea typeface="Calibri" panose="020F0502020204030204" pitchFamily="34" charset="0"/>
                <a:cs typeface="Times New Roman" panose="02020603050405020304" pitchFamily="18" charset="0"/>
              </a:rPr>
              <a:t> is a basic </a:t>
            </a:r>
            <a:r>
              <a:rPr lang="en-GB" sz="1500" b="1" dirty="0">
                <a:ea typeface="Calibri" panose="020F0502020204030204" pitchFamily="34" charset="0"/>
                <a:cs typeface="Times New Roman" panose="02020603050405020304" pitchFamily="18" charset="0"/>
              </a:rPr>
              <a:t>execution </a:t>
            </a:r>
            <a:r>
              <a:rPr lang="en-GB" sz="1500" dirty="0">
                <a:ea typeface="Calibri" panose="020F0502020204030204" pitchFamily="34" charset="0"/>
                <a:cs typeface="Times New Roman" panose="02020603050405020304" pitchFamily="18" charset="0"/>
              </a:rPr>
              <a:t>unit which the OS operating system allocates </a:t>
            </a:r>
            <a:br>
              <a:rPr lang="en-GB" sz="1500" dirty="0">
                <a:ea typeface="Calibri" panose="020F0502020204030204" pitchFamily="34" charset="0"/>
                <a:cs typeface="Times New Roman" panose="02020603050405020304" pitchFamily="18" charset="0"/>
              </a:rPr>
            </a:br>
            <a:r>
              <a:rPr lang="en-GB" sz="1500" dirty="0">
                <a:ea typeface="Calibri" panose="020F0502020204030204" pitchFamily="34" charset="0"/>
                <a:cs typeface="Times New Roman" panose="02020603050405020304" pitchFamily="18" charset="0"/>
              </a:rPr>
              <a:t>processor time. </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A thread is managed by the </a:t>
            </a:r>
            <a:r>
              <a:rPr lang="en-GB" sz="1500" b="1" dirty="0">
                <a:ea typeface="Calibri" panose="020F0502020204030204" pitchFamily="34" charset="0"/>
                <a:cs typeface="Times New Roman" panose="02020603050405020304" pitchFamily="18" charset="0"/>
              </a:rPr>
              <a:t>scheduler</a:t>
            </a:r>
            <a:r>
              <a:rPr lang="en-GB" sz="1500" dirty="0">
                <a:ea typeface="Calibri" panose="020F0502020204030204" pitchFamily="34" charset="0"/>
                <a:cs typeface="Times New Roman" panose="02020603050405020304" pitchFamily="18" charset="0"/>
              </a:rPr>
              <a:t>. </a:t>
            </a:r>
          </a:p>
          <a:p>
            <a:pPr marL="257175" indent="-257175">
              <a:spcBef>
                <a:spcPts val="0"/>
              </a:spcBef>
              <a:tabLst>
                <a:tab pos="342900" algn="l"/>
              </a:tabLst>
            </a:pPr>
            <a:r>
              <a:rPr lang="en-GB" sz="1500" b="1" dirty="0">
                <a:solidFill>
                  <a:srgbClr val="202124"/>
                </a:solidFill>
                <a:ea typeface="Calibri" panose="020F0502020204030204" pitchFamily="34" charset="0"/>
                <a:cs typeface="Times New Roman" panose="02020603050405020304" pitchFamily="18" charset="0"/>
              </a:rPr>
              <a:t>Context switching </a:t>
            </a:r>
            <a:r>
              <a:rPr lang="en-GB" sz="1500" dirty="0">
                <a:solidFill>
                  <a:srgbClr val="202124"/>
                </a:solidFill>
                <a:ea typeface="Calibri" panose="020F0502020204030204" pitchFamily="34" charset="0"/>
                <a:cs typeface="Times New Roman" panose="02020603050405020304" pitchFamily="18" charset="0"/>
              </a:rPr>
              <a:t>runs two or more threads at the same time</a:t>
            </a:r>
            <a:r>
              <a:rPr lang="en-GB" sz="1500" dirty="0">
                <a:ea typeface="Calibri" panose="020F0502020204030204" pitchFamily="34" charset="0"/>
                <a:cs typeface="Times New Roman" panose="02020603050405020304" pitchFamily="18" charset="0"/>
              </a:rPr>
              <a:t> </a:t>
            </a:r>
            <a:r>
              <a:rPr lang="en-GB" sz="1500" dirty="0">
                <a:solidFill>
                  <a:srgbClr val="202124"/>
                </a:solidFill>
                <a:ea typeface="Calibri" panose="020F0502020204030204" pitchFamily="34" charset="0"/>
                <a:cs typeface="Times New Roman" panose="02020603050405020304" pitchFamily="18" charset="0"/>
              </a:rPr>
              <a:t>on a single CPU core. </a:t>
            </a:r>
          </a:p>
          <a:p>
            <a:pPr marL="257175" indent="-257175">
              <a:spcBef>
                <a:spcPts val="0"/>
              </a:spcBef>
              <a:tabLst>
                <a:tab pos="342900" algn="l"/>
              </a:tabLst>
            </a:pPr>
            <a:r>
              <a:rPr lang="en-GB" sz="1500" b="1" dirty="0">
                <a:ea typeface="Calibri" panose="020F0502020204030204" pitchFamily="34" charset="0"/>
                <a:cs typeface="Times New Roman" panose="02020603050405020304" pitchFamily="18" charset="0"/>
              </a:rPr>
              <a:t>Multithreading</a:t>
            </a:r>
            <a:r>
              <a:rPr lang="en-GB" sz="1500" dirty="0">
                <a:ea typeface="Calibri" panose="020F0502020204030204" pitchFamily="34" charset="0"/>
                <a:cs typeface="Times New Roman" panose="02020603050405020304" pitchFamily="18" charset="0"/>
              </a:rPr>
              <a:t> refers to multiple threads of execution managed by the OS. </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In simple terms, two or more threads of a same process are executing simultaneously. </a:t>
            </a:r>
            <a:r>
              <a:rPr lang="en-GB" sz="1500" dirty="0">
                <a:solidFill>
                  <a:srgbClr val="202124"/>
                </a:solidFill>
                <a:ea typeface="Calibri" panose="020F0502020204030204" pitchFamily="34" charset="0"/>
                <a:cs typeface="Times New Roman" panose="02020603050405020304" pitchFamily="18" charset="0"/>
              </a:rPr>
              <a:t>This improves system </a:t>
            </a:r>
            <a:r>
              <a:rPr lang="en-GB" sz="1500" dirty="0">
                <a:ea typeface="Calibri" panose="020F0502020204030204" pitchFamily="34" charset="0"/>
                <a:cs typeface="Times New Roman" panose="02020603050405020304" pitchFamily="18" charset="0"/>
              </a:rPr>
              <a:t>performance and is sometimes known as parallelism or concurrent programming.</a:t>
            </a:r>
          </a:p>
          <a:p>
            <a:pPr marL="257175" indent="-257175">
              <a:spcBef>
                <a:spcPts val="0"/>
              </a:spcBef>
              <a:tabLst>
                <a:tab pos="342900" algn="l"/>
              </a:tabLst>
            </a:pPr>
            <a:r>
              <a:rPr lang="en-GB" sz="1500" dirty="0">
                <a:ea typeface="Calibri" panose="020F0502020204030204" pitchFamily="34" charset="0"/>
                <a:cs typeface="Times New Roman" panose="02020603050405020304" pitchFamily="18" charset="0"/>
              </a:rPr>
              <a:t>Each thread belongs to one process. </a:t>
            </a:r>
          </a:p>
          <a:p>
            <a:pPr marL="0" indent="0">
              <a:spcBef>
                <a:spcPts val="0"/>
              </a:spcBef>
              <a:buNone/>
            </a:pPr>
            <a:endParaRPr lang="en-GB" sz="1500" dirty="0">
              <a:solidFill>
                <a:srgbClr val="222222"/>
              </a:solidFill>
            </a:endParaRPr>
          </a:p>
        </p:txBody>
      </p:sp>
      <p:sp>
        <p:nvSpPr>
          <p:cNvPr id="13" name="Title 1">
            <a:extLst>
              <a:ext uri="{FF2B5EF4-FFF2-40B4-BE49-F238E27FC236}">
                <a16:creationId xmlns:a16="http://schemas.microsoft.com/office/drawing/2014/main" id="{958B6D9E-5B69-6C42-8FB6-4B6E217B764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Thread? </a:t>
            </a:r>
          </a:p>
        </p:txBody>
      </p:sp>
    </p:spTree>
    <p:extLst>
      <p:ext uri="{BB962C8B-B14F-4D97-AF65-F5344CB8AC3E}">
        <p14:creationId xmlns:p14="http://schemas.microsoft.com/office/powerpoint/2010/main" val="105851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descr="Diagram, venn diagram&#10;&#10;Description automatically generated">
            <a:extLst>
              <a:ext uri="{FF2B5EF4-FFF2-40B4-BE49-F238E27FC236}">
                <a16:creationId xmlns:a16="http://schemas.microsoft.com/office/drawing/2014/main" id="{37BE4D2F-5D38-42E5-AA9E-A35BC1B092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0376" y="908720"/>
            <a:ext cx="2823621" cy="4583473"/>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3528" y="1340768"/>
            <a:ext cx="5863176" cy="4583473"/>
          </a:xfrm>
        </p:spPr>
        <p:txBody>
          <a:bodyPr>
            <a:noAutofit/>
          </a:bodyPr>
          <a:lstStyle/>
          <a:p>
            <a:pPr marL="0" indent="0" algn="just">
              <a:lnSpc>
                <a:spcPct val="107000"/>
              </a:lnSpc>
              <a:spcAft>
                <a:spcPts val="600"/>
              </a:spcAft>
              <a:buNone/>
              <a:tabLst>
                <a:tab pos="342900" algn="l"/>
              </a:tabLst>
            </a:pPr>
            <a:r>
              <a:rPr lang="en-GB" sz="1500" dirty="0">
                <a:ea typeface="Calibri" panose="020F0502020204030204" pitchFamily="34" charset="0"/>
                <a:cs typeface="Times New Roman" panose="02020603050405020304" pitchFamily="18" charset="0"/>
              </a:rPr>
              <a:t>Threads are very useful when a process has multiple tasks to perform independently of the others.</a:t>
            </a:r>
          </a:p>
          <a:p>
            <a:pPr marL="257175" indent="-257175" algn="just">
              <a:lnSpc>
                <a:spcPct val="107000"/>
              </a:lnSpc>
              <a:spcAft>
                <a:spcPts val="600"/>
              </a:spcAft>
              <a:tabLst>
                <a:tab pos="342900" algn="l"/>
              </a:tabLst>
            </a:pPr>
            <a:r>
              <a:rPr lang="en-GB" sz="1500" dirty="0">
                <a:ea typeface="Calibri" panose="020F0502020204030204" pitchFamily="34" charset="0"/>
                <a:cs typeface="Times New Roman" panose="02020603050405020304" pitchFamily="18" charset="0"/>
              </a:rPr>
              <a:t>Example: A web browser as a process running in memory and that process is split into multiple threads. One thread could be the browser window, another thread the webpage content being loaded, another the video playing using the graphics card, another the audio coming through the video using the soundcard etc.</a:t>
            </a:r>
          </a:p>
          <a:p>
            <a:pPr marL="257175" indent="-257175" algn="just">
              <a:lnSpc>
                <a:spcPct val="107000"/>
              </a:lnSpc>
              <a:spcAft>
                <a:spcPts val="600"/>
              </a:spcAft>
              <a:tabLst>
                <a:tab pos="342900" algn="l"/>
              </a:tabLst>
            </a:pPr>
            <a:r>
              <a:rPr lang="en-GB" sz="1500" dirty="0">
                <a:ea typeface="Calibri" panose="020F0502020204030204" pitchFamily="34" charset="0"/>
                <a:cs typeface="Times New Roman" panose="02020603050405020304" pitchFamily="18" charset="0"/>
              </a:rPr>
              <a:t>Example: “For example in a word processor, a background thread may check spelling and grammar while a foreground thread processes user input ( keystrokes ), while yet a third thread loads images from the hard drive, and a fourth does periodic automatic backups of the file being edited. Another example is a web server - Multiple threads allow for multiple requests to be satisfied simultaneously, without having to service requests sequentially” 1 by 1. </a:t>
            </a:r>
            <a:r>
              <a:rPr lang="en-GB" sz="525" dirty="0">
                <a:ea typeface="Calibri" panose="020F0502020204030204" pitchFamily="34" charset="0"/>
                <a:cs typeface="Times New Roman" panose="02020603050405020304" pitchFamily="18" charset="0"/>
              </a:rPr>
              <a:t>(</a:t>
            </a:r>
            <a:r>
              <a:rPr lang="en-GB" sz="525" u="sng" dirty="0">
                <a:solidFill>
                  <a:srgbClr val="0563C1"/>
                </a:solidFill>
                <a:ea typeface="Calibri" panose="020F0502020204030204" pitchFamily="34" charset="0"/>
                <a:cs typeface="Times New Roman" panose="02020603050405020304" pitchFamily="18" charset="0"/>
                <a:hlinkClick r:id="rId5"/>
              </a:rPr>
              <a:t>r</a:t>
            </a:r>
            <a:r>
              <a:rPr lang="en-GB" sz="525" dirty="0">
                <a:ea typeface="Calibri" panose="020F0502020204030204" pitchFamily="34" charset="0"/>
                <a:cs typeface="Times New Roman" panose="02020603050405020304" pitchFamily="18" charset="0"/>
              </a:rPr>
              <a:t>)</a:t>
            </a:r>
            <a:endParaRPr lang="en-GB" sz="1500" dirty="0">
              <a:ea typeface="Calibri" panose="020F0502020204030204" pitchFamily="34" charset="0"/>
              <a:cs typeface="Times New Roman" panose="02020603050405020304" pitchFamily="18" charset="0"/>
            </a:endParaRPr>
          </a:p>
          <a:p>
            <a:pPr marL="0" indent="0">
              <a:spcBef>
                <a:spcPts val="0"/>
              </a:spcBef>
              <a:buNone/>
            </a:pPr>
            <a:endParaRPr lang="en-GB" sz="1800" dirty="0">
              <a:solidFill>
                <a:srgbClr val="222222"/>
              </a:solidFill>
            </a:endParaRPr>
          </a:p>
        </p:txBody>
      </p:sp>
      <p:sp>
        <p:nvSpPr>
          <p:cNvPr id="13" name="Title 1">
            <a:extLst>
              <a:ext uri="{FF2B5EF4-FFF2-40B4-BE49-F238E27FC236}">
                <a16:creationId xmlns:a16="http://schemas.microsoft.com/office/drawing/2014/main" id="{064457F3-1BCA-8645-BC26-5B087D63FADF}"/>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Thread? </a:t>
            </a:r>
          </a:p>
        </p:txBody>
      </p:sp>
    </p:spTree>
    <p:extLst>
      <p:ext uri="{BB962C8B-B14F-4D97-AF65-F5344CB8AC3E}">
        <p14:creationId xmlns:p14="http://schemas.microsoft.com/office/powerpoint/2010/main" val="3403121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User mode &amp; Kernel mode.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5681" y="1239828"/>
            <a:ext cx="8632637" cy="4536504"/>
          </a:xfrm>
        </p:spPr>
        <p:txBody>
          <a:bodyPr>
            <a:noAutofit/>
          </a:bodyPr>
          <a:lstStyle/>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CPUs have two main modes and </a:t>
            </a:r>
            <a:r>
              <a:rPr lang="en-GB" sz="1800" b="1" dirty="0">
                <a:solidFill>
                  <a:srgbClr val="202122"/>
                </a:solidFill>
                <a:ea typeface="Times New Roman" panose="02020603050405020304" pitchFamily="18" charset="0"/>
                <a:cs typeface="Times New Roman" panose="02020603050405020304" pitchFamily="18" charset="0"/>
              </a:rPr>
              <a:t>s</a:t>
            </a:r>
            <a:r>
              <a:rPr lang="en-GB" sz="1800" b="1" dirty="0"/>
              <a:t>ystem memory can be</a:t>
            </a:r>
            <a:r>
              <a:rPr lang="en-GB" sz="1800" dirty="0"/>
              <a:t> divided into two spaces: </a:t>
            </a:r>
            <a:r>
              <a:rPr lang="en-GB" sz="1800" b="1" dirty="0"/>
              <a:t>User mode and User space </a:t>
            </a:r>
            <a:r>
              <a:rPr lang="en-GB" sz="1800" dirty="0"/>
              <a:t>(aka userland) </a:t>
            </a:r>
            <a:r>
              <a:rPr lang="en-GB" sz="1800" b="1" dirty="0"/>
              <a:t>and kernel mode / Kernel Space</a:t>
            </a:r>
            <a:r>
              <a:rPr lang="en-GB" sz="1800" dirty="0">
                <a:solidFill>
                  <a:srgbClr val="202122"/>
                </a:solidFill>
                <a:ea typeface="Times New Roman" panose="02020603050405020304" pitchFamily="18" charset="0"/>
                <a:cs typeface="Times New Roman" panose="02020603050405020304" pitchFamily="18" charset="0"/>
              </a:rPr>
              <a:t>. </a:t>
            </a:r>
            <a:endParaRPr lang="en-GB" sz="1800" dirty="0"/>
          </a:p>
          <a:p>
            <a:pPr algn="just">
              <a:spcBef>
                <a:spcPts val="0"/>
              </a:spcBef>
            </a:pPr>
            <a:r>
              <a:rPr lang="en-GB" sz="1800" b="1" dirty="0"/>
              <a:t>User space contains all the user programs/processes </a:t>
            </a:r>
            <a:r>
              <a:rPr lang="en-GB" sz="1800" dirty="0"/>
              <a:t>that run outside the operating system's kernel. </a:t>
            </a:r>
          </a:p>
          <a:p>
            <a:pPr algn="just">
              <a:spcBef>
                <a:spcPts val="0"/>
              </a:spcBef>
            </a:pPr>
            <a:r>
              <a:rPr lang="en-GB" sz="1800" b="1" dirty="0"/>
              <a:t>Kernel space is where the Kernel runs and provides it’s services</a:t>
            </a:r>
            <a:r>
              <a:rPr lang="en-GB" sz="1800" dirty="0"/>
              <a:t>.</a:t>
            </a:r>
          </a:p>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In kernel mode there is unrestricted access to all machine resources, including CPU executions. </a:t>
            </a:r>
          </a:p>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In User mode there are restrictions that limit and disallow direct access to machine resources.</a:t>
            </a:r>
          </a:p>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This is for security purposes. More on this later (</a:t>
            </a:r>
            <a:r>
              <a:rPr lang="en-GB" sz="1800" b="1" dirty="0">
                <a:solidFill>
                  <a:srgbClr val="202122"/>
                </a:solidFill>
                <a:ea typeface="Times New Roman" panose="02020603050405020304" pitchFamily="18" charset="0"/>
                <a:cs typeface="Times New Roman" panose="02020603050405020304" pitchFamily="18" charset="0"/>
              </a:rPr>
              <a:t>System Security Protection Rings</a:t>
            </a:r>
            <a:r>
              <a:rPr lang="en-GB" sz="1800" dirty="0">
                <a:solidFill>
                  <a:srgbClr val="202122"/>
                </a:solidFill>
                <a:ea typeface="Times New Roman" panose="02020603050405020304" pitchFamily="18" charset="0"/>
                <a:cs typeface="Times New Roman" panose="02020603050405020304" pitchFamily="18" charset="0"/>
              </a:rPr>
              <a:t>).</a:t>
            </a:r>
            <a:endParaRPr lang="en-GB" sz="1800" dirty="0">
              <a:ea typeface="Calibri" panose="020F0502020204030204" pitchFamily="34" charset="0"/>
              <a:cs typeface="Times New Roman" panose="02020603050405020304" pitchFamily="18" charset="0"/>
            </a:endParaRPr>
          </a:p>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In kernel mode there is unrestricted access to the system and is used by the Kernel for e.g. controlling system memory, communicating with all hardware and I/O devices. </a:t>
            </a:r>
            <a:endParaRPr lang="en-GB" sz="1800" dirty="0">
              <a:ea typeface="Calibri" panose="020F0502020204030204" pitchFamily="34" charset="0"/>
              <a:cs typeface="Times New Roman" panose="02020603050405020304" pitchFamily="18" charset="0"/>
            </a:endParaRPr>
          </a:p>
          <a:p>
            <a:pPr algn="just">
              <a:spcBef>
                <a:spcPts val="0"/>
              </a:spcBef>
            </a:pPr>
            <a:r>
              <a:rPr lang="en-GB" sz="1800" dirty="0">
                <a:solidFill>
                  <a:srgbClr val="202122"/>
                </a:solidFill>
                <a:ea typeface="Times New Roman" panose="02020603050405020304" pitchFamily="18" charset="0"/>
                <a:cs typeface="Times New Roman" panose="02020603050405020304" pitchFamily="18" charset="0"/>
              </a:rPr>
              <a:t>User mode is used by Application programs and can only access limited system resources.</a:t>
            </a:r>
            <a:endParaRPr lang="en-GB" sz="18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64BBA363-F700-C740-84EB-68C3512998A3}"/>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What is User Mode &amp; Kernel Mode? </a:t>
            </a:r>
          </a:p>
        </p:txBody>
      </p:sp>
    </p:spTree>
    <p:extLst>
      <p:ext uri="{BB962C8B-B14F-4D97-AF65-F5344CB8AC3E}">
        <p14:creationId xmlns:p14="http://schemas.microsoft.com/office/powerpoint/2010/main" val="3558708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Context switching &amp; </a:t>
            </a:r>
            <a:r>
              <a:rPr lang="en-GB" sz="3300" b="1" dirty="0">
                <a:solidFill>
                  <a:schemeClr val="bg1"/>
                </a:solidFill>
              </a:rPr>
              <a:t>Multitasking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384195"/>
            <a:ext cx="7952428" cy="3507738"/>
          </a:xfrm>
        </p:spPr>
        <p:txBody>
          <a:bodyPr>
            <a:noAutofit/>
          </a:bodyPr>
          <a:lstStyle/>
          <a:p>
            <a:pPr algn="just">
              <a:lnSpc>
                <a:spcPct val="120000"/>
              </a:lnSpc>
              <a:spcBef>
                <a:spcPts val="0"/>
              </a:spcBef>
            </a:pPr>
            <a:r>
              <a:rPr lang="en-GB" sz="2000" dirty="0"/>
              <a:t>This allows for 1 CPU to handle several processes or threads without the need for additional CPUs. </a:t>
            </a:r>
          </a:p>
          <a:p>
            <a:pPr algn="just">
              <a:lnSpc>
                <a:spcPct val="120000"/>
              </a:lnSpc>
              <a:spcBef>
                <a:spcPts val="0"/>
              </a:spcBef>
            </a:pPr>
            <a:r>
              <a:rPr lang="en-GB" sz="2000" dirty="0"/>
              <a:t>This is the ability of </a:t>
            </a:r>
            <a:r>
              <a:rPr lang="en-GB" sz="2000" b="1" dirty="0"/>
              <a:t>multitasking</a:t>
            </a:r>
            <a:r>
              <a:rPr lang="en-GB" sz="2000" dirty="0"/>
              <a:t> </a:t>
            </a:r>
            <a:r>
              <a:rPr lang="en-GB" sz="2000" b="1" dirty="0"/>
              <a:t>operating systems</a:t>
            </a:r>
            <a:r>
              <a:rPr lang="en-GB" sz="2000" dirty="0"/>
              <a:t>.</a:t>
            </a:r>
          </a:p>
          <a:p>
            <a:pPr algn="just">
              <a:lnSpc>
                <a:spcPct val="120000"/>
              </a:lnSpc>
              <a:spcBef>
                <a:spcPts val="0"/>
              </a:spcBef>
            </a:pPr>
            <a:r>
              <a:rPr lang="en-GB" sz="2000" b="1" dirty="0"/>
              <a:t>Multitasking</a:t>
            </a:r>
            <a:r>
              <a:rPr lang="en-GB" sz="2000" dirty="0"/>
              <a:t> uses </a:t>
            </a:r>
            <a:r>
              <a:rPr lang="en-GB" sz="2000" b="1" dirty="0"/>
              <a:t>context switching </a:t>
            </a:r>
            <a:r>
              <a:rPr lang="en-GB" sz="2000" dirty="0"/>
              <a:t>to allow different processes to run at the same time.</a:t>
            </a:r>
          </a:p>
        </p:txBody>
      </p:sp>
      <p:pic>
        <p:nvPicPr>
          <p:cNvPr id="9" name="Picture 8" descr="Diagram&#10;&#10;Description automatically generated">
            <a:extLst>
              <a:ext uri="{FF2B5EF4-FFF2-40B4-BE49-F238E27FC236}">
                <a16:creationId xmlns:a16="http://schemas.microsoft.com/office/drawing/2014/main" id="{B7CAA7F9-0320-4842-B18E-FF616D614E1C}"/>
              </a:ext>
            </a:extLst>
          </p:cNvPr>
          <p:cNvPicPr>
            <a:picLocks noChangeAspect="1"/>
          </p:cNvPicPr>
          <p:nvPr/>
        </p:nvPicPr>
        <p:blipFill rotWithShape="1">
          <a:blip r:embed="rId3">
            <a:extLst>
              <a:ext uri="{28A0092B-C50C-407E-A947-70E740481C1C}">
                <a14:useLocalDpi xmlns:a14="http://schemas.microsoft.com/office/drawing/2010/main" val="0"/>
              </a:ext>
            </a:extLst>
          </a:blip>
          <a:srcRect b="7829"/>
          <a:stretch/>
        </p:blipFill>
        <p:spPr>
          <a:xfrm>
            <a:off x="2184767" y="3429000"/>
            <a:ext cx="4763367" cy="2075316"/>
          </a:xfrm>
          <a:prstGeom prst="rect">
            <a:avLst/>
          </a:prstGeom>
        </p:spPr>
      </p:pic>
      <p:sp>
        <p:nvSpPr>
          <p:cNvPr id="11" name="Title 1">
            <a:extLst>
              <a:ext uri="{FF2B5EF4-FFF2-40B4-BE49-F238E27FC236}">
                <a16:creationId xmlns:a16="http://schemas.microsoft.com/office/drawing/2014/main" id="{21EAF47D-503A-DE47-AD1D-51EB0F50B7D6}"/>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Context Switching &amp; Multitasking? </a:t>
            </a:r>
          </a:p>
        </p:txBody>
      </p:sp>
    </p:spTree>
    <p:extLst>
      <p:ext uri="{BB962C8B-B14F-4D97-AF65-F5344CB8AC3E}">
        <p14:creationId xmlns:p14="http://schemas.microsoft.com/office/powerpoint/2010/main" val="2219299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sz="3300" b="1" dirty="0">
                <a:solidFill>
                  <a:schemeClr val="bg1"/>
                </a:solidFill>
                <a:ea typeface="Calibri" panose="020F0502020204030204" pitchFamily="34" charset="0"/>
                <a:cs typeface="Times New Roman" panose="02020603050405020304" pitchFamily="18" charset="0"/>
              </a:rPr>
              <a:t>Multiprogramming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7200" y="1118877"/>
            <a:ext cx="8075240" cy="3731420"/>
          </a:xfrm>
        </p:spPr>
        <p:txBody>
          <a:bodyPr>
            <a:noAutofit/>
          </a:bodyPr>
          <a:lstStyle/>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 ability of an OS to execute more than one program on a single processor is also known as </a:t>
            </a:r>
            <a:r>
              <a:rPr lang="en-GB" sz="2000" b="1" dirty="0">
                <a:ea typeface="Calibri" panose="020F0502020204030204" pitchFamily="34" charset="0"/>
                <a:cs typeface="Times New Roman" panose="02020603050405020304" pitchFamily="18" charset="0"/>
              </a:rPr>
              <a:t>Multiprogramming / a Multiprogramming environment</a:t>
            </a:r>
            <a:r>
              <a:rPr lang="en-GB" sz="2000" dirty="0">
                <a:ea typeface="Calibri" panose="020F0502020204030204" pitchFamily="34" charset="0"/>
                <a:cs typeface="Times New Roman" panose="02020603050405020304" pitchFamily="18" charset="0"/>
              </a:rPr>
              <a:t>. E.g. A computer running PowerPoint and Chrome at the same time</a:t>
            </a:r>
            <a:r>
              <a:rPr lang="en-GB" sz="2000" b="1" dirty="0">
                <a:ea typeface="Calibri" panose="020F0502020204030204" pitchFamily="34" charset="0"/>
                <a:cs typeface="Times New Roman" panose="02020603050405020304" pitchFamily="18" charset="0"/>
              </a:rPr>
              <a:t>.</a:t>
            </a:r>
          </a:p>
          <a:p>
            <a:pPr marL="257175" indent="-257175" algn="just">
              <a:lnSpc>
                <a:spcPct val="107000"/>
              </a:lnSpc>
              <a:spcAft>
                <a:spcPts val="600"/>
              </a:spcAft>
              <a:tabLst>
                <a:tab pos="342900" algn="l"/>
              </a:tabLst>
            </a:pPr>
            <a:r>
              <a:rPr lang="en-GB" sz="2000" dirty="0">
                <a:solidFill>
                  <a:srgbClr val="202124"/>
                </a:solidFill>
                <a:ea typeface="Calibri" panose="020F0502020204030204" pitchFamily="34" charset="0"/>
                <a:cs typeface="Times New Roman" panose="02020603050405020304" pitchFamily="18" charset="0"/>
              </a:rPr>
              <a:t>In truth however, there is no true simultaneous execution of different programs, since there is only one core processor, and one CPU core can only execute one thing at a time.</a:t>
            </a: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The</a:t>
            </a:r>
            <a:r>
              <a:rPr lang="en-GB" sz="2000" b="1" dirty="0">
                <a:ea typeface="Calibri" panose="020F0502020204030204" pitchFamily="34" charset="0"/>
                <a:cs typeface="Times New Roman" panose="02020603050405020304" pitchFamily="18" charset="0"/>
              </a:rPr>
              <a:t> </a:t>
            </a:r>
            <a:r>
              <a:rPr lang="en-GB" sz="2000" dirty="0">
                <a:ea typeface="Calibri" panose="020F0502020204030204" pitchFamily="34" charset="0"/>
                <a:cs typeface="Times New Roman" panose="02020603050405020304" pitchFamily="18" charset="0"/>
              </a:rPr>
              <a:t>process that enables this to occur is called </a:t>
            </a:r>
            <a:r>
              <a:rPr lang="en-GB" sz="2000" b="1" dirty="0">
                <a:ea typeface="Calibri" panose="020F0502020204030204" pitchFamily="34" charset="0"/>
                <a:cs typeface="Times New Roman" panose="02020603050405020304" pitchFamily="18" charset="0"/>
              </a:rPr>
              <a:t>process scheduling</a:t>
            </a:r>
            <a:r>
              <a:rPr lang="en-GB" sz="2000" dirty="0">
                <a:ea typeface="Calibri" panose="020F0502020204030204" pitchFamily="34" charset="0"/>
                <a:cs typeface="Times New Roman" panose="02020603050405020304" pitchFamily="18" charset="0"/>
              </a:rPr>
              <a:t>. The OS decides which process gets the CPU, when and for how long.</a:t>
            </a:r>
          </a:p>
          <a:p>
            <a:pPr marL="257175" indent="-257175" algn="just">
              <a:lnSpc>
                <a:spcPct val="107000"/>
              </a:lnSpc>
              <a:spcAft>
                <a:spcPts val="600"/>
              </a:spcAft>
              <a:tabLst>
                <a:tab pos="342900" algn="l"/>
              </a:tabLst>
            </a:pPr>
            <a:r>
              <a:rPr lang="en-GB" sz="2000" dirty="0">
                <a:ea typeface="Calibri" panose="020F0502020204030204" pitchFamily="34" charset="0"/>
                <a:cs typeface="Times New Roman" panose="02020603050405020304" pitchFamily="18" charset="0"/>
              </a:rPr>
              <a:t>This process is also called </a:t>
            </a:r>
            <a:r>
              <a:rPr lang="en-GB" sz="2000" b="1" dirty="0">
                <a:ea typeface="Calibri" panose="020F0502020204030204" pitchFamily="34" charset="0"/>
                <a:cs typeface="Times New Roman" panose="02020603050405020304" pitchFamily="18" charset="0"/>
              </a:rPr>
              <a:t>processor management</a:t>
            </a:r>
            <a:r>
              <a:rPr lang="en-GB" sz="2000" dirty="0">
                <a:ea typeface="Calibri" panose="020F0502020204030204" pitchFamily="34" charset="0"/>
                <a:cs typeface="Times New Roman" panose="02020603050405020304" pitchFamily="18" charset="0"/>
              </a:rPr>
              <a:t> / </a:t>
            </a:r>
            <a:r>
              <a:rPr lang="en-GB" sz="2000" b="1" dirty="0">
                <a:ea typeface="Calibri" panose="020F0502020204030204" pitchFamily="34" charset="0"/>
                <a:cs typeface="Times New Roman" panose="02020603050405020304" pitchFamily="18" charset="0"/>
              </a:rPr>
              <a:t>CPU Scheduling. </a:t>
            </a:r>
            <a:r>
              <a:rPr lang="en-GB" sz="2000" dirty="0">
                <a:ea typeface="Calibri" panose="020F0502020204030204" pitchFamily="34" charset="0"/>
                <a:cs typeface="Times New Roman" panose="02020603050405020304" pitchFamily="18" charset="0"/>
              </a:rPr>
              <a:t>And is one of the key functions of an OS.</a:t>
            </a:r>
            <a:endParaRPr lang="en-GB" sz="2000" dirty="0">
              <a:solidFill>
                <a:srgbClr val="000000"/>
              </a:solidFill>
            </a:endParaRPr>
          </a:p>
          <a:p>
            <a:pPr marL="0" marR="22860" indent="0" algn="just">
              <a:spcBef>
                <a:spcPts val="0"/>
              </a:spcBef>
              <a:buNone/>
            </a:pPr>
            <a:endParaRPr lang="en-GB" sz="2000" dirty="0">
              <a:ea typeface="Calibri" panose="020F0502020204030204" pitchFamily="34" charset="0"/>
              <a:cs typeface="Times New Roman" panose="02020603050405020304" pitchFamily="18" charset="0"/>
            </a:endParaRPr>
          </a:p>
        </p:txBody>
      </p:sp>
      <p:sp>
        <p:nvSpPr>
          <p:cNvPr id="9" name="Title 1">
            <a:extLst>
              <a:ext uri="{FF2B5EF4-FFF2-40B4-BE49-F238E27FC236}">
                <a16:creationId xmlns:a16="http://schemas.microsoft.com/office/drawing/2014/main" id="{5E4ECC9E-197A-374E-99EB-CE5C0A6FC9E1}"/>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0096003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iagram&#10;&#10;Description automatically generated">
            <a:extLst>
              <a:ext uri="{FF2B5EF4-FFF2-40B4-BE49-F238E27FC236}">
                <a16:creationId xmlns:a16="http://schemas.microsoft.com/office/drawing/2014/main" id="{974C7129-FC11-48F6-A5D7-46D005F2BC8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9192"/>
          <a:stretch/>
        </p:blipFill>
        <p:spPr>
          <a:xfrm>
            <a:off x="1950069" y="1835412"/>
            <a:ext cx="4992497" cy="3400197"/>
          </a:xfrm>
          <a:prstGeom prst="rect">
            <a:avLst/>
          </a:prstGeom>
        </p:spPr>
      </p:pic>
      <p:sp>
        <p:nvSpPr>
          <p:cNvPr id="13" name="TextBox 12">
            <a:extLst>
              <a:ext uri="{FF2B5EF4-FFF2-40B4-BE49-F238E27FC236}">
                <a16:creationId xmlns:a16="http://schemas.microsoft.com/office/drawing/2014/main" id="{219C385C-B179-4F30-8A0B-6B110DEBA6D5}"/>
              </a:ext>
            </a:extLst>
          </p:cNvPr>
          <p:cNvSpPr txBox="1"/>
          <p:nvPr/>
        </p:nvSpPr>
        <p:spPr>
          <a:xfrm>
            <a:off x="3513169" y="5782356"/>
            <a:ext cx="1688283" cy="161583"/>
          </a:xfrm>
          <a:prstGeom prst="rect">
            <a:avLst/>
          </a:prstGeom>
          <a:noFill/>
        </p:spPr>
        <p:txBody>
          <a:bodyPr wrap="none" rtlCol="0">
            <a:spAutoFit/>
          </a:bodyPr>
          <a:lstStyle/>
          <a:p>
            <a:pPr algn="r">
              <a:spcAft>
                <a:spcPts val="450"/>
              </a:spcAft>
            </a:pPr>
            <a:r>
              <a:rPr lang="en-GB" sz="450" dirty="0">
                <a:solidFill>
                  <a:schemeClr val="bg1">
                    <a:lumMod val="65000"/>
                  </a:schemeClr>
                </a:solidFill>
                <a:hlinkClick r:id="rId4" tooltip="http://melonicedlatte.com/computerarchitecture/2018/11/08/145326.html">
                  <a:extLst>
                    <a:ext uri="{A12FA001-AC4F-418D-AE19-62706E023703}">
                      <ahyp:hlinkClr xmlns:ahyp="http://schemas.microsoft.com/office/drawing/2018/hyperlinkcolor" val="tx"/>
                    </a:ext>
                  </a:extLst>
                </a:hlinkClick>
              </a:rPr>
              <a:t>This Photo</a:t>
            </a:r>
            <a:r>
              <a:rPr lang="en-GB" sz="450" dirty="0">
                <a:solidFill>
                  <a:schemeClr val="bg1">
                    <a:lumMod val="65000"/>
                  </a:schemeClr>
                </a:solidFill>
              </a:rPr>
              <a:t> by Unknown Author is licensed under </a:t>
            </a:r>
            <a:r>
              <a:rPr lang="en-GB" sz="450" dirty="0">
                <a:solidFill>
                  <a:schemeClr val="bg1">
                    <a:lumMod val="65000"/>
                  </a:schemeClr>
                </a:solidFill>
                <a:hlinkClick r:id="rId5" tooltip="https://creativecommons.org/licenses/by-nc/3.0/">
                  <a:extLst>
                    <a:ext uri="{A12FA001-AC4F-418D-AE19-62706E023703}">
                      <ahyp:hlinkClr xmlns:ahyp="http://schemas.microsoft.com/office/drawing/2018/hyperlinkcolor" val="tx"/>
                    </a:ext>
                  </a:extLst>
                </a:hlinkClick>
              </a:rPr>
              <a:t>CC BY-NC</a:t>
            </a:r>
            <a:endParaRPr lang="en-GB" sz="450" dirty="0">
              <a:solidFill>
                <a:schemeClr val="bg1">
                  <a:lumMod val="65000"/>
                </a:schemeClr>
              </a:solidFill>
            </a:endParaRPr>
          </a:p>
        </p:txBody>
      </p:sp>
      <p:graphicFrame>
        <p:nvGraphicFramePr>
          <p:cNvPr id="6" name="Table 6">
            <a:extLst>
              <a:ext uri="{FF2B5EF4-FFF2-40B4-BE49-F238E27FC236}">
                <a16:creationId xmlns:a16="http://schemas.microsoft.com/office/drawing/2014/main" id="{C45A21C5-7123-40C6-995C-42552ECD00E5}"/>
              </a:ext>
            </a:extLst>
          </p:cNvPr>
          <p:cNvGraphicFramePr>
            <a:graphicFrameLocks noGrp="1"/>
          </p:cNvGraphicFramePr>
          <p:nvPr/>
        </p:nvGraphicFramePr>
        <p:xfrm>
          <a:off x="1038748" y="3153871"/>
          <a:ext cx="6815140" cy="388620"/>
        </p:xfrm>
        <a:graphic>
          <a:graphicData uri="http://schemas.openxmlformats.org/drawingml/2006/table">
            <a:tbl>
              <a:tblPr firstRow="1" bandRow="1">
                <a:tableStyleId>{5C22544A-7EE6-4342-B048-85BDC9FD1C3A}</a:tableStyleId>
              </a:tblPr>
              <a:tblGrid>
                <a:gridCol w="3407570">
                  <a:extLst>
                    <a:ext uri="{9D8B030D-6E8A-4147-A177-3AD203B41FA5}">
                      <a16:colId xmlns:a16="http://schemas.microsoft.com/office/drawing/2014/main" val="2995595029"/>
                    </a:ext>
                  </a:extLst>
                </a:gridCol>
                <a:gridCol w="3407570">
                  <a:extLst>
                    <a:ext uri="{9D8B030D-6E8A-4147-A177-3AD203B41FA5}">
                      <a16:colId xmlns:a16="http://schemas.microsoft.com/office/drawing/2014/main" val="3702933182"/>
                    </a:ext>
                  </a:extLst>
                </a:gridCol>
              </a:tblGrid>
              <a:tr h="388620">
                <a:tc>
                  <a:txBody>
                    <a:bodyPr/>
                    <a:lstStyle/>
                    <a:p>
                      <a:r>
                        <a:rPr lang="en-GB" sz="2100" dirty="0">
                          <a:solidFill>
                            <a:schemeClr val="tx1"/>
                          </a:solidFill>
                        </a:rPr>
                        <a:t>Old.</a:t>
                      </a:r>
                    </a:p>
                  </a:txBody>
                  <a:tcPr marL="68580" marR="68580" marT="34290" marB="34290">
                    <a:noFill/>
                  </a:tcPr>
                </a:tc>
                <a:tc>
                  <a:txBody>
                    <a:bodyPr/>
                    <a:lstStyle/>
                    <a:p>
                      <a:pPr algn="r"/>
                      <a:r>
                        <a:rPr lang="en-GB" sz="2100" dirty="0">
                          <a:solidFill>
                            <a:schemeClr val="tx1"/>
                          </a:solidFill>
                        </a:rPr>
                        <a:t>New.</a:t>
                      </a:r>
                    </a:p>
                  </a:txBody>
                  <a:tcPr marL="68580" marR="68580" marT="34290" marB="34290">
                    <a:noFill/>
                  </a:tcPr>
                </a:tc>
                <a:extLst>
                  <a:ext uri="{0D108BD9-81ED-4DB2-BD59-A6C34878D82A}">
                    <a16:rowId xmlns:a16="http://schemas.microsoft.com/office/drawing/2014/main" val="1846593175"/>
                  </a:ext>
                </a:extLst>
              </a:tr>
            </a:tbl>
          </a:graphicData>
        </a:graphic>
      </p:graphicFrame>
      <p:sp>
        <p:nvSpPr>
          <p:cNvPr id="3" name="TextBox 2">
            <a:extLst>
              <a:ext uri="{FF2B5EF4-FFF2-40B4-BE49-F238E27FC236}">
                <a16:creationId xmlns:a16="http://schemas.microsoft.com/office/drawing/2014/main" id="{FBD7321A-4C9A-4486-9E9D-EDDAFA081D9F}"/>
              </a:ext>
            </a:extLst>
          </p:cNvPr>
          <p:cNvSpPr txBox="1"/>
          <p:nvPr/>
        </p:nvSpPr>
        <p:spPr>
          <a:xfrm>
            <a:off x="549519" y="1096748"/>
            <a:ext cx="8044962" cy="738664"/>
          </a:xfrm>
          <a:prstGeom prst="rect">
            <a:avLst/>
          </a:prstGeom>
          <a:noFill/>
        </p:spPr>
        <p:txBody>
          <a:bodyPr wrap="square" rtlCol="0">
            <a:spAutoFit/>
          </a:bodyPr>
          <a:lstStyle/>
          <a:p>
            <a:r>
              <a:rPr lang="en-GB" sz="2100" dirty="0"/>
              <a:t>A Multiprogramming OS can run multiple programs at the same time.</a:t>
            </a:r>
          </a:p>
        </p:txBody>
      </p:sp>
      <p:sp>
        <p:nvSpPr>
          <p:cNvPr id="14" name="Title 1">
            <a:extLst>
              <a:ext uri="{FF2B5EF4-FFF2-40B4-BE49-F238E27FC236}">
                <a16:creationId xmlns:a16="http://schemas.microsoft.com/office/drawing/2014/main" id="{08C0CD3C-0F49-C24C-B612-B44F3F0FAF50}"/>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Multiprogramming</a:t>
            </a:r>
          </a:p>
        </p:txBody>
      </p:sp>
    </p:spTree>
    <p:extLst>
      <p:ext uri="{BB962C8B-B14F-4D97-AF65-F5344CB8AC3E}">
        <p14:creationId xmlns:p14="http://schemas.microsoft.com/office/powerpoint/2010/main" val="22416668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739010" cy="775252"/>
          </a:xfrm>
        </p:spPr>
        <p:txBody>
          <a:bodyPr>
            <a:normAutofit/>
          </a:bodyPr>
          <a:lstStyle/>
          <a:p>
            <a:r>
              <a:rPr lang="en-GB" b="1" dirty="0">
                <a:solidFill>
                  <a:schemeClr val="bg1"/>
                </a:solidFill>
              </a:rPr>
              <a:t>OS: Security.</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89514" y="1110259"/>
            <a:ext cx="7954107" cy="3263504"/>
          </a:xfrm>
        </p:spPr>
        <p:txBody>
          <a:bodyPr>
            <a:noAutofit/>
          </a:bodyPr>
          <a:lstStyle/>
          <a:p>
            <a:pPr marL="0" indent="0" algn="just">
              <a:lnSpc>
                <a:spcPct val="107000"/>
              </a:lnSpc>
              <a:spcAft>
                <a:spcPts val="600"/>
              </a:spcAft>
              <a:buNone/>
            </a:pPr>
            <a:r>
              <a:rPr lang="en-GB" sz="2000" dirty="0">
                <a:ea typeface="Calibri" panose="020F0502020204030204" pitchFamily="34" charset="0"/>
                <a:cs typeface="Times New Roman" panose="02020603050405020304" pitchFamily="18" charset="0"/>
              </a:rPr>
              <a:t>There are several ways in which modern OSs can protect the computer system e.g.</a:t>
            </a:r>
          </a:p>
          <a:p>
            <a:pPr marL="257175" indent="-257175" algn="just">
              <a:lnSpc>
                <a:spcPct val="107000"/>
              </a:lnSpc>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Authentication:</a:t>
            </a:r>
            <a:r>
              <a:rPr lang="en-GB" sz="2000" dirty="0">
                <a:ea typeface="Calibri" panose="020F0502020204030204" pitchFamily="34" charset="0"/>
                <a:cs typeface="Times New Roman" panose="02020603050405020304" pitchFamily="18" charset="0"/>
              </a:rPr>
              <a:t> includes the OS identifying each user that wants to access and use the system. The OS identifies or authenticates users in several ways such as requiring users to provide a valid Username &amp; Password, Biometric recognition such as fingerprint, eye retina or signature recognition or a user entering a card/key into a slot to login into the system.</a:t>
            </a:r>
          </a:p>
          <a:p>
            <a:pPr marL="257175" indent="-257175" algn="just">
              <a:lnSpc>
                <a:spcPct val="107000"/>
              </a:lnSpc>
              <a:buFont typeface="Symbol" panose="05050102010706020507" pitchFamily="18" charset="2"/>
              <a:buChar char=""/>
            </a:pPr>
            <a:endParaRPr lang="en-GB" sz="2000" dirty="0">
              <a:ea typeface="Calibri" panose="020F0502020204030204" pitchFamily="34" charset="0"/>
              <a:cs typeface="Times New Roman" panose="02020603050405020304" pitchFamily="18" charset="0"/>
            </a:endParaRPr>
          </a:p>
          <a:p>
            <a:pPr marL="257175" indent="-257175" algn="just">
              <a:lnSpc>
                <a:spcPct val="107000"/>
              </a:lnSpc>
              <a:spcAft>
                <a:spcPts val="600"/>
              </a:spcAft>
              <a:buFont typeface="Symbol" panose="05050102010706020507" pitchFamily="18" charset="2"/>
              <a:buChar char=""/>
            </a:pPr>
            <a:r>
              <a:rPr lang="en-GB" sz="2000" b="1" dirty="0">
                <a:ea typeface="Calibri" panose="020F0502020204030204" pitchFamily="34" charset="0"/>
                <a:cs typeface="Times New Roman" panose="02020603050405020304" pitchFamily="18" charset="0"/>
              </a:rPr>
              <a:t>Program &amp; System security:</a:t>
            </a:r>
            <a:r>
              <a:rPr lang="en-GB" sz="2000" dirty="0">
                <a:ea typeface="Calibri" panose="020F0502020204030204" pitchFamily="34" charset="0"/>
                <a:cs typeface="Times New Roman" panose="02020603050405020304" pitchFamily="18" charset="0"/>
              </a:rPr>
              <a:t> Many modern OSs have built-in anti-virus and firewall programs to block malicious programs. They can also flag potential network threats.</a:t>
            </a:r>
          </a:p>
          <a:p>
            <a:pPr marL="0" marR="22860" indent="0" algn="just">
              <a:spcBef>
                <a:spcPts val="0"/>
              </a:spcBef>
              <a:buNone/>
            </a:pPr>
            <a:endParaRPr lang="en-GB" sz="2000" i="0" dirty="0">
              <a:solidFill>
                <a:srgbClr val="202124"/>
              </a:solidFill>
              <a:effectLst/>
              <a:highlight>
                <a:srgbClr val="FFFF00"/>
              </a:highlight>
            </a:endParaRPr>
          </a:p>
        </p:txBody>
      </p:sp>
      <p:sp>
        <p:nvSpPr>
          <p:cNvPr id="9" name="Title 1">
            <a:extLst>
              <a:ext uri="{FF2B5EF4-FFF2-40B4-BE49-F238E27FC236}">
                <a16:creationId xmlns:a16="http://schemas.microsoft.com/office/drawing/2014/main" id="{D8E48741-F3C3-E34A-9D65-5F4B405EE1DE}"/>
              </a:ext>
            </a:extLst>
          </p:cNvPr>
          <p:cNvSpPr txBox="1">
            <a:spLocks/>
          </p:cNvSpPr>
          <p:nvPr/>
        </p:nvSpPr>
        <p:spPr>
          <a:xfrm>
            <a:off x="457200" y="274638"/>
            <a:ext cx="8229600" cy="83724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OS Security</a:t>
            </a:r>
          </a:p>
        </p:txBody>
      </p:sp>
    </p:spTree>
    <p:extLst>
      <p:ext uri="{BB962C8B-B14F-4D97-AF65-F5344CB8AC3E}">
        <p14:creationId xmlns:p14="http://schemas.microsoft.com/office/powerpoint/2010/main" val="4945159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42071" y="1054586"/>
            <a:ext cx="6110040" cy="4678670"/>
          </a:xfrm>
        </p:spPr>
        <p:txBody>
          <a:bodyPr anchor="t">
            <a:noAutofit/>
          </a:bodyPr>
          <a:lstStyle/>
          <a:p>
            <a:pPr algn="just"/>
            <a:r>
              <a:rPr lang="en-GB" sz="1800" dirty="0">
                <a:solidFill>
                  <a:srgbClr val="3A343A"/>
                </a:solidFill>
              </a:rPr>
              <a:t>Programs/Processes require differing levels of access to resources and hardware</a:t>
            </a:r>
            <a:r>
              <a:rPr lang="en-GB" sz="1800" dirty="0">
                <a:solidFill>
                  <a:schemeClr val="bg1">
                    <a:lumMod val="50000"/>
                  </a:schemeClr>
                </a:solidFill>
              </a:rPr>
              <a:t>.</a:t>
            </a:r>
          </a:p>
          <a:p>
            <a:pPr algn="just"/>
            <a:r>
              <a:rPr lang="en-GB" sz="1800" dirty="0"/>
              <a:t>The OS use protection rings provide different levels of access to resources. </a:t>
            </a:r>
          </a:p>
          <a:p>
            <a:pPr algn="just"/>
            <a:r>
              <a:rPr lang="en-GB" sz="1800" dirty="0">
                <a:solidFill>
                  <a:srgbClr val="3A343A"/>
                </a:solidFill>
              </a:rPr>
              <a:t>The OS executes processes in different layered “rings”, each ring has different access rights to system resources. </a:t>
            </a:r>
          </a:p>
          <a:p>
            <a:pPr algn="just"/>
            <a:r>
              <a:rPr lang="en-GB" sz="1800" dirty="0">
                <a:solidFill>
                  <a:srgbClr val="3A343A"/>
                </a:solidFill>
              </a:rPr>
              <a:t>Ring 0, the central ring has the highest privileges, and each layer above has decreased access rights.</a:t>
            </a:r>
            <a:endParaRPr lang="en-GB" sz="1800" dirty="0">
              <a:solidFill>
                <a:schemeClr val="bg1">
                  <a:lumMod val="50000"/>
                </a:schemeClr>
              </a:solidFill>
            </a:endParaRPr>
          </a:p>
          <a:p>
            <a:pPr algn="just"/>
            <a:r>
              <a:rPr lang="en-GB" sz="1800" dirty="0">
                <a:solidFill>
                  <a:schemeClr val="bg1">
                    <a:lumMod val="50000"/>
                  </a:schemeClr>
                </a:solidFill>
              </a:rPr>
              <a:t>O</a:t>
            </a:r>
            <a:r>
              <a:rPr lang="en-GB" sz="1800" dirty="0">
                <a:solidFill>
                  <a:srgbClr val="3A343A"/>
                </a:solidFill>
              </a:rPr>
              <a:t>nly ring 0, where the Kernel operates, has direct access to memory and the CPU</a:t>
            </a:r>
            <a:r>
              <a:rPr lang="en-GB" sz="1800" dirty="0">
                <a:solidFill>
                  <a:schemeClr val="bg1">
                    <a:lumMod val="50000"/>
                  </a:schemeClr>
                </a:solidFill>
              </a:rPr>
              <a:t>.</a:t>
            </a:r>
          </a:p>
          <a:p>
            <a:pPr algn="just"/>
            <a:r>
              <a:rPr lang="en-GB" sz="1800" dirty="0"/>
              <a:t>User space is where the user's programs run. They are executed under Ring 3 and have limited access to system resources.</a:t>
            </a:r>
          </a:p>
        </p:txBody>
      </p:sp>
    </p:spTree>
    <p:extLst>
      <p:ext uri="{BB962C8B-B14F-4D97-AF65-F5344CB8AC3E}">
        <p14:creationId xmlns:p14="http://schemas.microsoft.com/office/powerpoint/2010/main" val="1003166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6106523" y="1895678"/>
            <a:ext cx="2692734" cy="2724618"/>
          </a:xfrm>
          <a:prstGeom prst="rect">
            <a:avLst/>
          </a:prstGeom>
        </p:spPr>
      </p:pic>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03931" y="950195"/>
            <a:ext cx="5867093" cy="3670101"/>
          </a:xfrm>
        </p:spPr>
        <p:txBody>
          <a:bodyPr anchor="t">
            <a:noAutofit/>
          </a:bodyPr>
          <a:lstStyle/>
          <a:p>
            <a:r>
              <a:rPr lang="en-GB" sz="1800" dirty="0">
                <a:solidFill>
                  <a:schemeClr val="bg1">
                    <a:lumMod val="50000"/>
                  </a:schemeClr>
                </a:solidFill>
              </a:rPr>
              <a:t>O</a:t>
            </a:r>
            <a:r>
              <a:rPr lang="en-GB" sz="1800" dirty="0">
                <a:solidFill>
                  <a:srgbClr val="3A343A"/>
                </a:solidFill>
              </a:rPr>
              <a:t>nly ring 0, where the Kernel operates, has direct access to memory and the CPU</a:t>
            </a:r>
            <a:r>
              <a:rPr lang="en-GB" sz="1800" dirty="0">
                <a:solidFill>
                  <a:schemeClr val="bg1">
                    <a:lumMod val="50000"/>
                  </a:schemeClr>
                </a:solidFill>
              </a:rPr>
              <a:t>.</a:t>
            </a:r>
          </a:p>
          <a:p>
            <a:pPr lvl="1"/>
            <a:r>
              <a:rPr lang="en-GB" sz="1800" b="0" i="0" dirty="0">
                <a:solidFill>
                  <a:srgbClr val="202124"/>
                </a:solidFill>
                <a:effectLst/>
              </a:rPr>
              <a:t>“Code running here is said to be running in kernel mode. … </a:t>
            </a:r>
            <a:r>
              <a:rPr lang="en-GB" sz="1800" b="0" i="0" dirty="0">
                <a:solidFill>
                  <a:srgbClr val="3A343A"/>
                </a:solidFill>
                <a:effectLst/>
              </a:rPr>
              <a:t>Ring 1 is used to interact with and control hardware connected to your computer. Playing a song through speakers or headphones, or displaying video on your monitor, are examples of instructions that would need to run in this ring. Ring 2 is used for instructions that need to interact with the system storage, loading or saving files. These sorts of permissions are called </a:t>
            </a:r>
            <a:r>
              <a:rPr lang="en-GB" sz="1800" b="0" i="1" dirty="0">
                <a:solidFill>
                  <a:srgbClr val="3A343A"/>
                </a:solidFill>
                <a:effectLst/>
              </a:rPr>
              <a:t>input</a:t>
            </a:r>
            <a:r>
              <a:rPr lang="en-GB" sz="1800" b="0" i="0" dirty="0">
                <a:solidFill>
                  <a:srgbClr val="3A343A"/>
                </a:solidFill>
                <a:effectLst/>
              </a:rPr>
              <a:t> and </a:t>
            </a:r>
            <a:r>
              <a:rPr lang="en-GB" sz="1800" b="0" i="1" dirty="0">
                <a:solidFill>
                  <a:srgbClr val="3A343A"/>
                </a:solidFill>
                <a:effectLst/>
              </a:rPr>
              <a:t>output</a:t>
            </a:r>
            <a:r>
              <a:rPr lang="en-GB" sz="1800" b="0" i="0" dirty="0">
                <a:solidFill>
                  <a:srgbClr val="3A343A"/>
                </a:solidFill>
                <a:effectLst/>
              </a:rPr>
              <a:t>, as they involve moving data into or out of working memory (RAM). Loading a Word document from storage, for example, would be in ring 2. Viewing and editing the document would fall into ring 3, the application layer.</a:t>
            </a:r>
            <a:r>
              <a:rPr lang="en-GB" sz="1800" b="0" i="0" dirty="0">
                <a:solidFill>
                  <a:srgbClr val="202124"/>
                </a:solidFill>
                <a:effectLst/>
              </a:rPr>
              <a:t>” </a:t>
            </a:r>
            <a:r>
              <a:rPr lang="en-GB" sz="1800" dirty="0">
                <a:solidFill>
                  <a:srgbClr val="202124"/>
                </a:solidFill>
              </a:rPr>
              <a:t>(</a:t>
            </a:r>
            <a:r>
              <a:rPr lang="en-GB" sz="1800" dirty="0">
                <a:solidFill>
                  <a:srgbClr val="202124"/>
                </a:solidFill>
                <a:hlinkClick r:id="rId4"/>
              </a:rPr>
              <a:t>r</a:t>
            </a:r>
            <a:r>
              <a:rPr lang="en-GB" sz="1800" dirty="0">
                <a:solidFill>
                  <a:srgbClr val="202124"/>
                </a:solidFill>
              </a:rPr>
              <a:t>)</a:t>
            </a:r>
            <a:endParaRPr lang="en-GB" sz="1800" dirty="0"/>
          </a:p>
          <a:p>
            <a:pPr marL="0" indent="0">
              <a:buNone/>
            </a:pPr>
            <a:endParaRPr lang="en-GB" sz="1800" dirty="0"/>
          </a:p>
        </p:txBody>
      </p:sp>
      <p:sp>
        <p:nvSpPr>
          <p:cNvPr id="11" name="Title 1">
            <a:extLst>
              <a:ext uri="{FF2B5EF4-FFF2-40B4-BE49-F238E27FC236}">
                <a16:creationId xmlns:a16="http://schemas.microsoft.com/office/drawing/2014/main" id="{26A475B4-EAAF-8F44-B507-357EAA24F8C4}"/>
              </a:ext>
            </a:extLst>
          </p:cNvPr>
          <p:cNvSpPr>
            <a:spLocks noGrp="1"/>
          </p:cNvSpPr>
          <p:nvPr>
            <p:ph type="title"/>
          </p:nvPr>
        </p:nvSpPr>
        <p:spPr>
          <a:xfrm>
            <a:off x="971600" y="246387"/>
            <a:ext cx="7588358" cy="648986"/>
          </a:xfrm>
        </p:spPr>
        <p:txBody>
          <a:bodyPr anchor="b">
            <a:normAutofit/>
          </a:bodyPr>
          <a:lstStyle/>
          <a:p>
            <a:r>
              <a:rPr lang="en-GB" sz="3000" b="1" dirty="0"/>
              <a:t>System Security: Protection ring</a:t>
            </a:r>
          </a:p>
        </p:txBody>
      </p:sp>
    </p:spTree>
    <p:extLst>
      <p:ext uri="{BB962C8B-B14F-4D97-AF65-F5344CB8AC3E}">
        <p14:creationId xmlns:p14="http://schemas.microsoft.com/office/powerpoint/2010/main" val="6827105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Device Management: I/O Input Output.</a:t>
            </a:r>
          </a:p>
        </p:txBody>
      </p:sp>
      <p:pic>
        <p:nvPicPr>
          <p:cNvPr id="4" name="Picture 3" descr="Diagram&#10;&#10;Description automatically generated">
            <a:extLst>
              <a:ext uri="{FF2B5EF4-FFF2-40B4-BE49-F238E27FC236}">
                <a16:creationId xmlns:a16="http://schemas.microsoft.com/office/drawing/2014/main" id="{663B6751-833E-4CDB-B982-8B2E8FA07C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6322" y="1179723"/>
            <a:ext cx="2675421" cy="4498551"/>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57" y="1340768"/>
            <a:ext cx="5911911" cy="4176463"/>
          </a:xfrm>
        </p:spPr>
        <p:txBody>
          <a:bodyPr>
            <a:noAutofit/>
          </a:bodyPr>
          <a:lstStyle/>
          <a:p>
            <a:pPr marL="0" indent="0" algn="just">
              <a:lnSpc>
                <a:spcPct val="150000"/>
              </a:lnSpc>
              <a:buNone/>
            </a:pPr>
            <a:r>
              <a:rPr lang="en-GB" sz="1600" dirty="0"/>
              <a:t>A computer handles 3 main jobs: Input, Processing and Output. And one of the key roles of an OS is to manage Input and Output (I/O).</a:t>
            </a:r>
          </a:p>
          <a:p>
            <a:pPr marL="257175" indent="-257175" algn="just">
              <a:lnSpc>
                <a:spcPct val="150000"/>
              </a:lnSpc>
              <a:buFont typeface="Symbol" panose="05050102010706020507" pitchFamily="18" charset="2"/>
              <a:buChar char=""/>
            </a:pPr>
            <a:r>
              <a:rPr lang="en-GB" sz="1600" dirty="0"/>
              <a:t>There are a great variety of I/O devices e.g., a touchscreen, mouse,  monitor, keyboard, keypad, drawing tablet etc.</a:t>
            </a:r>
          </a:p>
          <a:p>
            <a:pPr marL="257175" indent="-257175" algn="just">
              <a:lnSpc>
                <a:spcPct val="150000"/>
              </a:lnSpc>
              <a:buFont typeface="Symbol" panose="05050102010706020507" pitchFamily="18" charset="2"/>
              <a:buChar char=""/>
            </a:pPr>
            <a:r>
              <a:rPr lang="en-GB" sz="1600" dirty="0"/>
              <a:t>Their functionality and speed vary greatly as do the methods for </a:t>
            </a:r>
            <a:br>
              <a:rPr lang="en-GB" sz="1600" dirty="0"/>
            </a:br>
            <a:r>
              <a:rPr lang="en-GB" sz="1600" dirty="0"/>
              <a:t>managing them.</a:t>
            </a:r>
          </a:p>
          <a:p>
            <a:pPr marL="257175" indent="-257175" algn="just">
              <a:lnSpc>
                <a:spcPct val="150000"/>
              </a:lnSpc>
              <a:buFont typeface="Symbol" panose="05050102010706020507" pitchFamily="18" charset="2"/>
              <a:buChar char=""/>
            </a:pPr>
            <a:r>
              <a:rPr lang="en-GB" sz="1600" dirty="0"/>
              <a:t>The OS manages device communication via their respective drivers. </a:t>
            </a:r>
          </a:p>
          <a:p>
            <a:pPr marL="257175" indent="-257175" algn="just">
              <a:lnSpc>
                <a:spcPct val="150000"/>
              </a:lnSpc>
              <a:buFont typeface="Symbol" panose="05050102010706020507" pitchFamily="18" charset="2"/>
              <a:buChar char=""/>
            </a:pPr>
            <a:r>
              <a:rPr lang="en-GB" sz="1600" dirty="0"/>
              <a:t>A device driver is simply a set of files that tells the peripheral and OS how to communicate with each other. </a:t>
            </a:r>
          </a:p>
          <a:p>
            <a:pPr marL="257175" indent="-257175" algn="just">
              <a:lnSpc>
                <a:spcPts val="1440"/>
              </a:lnSpc>
              <a:buFont typeface="Symbol" panose="05050102010706020507" pitchFamily="18" charset="2"/>
              <a:buChar char=""/>
            </a:pPr>
            <a:endParaRPr lang="en-GB" sz="1400" dirty="0"/>
          </a:p>
        </p:txBody>
      </p:sp>
      <p:sp>
        <p:nvSpPr>
          <p:cNvPr id="11" name="Title 1">
            <a:extLst>
              <a:ext uri="{FF2B5EF4-FFF2-40B4-BE49-F238E27FC236}">
                <a16:creationId xmlns:a16="http://schemas.microsoft.com/office/drawing/2014/main" id="{C468C394-D1C7-9649-BCB4-B3759048F7AB}"/>
              </a:ext>
            </a:extLst>
          </p:cNvPr>
          <p:cNvSpPr txBox="1">
            <a:spLocks/>
          </p:cNvSpPr>
          <p:nvPr/>
        </p:nvSpPr>
        <p:spPr>
          <a:xfrm>
            <a:off x="971600" y="246387"/>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Device Management: I/O </a:t>
            </a:r>
          </a:p>
        </p:txBody>
      </p:sp>
    </p:spTree>
    <p:extLst>
      <p:ext uri="{BB962C8B-B14F-4D97-AF65-F5344CB8AC3E}">
        <p14:creationId xmlns:p14="http://schemas.microsoft.com/office/powerpoint/2010/main" val="26526473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CFDA4-BA0D-D22A-C81A-606F2637FD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8D6010-BAE6-145E-CC86-E64E548BF223}"/>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Device Management: I/O Input Output.</a:t>
            </a:r>
          </a:p>
        </p:txBody>
      </p:sp>
      <p:pic>
        <p:nvPicPr>
          <p:cNvPr id="4" name="Picture 3" descr="Diagram&#10;&#10;Description automatically generated">
            <a:extLst>
              <a:ext uri="{FF2B5EF4-FFF2-40B4-BE49-F238E27FC236}">
                <a16:creationId xmlns:a16="http://schemas.microsoft.com/office/drawing/2014/main" id="{C40190DB-864E-CE73-ACFB-090CC0B138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6176" y="1143719"/>
            <a:ext cx="2675421" cy="4498551"/>
          </a:xfrm>
          <a:prstGeom prst="rect">
            <a:avLst/>
          </a:prstGeom>
        </p:spPr>
      </p:pic>
      <p:sp>
        <p:nvSpPr>
          <p:cNvPr id="15" name="Content Placeholder 2">
            <a:extLst>
              <a:ext uri="{FF2B5EF4-FFF2-40B4-BE49-F238E27FC236}">
                <a16:creationId xmlns:a16="http://schemas.microsoft.com/office/drawing/2014/main" id="{8B4971CE-5C4A-B269-DBEE-94D1B1A5035E}"/>
              </a:ext>
            </a:extLst>
          </p:cNvPr>
          <p:cNvSpPr>
            <a:spLocks noGrp="1"/>
          </p:cNvSpPr>
          <p:nvPr>
            <p:ph idx="1"/>
          </p:nvPr>
        </p:nvSpPr>
        <p:spPr>
          <a:xfrm>
            <a:off x="172257" y="1268760"/>
            <a:ext cx="5911911" cy="4248471"/>
          </a:xfrm>
        </p:spPr>
        <p:txBody>
          <a:bodyPr>
            <a:noAutofit/>
          </a:bodyPr>
          <a:lstStyle/>
          <a:p>
            <a:pPr marL="257175" indent="-257175">
              <a:lnSpc>
                <a:spcPct val="150000"/>
              </a:lnSpc>
              <a:buFont typeface="Symbol" panose="05050102010706020507" pitchFamily="18" charset="2"/>
              <a:buChar char=""/>
            </a:pPr>
            <a:r>
              <a:rPr lang="en-GB" sz="1600" dirty="0"/>
              <a:t>All hardware require a driver, from internal graphics card, sound card, network card to external peripherals such as printers.</a:t>
            </a:r>
          </a:p>
          <a:p>
            <a:pPr marL="257175" indent="-257175" algn="just">
              <a:lnSpc>
                <a:spcPct val="150000"/>
              </a:lnSpc>
              <a:buFont typeface="Symbol" panose="05050102010706020507" pitchFamily="18" charset="2"/>
              <a:buChar char=""/>
            </a:pPr>
            <a:r>
              <a:rPr lang="en-GB" sz="1600" dirty="0"/>
              <a:t>The OS controls which program/process gets the device, when and for how much time.</a:t>
            </a:r>
          </a:p>
          <a:p>
            <a:pPr marL="257175" indent="-257175" algn="just">
              <a:lnSpc>
                <a:spcPct val="150000"/>
              </a:lnSpc>
              <a:buFont typeface="Symbol" panose="05050102010706020507" pitchFamily="18" charset="2"/>
              <a:buChar char=""/>
            </a:pPr>
            <a:r>
              <a:rPr lang="en-GB" sz="1600" dirty="0"/>
              <a:t>The OS allocates and de-allocates a device to the CPU when it needs to be used. </a:t>
            </a:r>
            <a:r>
              <a:rPr lang="en-GB" sz="1600" dirty="0">
                <a:solidFill>
                  <a:srgbClr val="202124"/>
                </a:solidFill>
                <a:ea typeface="Calibri" panose="020F0502020204030204" pitchFamily="34" charset="0"/>
                <a:cs typeface="Times New Roman" panose="02020603050405020304" pitchFamily="18" charset="0"/>
              </a:rPr>
              <a:t>One of the key parts and programs of the OS is the </a:t>
            </a:r>
            <a:r>
              <a:rPr lang="en-GB" sz="1600" b="1" dirty="0">
                <a:solidFill>
                  <a:srgbClr val="202124"/>
                </a:solidFill>
                <a:ea typeface="Calibri" panose="020F0502020204030204" pitchFamily="34" charset="0"/>
                <a:cs typeface="Times New Roman" panose="02020603050405020304" pitchFamily="18" charset="0"/>
              </a:rPr>
              <a:t>I/O</a:t>
            </a:r>
            <a:r>
              <a:rPr lang="en-GB" sz="1600" dirty="0">
                <a:solidFill>
                  <a:srgbClr val="202124"/>
                </a:solidFill>
                <a:ea typeface="Calibri" panose="020F0502020204030204" pitchFamily="34" charset="0"/>
                <a:cs typeface="Times New Roman" panose="02020603050405020304" pitchFamily="18" charset="0"/>
              </a:rPr>
              <a:t> </a:t>
            </a:r>
            <a:r>
              <a:rPr lang="en-GB" sz="1600" b="1" dirty="0">
                <a:solidFill>
                  <a:srgbClr val="202124"/>
                </a:solidFill>
                <a:ea typeface="Calibri" panose="020F0502020204030204" pitchFamily="34" charset="0"/>
                <a:cs typeface="Times New Roman" panose="02020603050405020304" pitchFamily="18" charset="0"/>
              </a:rPr>
              <a:t>Traffic Controller &amp; I/O scheduler</a:t>
            </a:r>
            <a:r>
              <a:rPr lang="en-GB" sz="1600" dirty="0">
                <a:solidFill>
                  <a:srgbClr val="202124"/>
                </a:solidFill>
                <a:ea typeface="Calibri" panose="020F0502020204030204" pitchFamily="34" charset="0"/>
                <a:cs typeface="Times New Roman" panose="02020603050405020304" pitchFamily="18" charset="0"/>
              </a:rPr>
              <a:t>. It keeps track of all devices and communication channels and the status of the processor and processes. It allocates and de-allocates the CPU to device requests via device interrupts</a:t>
            </a:r>
            <a:r>
              <a:rPr lang="en-GB" sz="1500" dirty="0">
                <a:solidFill>
                  <a:srgbClr val="202124"/>
                </a:solidFill>
                <a:ea typeface="Calibri" panose="020F0502020204030204" pitchFamily="34" charset="0"/>
                <a:cs typeface="Times New Roman" panose="02020603050405020304" pitchFamily="18" charset="0"/>
              </a:rPr>
              <a:t>. </a:t>
            </a:r>
            <a:r>
              <a:rPr lang="en-GB" sz="900" dirty="0">
                <a:solidFill>
                  <a:srgbClr val="202124"/>
                </a:solidFill>
                <a:ea typeface="Calibri" panose="020F0502020204030204" pitchFamily="34" charset="0"/>
                <a:cs typeface="Times New Roman" panose="02020603050405020304" pitchFamily="18" charset="0"/>
              </a:rPr>
              <a:t>For more information </a:t>
            </a:r>
            <a:r>
              <a:rPr lang="en-GB" sz="900" dirty="0">
                <a:solidFill>
                  <a:srgbClr val="202124"/>
                </a:solidFill>
                <a:ea typeface="Calibri" panose="020F0502020204030204" pitchFamily="34" charset="0"/>
                <a:cs typeface="Times New Roman" panose="02020603050405020304" pitchFamily="18" charset="0"/>
                <a:hlinkClick r:id="rId5"/>
              </a:rPr>
              <a:t>click-here</a:t>
            </a:r>
            <a:r>
              <a:rPr lang="en-GB" sz="900" dirty="0">
                <a:solidFill>
                  <a:srgbClr val="202124"/>
                </a:solidFill>
                <a:ea typeface="Calibri" panose="020F0502020204030204" pitchFamily="34" charset="0"/>
                <a:cs typeface="Times New Roman" panose="02020603050405020304" pitchFamily="18" charset="0"/>
              </a:rPr>
              <a:t>.</a:t>
            </a:r>
            <a:endParaRPr lang="en-GB" sz="900" dirty="0"/>
          </a:p>
          <a:p>
            <a:pPr marL="257175" indent="-257175" algn="just">
              <a:lnSpc>
                <a:spcPts val="1440"/>
              </a:lnSpc>
              <a:buFont typeface="Symbol" panose="05050102010706020507" pitchFamily="18" charset="2"/>
              <a:buChar char=""/>
            </a:pPr>
            <a:endParaRPr lang="en-GB" sz="1500" dirty="0"/>
          </a:p>
        </p:txBody>
      </p:sp>
      <p:sp>
        <p:nvSpPr>
          <p:cNvPr id="11" name="Title 1">
            <a:extLst>
              <a:ext uri="{FF2B5EF4-FFF2-40B4-BE49-F238E27FC236}">
                <a16:creationId xmlns:a16="http://schemas.microsoft.com/office/drawing/2014/main" id="{873FD1D7-D636-DE30-7D1D-D633E5672ACA}"/>
              </a:ext>
            </a:extLst>
          </p:cNvPr>
          <p:cNvSpPr txBox="1">
            <a:spLocks/>
          </p:cNvSpPr>
          <p:nvPr/>
        </p:nvSpPr>
        <p:spPr>
          <a:xfrm>
            <a:off x="971600" y="246387"/>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t>Device Management: I/O </a:t>
            </a:r>
          </a:p>
        </p:txBody>
      </p:sp>
    </p:spTree>
    <p:extLst>
      <p:ext uri="{BB962C8B-B14F-4D97-AF65-F5344CB8AC3E}">
        <p14:creationId xmlns:p14="http://schemas.microsoft.com/office/powerpoint/2010/main" val="38400497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dirty="0">
                <a:solidFill>
                  <a:srgbClr val="FFFFFF"/>
                </a:solidFill>
              </a:rPr>
              <a:t>Tutorial Research Activity: </a:t>
            </a:r>
            <a:r>
              <a:rPr lang="en-GB" sz="3000" b="1" dirty="0">
                <a:solidFill>
                  <a:schemeClr val="bg1"/>
                </a:solidFill>
              </a:rPr>
              <a:t>key functions.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70933" y="2246071"/>
            <a:ext cx="7886700" cy="2634896"/>
          </a:xfrm>
        </p:spPr>
        <p:txBody>
          <a:bodyPr>
            <a:normAutofit/>
          </a:bodyPr>
          <a:lstStyle/>
          <a:p>
            <a:pPr marL="385763" indent="-385763" algn="just">
              <a:lnSpc>
                <a:spcPct val="120000"/>
              </a:lnSpc>
              <a:spcBef>
                <a:spcPts val="0"/>
              </a:spcBef>
              <a:buFont typeface="+mj-lt"/>
              <a:buAutoNum type="arabicPeriod"/>
            </a:pPr>
            <a:r>
              <a:rPr lang="en-GB" sz="2625" dirty="0"/>
              <a:t>Research and document the </a:t>
            </a:r>
            <a:r>
              <a:rPr lang="en-GB" sz="2625" b="1" dirty="0"/>
              <a:t>key functions </a:t>
            </a:r>
            <a:r>
              <a:rPr lang="en-GB" sz="2625" dirty="0"/>
              <a:t>of an Operating System.</a:t>
            </a:r>
          </a:p>
          <a:p>
            <a:pPr marL="385763" indent="-385763" algn="just">
              <a:lnSpc>
                <a:spcPct val="120000"/>
              </a:lnSpc>
              <a:spcBef>
                <a:spcPts val="0"/>
              </a:spcBef>
              <a:buFont typeface="+mj-lt"/>
              <a:buAutoNum type="arabicPeriod"/>
            </a:pPr>
            <a:r>
              <a:rPr lang="en-GB" sz="2625" dirty="0"/>
              <a:t>Write your answer in module discussion forum under week 7. </a:t>
            </a:r>
            <a:endParaRPr lang="en-GB" sz="2400" dirty="0"/>
          </a:p>
        </p:txBody>
      </p:sp>
      <p:sp>
        <p:nvSpPr>
          <p:cNvPr id="11" name="Title 1">
            <a:extLst>
              <a:ext uri="{FF2B5EF4-FFF2-40B4-BE49-F238E27FC236}">
                <a16:creationId xmlns:a16="http://schemas.microsoft.com/office/drawing/2014/main" id="{DCBD53B6-B91C-1A4E-9405-2C2B82195693}"/>
              </a:ext>
            </a:extLst>
          </p:cNvPr>
          <p:cNvSpPr txBox="1">
            <a:spLocks/>
          </p:cNvSpPr>
          <p:nvPr/>
        </p:nvSpPr>
        <p:spPr>
          <a:xfrm>
            <a:off x="777821" y="850522"/>
            <a:ext cx="7588358" cy="648986"/>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dirty="0">
                <a:solidFill>
                  <a:srgbClr val="FF0000"/>
                </a:solidFill>
              </a:rPr>
              <a:t>Activity</a:t>
            </a:r>
            <a:r>
              <a:rPr lang="en-GB" sz="3000" b="1" dirty="0"/>
              <a:t> </a:t>
            </a:r>
          </a:p>
        </p:txBody>
      </p:sp>
    </p:spTree>
    <p:extLst>
      <p:ext uri="{BB962C8B-B14F-4D97-AF65-F5344CB8AC3E}">
        <p14:creationId xmlns:p14="http://schemas.microsoft.com/office/powerpoint/2010/main" val="31101660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44506</TotalTime>
  <Words>4425</Words>
  <Application>Microsoft Macintosh PowerPoint</Application>
  <PresentationFormat>On-screen Show (4:3)</PresentationFormat>
  <Paragraphs>332</Paragraphs>
  <Slides>37</Slides>
  <Notes>32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vt:lpstr>
      <vt:lpstr>Calibri</vt:lpstr>
      <vt:lpstr>Google Sans</vt:lpstr>
      <vt:lpstr>Myriad Pro</vt:lpstr>
      <vt:lpstr>Segoe UI</vt:lpstr>
      <vt:lpstr>Symbol</vt:lpstr>
      <vt:lpstr>Times New Roman</vt:lpstr>
      <vt:lpstr>20140311PresentationUWTSDTemplate</vt:lpstr>
      <vt:lpstr>Computer Architecture &amp; OS  ACCA4022</vt:lpstr>
      <vt:lpstr>Learning Outcome</vt:lpstr>
      <vt:lpstr>What is an Operating System?</vt:lpstr>
      <vt:lpstr>What does an Operating System do?</vt:lpstr>
      <vt:lpstr>Key functions &amp; Memory Management</vt:lpstr>
      <vt:lpstr>Key functions &amp; Memory Management</vt:lpstr>
      <vt:lpstr>OS: Kernel</vt:lpstr>
      <vt:lpstr>OS: Kernel</vt:lpstr>
      <vt:lpstr>OS: Kernel</vt:lpstr>
      <vt:lpstr>The Kernel</vt:lpstr>
      <vt:lpstr>PowerPoint Presentation</vt:lpstr>
      <vt:lpstr>Processes</vt:lpstr>
      <vt:lpstr>Task Manager: Memory usage</vt:lpstr>
      <vt:lpstr>OS: Memory Management.</vt:lpstr>
      <vt:lpstr>Memory Management</vt:lpstr>
      <vt:lpstr>OS: job / process scheduling</vt:lpstr>
      <vt:lpstr>OS: Process scheduling &amp; Deadlocks.</vt:lpstr>
      <vt:lpstr>OS: Process scheduling &amp; Deadlocks.</vt:lpstr>
      <vt:lpstr>OS: Process Management</vt:lpstr>
      <vt:lpstr>OS: The interrupt handler.</vt:lpstr>
      <vt:lpstr>OS: A Process</vt:lpstr>
      <vt:lpstr>PowerPoint Presentation</vt:lpstr>
      <vt:lpstr>PowerPoint Presentation</vt:lpstr>
      <vt:lpstr>PowerPoint Presentation</vt:lpstr>
      <vt:lpstr>Process  Life Cycle</vt:lpstr>
      <vt:lpstr>Computing term: a thread</vt:lpstr>
      <vt:lpstr>PowerPoint Presentation</vt:lpstr>
      <vt:lpstr>User mode &amp; Kernel mode.</vt:lpstr>
      <vt:lpstr>Context switching &amp; Multitasking</vt:lpstr>
      <vt:lpstr>Multiprogramming</vt:lpstr>
      <vt:lpstr>PowerPoint Presentation</vt:lpstr>
      <vt:lpstr>OS: Security.</vt:lpstr>
      <vt:lpstr>System Security: Protection ring</vt:lpstr>
      <vt:lpstr>System Security: Protection ring</vt:lpstr>
      <vt:lpstr>Device Management: I/O Input Output.</vt:lpstr>
      <vt:lpstr>Device Management: I/O Input Output.</vt:lpstr>
      <vt:lpstr>Tutorial Research Activity: key functions.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Redhwan Al-amri</cp:lastModifiedBy>
  <cp:revision>292</cp:revision>
  <dcterms:created xsi:type="dcterms:W3CDTF">2015-04-14T15:21:28Z</dcterms:created>
  <dcterms:modified xsi:type="dcterms:W3CDTF">2026-03-23T07:18:17Z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