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60" r:id="rId3"/>
    <p:sldId id="258" r:id="rId4"/>
    <p:sldId id="259" r:id="rId5"/>
    <p:sldId id="261" r:id="rId6"/>
    <p:sldId id="262" r:id="rId7"/>
    <p:sldId id="267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44" autoAdjust="0"/>
  </p:normalViewPr>
  <p:slideViewPr>
    <p:cSldViewPr snapToGrid="0">
      <p:cViewPr varScale="1">
        <p:scale>
          <a:sx n="154" d="100"/>
          <a:sy n="154" d="100"/>
        </p:scale>
        <p:origin x="534" y="1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9DF3B-3AA8-4CE8-896F-92AC08F5F28B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A92E3E-15EB-40FB-9B4C-8CCF20ABFC8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A92E3E-15EB-40FB-9B4C-8CCF20ABFC8D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188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247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24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47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3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35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967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2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155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259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653910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51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2526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952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385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955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7329A-B01E-4BFD-9563-9FD627932C8E}" type="datetimeFigureOut">
              <a:rPr lang="en-GB" smtClean="0"/>
              <a:pPr/>
              <a:t>20/05/2025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F6FA346-CDA1-4178-B4C0-A63BBC4F59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04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mbrokeshirecoastalforum.org.uk/economic-and-social-evaluation-of-the-outdoor-activity-sector-in-wale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hyperlink" Target="https://www.gov.wales/tourism-boom-waless-year-adventure" TargetMode="External"/><Relationship Id="rId4" Type="http://schemas.openxmlformats.org/officeDocument/2006/relationships/hyperlink" Target="https://baileysandpartners.co.uk/the-impact-of-adventure-tourism-on-the-welsh-economy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6915B-D015-0A6F-C68B-9568EB3715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9908" y="258494"/>
            <a:ext cx="7766936" cy="1646302"/>
          </a:xfrm>
        </p:spPr>
        <p:txBody>
          <a:bodyPr/>
          <a:lstStyle/>
          <a:p>
            <a:pPr algn="l"/>
            <a:r>
              <a:rPr lang="en-GB" sz="3200" dirty="0"/>
              <a:t>Assignment 1: Feasibility Plan for an International Meeting / Event. Individual Presentation (50%)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7D2C3-B8B0-93E1-ABAA-BE1C72C671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32" y="6084215"/>
            <a:ext cx="7766936" cy="773785"/>
          </a:xfrm>
        </p:spPr>
        <p:txBody>
          <a:bodyPr>
            <a:normAutofit/>
          </a:bodyPr>
          <a:lstStyle/>
          <a:p>
            <a:pPr algn="just"/>
            <a:r>
              <a:rPr lang="en-GB" sz="12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98162AE-ADC6-ED08-B0F8-C974563376C0}"/>
              </a:ext>
            </a:extLst>
          </p:cNvPr>
          <p:cNvSpPr txBox="1">
            <a:spLocks/>
          </p:cNvSpPr>
          <p:nvPr/>
        </p:nvSpPr>
        <p:spPr>
          <a:xfrm>
            <a:off x="5932767" y="3590475"/>
            <a:ext cx="4726134" cy="2209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GB" sz="2400" b="1" dirty="0"/>
              <a:t>International Meetings Management for the Hotel Industry</a:t>
            </a:r>
          </a:p>
          <a:p>
            <a:pPr algn="l">
              <a:lnSpc>
                <a:spcPct val="150000"/>
              </a:lnSpc>
              <a:buNone/>
            </a:pPr>
            <a:r>
              <a:rPr lang="en-US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BMIH6007</a:t>
            </a: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US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Kathryn Roberts</a:t>
            </a: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None/>
            </a:pPr>
            <a:r>
              <a:rPr lang="en-US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Ionut Gabriel Gheorghe</a:t>
            </a: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</a:pPr>
            <a:r>
              <a:rPr lang="en-US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ID: 2222508</a:t>
            </a: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2461" y="2677783"/>
            <a:ext cx="4718405" cy="2694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712190" y="5377219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C66915B-D015-0A6F-C68B-9568EB3715F4}"/>
              </a:ext>
            </a:extLst>
          </p:cNvPr>
          <p:cNvSpPr txBox="1">
            <a:spLocks/>
          </p:cNvSpPr>
          <p:nvPr/>
        </p:nvSpPr>
        <p:spPr>
          <a:xfrm>
            <a:off x="5813947" y="2511187"/>
            <a:ext cx="4189862" cy="982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lvl="0">
              <a:spcBef>
                <a:spcPct val="0"/>
              </a:spcBef>
            </a:pPr>
            <a:r>
              <a:rPr lang="en-GB" sz="3200" b="1" dirty="0">
                <a:solidFill>
                  <a:schemeClr val="accent1"/>
                </a:solidFill>
              </a:rPr>
              <a:t>Wales on Wheels – Adventure Travel Week 2025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63461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0E69-ECC8-B3EC-E8ED-1FB123D22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857249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Wales on Wheels – Adventure Travel Week 2025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741208-530B-073F-6091-1EBED65EB50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An Epic Welsh Adventure (Year of </a:t>
            </a:r>
            <a:r>
              <a:rPr lang="en-GB" sz="12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 2025)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– Celebrating Wales’ warm “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” (Welcome) and joyful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“</a:t>
            </a:r>
            <a:r>
              <a:rPr lang="en-GB" sz="1200" b="1" dirty="0" err="1">
                <a:latin typeface="Arial" pitchFamily="34" charset="0"/>
                <a:cs typeface="Arial" pitchFamily="34" charset="0"/>
              </a:rPr>
              <a:t>hwyl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”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spirit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Investor Briefing: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7-day festival of outdoor exploration across Wales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Showcasing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world-class adventure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attractions and routes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Aligning with Visit Wales’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Year of </a:t>
            </a:r>
            <a:r>
              <a:rPr lang="en-GB" sz="12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 2025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campaign for maximum impact</a:t>
            </a:r>
          </a:p>
          <a:p>
            <a:pPr algn="just">
              <a:lnSpc>
                <a:spcPct val="150000"/>
              </a:lnSpc>
            </a:pPr>
            <a:r>
              <a:rPr lang="en-GB" sz="1200" i="1" dirty="0">
                <a:latin typeface="Arial" pitchFamily="34" charset="0"/>
                <a:cs typeface="Arial" pitchFamily="34" charset="0"/>
              </a:rPr>
              <a:t>(Visit Wales, 2025; Wales.com, 2025)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2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375062" y="1175228"/>
            <a:ext cx="6075409" cy="4449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9880978" y="5622878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007641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56201-D6AA-37B6-4E8B-433DE9C42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803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Tapping into </a:t>
            </a:r>
            <a:r>
              <a:rPr lang="en-GB" b="1" i="1" dirty="0"/>
              <a:t>Year of </a:t>
            </a:r>
            <a:r>
              <a:rPr lang="en-GB" b="1" i="1" dirty="0" err="1"/>
              <a:t>Croeso</a:t>
            </a:r>
            <a:r>
              <a:rPr lang="en-GB" b="1" dirty="0"/>
              <a:t> 2025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4D61EE-5070-6FC7-A3CF-148AA60C1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8506" y="1527357"/>
            <a:ext cx="3854528" cy="4218350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Visit Wales “Year of </a:t>
            </a:r>
            <a:r>
              <a:rPr lang="en-GB" sz="15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500" b="1" dirty="0">
                <a:latin typeface="Arial" pitchFamily="34" charset="0"/>
                <a:cs typeface="Arial" pitchFamily="34" charset="0"/>
              </a:rPr>
              <a:t>”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– Celebrates Wales’ warm welcome &amp; unique </a:t>
            </a:r>
            <a:r>
              <a:rPr lang="en-GB" sz="1500" i="1" dirty="0" err="1">
                <a:latin typeface="Arial" pitchFamily="34" charset="0"/>
                <a:cs typeface="Arial" pitchFamily="34" charset="0"/>
              </a:rPr>
              <a:t>hwyl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(immersive joy). Focus on Welsh culture, language, sense of place.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National Campaign Synergy: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Easy for partners (destinations, businesses) to embrace – Wrexham AFC, 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Cadw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, National Parks, etc. all sharing “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hwyl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” stories.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Global Invitation: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Campaign invites visitors worldwide to </a:t>
            </a:r>
            <a:r>
              <a:rPr lang="en-GB" sz="1500" i="1" dirty="0">
                <a:latin typeface="Arial" pitchFamily="34" charset="0"/>
                <a:cs typeface="Arial" pitchFamily="34" charset="0"/>
              </a:rPr>
              <a:t>feel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Wales – not just see it – through authentic experiences.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Wales on Wheels Alignment: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Event embodies </a:t>
            </a:r>
            <a:r>
              <a:rPr lang="en-GB" sz="1500" i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values by welcoming adventurers into Welsh communities and landscapes.</a:t>
            </a:r>
          </a:p>
          <a:p>
            <a:pPr lvl="0" algn="just">
              <a:lnSpc>
                <a:spcPct val="160000"/>
              </a:lnSpc>
            </a:pPr>
            <a:r>
              <a:rPr lang="en-GB" sz="1500" i="1" dirty="0">
                <a:latin typeface="Arial" pitchFamily="34" charset="0"/>
                <a:cs typeface="Arial" pitchFamily="34" charset="0"/>
              </a:rPr>
              <a:t>(Visit Wales, 2025; Welsh Government, 2025)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648017" y="1470062"/>
            <a:ext cx="5891583" cy="404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9976513" y="5513696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5150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2DADC-609A-07DB-79C0-3EA0A5AEA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568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 Wales – The Adventure Playground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F3DCBA-336C-E714-58F7-A42A763FA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515827"/>
            <a:ext cx="5082022" cy="4652962"/>
          </a:xfrm>
        </p:spPr>
        <p:txBody>
          <a:bodyPr>
            <a:normAutofit fontScale="85000" lnSpcReduction="10000"/>
          </a:bodyPr>
          <a:lstStyle/>
          <a:p>
            <a:pPr lvl="0" algn="just">
              <a:lnSpc>
                <a:spcPct val="170000"/>
              </a:lnSpc>
            </a:pPr>
            <a:r>
              <a:rPr lang="en-GB" b="1" dirty="0">
                <a:latin typeface="Arial" pitchFamily="34" charset="0"/>
                <a:cs typeface="Arial" pitchFamily="34" charset="0"/>
              </a:rPr>
              <a:t>Diverse Landscapes:</a:t>
            </a:r>
            <a:r>
              <a:rPr lang="en-GB" dirty="0">
                <a:latin typeface="Arial" pitchFamily="34" charset="0"/>
                <a:cs typeface="Arial" pitchFamily="34" charset="0"/>
              </a:rPr>
              <a:t> Three National Parks (~20% of Wales’ land) span mountains, coasts, forests – all within a few hours’ drive. Compact country, huge variety.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b="1" dirty="0">
                <a:latin typeface="Arial" pitchFamily="34" charset="0"/>
                <a:cs typeface="Arial" pitchFamily="34" charset="0"/>
              </a:rPr>
              <a:t>World-Class Attractions:</a:t>
            </a:r>
            <a:r>
              <a:rPr lang="en-GB" dirty="0">
                <a:latin typeface="Arial" pitchFamily="34" charset="0"/>
                <a:cs typeface="Arial" pitchFamily="34" charset="0"/>
              </a:rPr>
              <a:t> Home to the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world’s fastest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zipline</a:t>
            </a:r>
            <a:r>
              <a:rPr lang="en-GB" dirty="0">
                <a:latin typeface="Arial" pitchFamily="34" charset="0"/>
                <a:cs typeface="Arial" pitchFamily="34" charset="0"/>
              </a:rPr>
              <a:t> and Europe’s longest zip wire at Zip World, plus the world’s first inland surf lagoon (Surf Snowdonia) and underground trampoline caverns.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b="1" dirty="0">
                <a:latin typeface="Arial" pitchFamily="34" charset="0"/>
                <a:cs typeface="Arial" pitchFamily="34" charset="0"/>
              </a:rPr>
              <a:t>Global Recognition:</a:t>
            </a:r>
            <a:r>
              <a:rPr lang="en-GB" dirty="0">
                <a:latin typeface="Arial" pitchFamily="34" charset="0"/>
                <a:cs typeface="Arial" pitchFamily="34" charset="0"/>
              </a:rPr>
              <a:t> Lonely Planet ranked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North Wales a top-4 region in the world</a:t>
            </a:r>
            <a:r>
              <a:rPr lang="en-GB" dirty="0">
                <a:latin typeface="Arial" pitchFamily="34" charset="0"/>
                <a:cs typeface="Arial" pitchFamily="34" charset="0"/>
              </a:rPr>
              <a:t> for 2017, praising its new adventure attractions (surf park,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ziplines</a:t>
            </a:r>
            <a:r>
              <a:rPr lang="en-GB" dirty="0">
                <a:latin typeface="Arial" pitchFamily="34" charset="0"/>
                <a:cs typeface="Arial" pitchFamily="34" charset="0"/>
              </a:rPr>
              <a:t>, etc.).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b="1" dirty="0">
                <a:latin typeface="Arial" pitchFamily="34" charset="0"/>
                <a:cs typeface="Arial" pitchFamily="34" charset="0"/>
              </a:rPr>
              <a:t>Robust Adventure Industry:</a:t>
            </a:r>
            <a:r>
              <a:rPr lang="en-GB" dirty="0">
                <a:latin typeface="Arial" pitchFamily="34" charset="0"/>
                <a:cs typeface="Arial" pitchFamily="34" charset="0"/>
              </a:rPr>
              <a:t> Hundreds of operators already in Wales – e.g.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600+ adventure activity providers in North Wales</a:t>
            </a:r>
            <a:r>
              <a:rPr lang="en-GB" dirty="0">
                <a:latin typeface="Arial" pitchFamily="34" charset="0"/>
                <a:cs typeface="Arial" pitchFamily="34" charset="0"/>
              </a:rPr>
              <a:t> alone (≈8,000 jobs) – a thriving ecosystem to support our event.</a:t>
            </a:r>
          </a:p>
          <a:p>
            <a:pPr lvl="0" algn="just">
              <a:lnSpc>
                <a:spcPct val="170000"/>
              </a:lnSpc>
            </a:pPr>
            <a:r>
              <a:rPr lang="en-GB" i="1" dirty="0">
                <a:latin typeface="Arial" pitchFamily="34" charset="0"/>
                <a:cs typeface="Arial" pitchFamily="34" charset="0"/>
              </a:rPr>
              <a:t>(BBC News, 2016; Baileys &amp; Partners, 2017)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565213" y="1734229"/>
            <a:ext cx="5058591" cy="3724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072047" y="5472753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569499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8D266-2256-CBE6-7F6E-5D36949A2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161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Wales on Wheels – Event Concept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993158-F32D-ACD2-27BA-8D61E29FD9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1545021"/>
            <a:ext cx="4556818" cy="5312979"/>
          </a:xfrm>
        </p:spPr>
        <p:txBody>
          <a:bodyPr>
            <a:noAutofit/>
          </a:bodyPr>
          <a:lstStyle/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7-Day Adventure Festival: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 week-long itinerary crossing North, Mid &amp; South Wales – uniting the nation’s top adventure hotspots.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“On Wheels” Journey: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Participants travel via bike and convoy, following scenic routes (e.g.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Wales Way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roads &amp; national cycle trails) linking each activity hub.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Multi-Activity Highlights: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Mountain biking through forests, zip-lining over quarries, surfing Welsh waves, </a:t>
            </a:r>
            <a:r>
              <a:rPr lang="en-GB" sz="1200" dirty="0" err="1">
                <a:latin typeface="Arial" pitchFamily="34" charset="0"/>
                <a:cs typeface="Arial" pitchFamily="34" charset="0"/>
              </a:rPr>
              <a:t>coasteering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cliffs, hiking iconic peaks – a new adventure daily.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Community </a:t>
            </a:r>
            <a:r>
              <a:rPr lang="en-GB" sz="12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 Stops: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Each day ends in a local town/village festival – Welsh food, music, and warm welcomes. Engages local businesses and celebrates culture.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Flexible Participation: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Options for full-week explorers or single-day adventurers; promotes inclusivity (all skill levels with guides).</a:t>
            </a:r>
          </a:p>
          <a:p>
            <a:pPr algn="just">
              <a:lnSpc>
                <a:spcPct val="170000"/>
              </a:lnSpc>
            </a:pPr>
            <a:r>
              <a:rPr lang="en-GB" sz="1200" i="1" dirty="0">
                <a:latin typeface="Arial" pitchFamily="34" charset="0"/>
                <a:cs typeface="Arial" pitchFamily="34" charset="0"/>
              </a:rPr>
              <a:t>(Welsh Government, 2020; Visit Wales, 2025)</a:t>
            </a:r>
            <a:endParaRPr lang="en-US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341683" y="1419766"/>
            <a:ext cx="4548975" cy="403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9321420" y="5445458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45688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F0143-82B5-1D52-DA8E-859C10B2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4544" y="0"/>
            <a:ext cx="4588584" cy="1278466"/>
          </a:xfrm>
        </p:spPr>
        <p:txBody>
          <a:bodyPr/>
          <a:lstStyle/>
          <a:p>
            <a:pPr algn="ctr"/>
            <a:r>
              <a:rPr lang="en-GB" b="1" dirty="0"/>
              <a:t>Market Opportunity – Adventure Tourism Boom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778AB-2110-D1CF-C8EA-F7F54D9FE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2" y="1865979"/>
            <a:ext cx="4304101" cy="4992021"/>
          </a:xfrm>
        </p:spPr>
        <p:txBody>
          <a:bodyPr>
            <a:noAutofit/>
          </a:bodyPr>
          <a:lstStyle/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Booming Sector: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Adventure tourism is one of the fastest-growing travel segments globally – valued around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£406 billion in 2024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with ~16–17% annual growth projected. Demand is surging post-pandemic.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Post-Covid Trends: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Guests crave outdoor, experiential trips.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58%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of people now more interested in exploring the outdoors (hiking, biking, etc.) since the pandemic</a:t>
            </a:r>
            <a:r>
              <a:rPr lang="en-GB" sz="1200" u="sng" dirty="0">
                <a:latin typeface="Arial" pitchFamily="34" charset="0"/>
                <a:cs typeface="Arial" pitchFamily="34" charset="0"/>
              </a:rPr>
              <a:t>.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Wellness and nature are priorities.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i="1" dirty="0">
                <a:latin typeface="Arial" pitchFamily="34" charset="0"/>
                <a:cs typeface="Arial" pitchFamily="34" charset="0"/>
              </a:rPr>
              <a:t>(Grandview Research, 2024; Pembrokeshire Coastal Forum, 2023)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endParaRPr lang="en-GB" sz="12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609229" y="2001114"/>
            <a:ext cx="5894366" cy="2857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9935569" y="4844956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9682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0D3BF-FC48-080D-FD3B-92AB761F7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448" y="0"/>
            <a:ext cx="3854528" cy="1278466"/>
          </a:xfrm>
        </p:spPr>
        <p:txBody>
          <a:bodyPr/>
          <a:lstStyle/>
          <a:p>
            <a:r>
              <a:rPr lang="en-GB" dirty="0"/>
              <a:t>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E3EE8A-73A5-CA99-636A-11935D2ACB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1665027"/>
            <a:ext cx="4454224" cy="4367283"/>
          </a:xfrm>
        </p:spPr>
        <p:txBody>
          <a:bodyPr>
            <a:normAutofit fontScale="625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GB" sz="1900" b="1" dirty="0">
                <a:latin typeface="Arial" pitchFamily="34" charset="0"/>
                <a:cs typeface="Arial" pitchFamily="34" charset="0"/>
              </a:rPr>
              <a:t>Target Demographics: Millennials and Gen Z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 leading the adventure travel uptick – seeking “authentic” active experiences over traditional tours. Also appealing to adventure-loving families and active older guests (“silver adventurers”).</a:t>
            </a:r>
            <a:endParaRPr lang="en-US" sz="19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900" b="1" dirty="0">
                <a:latin typeface="Arial" pitchFamily="34" charset="0"/>
                <a:cs typeface="Arial" pitchFamily="34" charset="0"/>
              </a:rPr>
              <a:t>Wales’ Appeal: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 Our authenticity, safety, and compact size make us ideal for both first-time and seasoned adventurers. High satisfaction – 94% of outdoor visitors in Wales are “very satisfied” and willing to recommend</a:t>
            </a:r>
            <a:r>
              <a:rPr lang="en-GB" sz="1900" u="sng" dirty="0">
                <a:latin typeface="Arial" pitchFamily="34" charset="0"/>
                <a:cs typeface="Arial" pitchFamily="34" charset="0"/>
              </a:rPr>
              <a:t>.</a:t>
            </a:r>
            <a:endParaRPr lang="en-US" sz="19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900" b="1" dirty="0">
                <a:latin typeface="Arial" pitchFamily="34" charset="0"/>
                <a:cs typeface="Arial" pitchFamily="34" charset="0"/>
              </a:rPr>
              <a:t>Year of </a:t>
            </a:r>
            <a:r>
              <a:rPr lang="en-GB" sz="19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900" b="1" dirty="0">
                <a:latin typeface="Arial" pitchFamily="34" charset="0"/>
                <a:cs typeface="Arial" pitchFamily="34" charset="0"/>
              </a:rPr>
              <a:t> Boost: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 2025 campaign amplifies reach to these markets via social media, influencers, and global PR – positioning Wales as </a:t>
            </a:r>
            <a:r>
              <a:rPr lang="en-GB" sz="1900" i="1" dirty="0">
                <a:latin typeface="Arial" pitchFamily="34" charset="0"/>
                <a:cs typeface="Arial" pitchFamily="34" charset="0"/>
              </a:rPr>
              <a:t>the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 place to visit for adventure with a warm welcome.</a:t>
            </a:r>
            <a:endParaRPr lang="en-US" sz="19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900" i="1" dirty="0">
                <a:latin typeface="Arial" pitchFamily="34" charset="0"/>
                <a:cs typeface="Arial" pitchFamily="34" charset="0"/>
              </a:rPr>
              <a:t>(Grandview Research, 2024; Pembrokeshire Coastal Forum, 2023)</a:t>
            </a:r>
            <a:endParaRPr lang="en-US" sz="19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005015" y="1747930"/>
            <a:ext cx="5474636" cy="3854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9908274" y="5609231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25845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905B5-5214-73E6-253E-EA1965684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687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Economic Impact &amp; Benefits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B76BB0-AE5F-D48C-9D22-62AF93D93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4" y="1610436"/>
            <a:ext cx="8016290" cy="4763068"/>
          </a:xfrm>
        </p:spPr>
        <p:txBody>
          <a:bodyPr>
            <a:noAutofit/>
          </a:bodyPr>
          <a:lstStyle/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Tourism = Vital Industry: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Tourism is a cornerstone of Wales’ economy – ~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11–12% of Welsh employment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(~159,000 jobs) and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£6+ billion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visitor spending pre-pandemic It drives rural economies and SMEs.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Adventure Sector Value: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Outdoor adventure tourism alone contributes about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£1.6 billion annually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to Wales’ economy, supporting ~31,000 jobs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3"/>
              </a:rPr>
              <a:t>pembrokeshirecoastalforum.org.uk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That’s ~21% of all tourism-related jobs.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High-Value Visitors: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Adventure tourists tend to spend more and stay longer. 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Example: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~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54%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of adventure visitors to North Wales stay overnight </a:t>
            </a:r>
            <a:r>
              <a:rPr lang="en-GB" sz="1200" u="sng" dirty="0">
                <a:latin typeface="Arial" pitchFamily="34" charset="0"/>
                <a:cs typeface="Arial" pitchFamily="34" charset="0"/>
                <a:hlinkClick r:id="rId4"/>
              </a:rPr>
              <a:t>baileysandpartners.co.uk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boosting local accommodations, food, transport.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Event ROI Potential: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Wales on Wheels can attract new off-peak visitors, dispersing spend across regions. An influx of even 1,000 attendees could generate significant local revenue (lodging, gear rental, guides, dining).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1200" b="1" dirty="0">
                <a:latin typeface="Arial" pitchFamily="34" charset="0"/>
                <a:cs typeface="Arial" pitchFamily="34" charset="0"/>
              </a:rPr>
              <a:t>Proven Success: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Themed campaigns have delivered big results – e.g., </a:t>
            </a:r>
            <a:r>
              <a:rPr lang="en-GB" sz="1200" b="1" dirty="0">
                <a:latin typeface="Arial" pitchFamily="34" charset="0"/>
                <a:cs typeface="Arial" pitchFamily="34" charset="0"/>
              </a:rPr>
              <a:t>Year of Adventure 2016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 saw tourism day visits jump +33%, and day-visit spending up 44% </a:t>
            </a:r>
            <a:r>
              <a:rPr lang="en-GB" sz="1200" u="sng" dirty="0" err="1">
                <a:latin typeface="Arial" pitchFamily="34" charset="0"/>
                <a:cs typeface="Arial" pitchFamily="34" charset="0"/>
                <a:hlinkClick r:id="rId5"/>
              </a:rPr>
              <a:t>gov.wales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Our event leverages a similar formula of focused promotion + product innovation to drive economic uplift.</a:t>
            </a:r>
          </a:p>
          <a:p>
            <a:pPr algn="just">
              <a:lnSpc>
                <a:spcPct val="170000"/>
              </a:lnSpc>
            </a:pPr>
            <a:r>
              <a:rPr lang="en-GB" sz="1200" i="1" dirty="0">
                <a:latin typeface="Arial" pitchFamily="34" charset="0"/>
                <a:cs typeface="Arial" pitchFamily="34" charset="0"/>
              </a:rPr>
              <a:t>(Welsh Government, 2017; </a:t>
            </a:r>
            <a:r>
              <a:rPr lang="en-GB" sz="1200" i="1" dirty="0" err="1">
                <a:latin typeface="Arial" pitchFamily="34" charset="0"/>
                <a:cs typeface="Arial" pitchFamily="34" charset="0"/>
              </a:rPr>
              <a:t>TaxPayers’</a:t>
            </a:r>
            <a:r>
              <a:rPr lang="en-GB" sz="1200" i="1" dirty="0">
                <a:latin typeface="Arial" pitchFamily="34" charset="0"/>
                <a:cs typeface="Arial" pitchFamily="34" charset="0"/>
              </a:rPr>
              <a:t> Alliance, 2023)</a:t>
            </a:r>
            <a:endParaRPr lang="en-US" sz="1200" dirty="0">
              <a:latin typeface="Arial" pitchFamily="34" charset="0"/>
              <a:cs typeface="Arial" pitchFamily="34" charset="0"/>
            </a:endParaRPr>
          </a:p>
          <a:p>
            <a:pPr lvl="0"/>
            <a:endParaRPr lang="en-US" sz="1200" dirty="0">
              <a:latin typeface="Arial" pitchFamily="34" charset="0"/>
              <a:cs typeface="Arial" pitchFamily="34" charset="0"/>
            </a:endParaRPr>
          </a:p>
          <a:p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9392419" y="2321696"/>
            <a:ext cx="2467700" cy="234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290411" y="4653888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14654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99E2-55E7-2F10-1B64-978A2D2FE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2802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 Feasibility &amp; Support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8E599-E50D-BC01-2B5B-88E2F999BF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542197"/>
            <a:ext cx="8180064" cy="4844955"/>
          </a:xfrm>
        </p:spPr>
        <p:txBody>
          <a:bodyPr>
            <a:normAutofit fontScale="475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GB" sz="2500" b="1" dirty="0">
                <a:latin typeface="Arial" pitchFamily="34" charset="0"/>
                <a:cs typeface="Arial" pitchFamily="34" charset="0"/>
              </a:rPr>
              <a:t>Proven Host Nation: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Wales has a strong track record in staging major events – cultural, sporting, and adventure. We’ve </a:t>
            </a:r>
            <a:r>
              <a:rPr lang="en-GB" sz="2500" b="1" dirty="0">
                <a:latin typeface="Arial" pitchFamily="34" charset="0"/>
                <a:cs typeface="Arial" pitchFamily="34" charset="0"/>
              </a:rPr>
              <a:t>utilized top-class venues and natural landscapes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, building a reputation as a </a:t>
            </a:r>
            <a:r>
              <a:rPr lang="en-GB" sz="2500" i="1" dirty="0">
                <a:latin typeface="Arial" pitchFamily="34" charset="0"/>
                <a:cs typeface="Arial" pitchFamily="34" charset="0"/>
              </a:rPr>
              <a:t>world-class events nation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able to compete globally.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500" b="1" dirty="0">
                <a:latin typeface="Arial" pitchFamily="34" charset="0"/>
                <a:cs typeface="Arial" pitchFamily="34" charset="0"/>
              </a:rPr>
              <a:t>Infrastructure &amp; Scale: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Compact geography (~250 km end-to-end) simplifies logistics – easy transfers and road support. Good road network and existing scenic routes (e.g. The Wales Way driving routes) connect key sites.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500" b="1" dirty="0">
                <a:latin typeface="Arial" pitchFamily="34" charset="0"/>
                <a:cs typeface="Arial" pitchFamily="34" charset="0"/>
              </a:rPr>
              <a:t>Existing Assets: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No need to build from scratch – Wales boasts established adventure parks, trails, and accommodations. Partners like </a:t>
            </a:r>
            <a:r>
              <a:rPr lang="en-GB" sz="2500" b="1" dirty="0">
                <a:latin typeface="Arial" pitchFamily="34" charset="0"/>
                <a:cs typeface="Arial" pitchFamily="34" charset="0"/>
              </a:rPr>
              <a:t>Zip World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500" dirty="0" err="1">
                <a:latin typeface="Arial" pitchFamily="34" charset="0"/>
                <a:cs typeface="Arial" pitchFamily="34" charset="0"/>
              </a:rPr>
              <a:t>BikePark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Wales, Surf Snowdonia, etc. are event-ready and eager to collaborate.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500" b="1" dirty="0">
                <a:latin typeface="Arial" pitchFamily="34" charset="0"/>
                <a:cs typeface="Arial" pitchFamily="34" charset="0"/>
              </a:rPr>
              <a:t>Stakeholder Backing: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Aligned with Welsh Government tourism strategy (growth through themed years). Likely buy-in from Visit Wales, regional tourism boards, and local authorities (who see clear community benefits).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500" b="1" dirty="0">
                <a:latin typeface="Arial" pitchFamily="34" charset="0"/>
                <a:cs typeface="Arial" pitchFamily="34" charset="0"/>
              </a:rPr>
              <a:t>Community &amp; Safety: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Local communities are engaged (year of </a:t>
            </a:r>
            <a:r>
              <a:rPr lang="en-GB" sz="2500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2500" dirty="0">
                <a:latin typeface="Arial" pitchFamily="34" charset="0"/>
                <a:cs typeface="Arial" pitchFamily="34" charset="0"/>
              </a:rPr>
              <a:t> ethos) – offering local volunteers and emergency services support. Robust safety plans with experienced adventure operators and professional guides at every activity.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500" i="1" dirty="0">
                <a:latin typeface="Arial" pitchFamily="34" charset="0"/>
                <a:cs typeface="Arial" pitchFamily="34" charset="0"/>
              </a:rPr>
              <a:t>(Welsh Government, 2022; North Wales Tourism, 2018)</a:t>
            </a:r>
            <a:endParaRPr lang="en-US" sz="2500" dirty="0">
              <a:latin typeface="Arial" pitchFamily="34" charset="0"/>
              <a:cs typeface="Arial" pitchFamily="34" charset="0"/>
            </a:endParaRPr>
          </a:p>
          <a:p>
            <a:pPr algn="just"/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457899" y="1733216"/>
            <a:ext cx="2497540" cy="3499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10399594" y="5240742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68845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6BB7C-D9FD-5FBD-8262-870BBCB14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30" y="393135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Marketing &amp; Reach Strategy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09E4D6-7B8A-8223-E148-588B2F2C3F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2" y="1897039"/>
            <a:ext cx="7797928" cy="4462818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Co-Branded with Visit Wales: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We’ll piggyback on the official </a:t>
            </a:r>
            <a:r>
              <a:rPr lang="en-GB" sz="1500" i="1" dirty="0">
                <a:latin typeface="Arial" pitchFamily="34" charset="0"/>
                <a:cs typeface="Arial" pitchFamily="34" charset="0"/>
              </a:rPr>
              <a:t>Year of </a:t>
            </a:r>
            <a:r>
              <a:rPr lang="en-GB" sz="1500" i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(#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FeelTheHwyl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) campaign – featuring in Visit Wales content seen by global audiences. This integration gives us instant reach (multi-million impressions across UK/EU markets).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Digital Buzz: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Heavy use of social media challenges, live 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vlogs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and stunning visuals. </a:t>
            </a:r>
            <a:r>
              <a:rPr lang="en-GB" sz="1500" b="1" dirty="0">
                <a:latin typeface="Arial" pitchFamily="34" charset="0"/>
                <a:cs typeface="Arial" pitchFamily="34" charset="0"/>
              </a:rPr>
              <a:t>High-profile ambassador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involvement (e.g. a celebrity adventurer – recall </a:t>
            </a:r>
            <a:r>
              <a:rPr lang="en-GB" sz="1500" b="1" dirty="0">
                <a:latin typeface="Arial" pitchFamily="34" charset="0"/>
                <a:cs typeface="Arial" pitchFamily="34" charset="0"/>
              </a:rPr>
              <a:t>Bear </a:t>
            </a:r>
            <a:r>
              <a:rPr lang="en-GB" sz="1500" b="1" dirty="0" err="1">
                <a:latin typeface="Arial" pitchFamily="34" charset="0"/>
                <a:cs typeface="Arial" pitchFamily="34" charset="0"/>
              </a:rPr>
              <a:t>Grylls</a:t>
            </a:r>
            <a:r>
              <a:rPr lang="en-GB" sz="1500" b="1" dirty="0">
                <a:latin typeface="Arial" pitchFamily="34" charset="0"/>
                <a:cs typeface="Arial" pitchFamily="34" charset="0"/>
              </a:rPr>
              <a:t> led Wales’ 2016 campaign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to global acclaim to drive PR.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Partner Amplification: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Year of 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Croeso’s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many partners (Wrexham AFC, national parks, local influencers) will share event stories – extending our marketing network Regional tourism boards will help promote local legs.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Press &amp; Media: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Targeted press releases to adventure travel magazines, travel bloggers and broadcasters (BBC Travel, </a:t>
            </a:r>
            <a:r>
              <a:rPr lang="en-GB" sz="1500" dirty="0" err="1">
                <a:latin typeface="Arial" pitchFamily="34" charset="0"/>
                <a:cs typeface="Arial" pitchFamily="34" charset="0"/>
              </a:rPr>
              <a:t>NatGeo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, Outside, etc.). Offer journalist participation spots to secure feature coverage.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b="1" dirty="0">
                <a:latin typeface="Arial" pitchFamily="34" charset="0"/>
                <a:cs typeface="Arial" pitchFamily="34" charset="0"/>
              </a:rPr>
              <a:t>Storytelling Approach: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 Emphasize narrative – “7 Days, 7 Adventures, 1 Unforgettable Welsh Welcome.” Human-interest angles (community welcomes, personal triumphs on the trip) to make content highly shareable. Post-event, a professional highlight video and photo package will further circulate Wales’ adventure brand.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60000"/>
              </a:lnSpc>
            </a:pPr>
            <a:r>
              <a:rPr lang="en-GB" sz="1500" i="1" dirty="0">
                <a:latin typeface="Arial" pitchFamily="34" charset="0"/>
                <a:cs typeface="Arial" pitchFamily="34" charset="0"/>
              </a:rPr>
              <a:t>(</a:t>
            </a:r>
            <a:r>
              <a:rPr lang="en-GB" sz="1500" i="1" dirty="0" err="1">
                <a:latin typeface="Arial" pitchFamily="34" charset="0"/>
                <a:cs typeface="Arial" pitchFamily="34" charset="0"/>
              </a:rPr>
              <a:t>Golley</a:t>
            </a:r>
            <a:r>
              <a:rPr lang="en-GB" sz="1500" i="1" dirty="0">
                <a:latin typeface="Arial" pitchFamily="34" charset="0"/>
                <a:cs typeface="Arial" pitchFamily="34" charset="0"/>
              </a:rPr>
              <a:t> Slater, 2025; </a:t>
            </a:r>
            <a:r>
              <a:rPr lang="en-GB" sz="1500" i="1" dirty="0" err="1">
                <a:latin typeface="Arial" pitchFamily="34" charset="0"/>
                <a:cs typeface="Arial" pitchFamily="34" charset="0"/>
              </a:rPr>
              <a:t>Karlovitch</a:t>
            </a:r>
            <a:r>
              <a:rPr lang="en-GB" sz="1500" i="1" dirty="0">
                <a:latin typeface="Arial" pitchFamily="34" charset="0"/>
                <a:cs typeface="Arial" pitchFamily="34" charset="0"/>
              </a:rPr>
              <a:t>, 2025)</a:t>
            </a:r>
            <a:endParaRPr lang="en-US" sz="15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8770346" y="4208688"/>
            <a:ext cx="3170781" cy="1919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33409" y="264330"/>
            <a:ext cx="2181225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10399592" y="6113636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9869606" y="3782705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46148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0F360-665F-7D30-3C94-A80CA1F43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30" y="0"/>
            <a:ext cx="3854528" cy="1278466"/>
          </a:xfrm>
        </p:spPr>
        <p:txBody>
          <a:bodyPr/>
          <a:lstStyle/>
          <a:p>
            <a:pPr algn="ctr"/>
            <a:r>
              <a:rPr lang="en-GB" b="1" dirty="0"/>
              <a:t>Conclusion – Why Invest in Wales on Wheels?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C6761-14B0-D2B7-DA5C-6CF135378D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5785" y="2224585"/>
            <a:ext cx="8311486" cy="4271749"/>
          </a:xfrm>
        </p:spPr>
        <p:txBody>
          <a:bodyPr>
            <a:normAutofit fontScale="550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GB" sz="2200" b="1" dirty="0">
                <a:latin typeface="Arial" pitchFamily="34" charset="0"/>
                <a:cs typeface="Arial" pitchFamily="34" charset="0"/>
              </a:rPr>
              <a:t>Strategic Fit: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Aligns perfectly with Wales’ 2025 tourism campaign – a flagship event to </a:t>
            </a:r>
            <a:r>
              <a:rPr lang="en-GB" sz="2200" i="1" dirty="0">
                <a:latin typeface="Arial" pitchFamily="34" charset="0"/>
                <a:cs typeface="Arial" pitchFamily="34" charset="0"/>
              </a:rPr>
              <a:t>showcase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the Year of </a:t>
            </a:r>
            <a:r>
              <a:rPr lang="en-GB" sz="2200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. Leverages national marketing for outsized impact.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200" b="1" dirty="0">
                <a:latin typeface="Arial" pitchFamily="34" charset="0"/>
                <a:cs typeface="Arial" pitchFamily="34" charset="0"/>
              </a:rPr>
              <a:t>Adventure Appeal + Welsh Welcome: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Combines a high-growth tourism niche (adventure travel) with Wales’ unique cultural strength (our warm </a:t>
            </a:r>
            <a:r>
              <a:rPr lang="en-GB" sz="2200" b="1" dirty="0" err="1">
                <a:latin typeface="Arial" pitchFamily="34" charset="0"/>
                <a:cs typeface="Arial" pitchFamily="34" charset="0"/>
              </a:rPr>
              <a:t>Croeso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). A compelling, differentiated product competitors can’t easily replicate.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200" b="1" dirty="0">
                <a:latin typeface="Arial" pitchFamily="34" charset="0"/>
                <a:cs typeface="Arial" pitchFamily="34" charset="0"/>
              </a:rPr>
              <a:t>Tangible Economic Upside: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Drives new visits and spending across multiple regions. Supports local businesses in shoulder season. High ROI potential via visitor revenue and long-term destination branding.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200" b="1" dirty="0">
                <a:latin typeface="Arial" pitchFamily="34" charset="0"/>
                <a:cs typeface="Arial" pitchFamily="34" charset="0"/>
              </a:rPr>
              <a:t>Proven Team &amp; Plan: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Execution is low-risk – uses established venues, experienced operators, and strong stakeholder support (government, industry, communities). Comprehensive safety and logistics plans in place.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200" b="1" dirty="0">
                <a:latin typeface="Arial" pitchFamily="34" charset="0"/>
                <a:cs typeface="Arial" pitchFamily="34" charset="0"/>
              </a:rPr>
              <a:t>Legacy and Growth:</a:t>
            </a:r>
            <a:r>
              <a:rPr lang="en-GB" sz="2200" dirty="0">
                <a:latin typeface="Arial" pitchFamily="34" charset="0"/>
                <a:cs typeface="Arial" pitchFamily="34" charset="0"/>
              </a:rPr>
              <a:t> Sets the template for annual adventure events in Wales. Establishes Wales as the UK’s adventure tourism leader, attracting future visitors and investment. Backing this now secures a pioneering role in that success story.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70000"/>
              </a:lnSpc>
            </a:pPr>
            <a:r>
              <a:rPr lang="en-GB" sz="2200" i="1" dirty="0">
                <a:latin typeface="Arial" pitchFamily="34" charset="0"/>
                <a:cs typeface="Arial" pitchFamily="34" charset="0"/>
              </a:rPr>
              <a:t>(Welsh Government, 2020; Adventure Travel Trade Association, 2023)</a:t>
            </a:r>
            <a:endParaRPr lang="en-US" sz="22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143999" y="3988853"/>
            <a:ext cx="2784049" cy="216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66949" y="792684"/>
            <a:ext cx="209550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9990161" y="3070747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10372297" y="6127846"/>
            <a:ext cx="155584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Visit Welsh (2025)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89601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66347-B314-292F-B50F-1CB9CE507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A7D85-C750-0C70-7C94-7422E6727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786" y="245660"/>
            <a:ext cx="11286698" cy="644174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Reference List:</a:t>
            </a:r>
          </a:p>
          <a:p>
            <a:pPr marL="0" indent="0">
              <a:buNone/>
            </a:pPr>
            <a:r>
              <a:rPr lang="en-GB" dirty="0"/>
              <a:t>Visit Welsh (2025) Zip world </a:t>
            </a:r>
            <a:r>
              <a:rPr lang="en-GB" dirty="0" err="1"/>
              <a:t>Penrhyn</a:t>
            </a:r>
            <a:r>
              <a:rPr lang="en-GB" dirty="0"/>
              <a:t> Quarry [online] </a:t>
            </a:r>
            <a:r>
              <a:rPr lang="en-GB" dirty="0" err="1"/>
              <a:t>Aveilable</a:t>
            </a:r>
            <a:r>
              <a:rPr lang="en-GB" dirty="0"/>
              <a:t> at : ttps://www.visitwales.com/activity/zip-world-penrhyn-quarry-1446056 </a:t>
            </a:r>
            <a:r>
              <a:rPr lang="en-US" dirty="0"/>
              <a:t>[Accessed 19 May 2025].</a:t>
            </a:r>
            <a:endParaRPr lang="en-GB" dirty="0"/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(2025). Visit Wales invites world to feel the ‘hwyl’ in 2025.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Visit Wales. (2025). Year of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Croeso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2025 – Toolkit. [online] Available at: https://traveltrade.visitwales.com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Wales.com. (2025). Year of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Croeso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campaign wants Welsh visitors to feel the ‘hwyl’. [online] Available at: https://wales.com/news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(2017). Tourism boom in Wales’s Year of Adventure.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BBC News. (2017). Wales welcomed 12% increase in overseas visitors in 2016. [online] Available at: https://www.bbc.com/news/uk-wales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BBC News. (2016). North Wales ‘one of best locations in the world’ to visit. [online] Available at: https://www.bbc.com/news/uk-wales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Coldwell, W. (2016). North Wales named one of the world’s best regions by Lonely Planet. The Guardian. [online] Available at: https://www.theguardian.com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Baileys &amp; Partners. (2017). The Impact of Adventure Tourism on the Welsh Economy. [blog] Available at: https://www.baileysandpartners.co.uk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Sports Association. (2023). Research indicates huge value of outdoor activity to Wales. [online] Available at: https://wsa.wales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Pembrokeshire Coastal Forum. (2023). Economic and Social Evaluation of the Outdoor Activity Sector in Wales. [online] Available at: https://www.pembrokeshirecoastalforum.org.uk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TaxPayers’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Alliance. (2023). A tourism tax would discourage people from visiting Wales. [online] Available at: https://www.taxpayersalliance.com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Grandview Research. (2024). Adventure Tourism Market Size &amp; Forecast 2025–2030. [online] Available at: https://www.grandviewresearch.com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Tourism Tiger. (2022). Animal Welfare &amp; The Tourism Industry. [blog] Available at: https://www.tourismtiger.com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(2022). The National Events Strategy for Wales 2022-2030.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(2020). Welcome to Wales: Priorities for the Visitor Economy 2020-2025 – Evidence Summary.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(2024). International Inbound Visits and Spend to Wales – 2023.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Mitchell, B. (2024). Zip World boosts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Wales’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economy by £941 million over 10 years.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Blooloop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 [online] Available at: https://blooloop.com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Golley Slater. (2025). Visit Wales Year of the Sea – Media Campaign Results. [case study] Available at: https://golleyslater.co.uk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WTTC. (2024). Travel &amp; Tourism Economic Impact 2024 – UK Highlights. [online] Available at: https://wttc.org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Karlovitch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, S. (2025). The social traveler: Here’s what the numbers say. Marketing Dive. [online] Available at: https://www.marketingdive.com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Affairs Committee. (2023). Wales as a global tourist destination. UK Parliament. [online] Available at: https://committees.parliament.uk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Visit Wales. (n.d.). Visit Wales Themed Year Campaigns (2016–2025). [online] Available at: https://businesswales.gov.wales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(2023a). Domestic GB Tourism: Overnight Trips in Wales 2022. [online]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Senedd Research. (2024). Accessible tourism in Wales – Are we there yet? [online] Available at: https://research.senedd.wales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Welsh Government. (2023b). Visitor Levy Impact Assessment – Rural Proofing. [consultation document] Available at: https://gov.wales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North Wales Tourism. (2018). The importance of tourism – North Wales Economy. [fact sheet] Available at: https://northwalestourism.com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Cadw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 (2022). The historic environment sector in Wales 2018-19 (Heritage Counts). [online] Available at: https://cadw.gov.wales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ITV News. (2015). Why 2016 will be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Wales’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Year of Adventure. [online] Available at: https://www.itv.com/news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Adventure Travel Trade Association. (2023). Adventure Travel Trends 2023. [online] Available at: https://www.adventuretravel.biz [Accessed 19 May 2025].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Booking.com. (2023). 73% of people now more optimistic about travel than last year. [survey data] Available at: https://www.booking.com [Accessed 19 May 2025].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5921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182</TotalTime>
  <Words>2868</Words>
  <Application>Microsoft Office PowerPoint</Application>
  <PresentationFormat>Widescreen</PresentationFormat>
  <Paragraphs>127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Cambria</vt:lpstr>
      <vt:lpstr>Trebuchet MS</vt:lpstr>
      <vt:lpstr>Wingdings 3</vt:lpstr>
      <vt:lpstr>Facet</vt:lpstr>
      <vt:lpstr>Assignment 1: Feasibility Plan for an International Meeting / Event. Individual Presentation (50%)</vt:lpstr>
      <vt:lpstr>Wales on Wheels – Adventure Travel Week 2025</vt:lpstr>
      <vt:lpstr>Tapping into Year of Croeso 2025</vt:lpstr>
      <vt:lpstr> Wales – The Adventure Playground</vt:lpstr>
      <vt:lpstr>Wales on Wheels – Event Concept</vt:lpstr>
      <vt:lpstr>Market Opportunity – Adventure Tourism Boom</vt:lpstr>
      <vt:lpstr>   </vt:lpstr>
      <vt:lpstr>Economic Impact &amp; Benefits</vt:lpstr>
      <vt:lpstr> Feasibility &amp; Support</vt:lpstr>
      <vt:lpstr>Marketing &amp; Reach Strategy</vt:lpstr>
      <vt:lpstr>Conclusion – Why Invest in Wales on Wheels?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Feasibility Plan for an International Meeting / Event. Individual Presentation (50%)</dc:title>
  <dc:creator>Ionut Gabriel Gheorghe (2222508)</dc:creator>
  <cp:lastModifiedBy>Gabriel</cp:lastModifiedBy>
  <cp:revision>70</cp:revision>
  <dcterms:created xsi:type="dcterms:W3CDTF">2025-05-19T11:20:22Z</dcterms:created>
  <dcterms:modified xsi:type="dcterms:W3CDTF">2025-05-20T15:33:46Z</dcterms:modified>
</cp:coreProperties>
</file>