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57" r:id="rId3"/>
    <p:sldId id="258" r:id="rId4"/>
    <p:sldId id="259" r:id="rId5"/>
    <p:sldId id="260" r:id="rId6"/>
    <p:sldId id="274"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527" autoAdjust="0"/>
  </p:normalViewPr>
  <p:slideViewPr>
    <p:cSldViewPr>
      <p:cViewPr varScale="1">
        <p:scale>
          <a:sx n="69" d="100"/>
          <a:sy n="69" d="100"/>
        </p:scale>
        <p:origin x="1858" y="6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BARSAUAN" userId="c24a02a260e53f8a" providerId="LiveId" clId="{85CDCE91-F800-4446-9B08-2E40239327D6}"/>
    <pc:docChg chg="modSld">
      <pc:chgData name="MADALINA BARSAUAN" userId="c24a02a260e53f8a" providerId="LiveId" clId="{85CDCE91-F800-4446-9B08-2E40239327D6}" dt="2021-12-15T20:33:09.132" v="21" actId="20577"/>
      <pc:docMkLst>
        <pc:docMk/>
      </pc:docMkLst>
      <pc:sldChg chg="modSp mod">
        <pc:chgData name="MADALINA BARSAUAN" userId="c24a02a260e53f8a" providerId="LiveId" clId="{85CDCE91-F800-4446-9B08-2E40239327D6}" dt="2021-12-13T11:14:59.986" v="7" actId="20577"/>
        <pc:sldMkLst>
          <pc:docMk/>
          <pc:sldMk cId="612021706" sldId="256"/>
        </pc:sldMkLst>
        <pc:spChg chg="mod">
          <ac:chgData name="MADALINA BARSAUAN" userId="c24a02a260e53f8a" providerId="LiveId" clId="{85CDCE91-F800-4446-9B08-2E40239327D6}" dt="2021-12-13T11:14:59.986" v="7" actId="20577"/>
          <ac:spMkLst>
            <pc:docMk/>
            <pc:sldMk cId="612021706" sldId="256"/>
            <ac:spMk id="4" creationId="{746C7A9D-7F46-490B-87B6-71D2F15A8446}"/>
          </ac:spMkLst>
        </pc:spChg>
      </pc:sldChg>
      <pc:sldChg chg="modNotesTx">
        <pc:chgData name="MADALINA BARSAUAN" userId="c24a02a260e53f8a" providerId="LiveId" clId="{85CDCE91-F800-4446-9B08-2E40239327D6}" dt="2021-12-15T20:32:08.073" v="8" actId="20577"/>
        <pc:sldMkLst>
          <pc:docMk/>
          <pc:sldMk cId="3114323728" sldId="257"/>
        </pc:sldMkLst>
      </pc:sldChg>
      <pc:sldChg chg="modNotesTx">
        <pc:chgData name="MADALINA BARSAUAN" userId="c24a02a260e53f8a" providerId="LiveId" clId="{85CDCE91-F800-4446-9B08-2E40239327D6}" dt="2021-12-15T20:32:12.659" v="9" actId="20577"/>
        <pc:sldMkLst>
          <pc:docMk/>
          <pc:sldMk cId="2380956476" sldId="258"/>
        </pc:sldMkLst>
      </pc:sldChg>
      <pc:sldChg chg="modNotesTx">
        <pc:chgData name="MADALINA BARSAUAN" userId="c24a02a260e53f8a" providerId="LiveId" clId="{85CDCE91-F800-4446-9B08-2E40239327D6}" dt="2021-12-15T20:32:17.726" v="10" actId="20577"/>
        <pc:sldMkLst>
          <pc:docMk/>
          <pc:sldMk cId="2366070590" sldId="259"/>
        </pc:sldMkLst>
      </pc:sldChg>
      <pc:sldChg chg="modNotesTx">
        <pc:chgData name="MADALINA BARSAUAN" userId="c24a02a260e53f8a" providerId="LiveId" clId="{85CDCE91-F800-4446-9B08-2E40239327D6}" dt="2021-12-15T20:32:23.437" v="11" actId="20577"/>
        <pc:sldMkLst>
          <pc:docMk/>
          <pc:sldMk cId="2500420452" sldId="260"/>
        </pc:sldMkLst>
      </pc:sldChg>
      <pc:sldChg chg="modNotesTx">
        <pc:chgData name="MADALINA BARSAUAN" userId="c24a02a260e53f8a" providerId="LiveId" clId="{85CDCE91-F800-4446-9B08-2E40239327D6}" dt="2021-12-15T20:32:29.777" v="12" actId="20577"/>
        <pc:sldMkLst>
          <pc:docMk/>
          <pc:sldMk cId="524500571" sldId="261"/>
        </pc:sldMkLst>
      </pc:sldChg>
      <pc:sldChg chg="modNotesTx">
        <pc:chgData name="MADALINA BARSAUAN" userId="c24a02a260e53f8a" providerId="LiveId" clId="{85CDCE91-F800-4446-9B08-2E40239327D6}" dt="2021-12-15T20:32:34.722" v="13" actId="20577"/>
        <pc:sldMkLst>
          <pc:docMk/>
          <pc:sldMk cId="62121161" sldId="262"/>
        </pc:sldMkLst>
      </pc:sldChg>
      <pc:sldChg chg="modNotesTx">
        <pc:chgData name="MADALINA BARSAUAN" userId="c24a02a260e53f8a" providerId="LiveId" clId="{85CDCE91-F800-4446-9B08-2E40239327D6}" dt="2021-12-15T20:32:39.161" v="14" actId="20577"/>
        <pc:sldMkLst>
          <pc:docMk/>
          <pc:sldMk cId="1684498071" sldId="263"/>
        </pc:sldMkLst>
      </pc:sldChg>
      <pc:sldChg chg="modNotesTx">
        <pc:chgData name="MADALINA BARSAUAN" userId="c24a02a260e53f8a" providerId="LiveId" clId="{85CDCE91-F800-4446-9B08-2E40239327D6}" dt="2021-12-15T20:32:43.227" v="15" actId="20577"/>
        <pc:sldMkLst>
          <pc:docMk/>
          <pc:sldMk cId="1240759154" sldId="264"/>
        </pc:sldMkLst>
      </pc:sldChg>
      <pc:sldChg chg="modNotesTx">
        <pc:chgData name="MADALINA BARSAUAN" userId="c24a02a260e53f8a" providerId="LiveId" clId="{85CDCE91-F800-4446-9B08-2E40239327D6}" dt="2021-12-15T20:32:47.234" v="16" actId="20577"/>
        <pc:sldMkLst>
          <pc:docMk/>
          <pc:sldMk cId="3097158788" sldId="265"/>
        </pc:sldMkLst>
      </pc:sldChg>
      <pc:sldChg chg="modNotesTx">
        <pc:chgData name="MADALINA BARSAUAN" userId="c24a02a260e53f8a" providerId="LiveId" clId="{85CDCE91-F800-4446-9B08-2E40239327D6}" dt="2021-12-15T20:32:51.132" v="17" actId="20577"/>
        <pc:sldMkLst>
          <pc:docMk/>
          <pc:sldMk cId="645398189" sldId="266"/>
        </pc:sldMkLst>
      </pc:sldChg>
      <pc:sldChg chg="modNotesTx">
        <pc:chgData name="MADALINA BARSAUAN" userId="c24a02a260e53f8a" providerId="LiveId" clId="{85CDCE91-F800-4446-9B08-2E40239327D6}" dt="2021-12-15T20:32:55.709" v="18" actId="20577"/>
        <pc:sldMkLst>
          <pc:docMk/>
          <pc:sldMk cId="83101102" sldId="267"/>
        </pc:sldMkLst>
      </pc:sldChg>
      <pc:sldChg chg="modNotesTx">
        <pc:chgData name="MADALINA BARSAUAN" userId="c24a02a260e53f8a" providerId="LiveId" clId="{85CDCE91-F800-4446-9B08-2E40239327D6}" dt="2021-12-15T20:33:00.871" v="19" actId="20577"/>
        <pc:sldMkLst>
          <pc:docMk/>
          <pc:sldMk cId="3454207738" sldId="268"/>
        </pc:sldMkLst>
      </pc:sldChg>
      <pc:sldChg chg="modNotesTx">
        <pc:chgData name="MADALINA BARSAUAN" userId="c24a02a260e53f8a" providerId="LiveId" clId="{85CDCE91-F800-4446-9B08-2E40239327D6}" dt="2021-12-15T20:33:05.116" v="20" actId="20577"/>
        <pc:sldMkLst>
          <pc:docMk/>
          <pc:sldMk cId="3237823565" sldId="269"/>
        </pc:sldMkLst>
      </pc:sldChg>
      <pc:sldChg chg="modNotesTx">
        <pc:chgData name="MADALINA BARSAUAN" userId="c24a02a260e53f8a" providerId="LiveId" clId="{85CDCE91-F800-4446-9B08-2E40239327D6}" dt="2021-12-15T20:33:09.132" v="21" actId="20577"/>
        <pc:sldMkLst>
          <pc:docMk/>
          <pc:sldMk cId="3415671590" sldId="27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4BFE35-E41B-41DF-8660-81F3F1DB3130}" type="datetimeFigureOut">
              <a:rPr lang="en-IN" smtClean="0"/>
              <a:pPr/>
              <a:t>15-12-2021</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BD8C7CE-D9D7-41B1-9609-C42EE5E14A3C}" type="slidenum">
              <a:rPr lang="en-IN" smtClean="0"/>
              <a:pPr/>
              <a:t>‹#›</a:t>
            </a:fld>
            <a:endParaRPr lang="en-IN"/>
          </a:p>
        </p:txBody>
      </p:sp>
    </p:spTree>
    <p:extLst>
      <p:ext uri="{BB962C8B-B14F-4D97-AF65-F5344CB8AC3E}">
        <p14:creationId xmlns:p14="http://schemas.microsoft.com/office/powerpoint/2010/main" val="3997530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2</a:t>
            </a:fld>
            <a:endParaRPr lang="en-IN"/>
          </a:p>
        </p:txBody>
      </p:sp>
    </p:spTree>
    <p:extLst>
      <p:ext uri="{BB962C8B-B14F-4D97-AF65-F5344CB8AC3E}">
        <p14:creationId xmlns:p14="http://schemas.microsoft.com/office/powerpoint/2010/main" val="277154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3</a:t>
            </a:fld>
            <a:endParaRPr lang="en-IN"/>
          </a:p>
        </p:txBody>
      </p:sp>
    </p:spTree>
    <p:extLst>
      <p:ext uri="{BB962C8B-B14F-4D97-AF65-F5344CB8AC3E}">
        <p14:creationId xmlns:p14="http://schemas.microsoft.com/office/powerpoint/2010/main" val="33512956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4</a:t>
            </a:fld>
            <a:endParaRPr lang="en-IN"/>
          </a:p>
        </p:txBody>
      </p:sp>
    </p:spTree>
    <p:extLst>
      <p:ext uri="{BB962C8B-B14F-4D97-AF65-F5344CB8AC3E}">
        <p14:creationId xmlns:p14="http://schemas.microsoft.com/office/powerpoint/2010/main" val="2306081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5</a:t>
            </a:fld>
            <a:endParaRPr lang="en-IN"/>
          </a:p>
        </p:txBody>
      </p:sp>
    </p:spTree>
    <p:extLst>
      <p:ext uri="{BB962C8B-B14F-4D97-AF65-F5344CB8AC3E}">
        <p14:creationId xmlns:p14="http://schemas.microsoft.com/office/powerpoint/2010/main" val="32641218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7</a:t>
            </a:fld>
            <a:endParaRPr lang="en-IN"/>
          </a:p>
        </p:txBody>
      </p:sp>
    </p:spTree>
    <p:extLst>
      <p:ext uri="{BB962C8B-B14F-4D97-AF65-F5344CB8AC3E}">
        <p14:creationId xmlns:p14="http://schemas.microsoft.com/office/powerpoint/2010/main" val="171885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8</a:t>
            </a:fld>
            <a:endParaRPr lang="en-IN"/>
          </a:p>
        </p:txBody>
      </p:sp>
    </p:spTree>
    <p:extLst>
      <p:ext uri="{BB962C8B-B14F-4D97-AF65-F5344CB8AC3E}">
        <p14:creationId xmlns:p14="http://schemas.microsoft.com/office/powerpoint/2010/main" val="278679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9</a:t>
            </a:fld>
            <a:endParaRPr lang="en-IN"/>
          </a:p>
        </p:txBody>
      </p:sp>
    </p:spTree>
    <p:extLst>
      <p:ext uri="{BB962C8B-B14F-4D97-AF65-F5344CB8AC3E}">
        <p14:creationId xmlns:p14="http://schemas.microsoft.com/office/powerpoint/2010/main" val="2102367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10</a:t>
            </a:fld>
            <a:endParaRPr lang="en-IN"/>
          </a:p>
        </p:txBody>
      </p:sp>
    </p:spTree>
    <p:extLst>
      <p:ext uri="{BB962C8B-B14F-4D97-AF65-F5344CB8AC3E}">
        <p14:creationId xmlns:p14="http://schemas.microsoft.com/office/powerpoint/2010/main" val="996963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11</a:t>
            </a:fld>
            <a:endParaRPr lang="en-IN"/>
          </a:p>
        </p:txBody>
      </p:sp>
    </p:spTree>
    <p:extLst>
      <p:ext uri="{BB962C8B-B14F-4D97-AF65-F5344CB8AC3E}">
        <p14:creationId xmlns:p14="http://schemas.microsoft.com/office/powerpoint/2010/main" val="4790364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12</a:t>
            </a:fld>
            <a:endParaRPr lang="en-IN"/>
          </a:p>
        </p:txBody>
      </p:sp>
    </p:spTree>
    <p:extLst>
      <p:ext uri="{BB962C8B-B14F-4D97-AF65-F5344CB8AC3E}">
        <p14:creationId xmlns:p14="http://schemas.microsoft.com/office/powerpoint/2010/main" val="1933632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13</a:t>
            </a:fld>
            <a:endParaRPr lang="en-IN"/>
          </a:p>
        </p:txBody>
      </p:sp>
    </p:spTree>
    <p:extLst>
      <p:ext uri="{BB962C8B-B14F-4D97-AF65-F5344CB8AC3E}">
        <p14:creationId xmlns:p14="http://schemas.microsoft.com/office/powerpoint/2010/main" val="597399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14</a:t>
            </a:fld>
            <a:endParaRPr lang="en-IN"/>
          </a:p>
        </p:txBody>
      </p:sp>
    </p:spTree>
    <p:extLst>
      <p:ext uri="{BB962C8B-B14F-4D97-AF65-F5344CB8AC3E}">
        <p14:creationId xmlns:p14="http://schemas.microsoft.com/office/powerpoint/2010/main" val="584191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15</a:t>
            </a:fld>
            <a:endParaRPr lang="en-IN"/>
          </a:p>
        </p:txBody>
      </p:sp>
    </p:spTree>
    <p:extLst>
      <p:ext uri="{BB962C8B-B14F-4D97-AF65-F5344CB8AC3E}">
        <p14:creationId xmlns:p14="http://schemas.microsoft.com/office/powerpoint/2010/main" val="16112274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itchFamily="18" charset="0"/>
                <a:ea typeface="+mn-ea"/>
                <a:cs typeface="Times New Roman" pitchFamily="18" charset="0"/>
              </a:rPr>
              <a:t>The specific innovation of Tesla reduced the eddy current as well a lowers overall risks of overheating of magnets. </a:t>
            </a:r>
            <a:endParaRPr lang="en-IN" sz="1200" kern="1200" dirty="0">
              <a:solidFill>
                <a:schemeClr val="tx1"/>
              </a:solidFill>
              <a:effectLst/>
              <a:latin typeface="Times New Roman" pitchFamily="18" charset="0"/>
              <a:ea typeface="+mn-ea"/>
              <a:cs typeface="Times New Roman" pitchFamily="18" charset="0"/>
            </a:endParaRPr>
          </a:p>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16</a:t>
            </a:fld>
            <a:endParaRPr lang="en-IN"/>
          </a:p>
        </p:txBody>
      </p:sp>
    </p:spTree>
    <p:extLst>
      <p:ext uri="{BB962C8B-B14F-4D97-AF65-F5344CB8AC3E}">
        <p14:creationId xmlns:p14="http://schemas.microsoft.com/office/powerpoint/2010/main" val="17283776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BD8C7CE-D9D7-41B1-9609-C42EE5E14A3C}" type="slidenum">
              <a:rPr lang="en-IN" smtClean="0"/>
              <a:pPr/>
              <a:t>17</a:t>
            </a:fld>
            <a:endParaRPr lang="en-IN"/>
          </a:p>
        </p:txBody>
      </p:sp>
    </p:spTree>
    <p:extLst>
      <p:ext uri="{BB962C8B-B14F-4D97-AF65-F5344CB8AC3E}">
        <p14:creationId xmlns:p14="http://schemas.microsoft.com/office/powerpoint/2010/main" val="2864392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516624"/>
            <a:ext cx="7315200" cy="2595025"/>
          </a:xfrm>
        </p:spPr>
        <p:txBody>
          <a:bodyPr>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914400" y="5166530"/>
            <a:ext cx="7315200" cy="1144632"/>
          </a:xfrm>
        </p:spPr>
        <p:txBody>
          <a:bodyPr>
            <a:normAutofit/>
          </a:bodyPr>
          <a:lstStyle>
            <a:lvl1pPr marL="0" indent="0" algn="l">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8" name="Slide Number Placeholder 7"/>
          <p:cNvSpPr>
            <a:spLocks noGrp="1"/>
          </p:cNvSpPr>
          <p:nvPr>
            <p:ph type="sldNum" sz="quarter" idx="11"/>
          </p:nvPr>
        </p:nvSpPr>
        <p:spPr/>
        <p:txBody>
          <a:bodyPr/>
          <a:lstStyle/>
          <a:p>
            <a:fld id="{B6F15528-21DE-4FAA-801E-634DDDAF4B2B}"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4400" y="5017572"/>
            <a:ext cx="7315200" cy="1293592"/>
          </a:xfrm>
        </p:spPr>
        <p:txBody>
          <a:bodyPr anchor="t"/>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914400" y="3865097"/>
            <a:ext cx="7315200" cy="1098439"/>
          </a:xfrm>
        </p:spPr>
        <p:txBody>
          <a:bodyPr anchor="b"/>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Title 8"/>
          <p:cNvSpPr>
            <a:spLocks noGrp="1"/>
          </p:cNvSpPr>
          <p:nvPr>
            <p:ph type="title"/>
          </p:nvPr>
        </p:nvSpPr>
        <p:spPr>
          <a:xfrm>
            <a:off x="914400" y="1544715"/>
            <a:ext cx="7315200" cy="1154097"/>
          </a:xfrm>
        </p:spPr>
        <p:txBody>
          <a:bodyPr/>
          <a:lstStyle/>
          <a:p>
            <a:r>
              <a:rPr lang="en-US"/>
              <a:t>Click to edit Master title style</a:t>
            </a:r>
          </a:p>
        </p:txBody>
      </p:sp>
      <p:sp>
        <p:nvSpPr>
          <p:cNvPr id="8" name="Content Placeholder 7"/>
          <p:cNvSpPr>
            <a:spLocks noGrp="1"/>
          </p:cNvSpPr>
          <p:nvPr>
            <p:ph sz="quarter" idx="13"/>
          </p:nvPr>
        </p:nvSpPr>
        <p:spPr>
          <a:xfrm>
            <a:off x="914400" y="2743200"/>
            <a:ext cx="356616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81728" y="2743200"/>
            <a:ext cx="3566160" cy="35956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16348" y="2743200"/>
            <a:ext cx="336499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85144" y="2743200"/>
            <a:ext cx="3362062" cy="621792"/>
          </a:xfrm>
        </p:spPr>
        <p:txBody>
          <a:bodyPr anchor="b">
            <a:noAutofit/>
          </a:bodyPr>
          <a:lstStyle>
            <a:lvl1pPr marL="0" indent="0">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0" name="Title 9"/>
          <p:cNvSpPr>
            <a:spLocks noGrp="1"/>
          </p:cNvSpPr>
          <p:nvPr>
            <p:ph type="title"/>
          </p:nvPr>
        </p:nvSpPr>
        <p:spPr>
          <a:xfrm>
            <a:off x="914400" y="1544715"/>
            <a:ext cx="7315200" cy="1154097"/>
          </a:xfrm>
        </p:spPr>
        <p:txBody>
          <a:bodyPr/>
          <a:lstStyle/>
          <a:p>
            <a:r>
              <a:rPr lang="en-US"/>
              <a:t>Click to edit Master title style</a:t>
            </a:r>
            <a:endParaRPr lang="en-US" dirty="0"/>
          </a:p>
        </p:txBody>
      </p:sp>
      <p:sp>
        <p:nvSpPr>
          <p:cNvPr id="11" name="Content Placeholder 10"/>
          <p:cNvSpPr>
            <a:spLocks noGrp="1"/>
          </p:cNvSpPr>
          <p:nvPr>
            <p:ph sz="quarter" idx="13"/>
          </p:nvPr>
        </p:nvSpPr>
        <p:spPr>
          <a:xfrm>
            <a:off x="914400"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81727" y="3383280"/>
            <a:ext cx="3566160" cy="29535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5362"/>
            <a:ext cx="2950936" cy="2173015"/>
          </a:xfrm>
        </p:spPr>
        <p:txBody>
          <a:bodyPr anchor="b">
            <a:normAutofit/>
          </a:bodyPr>
          <a:lstStyle>
            <a:lvl1pPr algn="l">
              <a:defRPr sz="2800" b="0"/>
            </a:lvl1pPr>
          </a:lstStyle>
          <a:p>
            <a:r>
              <a:rPr lang="en-US"/>
              <a:t>Click to edit Master title style</a:t>
            </a:r>
            <a:endParaRPr lang="en-US" dirty="0"/>
          </a:p>
        </p:txBody>
      </p:sp>
      <p:sp>
        <p:nvSpPr>
          <p:cNvPr id="3" name="Content Placeholder 2"/>
          <p:cNvSpPr>
            <a:spLocks noGrp="1"/>
          </p:cNvSpPr>
          <p:nvPr>
            <p:ph idx="1"/>
          </p:nvPr>
        </p:nvSpPr>
        <p:spPr>
          <a:xfrm>
            <a:off x="4021752" y="1826709"/>
            <a:ext cx="4207848" cy="4476614"/>
          </a:xfrm>
        </p:spPr>
        <p:txBody>
          <a:bodyPr anchor="ct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4400" y="4061095"/>
            <a:ext cx="2950936" cy="2245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828800"/>
            <a:ext cx="2953512" cy="2176272"/>
          </a:xfrm>
        </p:spPr>
        <p:txBody>
          <a:bodyPr anchor="b">
            <a:normAutofit/>
          </a:bodyPr>
          <a:lstStyle>
            <a:lvl1pPr algn="l">
              <a:defRPr sz="2800" b="0"/>
            </a:lvl1pPr>
          </a:lstStyle>
          <a:p>
            <a:r>
              <a:rPr lang="en-US"/>
              <a:t>Click to edit Master title style</a:t>
            </a:r>
            <a:endParaRPr lang="en-US" dirty="0"/>
          </a:p>
        </p:txBody>
      </p:sp>
      <p:sp>
        <p:nvSpPr>
          <p:cNvPr id="3" name="Picture Placeholder 2"/>
          <p:cNvSpPr>
            <a:spLocks noGrp="1"/>
          </p:cNvSpPr>
          <p:nvPr>
            <p:ph type="pic" idx="1"/>
          </p:nvPr>
        </p:nvSpPr>
        <p:spPr>
          <a:xfrm>
            <a:off x="4191000" y="2286000"/>
            <a:ext cx="4038600" cy="3352800"/>
          </a:xfrm>
          <a:solidFill>
            <a:schemeClr val="accent2"/>
          </a:solidFill>
          <a:ln w="12700">
            <a:noFill/>
          </a:ln>
          <a:effectLst>
            <a:reflection blurRad="12700" stA="30000" endPos="30000" dist="31750" dir="5400000" sy="-100000" algn="bl" rotWithShape="0"/>
          </a:effectLst>
          <a:scene3d>
            <a:camera prst="perspectiveRight" fov="2700000">
              <a:rot lat="240000" lon="900000" rev="0"/>
            </a:camera>
            <a:lightRig rig="threePt" dir="t">
              <a:rot lat="0" lon="0" rev="2700000"/>
            </a:lightRig>
          </a:scene3d>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4059936"/>
            <a:ext cx="2953512" cy="2249424"/>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48400" y="1826709"/>
            <a:ext cx="1492499" cy="44844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54524" y="1826709"/>
            <a:ext cx="5241476" cy="44844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12/15/2021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0" name="Rectangle 9"/>
          <p:cNvSpPr/>
          <p:nvPr/>
        </p:nvSpPr>
        <p:spPr>
          <a:xfrm>
            <a:off x="8435268" y="573807"/>
            <a:ext cx="86236"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8569419" y="573807"/>
            <a:ext cx="576072" cy="5723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914400" y="1544715"/>
            <a:ext cx="7315200" cy="115409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914400" y="2769833"/>
            <a:ext cx="7315200" cy="353952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007690" y="548797"/>
            <a:ext cx="1189132" cy="297918"/>
          </a:xfrm>
          <a:prstGeom prst="rect">
            <a:avLst/>
          </a:prstGeom>
        </p:spPr>
        <p:txBody>
          <a:bodyPr vert="horz" lIns="91440" tIns="45720" rIns="91440" bIns="45720" rtlCol="0" anchor="ctr"/>
          <a:lstStyle>
            <a:lvl1pPr algn="l">
              <a:defRPr sz="1200">
                <a:solidFill>
                  <a:schemeClr val="tx1">
                    <a:alpha val="50000"/>
                  </a:schemeClr>
                </a:solidFill>
              </a:defRPr>
            </a:lvl1pPr>
          </a:lstStyle>
          <a:p>
            <a:fld id="{1D8BD707-D9CF-40AE-B4C6-C98DA3205C09}" type="datetimeFigureOut">
              <a:rPr lang="en-US" smtClean="0"/>
              <a:pPr/>
              <a:t>12/15/2021</a:t>
            </a:fld>
            <a:endParaRPr lang="en-US"/>
          </a:p>
        </p:txBody>
      </p:sp>
      <p:sp>
        <p:nvSpPr>
          <p:cNvPr id="6" name="Slide Number Placeholder 5"/>
          <p:cNvSpPr>
            <a:spLocks noGrp="1"/>
          </p:cNvSpPr>
          <p:nvPr>
            <p:ph type="sldNum" sz="quarter" idx="4"/>
          </p:nvPr>
        </p:nvSpPr>
        <p:spPr>
          <a:xfrm>
            <a:off x="7314415" y="548797"/>
            <a:ext cx="941203" cy="301752"/>
          </a:xfrm>
          <a:prstGeom prst="rect">
            <a:avLst/>
          </a:prstGeom>
        </p:spPr>
        <p:txBody>
          <a:bodyPr vert="horz" lIns="91440" tIns="45720" rIns="91440" bIns="45720" rtlCol="0" anchor="ctr"/>
          <a:lstStyle>
            <a:lvl1pPr algn="r">
              <a:defRPr sz="1200">
                <a:solidFill>
                  <a:schemeClr val="tx1"/>
                </a:solidFill>
              </a:defRPr>
            </a:lvl1pPr>
          </a:lstStyle>
          <a:p>
            <a:fld id="{B6F15528-21DE-4FAA-801E-634DDDAF4B2B}" type="slidenum">
              <a:rPr lang="en-US" smtClean="0"/>
              <a:pPr/>
              <a:t>‹#›</a:t>
            </a:fld>
            <a:endParaRPr lang="en-US"/>
          </a:p>
        </p:txBody>
      </p:sp>
      <p:sp>
        <p:nvSpPr>
          <p:cNvPr id="5" name="Footer Placeholder 4"/>
          <p:cNvSpPr>
            <a:spLocks noGrp="1"/>
          </p:cNvSpPr>
          <p:nvPr>
            <p:ph type="ftr" sz="quarter" idx="3"/>
          </p:nvPr>
        </p:nvSpPr>
        <p:spPr>
          <a:xfrm>
            <a:off x="6008688" y="855956"/>
            <a:ext cx="2246489" cy="301227"/>
          </a:xfrm>
          <a:prstGeom prst="rect">
            <a:avLst/>
          </a:prstGeom>
        </p:spPr>
        <p:txBody>
          <a:bodyPr vert="horz" lIns="91440" tIns="0" rIns="91440" bIns="45720" rtlCol="0" anchor="t"/>
          <a:lstStyle>
            <a:lvl1pPr algn="l">
              <a:defRPr sz="1000">
                <a:solidFill>
                  <a:schemeClr val="tx1"/>
                </a:solidFill>
              </a:defRPr>
            </a:lvl1pPr>
          </a:lstStyle>
          <a:p>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buClr>
          <a:schemeClr val="tx2"/>
        </a:buClr>
        <a:buFont typeface="Wingdings" charset="2"/>
        <a:buChar char="§"/>
        <a:defRPr sz="2000" kern="1200">
          <a:solidFill>
            <a:schemeClr val="tx1"/>
          </a:solidFill>
          <a:latin typeface="+mn-lt"/>
          <a:ea typeface="+mn-ea"/>
          <a:cs typeface="+mn-cs"/>
        </a:defRPr>
      </a:lvl1pPr>
      <a:lvl2pPr marL="502920" indent="-182880" algn="l" defTabSz="914400" rtl="0" eaLnBrk="1" latinLnBrk="0" hangingPunct="1">
        <a:spcBef>
          <a:spcPct val="20000"/>
        </a:spcBef>
        <a:buClr>
          <a:schemeClr val="tx2"/>
        </a:buClr>
        <a:buFont typeface="Wingdings" charset="2"/>
        <a:buChar char="§"/>
        <a:defRPr sz="1800" kern="1200">
          <a:solidFill>
            <a:schemeClr val="tx1"/>
          </a:solidFill>
          <a:latin typeface="+mn-lt"/>
          <a:ea typeface="+mn-ea"/>
          <a:cs typeface="+mn-cs"/>
        </a:defRPr>
      </a:lvl2pPr>
      <a:lvl3pPr marL="685800" indent="-182880" algn="l" defTabSz="914400" rtl="0" eaLnBrk="1" latinLnBrk="0" hangingPunct="1">
        <a:spcBef>
          <a:spcPct val="20000"/>
        </a:spcBef>
        <a:buClr>
          <a:schemeClr val="tx2"/>
        </a:buClr>
        <a:buFont typeface="Wingdings" charset="2"/>
        <a:buChar char="§"/>
        <a:defRPr sz="1600" kern="1200">
          <a:solidFill>
            <a:schemeClr val="tx1"/>
          </a:solidFill>
          <a:latin typeface="+mn-lt"/>
          <a:ea typeface="+mn-ea"/>
          <a:cs typeface="+mn-cs"/>
        </a:defRPr>
      </a:lvl3pPr>
      <a:lvl4pPr marL="9144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4pPr>
      <a:lvl5pPr marL="1143000" indent="-182880" algn="l" defTabSz="914400" rtl="0" eaLnBrk="1" latinLnBrk="0" hangingPunct="1">
        <a:spcBef>
          <a:spcPct val="20000"/>
        </a:spcBef>
        <a:buClr>
          <a:schemeClr val="tx2"/>
        </a:buClr>
        <a:buFont typeface="Wingdings" charset="2"/>
        <a:buChar char="§"/>
        <a:defRPr sz="1400" kern="1200">
          <a:solidFill>
            <a:schemeClr val="tx1"/>
          </a:solidFill>
          <a:latin typeface="+mn-lt"/>
          <a:ea typeface="+mn-ea"/>
          <a:cs typeface="+mn-cs"/>
        </a:defRPr>
      </a:lvl5pPr>
      <a:lvl6pPr marL="13716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6pPr>
      <a:lvl7pPr marL="16002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7pPr>
      <a:lvl8pPr marL="18288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8pPr>
      <a:lvl9pPr marL="2057400" indent="-182880" algn="l" defTabSz="914400" rtl="0" eaLnBrk="1" latinLnBrk="0" hangingPunct="1">
        <a:spcBef>
          <a:spcPct val="20000"/>
        </a:spcBef>
        <a:buClr>
          <a:schemeClr val="tx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9088" y="-381000"/>
            <a:ext cx="7315200" cy="2595025"/>
          </a:xfrm>
        </p:spPr>
        <p:txBody>
          <a:bodyPr>
            <a:normAutofit/>
          </a:bodyPr>
          <a:lstStyle/>
          <a:p>
            <a:pPr algn="ctr">
              <a:lnSpc>
                <a:spcPct val="150000"/>
              </a:lnSpc>
            </a:pPr>
            <a:r>
              <a:rPr lang="en-US" sz="4000" b="1" dirty="0">
                <a:latin typeface="Times New Roman" pitchFamily="18" charset="0"/>
                <a:cs typeface="Times New Roman" pitchFamily="18" charset="0"/>
              </a:rPr>
              <a:t>Digital Skills and Research Methods</a:t>
            </a:r>
            <a:endParaRPr lang="en-IN" sz="4000" dirty="0">
              <a:latin typeface="Times New Roman" pitchFamily="18" charset="0"/>
              <a:cs typeface="Times New Roman" pitchFamily="18" charset="0"/>
            </a:endParaRPr>
          </a:p>
        </p:txBody>
      </p:sp>
      <p:sp>
        <p:nvSpPr>
          <p:cNvPr id="3" name="Subtitle 2"/>
          <p:cNvSpPr>
            <a:spLocks noGrp="1"/>
          </p:cNvSpPr>
          <p:nvPr>
            <p:ph type="subTitle" idx="1"/>
          </p:nvPr>
        </p:nvSpPr>
        <p:spPr>
          <a:xfrm>
            <a:off x="914400" y="2284368"/>
            <a:ext cx="7315200" cy="1144632"/>
          </a:xfrm>
        </p:spPr>
        <p:txBody>
          <a:bodyPr>
            <a:normAutofit/>
          </a:bodyPr>
          <a:lstStyle/>
          <a:p>
            <a:pPr algn="ctr">
              <a:lnSpc>
                <a:spcPct val="150000"/>
              </a:lnSpc>
            </a:pPr>
            <a:r>
              <a:rPr lang="en-US" sz="2000" dirty="0">
                <a:latin typeface="Times New Roman" pitchFamily="18" charset="0"/>
                <a:cs typeface="Times New Roman" pitchFamily="18" charset="0"/>
              </a:rPr>
              <a:t>A Case Analysis on Tesla</a:t>
            </a:r>
            <a:endParaRPr lang="en-IN" sz="2000" dirty="0">
              <a:latin typeface="Times New Roman" pitchFamily="18" charset="0"/>
              <a:cs typeface="Times New Roman" pitchFamily="18" charset="0"/>
            </a:endParaRPr>
          </a:p>
        </p:txBody>
      </p:sp>
      <p:sp>
        <p:nvSpPr>
          <p:cNvPr id="4" name="TextBox 3">
            <a:extLst>
              <a:ext uri="{FF2B5EF4-FFF2-40B4-BE49-F238E27FC236}">
                <a16:creationId xmlns:a16="http://schemas.microsoft.com/office/drawing/2014/main" id="{746C7A9D-7F46-490B-87B6-71D2F15A8446}"/>
              </a:ext>
            </a:extLst>
          </p:cNvPr>
          <p:cNvSpPr txBox="1"/>
          <p:nvPr/>
        </p:nvSpPr>
        <p:spPr>
          <a:xfrm>
            <a:off x="381000" y="4038600"/>
            <a:ext cx="8077200" cy="230832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1" dirty="0">
                <a:effectLst/>
                <a:latin typeface="Times New Roman" panose="02020603050405020304" pitchFamily="18" charset="0"/>
                <a:ea typeface="Arial" panose="020B0604020202020204" pitchFamily="34" charset="0"/>
              </a:rPr>
              <a:t>Student's name  :  Rafael </a:t>
            </a:r>
            <a:r>
              <a:rPr lang="en-US" sz="2400" b="1" i="1" dirty="0" err="1">
                <a:effectLst/>
                <a:latin typeface="Times New Roman" panose="02020603050405020304" pitchFamily="18" charset="0"/>
                <a:ea typeface="Arial" panose="020B0604020202020204" pitchFamily="34" charset="0"/>
              </a:rPr>
              <a:t>Madalin</a:t>
            </a:r>
            <a:r>
              <a:rPr lang="en-US" sz="2400" b="1" i="1" dirty="0">
                <a:effectLst/>
                <a:latin typeface="Times New Roman" panose="02020603050405020304" pitchFamily="18" charset="0"/>
                <a:ea typeface="Arial" panose="020B0604020202020204" pitchFamily="34" charset="0"/>
              </a:rPr>
              <a:t> </a:t>
            </a:r>
            <a:r>
              <a:rPr lang="en-US" sz="2400" b="1" i="1" dirty="0" err="1">
                <a:effectLst/>
                <a:latin typeface="Times New Roman" panose="02020603050405020304" pitchFamily="18" charset="0"/>
                <a:ea typeface="Arial" panose="020B0604020202020204" pitchFamily="34" charset="0"/>
              </a:rPr>
              <a:t>Barsauan</a:t>
            </a:r>
            <a:r>
              <a:rPr lang="en-US" sz="2400" b="1" i="1" dirty="0">
                <a:effectLst/>
                <a:latin typeface="Times New Roman" panose="02020603050405020304" pitchFamily="18" charset="0"/>
                <a:ea typeface="Arial" panose="020B0604020202020204" pitchFamily="34" charset="0"/>
              </a:rPr>
              <a:t>          2111133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1" dirty="0">
                <a:latin typeface="Times New Roman" panose="02020603050405020304" pitchFamily="18" charset="0"/>
                <a:ea typeface="Arial" panose="020B0604020202020204" pitchFamily="34" charset="0"/>
              </a:rPr>
              <a:t>                              Elena Lorena </a:t>
            </a:r>
            <a:r>
              <a:rPr lang="en-US" sz="2400" b="1" i="1" dirty="0" err="1">
                <a:latin typeface="Times New Roman" panose="02020603050405020304" pitchFamily="18" charset="0"/>
                <a:ea typeface="Arial" panose="020B0604020202020204" pitchFamily="34" charset="0"/>
              </a:rPr>
              <a:t>Spanu</a:t>
            </a:r>
            <a:r>
              <a:rPr lang="en-US" sz="2400" b="1" i="1" dirty="0">
                <a:latin typeface="Times New Roman" panose="02020603050405020304" pitchFamily="18" charset="0"/>
                <a:ea typeface="Arial" panose="020B0604020202020204" pitchFamily="34" charset="0"/>
              </a:rPr>
              <a:t>                   2112056</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1" dirty="0">
                <a:effectLst/>
                <a:latin typeface="Times New Roman" panose="02020603050405020304" pitchFamily="18" charset="0"/>
                <a:ea typeface="Arial" panose="020B0604020202020204" pitchFamily="34" charset="0"/>
              </a:rPr>
              <a:t>                             Andrei Romulus </a:t>
            </a:r>
            <a:r>
              <a:rPr lang="en-US" sz="2400" b="1" i="1" dirty="0" err="1">
                <a:effectLst/>
                <a:latin typeface="Times New Roman" panose="02020603050405020304" pitchFamily="18" charset="0"/>
                <a:ea typeface="Arial" panose="020B0604020202020204" pitchFamily="34" charset="0"/>
              </a:rPr>
              <a:t>G</a:t>
            </a:r>
            <a:r>
              <a:rPr lang="en-US" sz="2400" b="1" i="1" dirty="0" err="1">
                <a:latin typeface="Times New Roman" panose="02020603050405020304" pitchFamily="18" charset="0"/>
                <a:ea typeface="Arial" panose="020B0604020202020204" pitchFamily="34" charset="0"/>
              </a:rPr>
              <a:t>eorghica</a:t>
            </a:r>
            <a:r>
              <a:rPr lang="en-US" sz="2400" b="1" i="1" dirty="0">
                <a:latin typeface="Times New Roman" panose="02020603050405020304" pitchFamily="18" charset="0"/>
                <a:ea typeface="Arial" panose="020B0604020202020204" pitchFamily="34" charset="0"/>
              </a:rPr>
              <a:t>         2111862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1" dirty="0">
                <a:effectLst/>
                <a:latin typeface="Times New Roman" panose="02020603050405020304" pitchFamily="18" charset="0"/>
                <a:ea typeface="Arial" panose="020B0604020202020204" pitchFamily="34" charset="0"/>
              </a:rPr>
              <a:t>Course module : Digital Skills and Research Methods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1" dirty="0">
                <a:latin typeface="Times New Roman" panose="02020603050405020304" pitchFamily="18" charset="0"/>
                <a:ea typeface="Arial" panose="020B0604020202020204" pitchFamily="34" charset="0"/>
              </a:rPr>
              <a:t>                            BMSW4003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2400" b="1" i="1" dirty="0">
                <a:effectLst/>
                <a:latin typeface="Times New Roman" panose="02020603050405020304" pitchFamily="18" charset="0"/>
                <a:ea typeface="Arial" panose="020B0604020202020204" pitchFamily="34" charset="0"/>
              </a:rPr>
              <a:t>Name lecture   :  Asim </a:t>
            </a:r>
            <a:r>
              <a:rPr lang="en-US" sz="2400" b="1" i="1" dirty="0" err="1">
                <a:effectLst/>
                <a:latin typeface="Times New Roman" panose="02020603050405020304" pitchFamily="18" charset="0"/>
                <a:ea typeface="Arial" panose="020B0604020202020204" pitchFamily="34" charset="0"/>
              </a:rPr>
              <a:t>Satti</a:t>
            </a:r>
            <a:endParaRPr lang="en-US" sz="2400" b="1" i="1"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612021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normAutofit/>
          </a:bodyPr>
          <a:lstStyle/>
          <a:p>
            <a:pPr algn="ctr"/>
            <a:r>
              <a:rPr lang="en-GB" b="1" dirty="0">
                <a:solidFill>
                  <a:schemeClr val="bg2"/>
                </a:solidFill>
                <a:latin typeface="Times New Roman" pitchFamily="18" charset="0"/>
                <a:cs typeface="Times New Roman" pitchFamily="18" charset="0"/>
              </a:rPr>
              <a:t>Background of Tesla</a:t>
            </a:r>
            <a:endParaRPr lang="en-IN" dirty="0">
              <a:solidFill>
                <a:schemeClr val="bg2"/>
              </a:solidFill>
              <a:latin typeface="Times New Roman" pitchFamily="18" charset="0"/>
              <a:cs typeface="Times New Roman" pitchFamily="18" charset="0"/>
            </a:endParaRPr>
          </a:p>
        </p:txBody>
      </p:sp>
      <p:sp>
        <p:nvSpPr>
          <p:cNvPr id="3" name="Content Placeholder 2"/>
          <p:cNvSpPr>
            <a:spLocks noGrp="1"/>
          </p:cNvSpPr>
          <p:nvPr>
            <p:ph idx="1"/>
          </p:nvPr>
        </p:nvSpPr>
        <p:spPr>
          <a:xfrm>
            <a:off x="914400" y="2057401"/>
            <a:ext cx="7315200" cy="4251960"/>
          </a:xfrm>
        </p:spPr>
        <p:txBody>
          <a:bodyPr/>
          <a:lstStyle/>
          <a:p>
            <a:pPr lvl="0" algn="just"/>
            <a:r>
              <a:rPr lang="en-GB" dirty="0">
                <a:solidFill>
                  <a:schemeClr val="bg2"/>
                </a:solidFill>
                <a:latin typeface="Times New Roman" pitchFamily="18" charset="0"/>
                <a:cs typeface="Times New Roman" pitchFamily="18" charset="0"/>
              </a:rPr>
              <a:t>Tesla convincingly transformed the way people perceive electric cars. </a:t>
            </a:r>
          </a:p>
          <a:p>
            <a:pPr lvl="0" algn="just"/>
            <a:endParaRPr lang="en-IN" dirty="0">
              <a:solidFill>
                <a:schemeClr val="bg2"/>
              </a:solidFill>
              <a:latin typeface="Times New Roman" pitchFamily="18" charset="0"/>
              <a:cs typeface="Times New Roman" pitchFamily="18" charset="0"/>
            </a:endParaRPr>
          </a:p>
          <a:p>
            <a:pPr lvl="0" algn="just"/>
            <a:r>
              <a:rPr lang="en-GB" dirty="0">
                <a:solidFill>
                  <a:schemeClr val="bg2"/>
                </a:solidFill>
                <a:latin typeface="Times New Roman" pitchFamily="18" charset="0"/>
                <a:cs typeface="Times New Roman" pitchFamily="18" charset="0"/>
              </a:rPr>
              <a:t>In present time, Tesla is not merely building all-electric vehicles however noticeably ascendable storage products and clean energy generation.</a:t>
            </a:r>
          </a:p>
          <a:p>
            <a:pPr lvl="0" algn="just"/>
            <a:endParaRPr lang="en-IN" dirty="0">
              <a:solidFill>
                <a:schemeClr val="bg2"/>
              </a:solidFill>
              <a:latin typeface="Times New Roman" pitchFamily="18" charset="0"/>
              <a:cs typeface="Times New Roman" pitchFamily="18" charset="0"/>
            </a:endParaRPr>
          </a:p>
          <a:p>
            <a:pPr lvl="0" algn="just"/>
            <a:r>
              <a:rPr lang="en-GB" dirty="0">
                <a:solidFill>
                  <a:schemeClr val="bg2"/>
                </a:solidFill>
                <a:latin typeface="Times New Roman" pitchFamily="18" charset="0"/>
                <a:cs typeface="Times New Roman" pitchFamily="18" charset="0"/>
              </a:rPr>
              <a:t>Tesla has confidence that the faster the world stopovers being reliant on fossil fuels and henceforth moves to zero-emission, far better will be future.</a:t>
            </a:r>
            <a:endParaRPr lang="en-IN" dirty="0">
              <a:solidFill>
                <a:schemeClr val="bg2"/>
              </a:solidFill>
              <a:latin typeface="Times New Roman" pitchFamily="18" charset="0"/>
              <a:cs typeface="Times New Roman" pitchFamily="18" charset="0"/>
            </a:endParaRPr>
          </a:p>
        </p:txBody>
      </p:sp>
    </p:spTree>
    <p:extLst>
      <p:ext uri="{BB962C8B-B14F-4D97-AF65-F5344CB8AC3E}">
        <p14:creationId xmlns:p14="http://schemas.microsoft.com/office/powerpoint/2010/main" val="3114323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noAutofit/>
          </a:bodyPr>
          <a:lstStyle/>
          <a:p>
            <a:pPr algn="ctr"/>
            <a:r>
              <a:rPr lang="en-GB" b="1" dirty="0">
                <a:latin typeface="Times New Roman" pitchFamily="18" charset="0"/>
                <a:cs typeface="Times New Roman" pitchFamily="18" charset="0"/>
              </a:rPr>
              <a:t>Tesla’s last 5 years financial records</a:t>
            </a:r>
            <a:endParaRPr lang="en-IN" dirty="0">
              <a:latin typeface="Times New Roman" pitchFamily="18" charset="0"/>
              <a:cs typeface="Times New Roman" pitchFamily="18" charset="0"/>
            </a:endParaRPr>
          </a:p>
        </p:txBody>
      </p:sp>
      <p:pic>
        <p:nvPicPr>
          <p:cNvPr id="4" name="Content Placeholder 3"/>
          <p:cNvPicPr>
            <a:picLocks noGrp="1"/>
          </p:cNvPicPr>
          <p:nvPr>
            <p:ph idx="1"/>
          </p:nvPr>
        </p:nvPicPr>
        <p:blipFill>
          <a:blip r:embed="rId3"/>
          <a:stretch>
            <a:fillRect/>
          </a:stretch>
        </p:blipFill>
        <p:spPr>
          <a:xfrm>
            <a:off x="1066800" y="1676400"/>
            <a:ext cx="7086600" cy="4632325"/>
          </a:xfrm>
          <a:prstGeom prst="rect">
            <a:avLst/>
          </a:prstGeom>
        </p:spPr>
      </p:pic>
    </p:spTree>
    <p:extLst>
      <p:ext uri="{BB962C8B-B14F-4D97-AF65-F5344CB8AC3E}">
        <p14:creationId xmlns:p14="http://schemas.microsoft.com/office/powerpoint/2010/main" val="2380956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93703"/>
            <a:ext cx="7315200" cy="1154097"/>
          </a:xfrm>
        </p:spPr>
        <p:txBody>
          <a:bodyPr/>
          <a:lstStyle/>
          <a:p>
            <a:pPr algn="ctr"/>
            <a:r>
              <a:rPr lang="en-GB" b="1" dirty="0">
                <a:latin typeface="Times New Roman" pitchFamily="18" charset="0"/>
                <a:cs typeface="Times New Roman" pitchFamily="18" charset="0"/>
              </a:rPr>
              <a:t>Managers at Tesla</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1565873"/>
            <a:ext cx="7315200" cy="2853727"/>
          </a:xfrm>
        </p:spPr>
        <p:txBody>
          <a:bodyPr/>
          <a:lstStyle/>
          <a:p>
            <a:pPr lvl="0" algn="just"/>
            <a:r>
              <a:rPr lang="en-GB" dirty="0">
                <a:latin typeface="Times New Roman" pitchFamily="18" charset="0"/>
                <a:cs typeface="Times New Roman" pitchFamily="18" charset="0"/>
              </a:rPr>
              <a:t>Salary of Tesla Manager is nearly $130,000 every year.</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At Tesla, salaries of managers range from nearly $75,000 to almost $190,000 per year.</a:t>
            </a:r>
          </a:p>
          <a:p>
            <a:pPr lvl="0" algn="just"/>
            <a:endParaRPr lang="en-IN"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While factoring in additional compensation and bonuses, the Managers at Tesla may have expectation of having an average overall pay of nearly $130,000 annually.</a:t>
            </a:r>
            <a:endParaRPr lang="en-IN"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62200" y="4419600"/>
            <a:ext cx="4495800" cy="2286000"/>
          </a:xfrm>
          <a:prstGeom prst="rect">
            <a:avLst/>
          </a:prstGeom>
        </p:spPr>
      </p:pic>
    </p:spTree>
    <p:extLst>
      <p:ext uri="{BB962C8B-B14F-4D97-AF65-F5344CB8AC3E}">
        <p14:creationId xmlns:p14="http://schemas.microsoft.com/office/powerpoint/2010/main" val="2366070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93703"/>
            <a:ext cx="7315200" cy="1154097"/>
          </a:xfrm>
        </p:spPr>
        <p:txBody>
          <a:bodyPr/>
          <a:lstStyle/>
          <a:p>
            <a:pPr algn="ctr"/>
            <a:r>
              <a:rPr lang="en-GB" b="1" dirty="0">
                <a:latin typeface="Times New Roman" pitchFamily="18" charset="0"/>
                <a:cs typeface="Times New Roman" pitchFamily="18" charset="0"/>
              </a:rPr>
              <a:t>History of Tesla</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609600" y="1905001"/>
            <a:ext cx="7924800" cy="4404360"/>
          </a:xfrm>
        </p:spPr>
        <p:txBody>
          <a:bodyPr>
            <a:noAutofit/>
          </a:bodyPr>
          <a:lstStyle/>
          <a:p>
            <a:pPr lvl="0" algn="just"/>
            <a:r>
              <a:rPr lang="en-GB" dirty="0">
                <a:latin typeface="Times New Roman" pitchFamily="18" charset="0"/>
                <a:cs typeface="Times New Roman" pitchFamily="18" charset="0"/>
              </a:rPr>
              <a:t>Tesla has been founded in 2003 by a team of engineers wanting to prove that people does not necessitate compromising for driving electric, which entails that electric vehicles can be quicker, more fun and better to drive in comparison to gasoline cars (tesla.com, 2021). </a:t>
            </a:r>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In 2006, </a:t>
            </a:r>
            <a:r>
              <a:rPr lang="en-GB" dirty="0" err="1">
                <a:latin typeface="Times New Roman" pitchFamily="18" charset="0"/>
                <a:cs typeface="Times New Roman" pitchFamily="18" charset="0"/>
              </a:rPr>
              <a:t>Elon</a:t>
            </a:r>
            <a:r>
              <a:rPr lang="en-GB" dirty="0">
                <a:latin typeface="Times New Roman" pitchFamily="18" charset="0"/>
                <a:cs typeface="Times New Roman" pitchFamily="18" charset="0"/>
              </a:rPr>
              <a:t> Musk revealed master plan for Tesla. In 2008, Tesla has initiated regular manufacturing of Roadster car. In the same year, Tesla delayed Model S while </a:t>
            </a:r>
            <a:r>
              <a:rPr lang="en-GB" dirty="0" err="1">
                <a:latin typeface="Times New Roman" pitchFamily="18" charset="0"/>
                <a:cs typeface="Times New Roman" pitchFamily="18" charset="0"/>
              </a:rPr>
              <a:t>Elon</a:t>
            </a:r>
            <a:r>
              <a:rPr lang="en-GB" dirty="0">
                <a:latin typeface="Times New Roman" pitchFamily="18" charset="0"/>
                <a:cs typeface="Times New Roman" pitchFamily="18" charset="0"/>
              </a:rPr>
              <a:t> Musk stepped in for becoming the CEO of the Company. </a:t>
            </a:r>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In 2009, tesla unveiled prototype of Model S while </a:t>
            </a:r>
            <a:r>
              <a:rPr lang="en-GB" dirty="0" err="1">
                <a:latin typeface="Times New Roman" pitchFamily="18" charset="0"/>
                <a:cs typeface="Times New Roman" pitchFamily="18" charset="0"/>
              </a:rPr>
              <a:t>Dailmer</a:t>
            </a:r>
            <a:r>
              <a:rPr lang="en-GB" dirty="0">
                <a:latin typeface="Times New Roman" pitchFamily="18" charset="0"/>
                <a:cs typeface="Times New Roman" pitchFamily="18" charset="0"/>
              </a:rPr>
              <a:t> took 10% stake of Tesla for around $50 million. </a:t>
            </a:r>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In 2010, Tesla offered over 13 million shares at around $17 for each share. In 2011, </a:t>
            </a:r>
            <a:r>
              <a:rPr lang="en-GB" dirty="0" err="1">
                <a:latin typeface="Times New Roman" pitchFamily="18" charset="0"/>
                <a:cs typeface="Times New Roman" pitchFamily="18" charset="0"/>
              </a:rPr>
              <a:t>Elon</a:t>
            </a:r>
            <a:r>
              <a:rPr lang="en-GB" dirty="0">
                <a:latin typeface="Times New Roman" pitchFamily="18" charset="0"/>
                <a:cs typeface="Times New Roman" pitchFamily="18" charset="0"/>
              </a:rPr>
              <a:t> Musk has revealed the Model S beta. In 2012, the prototype of Model X has been revealed. </a:t>
            </a:r>
            <a:endParaRPr lang="en-IN" dirty="0">
              <a:latin typeface="Times New Roman" pitchFamily="18" charset="0"/>
              <a:cs typeface="Times New Roman" pitchFamily="18" charset="0"/>
            </a:endParaRPr>
          </a:p>
          <a:p>
            <a:pPr algn="just"/>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2500420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315200" cy="1154097"/>
          </a:xfrm>
        </p:spPr>
        <p:txBody>
          <a:bodyPr/>
          <a:lstStyle/>
          <a:p>
            <a:pPr algn="ctr"/>
            <a:r>
              <a:rPr lang="en-GB" b="1" dirty="0">
                <a:latin typeface="Times New Roman" pitchFamily="18" charset="0"/>
                <a:cs typeface="Times New Roman" pitchFamily="18" charset="0"/>
              </a:rPr>
              <a:t>History of Tesla</a:t>
            </a:r>
            <a:endParaRPr lang="en-IN" dirty="0"/>
          </a:p>
        </p:txBody>
      </p:sp>
      <p:sp>
        <p:nvSpPr>
          <p:cNvPr id="3" name="Content Placeholder 2"/>
          <p:cNvSpPr>
            <a:spLocks noGrp="1"/>
          </p:cNvSpPr>
          <p:nvPr>
            <p:ph idx="1"/>
          </p:nvPr>
        </p:nvSpPr>
        <p:spPr/>
        <p:txBody>
          <a:bodyPr>
            <a:normAutofit lnSpcReduction="10000"/>
          </a:bodyPr>
          <a:lstStyle/>
          <a:p>
            <a:pPr lvl="0" algn="just"/>
            <a:r>
              <a:rPr lang="en-GB" dirty="0">
                <a:latin typeface="Times New Roman" pitchFamily="18" charset="0"/>
                <a:cs typeface="Times New Roman" pitchFamily="18" charset="0"/>
              </a:rPr>
              <a:t>In 2014, all patents of Tesla are open sourced. Moreover, Nevada has been chosen as spot of Company's </a:t>
            </a:r>
            <a:r>
              <a:rPr lang="en-GB" dirty="0" err="1">
                <a:latin typeface="Times New Roman" pitchFamily="18" charset="0"/>
                <a:cs typeface="Times New Roman" pitchFamily="18" charset="0"/>
              </a:rPr>
              <a:t>Gigafactory</a:t>
            </a:r>
            <a:r>
              <a:rPr lang="en-GB" dirty="0">
                <a:latin typeface="Times New Roman" pitchFamily="18" charset="0"/>
                <a:cs typeface="Times New Roman" pitchFamily="18" charset="0"/>
              </a:rPr>
              <a:t>.</a:t>
            </a:r>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In 2015, Tesla has revealed </a:t>
            </a:r>
            <a:r>
              <a:rPr lang="en-GB" dirty="0" err="1">
                <a:latin typeface="Times New Roman" pitchFamily="18" charset="0"/>
                <a:cs typeface="Times New Roman" pitchFamily="18" charset="0"/>
              </a:rPr>
              <a:t>Powerwall</a:t>
            </a:r>
            <a:r>
              <a:rPr lang="en-GB" dirty="0">
                <a:latin typeface="Times New Roman" pitchFamily="18" charset="0"/>
                <a:cs typeface="Times New Roman" pitchFamily="18" charset="0"/>
              </a:rPr>
              <a:t>, which is a massive rechargeable battery for home along with its </a:t>
            </a:r>
            <a:r>
              <a:rPr lang="en-GB" dirty="0" err="1">
                <a:latin typeface="Times New Roman" pitchFamily="18" charset="0"/>
                <a:cs typeface="Times New Roman" pitchFamily="18" charset="0"/>
              </a:rPr>
              <a:t>Powerpack</a:t>
            </a:r>
            <a:r>
              <a:rPr lang="en-GB" dirty="0">
                <a:latin typeface="Times New Roman" pitchFamily="18" charset="0"/>
                <a:cs typeface="Times New Roman" pitchFamily="18" charset="0"/>
              </a:rPr>
              <a:t> that is battery for commercial use. Tesla has initiated rolling out Autopilot (Thompson and Lee, 2020). </a:t>
            </a:r>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In 2016, Tesla has officially engaged in solar business. In 2017, Tesla has unveiled the Tesla Semi truck concept.</a:t>
            </a:r>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In 2018, </a:t>
            </a:r>
            <a:r>
              <a:rPr lang="en-GB" dirty="0" err="1">
                <a:latin typeface="Times New Roman" pitchFamily="18" charset="0"/>
                <a:cs typeface="Times New Roman" pitchFamily="18" charset="0"/>
              </a:rPr>
              <a:t>SpaceX</a:t>
            </a:r>
            <a:r>
              <a:rPr lang="en-GB" dirty="0">
                <a:latin typeface="Times New Roman" pitchFamily="18" charset="0"/>
                <a:cs typeface="Times New Roman" pitchFamily="18" charset="0"/>
              </a:rPr>
              <a:t> has launched Falcon Heavy Rocket in space and Musk's Tesla Roadster. In 2020, Tesla celebrated its 10</a:t>
            </a:r>
            <a:r>
              <a:rPr lang="en-GB" baseline="30000" dirty="0">
                <a:latin typeface="Times New Roman" pitchFamily="18" charset="0"/>
                <a:cs typeface="Times New Roman" pitchFamily="18" charset="0"/>
              </a:rPr>
              <a:t>th</a:t>
            </a:r>
            <a:r>
              <a:rPr lang="en-GB" dirty="0">
                <a:latin typeface="Times New Roman" pitchFamily="18" charset="0"/>
                <a:cs typeface="Times New Roman" pitchFamily="18" charset="0"/>
              </a:rPr>
              <a:t> year centenary of going public in the automobile industry. </a:t>
            </a:r>
            <a:endParaRPr lang="en-IN" dirty="0">
              <a:latin typeface="Times New Roman" pitchFamily="18" charset="0"/>
              <a:cs typeface="Times New Roman" pitchFamily="18" charset="0"/>
            </a:endParaRPr>
          </a:p>
          <a:p>
            <a:endParaRPr lang="en-IN" dirty="0"/>
          </a:p>
        </p:txBody>
      </p:sp>
    </p:spTree>
    <p:extLst>
      <p:ext uri="{BB962C8B-B14F-4D97-AF65-F5344CB8AC3E}">
        <p14:creationId xmlns:p14="http://schemas.microsoft.com/office/powerpoint/2010/main" val="3853698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noAutofit/>
          </a:bodyPr>
          <a:lstStyle/>
          <a:p>
            <a:pPr algn="ctr"/>
            <a:r>
              <a:rPr lang="en-GB" b="1" dirty="0">
                <a:latin typeface="Times New Roman" pitchFamily="18" charset="0"/>
                <a:cs typeface="Times New Roman" pitchFamily="18" charset="0"/>
              </a:rPr>
              <a:t>Products of Tesla</a:t>
            </a:r>
            <a:endParaRPr lang="en-IN" dirty="0">
              <a:latin typeface="Times New Roman" pitchFamily="18" charset="0"/>
              <a:cs typeface="Times New Roman" pitchFamily="18" charset="0"/>
            </a:endParaRPr>
          </a:p>
        </p:txBody>
      </p:sp>
      <p:sp>
        <p:nvSpPr>
          <p:cNvPr id="3" name="Content Placeholder 2"/>
          <p:cNvSpPr>
            <a:spLocks noGrp="1"/>
          </p:cNvSpPr>
          <p:nvPr>
            <p:ph sz="quarter" idx="13"/>
          </p:nvPr>
        </p:nvSpPr>
        <p:spPr>
          <a:xfrm>
            <a:off x="457200" y="1752600"/>
            <a:ext cx="4267200" cy="4584192"/>
          </a:xfrm>
        </p:spPr>
        <p:txBody>
          <a:bodyPr>
            <a:noAutofit/>
          </a:bodyPr>
          <a:lstStyle/>
          <a:p>
            <a:pPr algn="just"/>
            <a:r>
              <a:rPr lang="en-GB" sz="1600" b="1" dirty="0">
                <a:latin typeface="Times New Roman" pitchFamily="18" charset="0"/>
                <a:cs typeface="Times New Roman" pitchFamily="18" charset="0"/>
              </a:rPr>
              <a:t>Tesla Model 3:</a:t>
            </a:r>
            <a:r>
              <a:rPr lang="en-GB" sz="1600" dirty="0">
                <a:latin typeface="Times New Roman" pitchFamily="18" charset="0"/>
                <a:cs typeface="Times New Roman" pitchFamily="18" charset="0"/>
              </a:rPr>
              <a:t> This model is most affordable which has been offered in terms of both dual motor as well as single motor set up.</a:t>
            </a:r>
          </a:p>
          <a:p>
            <a:pPr algn="just"/>
            <a:endParaRPr lang="en-IN" sz="1600" dirty="0">
              <a:latin typeface="Times New Roman" pitchFamily="18" charset="0"/>
              <a:cs typeface="Times New Roman" pitchFamily="18" charset="0"/>
            </a:endParaRPr>
          </a:p>
          <a:p>
            <a:pPr algn="just"/>
            <a:r>
              <a:rPr lang="en-GB" sz="1600" b="1" dirty="0">
                <a:latin typeface="Times New Roman" pitchFamily="18" charset="0"/>
                <a:cs typeface="Times New Roman" pitchFamily="18" charset="0"/>
              </a:rPr>
              <a:t>Tesla Model S:</a:t>
            </a:r>
            <a:r>
              <a:rPr lang="en-GB" sz="1600" dirty="0">
                <a:latin typeface="Times New Roman" pitchFamily="18" charset="0"/>
                <a:cs typeface="Times New Roman" pitchFamily="18" charset="0"/>
              </a:rPr>
              <a:t> This is perhaps most sexy looking Tesla, which provides immense brand identity. This is offered either with tri or with dual motor set-up being dependent on trim levels and variants (</a:t>
            </a:r>
            <a:r>
              <a:rPr lang="en-GB" sz="1600" dirty="0" err="1">
                <a:latin typeface="Times New Roman" pitchFamily="18" charset="0"/>
                <a:cs typeface="Times New Roman" pitchFamily="18" charset="0"/>
              </a:rPr>
              <a:t>Parashar</a:t>
            </a:r>
            <a:r>
              <a:rPr lang="en-GB" sz="1600" dirty="0">
                <a:latin typeface="Times New Roman" pitchFamily="18" charset="0"/>
                <a:cs typeface="Times New Roman" pitchFamily="18" charset="0"/>
              </a:rPr>
              <a:t>, 2021).</a:t>
            </a:r>
          </a:p>
          <a:p>
            <a:pPr algn="just"/>
            <a:endParaRPr lang="en-IN" sz="1600" dirty="0">
              <a:latin typeface="Times New Roman" pitchFamily="18" charset="0"/>
              <a:cs typeface="Times New Roman" pitchFamily="18" charset="0"/>
            </a:endParaRPr>
          </a:p>
          <a:p>
            <a:pPr algn="just"/>
            <a:r>
              <a:rPr lang="en-GB" sz="1600" b="1" dirty="0">
                <a:latin typeface="Times New Roman" pitchFamily="18" charset="0"/>
                <a:cs typeface="Times New Roman" pitchFamily="18" charset="0"/>
              </a:rPr>
              <a:t>Tesla Model X:</a:t>
            </a:r>
            <a:r>
              <a:rPr lang="en-GB" sz="1600" dirty="0">
                <a:latin typeface="Times New Roman" pitchFamily="18" charset="0"/>
                <a:cs typeface="Times New Roman" pitchFamily="18" charset="0"/>
              </a:rPr>
              <a:t> SUVs has remained the most trending segment in electric car market for which Model X of Tesla is answerable to models such as upcoming Jaguar I-Pace and Audi e-</a:t>
            </a:r>
            <a:r>
              <a:rPr lang="en-GB" sz="1600" dirty="0" err="1">
                <a:latin typeface="Times New Roman" pitchFamily="18" charset="0"/>
                <a:cs typeface="Times New Roman" pitchFamily="18" charset="0"/>
              </a:rPr>
              <a:t>Tron</a:t>
            </a:r>
            <a:r>
              <a:rPr lang="en-GB" sz="1600" dirty="0">
                <a:latin typeface="Times New Roman" pitchFamily="18" charset="0"/>
                <a:cs typeface="Times New Roman" pitchFamily="18" charset="0"/>
              </a:rPr>
              <a:t> and Mercedes-Benz EQC.</a:t>
            </a:r>
            <a:endParaRPr lang="en-IN" sz="1600" dirty="0">
              <a:latin typeface="Times New Roman" pitchFamily="18" charset="0"/>
              <a:cs typeface="Times New Roman" pitchFamily="18" charset="0"/>
            </a:endParaRPr>
          </a:p>
        </p:txBody>
      </p:sp>
      <p:pic>
        <p:nvPicPr>
          <p:cNvPr id="5" name="Picture 4"/>
          <p:cNvPicPr>
            <a:picLocks noChangeAspect="1"/>
          </p:cNvPicPr>
          <p:nvPr/>
        </p:nvPicPr>
        <p:blipFill rotWithShape="1">
          <a:blip r:embed="rId3" cstate="print">
            <a:extLst>
              <a:ext uri="{28A0092B-C50C-407E-A947-70E740481C1C}">
                <a14:useLocalDpi xmlns:a14="http://schemas.microsoft.com/office/drawing/2010/main" val="0"/>
              </a:ext>
            </a:extLst>
          </a:blip>
          <a:srcRect b="9368"/>
          <a:stretch/>
        </p:blipFill>
        <p:spPr>
          <a:xfrm>
            <a:off x="4816095" y="2438400"/>
            <a:ext cx="4175505" cy="2743200"/>
          </a:xfrm>
          <a:prstGeom prst="rect">
            <a:avLst/>
          </a:prstGeom>
        </p:spPr>
      </p:pic>
    </p:spTree>
    <p:extLst>
      <p:ext uri="{BB962C8B-B14F-4D97-AF65-F5344CB8AC3E}">
        <p14:creationId xmlns:p14="http://schemas.microsoft.com/office/powerpoint/2010/main" val="524500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93703"/>
            <a:ext cx="7315200" cy="1154097"/>
          </a:xfrm>
        </p:spPr>
        <p:txBody>
          <a:bodyPr/>
          <a:lstStyle/>
          <a:p>
            <a:pPr algn="ctr"/>
            <a:r>
              <a:rPr lang="en-GB" b="1" dirty="0">
                <a:latin typeface="Times New Roman" pitchFamily="18" charset="0"/>
                <a:cs typeface="Times New Roman" pitchFamily="18" charset="0"/>
              </a:rPr>
              <a:t>Products of Tesla</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1524000"/>
            <a:ext cx="7315200" cy="3539527"/>
          </a:xfrm>
        </p:spPr>
        <p:txBody>
          <a:bodyPr/>
          <a:lstStyle/>
          <a:p>
            <a:pPr algn="just"/>
            <a:r>
              <a:rPr lang="en-GB" b="1" dirty="0">
                <a:latin typeface="Times New Roman" pitchFamily="18" charset="0"/>
                <a:cs typeface="Times New Roman" pitchFamily="18" charset="0"/>
              </a:rPr>
              <a:t>Tesla model Y:</a:t>
            </a:r>
            <a:r>
              <a:rPr lang="en-GB" dirty="0">
                <a:latin typeface="Times New Roman" pitchFamily="18" charset="0"/>
                <a:cs typeface="Times New Roman" pitchFamily="18" charset="0"/>
              </a:rPr>
              <a:t> At present Tesla is having the Model Y SUV in their product line worldwide, which further happens to be most reasonable SUV.</a:t>
            </a:r>
          </a:p>
          <a:p>
            <a:pPr algn="just"/>
            <a:endParaRPr lang="en-IN" dirty="0">
              <a:latin typeface="Times New Roman" pitchFamily="18" charset="0"/>
              <a:cs typeface="Times New Roman" pitchFamily="18" charset="0"/>
            </a:endParaRPr>
          </a:p>
          <a:p>
            <a:pPr algn="just"/>
            <a:r>
              <a:rPr lang="en-GB" b="1" dirty="0">
                <a:latin typeface="Times New Roman" pitchFamily="18" charset="0"/>
                <a:cs typeface="Times New Roman" pitchFamily="18" charset="0"/>
              </a:rPr>
              <a:t>Tesla </a:t>
            </a:r>
            <a:r>
              <a:rPr lang="en-GB" b="1" dirty="0" err="1">
                <a:latin typeface="Times New Roman" pitchFamily="18" charset="0"/>
                <a:cs typeface="Times New Roman" pitchFamily="18" charset="0"/>
              </a:rPr>
              <a:t>Cybertruck</a:t>
            </a:r>
            <a:r>
              <a:rPr lang="en-GB" b="1" dirty="0">
                <a:latin typeface="Times New Roman" pitchFamily="18" charset="0"/>
                <a:cs typeface="Times New Roman" pitchFamily="18" charset="0"/>
              </a:rPr>
              <a:t>:</a:t>
            </a:r>
            <a:r>
              <a:rPr lang="en-GB" dirty="0">
                <a:latin typeface="Times New Roman" pitchFamily="18" charset="0"/>
                <a:cs typeface="Times New Roman" pitchFamily="18" charset="0"/>
              </a:rPr>
              <a:t> Tesla wowed people across the world when the brand un-wrapped </a:t>
            </a:r>
            <a:r>
              <a:rPr lang="en-GB" dirty="0" err="1">
                <a:latin typeface="Times New Roman" pitchFamily="18" charset="0"/>
                <a:cs typeface="Times New Roman" pitchFamily="18" charset="0"/>
              </a:rPr>
              <a:t>cybertruct</a:t>
            </a:r>
            <a:r>
              <a:rPr lang="en-GB" dirty="0">
                <a:latin typeface="Times New Roman" pitchFamily="18" charset="0"/>
                <a:cs typeface="Times New Roman" pitchFamily="18" charset="0"/>
              </a:rPr>
              <a:t> in the year 2019. Although the concept is looking quite straight of big-budgeted Hollywood sci-fi movie, however </a:t>
            </a:r>
            <a:r>
              <a:rPr lang="en-GB" dirty="0" err="1">
                <a:latin typeface="Times New Roman" pitchFamily="18" charset="0"/>
                <a:cs typeface="Times New Roman" pitchFamily="18" charset="0"/>
              </a:rPr>
              <a:t>Elon</a:t>
            </a:r>
            <a:r>
              <a:rPr lang="en-GB" dirty="0">
                <a:latin typeface="Times New Roman" pitchFamily="18" charset="0"/>
                <a:cs typeface="Times New Roman" pitchFamily="18" charset="0"/>
              </a:rPr>
              <a:t> Musk confirmed that manufactured version would be different, more mainstream and even streamlined in regards to appeal and looks.</a:t>
            </a:r>
            <a:endParaRPr lang="en-IN" dirty="0">
              <a:latin typeface="Times New Roman" pitchFamily="18" charset="0"/>
              <a:cs typeface="Times New Roman" pitchFamily="18" charset="0"/>
            </a:endParaRPr>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t="28000" b="19200"/>
          <a:stretch/>
        </p:blipFill>
        <p:spPr>
          <a:xfrm>
            <a:off x="2133600" y="4800600"/>
            <a:ext cx="5257799" cy="1905000"/>
          </a:xfrm>
          <a:prstGeom prst="rect">
            <a:avLst/>
          </a:prstGeom>
        </p:spPr>
      </p:pic>
    </p:spTree>
    <p:extLst>
      <p:ext uri="{BB962C8B-B14F-4D97-AF65-F5344CB8AC3E}">
        <p14:creationId xmlns:p14="http://schemas.microsoft.com/office/powerpoint/2010/main" val="621211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lstStyle/>
          <a:p>
            <a:pPr algn="ctr"/>
            <a:r>
              <a:rPr lang="en-GB" b="1" dirty="0">
                <a:latin typeface="Times New Roman" pitchFamily="18" charset="0"/>
                <a:cs typeface="Times New Roman" pitchFamily="18" charset="0"/>
              </a:rPr>
              <a:t>Background of Tesla Model Y</a:t>
            </a:r>
            <a:endParaRPr lang="en-IN" dirty="0">
              <a:latin typeface="Times New Roman" pitchFamily="18" charset="0"/>
              <a:cs typeface="Times New Roman" pitchFamily="18" charset="0"/>
            </a:endParaRPr>
          </a:p>
        </p:txBody>
      </p:sp>
      <p:sp>
        <p:nvSpPr>
          <p:cNvPr id="3" name="Content Placeholder 2"/>
          <p:cNvSpPr>
            <a:spLocks noGrp="1"/>
          </p:cNvSpPr>
          <p:nvPr>
            <p:ph sz="quarter" idx="13"/>
          </p:nvPr>
        </p:nvSpPr>
        <p:spPr>
          <a:xfrm>
            <a:off x="457200" y="1828800"/>
            <a:ext cx="4023360" cy="4507992"/>
          </a:xfrm>
        </p:spPr>
        <p:txBody>
          <a:bodyPr>
            <a:normAutofit/>
          </a:bodyPr>
          <a:lstStyle/>
          <a:p>
            <a:pPr lvl="0" algn="just"/>
            <a:r>
              <a:rPr lang="en-GB" dirty="0">
                <a:latin typeface="Times New Roman" pitchFamily="18" charset="0"/>
                <a:cs typeface="Times New Roman" pitchFamily="18" charset="0"/>
              </a:rPr>
              <a:t>Tesla’s Model Y is most likely going to be Company’s quickest about-turn from its inauguration to manufacturing (Lambert, 2019).</a:t>
            </a:r>
          </a:p>
          <a:p>
            <a:pPr lvl="0" algn="just"/>
            <a:endParaRPr lang="en-IN"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The electric cusp has been unveiled in the year 2019 and being Tesla on track with focus on volume manufacturing in the mid-2020 this most possibly entails that mass manufacturing has been started in early days of 2020 which is less than a year after it has been unveiled.</a:t>
            </a:r>
            <a:endParaRPr lang="en-IN" dirty="0">
              <a:latin typeface="Times New Roman" pitchFamily="18" charset="0"/>
              <a:cs typeface="Times New Roman" pitchFamily="18" charset="0"/>
            </a:endParaRPr>
          </a:p>
        </p:txBody>
      </p:sp>
      <p:pic>
        <p:nvPicPr>
          <p:cNvPr id="5" name="Content Placeholder 4"/>
          <p:cNvPicPr>
            <a:picLocks noGrp="1" noChangeAspect="1"/>
          </p:cNvPicPr>
          <p:nvPr>
            <p:ph sz="quarter" idx="14"/>
          </p:nvPr>
        </p:nvPicPr>
        <p:blipFill rotWithShape="1">
          <a:blip r:embed="rId3">
            <a:extLst>
              <a:ext uri="{28A0092B-C50C-407E-A947-70E740481C1C}">
                <a14:useLocalDpi xmlns:a14="http://schemas.microsoft.com/office/drawing/2010/main" val="0"/>
              </a:ext>
            </a:extLst>
          </a:blip>
          <a:srcRect t="7619" b="8571"/>
          <a:stretch/>
        </p:blipFill>
        <p:spPr>
          <a:xfrm>
            <a:off x="4572000" y="2606040"/>
            <a:ext cx="4343400" cy="2682240"/>
          </a:xfrm>
        </p:spPr>
      </p:pic>
    </p:spTree>
    <p:extLst>
      <p:ext uri="{BB962C8B-B14F-4D97-AF65-F5344CB8AC3E}">
        <p14:creationId xmlns:p14="http://schemas.microsoft.com/office/powerpoint/2010/main" val="1684498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noAutofit/>
          </a:bodyPr>
          <a:lstStyle/>
          <a:p>
            <a:pPr algn="ctr"/>
            <a:r>
              <a:rPr lang="en-GB" b="1" dirty="0">
                <a:latin typeface="Times New Roman" pitchFamily="18" charset="0"/>
                <a:cs typeface="Times New Roman" pitchFamily="18" charset="0"/>
              </a:rPr>
              <a:t>Challenges prior to introduction of modern technology</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1371600"/>
            <a:ext cx="7315200" cy="3539527"/>
          </a:xfrm>
        </p:spPr>
        <p:txBody>
          <a:bodyPr/>
          <a:lstStyle/>
          <a:p>
            <a:pPr lvl="0" algn="just"/>
            <a:r>
              <a:rPr lang="en-GB" dirty="0">
                <a:latin typeface="Times New Roman" pitchFamily="18" charset="0"/>
                <a:cs typeface="Times New Roman" pitchFamily="18" charset="0"/>
              </a:rPr>
              <a:t>A driver from the Tesla Company has prominently detailed numerous quality control problems with the latest Tesla Model Y.</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Previously, drivers working in the Tesla Company have had challenges in poor panel alignment and paint jobs (Kay, 2021). </a:t>
            </a:r>
          </a:p>
          <a:p>
            <a:pPr lvl="0" algn="just"/>
            <a:endParaRPr lang="en-IN"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This is common that Tesla’s new vehicles have been returned to local servicing centres for trivial fixes on delivery. </a:t>
            </a:r>
            <a:endParaRPr lang="en-IN" dirty="0">
              <a:latin typeface="Times New Roman" pitchFamily="18" charset="0"/>
              <a:cs typeface="Times New Roman" pitchFamily="18" charset="0"/>
            </a:endParaRP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19200" y="4191000"/>
            <a:ext cx="6934200" cy="2552700"/>
          </a:xfrm>
          <a:prstGeom prst="rect">
            <a:avLst/>
          </a:prstGeom>
        </p:spPr>
      </p:pic>
    </p:spTree>
    <p:extLst>
      <p:ext uri="{BB962C8B-B14F-4D97-AF65-F5344CB8AC3E}">
        <p14:creationId xmlns:p14="http://schemas.microsoft.com/office/powerpoint/2010/main" val="1240759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315200" cy="1154097"/>
          </a:xfrm>
        </p:spPr>
        <p:txBody>
          <a:bodyPr>
            <a:noAutofit/>
          </a:bodyPr>
          <a:lstStyle/>
          <a:p>
            <a:pPr algn="ctr"/>
            <a:r>
              <a:rPr lang="en-GB" b="1" dirty="0">
                <a:latin typeface="Times New Roman" pitchFamily="18" charset="0"/>
                <a:cs typeface="Times New Roman" pitchFamily="18" charset="0"/>
              </a:rPr>
              <a:t>Challenges prior to introduction of modern technology</a:t>
            </a:r>
            <a:endParaRPr lang="en-IN" dirty="0">
              <a:latin typeface="Times New Roman" pitchFamily="18" charset="0"/>
              <a:cs typeface="Times New Roman" pitchFamily="18" charset="0"/>
            </a:endParaRPr>
          </a:p>
        </p:txBody>
      </p:sp>
      <p:sp>
        <p:nvSpPr>
          <p:cNvPr id="3" name="Content Placeholder 2"/>
          <p:cNvSpPr>
            <a:spLocks noGrp="1"/>
          </p:cNvSpPr>
          <p:nvPr>
            <p:ph sz="quarter" idx="13"/>
          </p:nvPr>
        </p:nvSpPr>
        <p:spPr>
          <a:xfrm>
            <a:off x="914400" y="1905000"/>
            <a:ext cx="3566160" cy="4431792"/>
          </a:xfrm>
        </p:spPr>
        <p:txBody>
          <a:bodyPr>
            <a:normAutofit lnSpcReduction="10000"/>
          </a:bodyPr>
          <a:lstStyle/>
          <a:p>
            <a:pPr lvl="0" algn="just"/>
            <a:r>
              <a:rPr lang="en-GB" dirty="0">
                <a:latin typeface="Times New Roman" pitchFamily="18" charset="0"/>
                <a:cs typeface="Times New Roman" pitchFamily="18" charset="0"/>
              </a:rPr>
              <a:t>The serious manufacturing problem of Tesla Model Y seems to be the most notable concern to the automobile brand.</a:t>
            </a:r>
          </a:p>
          <a:p>
            <a:pPr lvl="0" algn="just"/>
            <a:endParaRPr lang="en-IN"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The back seats as well as seatbelts in Tesla’s Model Y are not attached. As images from the customers showed that beneath the seats there are metal brackets, high volt system disengage handle and high battery volt metallic casing.</a:t>
            </a:r>
            <a:endParaRPr lang="en-IN" dirty="0">
              <a:latin typeface="Times New Roman" pitchFamily="18" charset="0"/>
              <a:cs typeface="Times New Roman" pitchFamily="18" charset="0"/>
            </a:endParaRPr>
          </a:p>
        </p:txBody>
      </p:sp>
      <p:pic>
        <p:nvPicPr>
          <p:cNvPr id="5" name="Content Placeholder 4"/>
          <p:cNvPicPr>
            <a:picLocks noGrp="1" noChangeAspect="1"/>
          </p:cNvPicPr>
          <p:nvPr>
            <p:ph sz="quarter" idx="14"/>
          </p:nvPr>
        </p:nvPicPr>
        <p:blipFill>
          <a:blip r:embed="rId3" cstate="print">
            <a:extLst>
              <a:ext uri="{28A0092B-C50C-407E-A947-70E740481C1C}">
                <a14:useLocalDpi xmlns:a14="http://schemas.microsoft.com/office/drawing/2010/main" val="0"/>
              </a:ext>
            </a:extLst>
          </a:blip>
          <a:stretch>
            <a:fillRect/>
          </a:stretch>
        </p:blipFill>
        <p:spPr>
          <a:xfrm>
            <a:off x="4681538" y="2209800"/>
            <a:ext cx="3929062" cy="3581400"/>
          </a:xfrm>
        </p:spPr>
      </p:pic>
    </p:spTree>
    <p:extLst>
      <p:ext uri="{BB962C8B-B14F-4D97-AF65-F5344CB8AC3E}">
        <p14:creationId xmlns:p14="http://schemas.microsoft.com/office/powerpoint/2010/main" val="30971587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lstStyle/>
          <a:p>
            <a:pPr algn="ctr"/>
            <a:r>
              <a:rPr lang="en-GB" b="1" dirty="0">
                <a:latin typeface="Times New Roman" pitchFamily="18" charset="0"/>
                <a:cs typeface="Times New Roman" pitchFamily="18" charset="0"/>
              </a:rPr>
              <a:t>Insights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1905001"/>
            <a:ext cx="7315200" cy="4404360"/>
          </a:xfrm>
        </p:spPr>
        <p:txBody>
          <a:bodyPr>
            <a:normAutofit/>
          </a:bodyPr>
          <a:lstStyle/>
          <a:p>
            <a:pPr lvl="0" algn="just"/>
            <a:r>
              <a:rPr lang="en-GB" dirty="0">
                <a:latin typeface="Times New Roman" pitchFamily="18" charset="0"/>
                <a:cs typeface="Times New Roman" pitchFamily="18" charset="0"/>
              </a:rPr>
              <a:t>As Tesla Company has always kept on rushing towards meeting the ever-increasing demand as well as chased number of deliveries, this seems like the fact that quality control has been incapable of coping up.</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The renowned automaker brand is appearing to be reflecting more grave issues slipping out through the fissures beyond minor fitment as well as paint issues, which have significantly impacted latest Tesla in the past.</a:t>
            </a:r>
          </a:p>
          <a:p>
            <a:pPr lvl="0" algn="just"/>
            <a:endParaRPr lang="en-IN"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Prospective safety issues seems to be not only avoidable, however unacceptable. The customers have reached out to Tesla for making a comment, however are still waiting for hearing back.</a:t>
            </a: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6453981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lstStyle/>
          <a:p>
            <a:pPr algn="ctr"/>
            <a:r>
              <a:rPr lang="en-GB" b="1" dirty="0">
                <a:latin typeface="Times New Roman" pitchFamily="18" charset="0"/>
                <a:cs typeface="Times New Roman" pitchFamily="18" charset="0"/>
              </a:rPr>
              <a:t>Insights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1371600"/>
            <a:ext cx="7315200" cy="3539527"/>
          </a:xfrm>
        </p:spPr>
        <p:txBody>
          <a:bodyPr/>
          <a:lstStyle/>
          <a:p>
            <a:pPr lvl="0" algn="just"/>
            <a:r>
              <a:rPr lang="en-GB" dirty="0">
                <a:latin typeface="Times New Roman" pitchFamily="18" charset="0"/>
                <a:cs typeface="Times New Roman" pitchFamily="18" charset="0"/>
              </a:rPr>
              <a:t>For making long story of criticism short, such issues must be taken well care of prior to Tesla's vehicles once again leave Fremont factory.</a:t>
            </a:r>
          </a:p>
          <a:p>
            <a:pPr lvl="0" algn="just"/>
            <a:endParaRPr lang="en-IN" dirty="0">
              <a:latin typeface="Times New Roman" pitchFamily="18" charset="0"/>
              <a:cs typeface="Times New Roman" pitchFamily="18" charset="0"/>
            </a:endParaRPr>
          </a:p>
          <a:p>
            <a:pPr algn="just"/>
            <a:r>
              <a:rPr lang="en-GB" dirty="0">
                <a:latin typeface="Times New Roman" pitchFamily="18" charset="0"/>
                <a:cs typeface="Times New Roman" pitchFamily="18" charset="0"/>
              </a:rPr>
              <a:t>During the past, latest Tesla models significantly suffered from early quality woes prior to ensuring improvement, as the automobile manufacturer is getting day-by-day better in building them, as such has been the stance with Model X and Model 3.</a:t>
            </a:r>
            <a:endParaRPr lang="en-IN" dirty="0">
              <a:latin typeface="Times New Roman" pitchFamily="18" charset="0"/>
              <a:cs typeface="Times New Roman" pitchFamily="18"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28801" y="4114800"/>
            <a:ext cx="5715000" cy="2590800"/>
          </a:xfrm>
          <a:prstGeom prst="rect">
            <a:avLst/>
          </a:prstGeom>
        </p:spPr>
      </p:pic>
    </p:spTree>
    <p:extLst>
      <p:ext uri="{BB962C8B-B14F-4D97-AF65-F5344CB8AC3E}">
        <p14:creationId xmlns:p14="http://schemas.microsoft.com/office/powerpoint/2010/main" val="831011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93703"/>
            <a:ext cx="7315200" cy="1154097"/>
          </a:xfrm>
        </p:spPr>
        <p:txBody>
          <a:bodyPr/>
          <a:lstStyle/>
          <a:p>
            <a:pPr algn="ctr"/>
            <a:r>
              <a:rPr lang="en-GB" b="1" dirty="0">
                <a:latin typeface="Times New Roman" pitchFamily="18" charset="0"/>
                <a:cs typeface="Times New Roman" pitchFamily="18" charset="0"/>
              </a:rPr>
              <a:t>Insights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2057401"/>
            <a:ext cx="7315200" cy="4251960"/>
          </a:xfrm>
        </p:spPr>
        <p:txBody>
          <a:bodyPr>
            <a:normAutofit/>
          </a:bodyPr>
          <a:lstStyle/>
          <a:p>
            <a:pPr lvl="0" algn="just"/>
            <a:r>
              <a:rPr lang="en-GB" dirty="0">
                <a:latin typeface="Times New Roman" pitchFamily="18" charset="0"/>
                <a:cs typeface="Times New Roman" pitchFamily="18" charset="0"/>
              </a:rPr>
              <a:t>One of Tesla unique features is the potentiality of quality control the brand is having over the progresses in their vehicles that the Company produces, at least on the key aspects of operating framework as well as equipment level.</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When control is perfectly combined with demand for both tasteful as well as creative plan magnificence, Tesla would push them into the vanguard of market once again (Crothers, 2020). </a:t>
            </a:r>
          </a:p>
          <a:p>
            <a:pPr lvl="0" algn="just"/>
            <a:endParaRPr lang="en-IN" dirty="0">
              <a:latin typeface="Times New Roman" pitchFamily="18" charset="0"/>
              <a:cs typeface="Times New Roman" pitchFamily="18" charset="0"/>
            </a:endParaRPr>
          </a:p>
          <a:p>
            <a:pPr algn="just"/>
            <a:r>
              <a:rPr lang="en-US" dirty="0">
                <a:latin typeface="Times New Roman" pitchFamily="18" charset="0"/>
                <a:cs typeface="Times New Roman" pitchFamily="18" charset="0"/>
              </a:rPr>
              <a:t>One significant innovation area in which they have sway is the design of their handling chips.</a:t>
            </a:r>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3454207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81000"/>
            <a:ext cx="7315200" cy="1154097"/>
          </a:xfrm>
        </p:spPr>
        <p:txBody>
          <a:bodyPr>
            <a:noAutofit/>
          </a:bodyPr>
          <a:lstStyle/>
          <a:p>
            <a:pPr algn="ctr"/>
            <a:r>
              <a:rPr lang="en-GB" b="1" dirty="0">
                <a:latin typeface="Times New Roman" pitchFamily="18" charset="0"/>
                <a:cs typeface="Times New Roman" pitchFamily="18" charset="0"/>
              </a:rPr>
              <a:t>Impact of technology introduced</a:t>
            </a:r>
            <a:endParaRPr lang="en-IN" dirty="0">
              <a:latin typeface="Times New Roman" pitchFamily="18" charset="0"/>
              <a:cs typeface="Times New Roman" pitchFamily="18" charset="0"/>
            </a:endParaRPr>
          </a:p>
        </p:txBody>
      </p:sp>
      <p:sp>
        <p:nvSpPr>
          <p:cNvPr id="3" name="Content Placeholder 2"/>
          <p:cNvSpPr>
            <a:spLocks noGrp="1"/>
          </p:cNvSpPr>
          <p:nvPr>
            <p:ph sz="quarter" idx="13"/>
          </p:nvPr>
        </p:nvSpPr>
        <p:spPr>
          <a:xfrm>
            <a:off x="457200" y="1752600"/>
            <a:ext cx="4023360" cy="4584192"/>
          </a:xfrm>
        </p:spPr>
        <p:txBody>
          <a:bodyPr>
            <a:normAutofit/>
          </a:bodyPr>
          <a:lstStyle/>
          <a:p>
            <a:pPr lvl="0" algn="just"/>
            <a:r>
              <a:rPr lang="en-GB" dirty="0">
                <a:latin typeface="Times New Roman" pitchFamily="18" charset="0"/>
                <a:cs typeface="Times New Roman" pitchFamily="18" charset="0"/>
              </a:rPr>
              <a:t>Tesla’s Model Y has propelled in 2020 as Company’s first crossover SUV and in present time, this has been considered as the only accessible in terms of the all-wheel drive (AWD) grade (Caballero, 2021).</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The electric powertrain in Tesla’s Model Y prominently shares numerous parts in common with tesla’s Model 3 in terms of the Long Range and Performance grades in AWD version.</a:t>
            </a:r>
            <a:endParaRPr lang="en-IN" dirty="0">
              <a:latin typeface="Times New Roman" pitchFamily="18" charset="0"/>
              <a:cs typeface="Times New Roman" pitchFamily="18" charset="0"/>
            </a:endParaRPr>
          </a:p>
          <a:p>
            <a:pPr algn="just"/>
            <a:endParaRPr lang="en-IN" dirty="0">
              <a:latin typeface="Times New Roman" pitchFamily="18" charset="0"/>
              <a:cs typeface="Times New Roman" pitchFamily="18" charset="0"/>
            </a:endParaRPr>
          </a:p>
        </p:txBody>
      </p:sp>
      <p:pic>
        <p:nvPicPr>
          <p:cNvPr id="5" name="Content Placeholder 4"/>
          <p:cNvPicPr>
            <a:picLocks noGrp="1" noChangeAspect="1"/>
          </p:cNvPicPr>
          <p:nvPr>
            <p:ph sz="quarter" idx="14"/>
          </p:nvPr>
        </p:nvPicPr>
        <p:blipFill>
          <a:blip r:embed="rId3">
            <a:extLst>
              <a:ext uri="{28A0092B-C50C-407E-A947-70E740481C1C}">
                <a14:useLocalDpi xmlns:a14="http://schemas.microsoft.com/office/drawing/2010/main" val="0"/>
              </a:ext>
            </a:extLst>
          </a:blip>
          <a:stretch>
            <a:fillRect/>
          </a:stretch>
        </p:blipFill>
        <p:spPr>
          <a:xfrm>
            <a:off x="4724401" y="2286001"/>
            <a:ext cx="4038600" cy="3326606"/>
          </a:xfrm>
        </p:spPr>
      </p:pic>
    </p:spTree>
    <p:extLst>
      <p:ext uri="{BB962C8B-B14F-4D97-AF65-F5344CB8AC3E}">
        <p14:creationId xmlns:p14="http://schemas.microsoft.com/office/powerpoint/2010/main" val="32378235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noAutofit/>
          </a:bodyPr>
          <a:lstStyle/>
          <a:p>
            <a:pPr algn="ctr"/>
            <a:r>
              <a:rPr lang="en-GB" b="1" dirty="0">
                <a:latin typeface="Times New Roman" pitchFamily="18" charset="0"/>
                <a:cs typeface="Times New Roman" pitchFamily="18" charset="0"/>
              </a:rPr>
              <a:t>Impact of technology introduced</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2057401"/>
            <a:ext cx="7315200" cy="4251960"/>
          </a:xfrm>
        </p:spPr>
        <p:txBody>
          <a:bodyPr/>
          <a:lstStyle/>
          <a:p>
            <a:pPr lvl="0" algn="just"/>
            <a:r>
              <a:rPr lang="en-GB" dirty="0">
                <a:latin typeface="Times New Roman" pitchFamily="18" charset="0"/>
                <a:cs typeface="Times New Roman" pitchFamily="18" charset="0"/>
              </a:rPr>
              <a:t>Powertrain integrated within the Tesla’s Model Y makes use of Permanent Magnet Synchronous Reluctance Motor, which is combined with 75 kWh lithium ion batteries.</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This actually produces electric range of above 300 miles for Performance model, which is (EPA-rated) above 325 miles for Long Range AWD (EPA-rated) as well as nearly 245 miles for Standard Range model (EPA-rated).</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Tesla's innovation has been the segmented magnets, which comprises of four parts as alternative of usual singular solid magnet.</a:t>
            </a:r>
            <a:endParaRPr lang="en-IN" dirty="0">
              <a:latin typeface="Times New Roman" pitchFamily="18" charset="0"/>
              <a:cs typeface="Times New Roman" pitchFamily="18" charset="0"/>
            </a:endParaRPr>
          </a:p>
          <a:p>
            <a:pPr algn="just"/>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14360811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304800"/>
            <a:ext cx="7315200" cy="1154097"/>
          </a:xfrm>
        </p:spPr>
        <p:txBody>
          <a:bodyPr/>
          <a:lstStyle/>
          <a:p>
            <a:pPr algn="ctr"/>
            <a:r>
              <a:rPr lang="en-GB" b="1" dirty="0">
                <a:latin typeface="Times New Roman" pitchFamily="18" charset="0"/>
                <a:cs typeface="Times New Roman" pitchFamily="18" charset="0"/>
              </a:rPr>
              <a:t>Conclusion</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2133601"/>
            <a:ext cx="7315200" cy="4175760"/>
          </a:xfrm>
        </p:spPr>
        <p:txBody>
          <a:bodyPr/>
          <a:lstStyle/>
          <a:p>
            <a:pPr lvl="0" algn="just"/>
            <a:r>
              <a:rPr lang="en-GB" dirty="0">
                <a:latin typeface="Times New Roman" pitchFamily="18" charset="0"/>
                <a:cs typeface="Times New Roman" pitchFamily="18" charset="0"/>
              </a:rPr>
              <a:t>While summarising technological innovation of Tesla, this must be notified that the Company is having a long drawn history of innovativeness that is deep rooted in the product development.</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Tesla seems to be the epitome of programming, automobile as well as equipment industries. </a:t>
            </a:r>
          </a:p>
          <a:p>
            <a:pPr lvl="0" algn="just"/>
            <a:endParaRPr lang="en-IN" dirty="0">
              <a:latin typeface="Times New Roman" pitchFamily="18" charset="0"/>
              <a:cs typeface="Times New Roman" pitchFamily="18" charset="0"/>
            </a:endParaRPr>
          </a:p>
          <a:p>
            <a:pPr lvl="0" algn="just"/>
            <a:r>
              <a:rPr lang="en-GB" dirty="0">
                <a:latin typeface="Times New Roman" pitchFamily="18" charset="0"/>
                <a:cs typeface="Times New Roman" pitchFamily="18" charset="0"/>
              </a:rPr>
              <a:t>The concepts behind integrating innovations in Tesla cars has been intended for creating astonishing experience for auto lovers such that they could attain riding experience that they have never dreamed to happen in reality. </a:t>
            </a:r>
            <a:endParaRPr lang="en-IN" dirty="0">
              <a:latin typeface="Times New Roman" pitchFamily="18" charset="0"/>
              <a:cs typeface="Times New Roman" pitchFamily="18" charset="0"/>
            </a:endParaRPr>
          </a:p>
          <a:p>
            <a:pPr algn="just"/>
            <a:endParaRPr lang="en-IN" dirty="0">
              <a:latin typeface="Times New Roman" pitchFamily="18" charset="0"/>
              <a:cs typeface="Times New Roman" pitchFamily="18" charset="0"/>
            </a:endParaRPr>
          </a:p>
        </p:txBody>
      </p:sp>
    </p:spTree>
    <p:extLst>
      <p:ext uri="{BB962C8B-B14F-4D97-AF65-F5344CB8AC3E}">
        <p14:creationId xmlns:p14="http://schemas.microsoft.com/office/powerpoint/2010/main" val="34156715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93703"/>
            <a:ext cx="7315200" cy="1154097"/>
          </a:xfrm>
        </p:spPr>
        <p:txBody>
          <a:bodyPr>
            <a:normAutofit/>
          </a:bodyPr>
          <a:lstStyle/>
          <a:p>
            <a:pPr algn="ctr"/>
            <a:r>
              <a:rPr lang="en-GB" b="1" dirty="0">
                <a:latin typeface="Times New Roman" pitchFamily="18" charset="0"/>
                <a:cs typeface="Times New Roman" pitchFamily="18" charset="0"/>
              </a:rPr>
              <a:t>References</a:t>
            </a:r>
            <a:endParaRPr lang="en-IN" dirty="0">
              <a:latin typeface="Times New Roman" pitchFamily="18" charset="0"/>
              <a:cs typeface="Times New Roman" pitchFamily="18" charset="0"/>
            </a:endParaRPr>
          </a:p>
        </p:txBody>
      </p:sp>
      <p:sp>
        <p:nvSpPr>
          <p:cNvPr id="3" name="Content Placeholder 2"/>
          <p:cNvSpPr>
            <a:spLocks noGrp="1"/>
          </p:cNvSpPr>
          <p:nvPr>
            <p:ph idx="1"/>
          </p:nvPr>
        </p:nvSpPr>
        <p:spPr>
          <a:xfrm>
            <a:off x="914400" y="1794473"/>
            <a:ext cx="7315200" cy="3539527"/>
          </a:xfrm>
        </p:spPr>
        <p:txBody>
          <a:bodyPr>
            <a:noAutofit/>
          </a:bodyPr>
          <a:lstStyle/>
          <a:p>
            <a:pPr algn="just"/>
            <a:r>
              <a:rPr lang="en-GB" sz="1200" dirty="0">
                <a:latin typeface="Times New Roman" pitchFamily="18" charset="0"/>
                <a:cs typeface="Times New Roman" pitchFamily="18" charset="0"/>
              </a:rPr>
              <a:t>Caballero, N., 2021. Tesla Model Y Electric Motor: Cutting Edge Technology | Torque News. [online] Torque News. Available at: &lt;https://www.torquenews.com/15475/tesla-model-y-electric-motor-cutting-edge-technology&gt; [Accessed 11 December 2021].</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Crothers, B., 2020. Will Tesla Model Y Quality Problems Ding Sales? Unease As EV Competition Heats Up. [online] Forbes. Available at: &lt;https://www.forbes.com/sites/brookecrothers/2020/11/22/will-tesla-model-y-quality-problems-ding-sales-a-growing-unease-as-ev-competition-heats-up/&gt; [Accessed 11 December 2021].</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Kay, G., 2021. A Tesla owner detailed multiple quality-control issues but remains a supporter - and it shows why Tesla still dominates the electric car market. [online] Business Insider. Available at: &lt;https://www.businessinsider.in/thelife/news/a-tesla-owner-detailed-multiple-quality-control-issues-but-remains-a-supporter-and-it-shows-why-tesla-still-dominates-the-electric-car-market/articleshow/86140813.cms&gt; [Accessed 11 December 2021].</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Lambert, F., 2019. 5 things Tesla is bringing to market in 2020. [online] </a:t>
            </a:r>
            <a:r>
              <a:rPr lang="en-GB" sz="1200" dirty="0" err="1">
                <a:latin typeface="Times New Roman" pitchFamily="18" charset="0"/>
                <a:cs typeface="Times New Roman" pitchFamily="18" charset="0"/>
              </a:rPr>
              <a:t>Electrek</a:t>
            </a:r>
            <a:r>
              <a:rPr lang="en-GB" sz="1200" dirty="0">
                <a:latin typeface="Times New Roman" pitchFamily="18" charset="0"/>
                <a:cs typeface="Times New Roman" pitchFamily="18" charset="0"/>
              </a:rPr>
              <a:t>. Available at: &lt;https://electrek.co/2019/12/28/5-things-tesla-bring-market-2020/&gt; [Accessed 11 December 2021].</a:t>
            </a:r>
            <a:endParaRPr lang="en-IN" sz="1200" dirty="0">
              <a:latin typeface="Times New Roman" pitchFamily="18" charset="0"/>
              <a:cs typeface="Times New Roman" pitchFamily="18" charset="0"/>
            </a:endParaRPr>
          </a:p>
          <a:p>
            <a:pPr algn="just"/>
            <a:r>
              <a:rPr lang="en-GB" sz="1200" dirty="0" err="1">
                <a:latin typeface="Times New Roman" pitchFamily="18" charset="0"/>
                <a:cs typeface="Times New Roman" pitchFamily="18" charset="0"/>
              </a:rPr>
              <a:t>Parashar</a:t>
            </a:r>
            <a:r>
              <a:rPr lang="en-GB" sz="1200" dirty="0">
                <a:latin typeface="Times New Roman" pitchFamily="18" charset="0"/>
                <a:cs typeface="Times New Roman" pitchFamily="18" charset="0"/>
              </a:rPr>
              <a:t>, S., 2021. Tesla: Global Product Portfolio. [online] </a:t>
            </a:r>
            <a:r>
              <a:rPr lang="en-GB" sz="1200" dirty="0" err="1">
                <a:latin typeface="Times New Roman" pitchFamily="18" charset="0"/>
                <a:cs typeface="Times New Roman" pitchFamily="18" charset="0"/>
              </a:rPr>
              <a:t>carandbike</a:t>
            </a:r>
            <a:r>
              <a:rPr lang="en-GB" sz="1200" dirty="0">
                <a:latin typeface="Times New Roman" pitchFamily="18" charset="0"/>
                <a:cs typeface="Times New Roman" pitchFamily="18" charset="0"/>
              </a:rPr>
              <a:t>. Available at: &lt;https://www.carandbike.com/news/tesla-global-product-portfolio-2358238&gt; [Accessed 11 December 2021].</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tesla.com, 2021. About Tesla | Tesla. [online] Tesla.com. Available at: &lt;https://www.tesla.com/about&gt; [Accessed 11 December 2021].</a:t>
            </a:r>
            <a:endParaRPr lang="en-IN" sz="1200" dirty="0">
              <a:latin typeface="Times New Roman" pitchFamily="18" charset="0"/>
              <a:cs typeface="Times New Roman" pitchFamily="18" charset="0"/>
            </a:endParaRPr>
          </a:p>
          <a:p>
            <a:pPr algn="just"/>
            <a:r>
              <a:rPr lang="en-GB" sz="1200" dirty="0">
                <a:latin typeface="Times New Roman" pitchFamily="18" charset="0"/>
                <a:cs typeface="Times New Roman" pitchFamily="18" charset="0"/>
              </a:rPr>
              <a:t>Thompson, C. and Lee, K., 2020. Tesla celebrates its 10th year as a public company today. Here are the most important moments in its history.. [online] Business Insider. Available at: &lt;https://www.businessinsider.in/tech/news/tesla-celebrates-its-10th-year-as-a-public-company-today-here-are-the-most-important-moments-in-its-history-/slidelist/76700505.cms&gt; [Accessed 11 December 2021].</a:t>
            </a:r>
            <a:endParaRPr lang="en-IN" sz="1200" dirty="0">
              <a:latin typeface="Times New Roman" pitchFamily="18" charset="0"/>
              <a:cs typeface="Times New Roman" pitchFamily="18" charset="0"/>
            </a:endParaRPr>
          </a:p>
          <a:p>
            <a:pPr algn="just"/>
            <a:endParaRPr lang="en-IN" sz="1200" dirty="0">
              <a:latin typeface="Times New Roman" pitchFamily="18" charset="0"/>
              <a:cs typeface="Times New Roman" pitchFamily="18" charset="0"/>
            </a:endParaRPr>
          </a:p>
        </p:txBody>
      </p:sp>
    </p:spTree>
    <p:extLst>
      <p:ext uri="{BB962C8B-B14F-4D97-AF65-F5344CB8AC3E}">
        <p14:creationId xmlns:p14="http://schemas.microsoft.com/office/powerpoint/2010/main" val="2632072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9144000" cy="6857999"/>
          </a:xfrm>
        </p:spPr>
      </p:pic>
    </p:spTree>
    <p:extLst>
      <p:ext uri="{BB962C8B-B14F-4D97-AF65-F5344CB8AC3E}">
        <p14:creationId xmlns:p14="http://schemas.microsoft.com/office/powerpoint/2010/main" val="32550248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erspective">
  <a:themeElements>
    <a:clrScheme name="Perspective">
      <a:dk1>
        <a:sysClr val="windowText" lastClr="000000"/>
      </a:dk1>
      <a:lt1>
        <a:sysClr val="window" lastClr="FFFFFF"/>
      </a:lt1>
      <a:dk2>
        <a:srgbClr val="283138"/>
      </a:dk2>
      <a:lt2>
        <a:srgbClr val="FF8600"/>
      </a:lt2>
      <a:accent1>
        <a:srgbClr val="838D9B"/>
      </a:accent1>
      <a:accent2>
        <a:srgbClr val="D2610C"/>
      </a:accent2>
      <a:accent3>
        <a:srgbClr val="80716A"/>
      </a:accent3>
      <a:accent4>
        <a:srgbClr val="94147C"/>
      </a:accent4>
      <a:accent5>
        <a:srgbClr val="5D5AD2"/>
      </a:accent5>
      <a:accent6>
        <a:srgbClr val="6F6C7D"/>
      </a:accent6>
      <a:hlink>
        <a:srgbClr val="6187E3"/>
      </a:hlink>
      <a:folHlink>
        <a:srgbClr val="7B8EB8"/>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erspective">
      <a:fillStyleLst>
        <a:solidFill>
          <a:schemeClr val="phClr"/>
        </a:solidFill>
        <a:gradFill rotWithShape="1">
          <a:gsLst>
            <a:gs pos="0">
              <a:schemeClr val="phClr">
                <a:tint val="50000"/>
                <a:alpha val="100000"/>
                <a:satMod val="160000"/>
                <a:lumMod val="105000"/>
              </a:schemeClr>
            </a:gs>
            <a:gs pos="41000">
              <a:schemeClr val="phClr">
                <a:tint val="57000"/>
                <a:satMod val="180000"/>
                <a:lumMod val="99000"/>
              </a:schemeClr>
            </a:gs>
            <a:gs pos="100000">
              <a:schemeClr val="phClr">
                <a:tint val="80000"/>
                <a:satMod val="200000"/>
                <a:lumMod val="104000"/>
              </a:schemeClr>
            </a:gs>
          </a:gsLst>
          <a:lin ang="5400000" scaled="1"/>
        </a:gradFill>
        <a:gradFill rotWithShape="1">
          <a:gsLst>
            <a:gs pos="0">
              <a:schemeClr val="phClr">
                <a:tint val="96000"/>
                <a:satMod val="130000"/>
                <a:lumMod val="114000"/>
              </a:schemeClr>
            </a:gs>
            <a:gs pos="60000">
              <a:schemeClr val="phClr">
                <a:tint val="100000"/>
                <a:satMod val="106000"/>
                <a:lumMod val="110000"/>
              </a:schemeClr>
            </a:gs>
            <a:gs pos="100000">
              <a:schemeClr val="ph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50800" dist="38100" dir="5400000" rotWithShape="0">
              <a:srgbClr val="000000">
                <a:alpha val="28000"/>
              </a:srgbClr>
            </a:outerShdw>
          </a:effectLst>
        </a:effectStyle>
        <a:effectStyle>
          <a:effectLst>
            <a:outerShdw blurRad="47625" dist="38100" dir="5400000" sy="98000" rotWithShape="0">
              <a:srgbClr val="000000">
                <a:alpha val="48000"/>
              </a:srgbClr>
            </a:outerShdw>
          </a:effectLst>
          <a:scene3d>
            <a:camera prst="orthographicFront">
              <a:rot lat="0" lon="0" rev="0"/>
            </a:camera>
            <a:lightRig rig="twoPt" dir="br">
              <a:rot lat="0" lon="0" rev="8700000"/>
            </a:lightRig>
          </a:scene3d>
          <a:sp3d prstMaterial="matte">
            <a:bevelT w="25400" h="53975"/>
          </a:sp3d>
        </a:effectStyle>
        <a:effectStyle>
          <a:effectLst>
            <a:reflection blurRad="12700" stA="24000" endPos="28000" dist="50800" dir="5400000" sy="-100000" rotWithShape="0"/>
          </a:effectLst>
          <a:scene3d>
            <a:camera prst="orthographicFront">
              <a:rot lat="0" lon="0" rev="0"/>
            </a:camera>
            <a:lightRig rig="threePt" dir="t">
              <a:rot lat="0" lon="0" rev="4800000"/>
            </a:lightRig>
          </a:scene3d>
          <a:sp3d>
            <a:bevelT w="69850" h="31750"/>
          </a:sp3d>
        </a:effectStyle>
      </a:effectStyleLst>
      <a:bgFillStyleLst>
        <a:solidFill>
          <a:schemeClr val="phClr"/>
        </a:solidFill>
        <a:gradFill rotWithShape="1">
          <a:gsLst>
            <a:gs pos="0">
              <a:schemeClr val="phClr">
                <a:tint val="100000"/>
                <a:shade val="80000"/>
                <a:satMod val="100000"/>
                <a:lumMod val="100000"/>
              </a:schemeClr>
            </a:gs>
            <a:gs pos="65000">
              <a:schemeClr val="phClr">
                <a:tint val="100000"/>
                <a:shade val="95000"/>
                <a:satMod val="100000"/>
                <a:lumMod val="100000"/>
              </a:schemeClr>
            </a:gs>
            <a:gs pos="100000">
              <a:schemeClr val="phClr">
                <a:tint val="88000"/>
                <a:shade val="100000"/>
                <a:satMod val="400000"/>
                <a:lumMod val="100000"/>
              </a:schemeClr>
            </a:gs>
          </a:gsLst>
          <a:lin ang="5400000" scaled="0"/>
        </a:gradFill>
        <a:blipFill rotWithShape="1">
          <a:blip xmlns:r="http://schemas.openxmlformats.org/officeDocument/2006/relationships" r:embed="rId1">
            <a:duotone>
              <a:schemeClr val="phClr">
                <a:tint val="95000"/>
                <a:satMod val="90000"/>
              </a:schemeClr>
              <a:schemeClr val="phClr">
                <a:shade val="92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Perspective</Template>
  <TotalTime>0</TotalTime>
  <Words>1765</Words>
  <Application>Microsoft Office PowerPoint</Application>
  <PresentationFormat>On-screen Show (4:3)</PresentationFormat>
  <Paragraphs>111</Paragraphs>
  <Slides>19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Times New Roman</vt:lpstr>
      <vt:lpstr>Wingdings</vt:lpstr>
      <vt:lpstr>Perspective</vt:lpstr>
      <vt:lpstr>Digital Skills and Research Methods</vt:lpstr>
      <vt:lpstr>Background of Tesla</vt:lpstr>
      <vt:lpstr>Tesla’s last 5 years financial records</vt:lpstr>
      <vt:lpstr>Managers at Tesla</vt:lpstr>
      <vt:lpstr>History of Tesla</vt:lpstr>
      <vt:lpstr>History of Tesla</vt:lpstr>
      <vt:lpstr>Products of Tesla</vt:lpstr>
      <vt:lpstr>Products of Tesla</vt:lpstr>
      <vt:lpstr>Background of Tesla Model Y</vt:lpstr>
      <vt:lpstr>Challenges prior to introduction of modern technology</vt:lpstr>
      <vt:lpstr>Challenges prior to introduction of modern technology</vt:lpstr>
      <vt:lpstr>Insights</vt:lpstr>
      <vt:lpstr>Insights</vt:lpstr>
      <vt:lpstr>Insights</vt:lpstr>
      <vt:lpstr>Impact of technology introduced</vt:lpstr>
      <vt:lpstr>Impact of technology introduced</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dc:title>
  <dc:creator>Rafael</dc:creator>
  <cp:revision>54</cp:revision>
  <dcterms:created xsi:type="dcterms:W3CDTF">2006-08-16T00:00:00Z</dcterms:created>
  <dcterms:modified xsi:type="dcterms:W3CDTF">2021-12-15T20:33:12Z</dcterms:modified>
</cp:coreProperties>
</file>