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3" r:id="rId7"/>
    <p:sldId id="270" r:id="rId8"/>
    <p:sldId id="261" r:id="rId9"/>
    <p:sldId id="269" r:id="rId10"/>
    <p:sldId id="322" r:id="rId11"/>
    <p:sldId id="271" r:id="rId12"/>
    <p:sldId id="262" r:id="rId13"/>
    <p:sldId id="323" r:id="rId14"/>
    <p:sldId id="324" r:id="rId15"/>
    <p:sldId id="320" r:id="rId16"/>
    <p:sldId id="321" r:id="rId17"/>
    <p:sldId id="310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0" autoAdjust="0"/>
    <p:restoredTop sz="94647"/>
  </p:normalViewPr>
  <p:slideViewPr>
    <p:cSldViewPr snapToGrid="0">
      <p:cViewPr varScale="1">
        <p:scale>
          <a:sx n="146" d="100"/>
          <a:sy n="146" d="100"/>
        </p:scale>
        <p:origin x="11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54252A-E827-ED44-835E-562D40B60A96}" type="datetimeFigureOut">
              <a:rPr lang="en-US" smtClean="0"/>
              <a:t>10/1/20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9DF9CA-70AD-A944-8DD9-994B021ED6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1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Compared to &lt;4hours, 8-11 15% higher, &gt;11 40% higher risk</a:t>
            </a:r>
          </a:p>
          <a:p>
            <a:r>
              <a:t>Inactivity also associated with decreased mental health, plus PA interventions can treat mental health issues.</a:t>
            </a:r>
          </a:p>
          <a:p>
            <a:r>
              <a:t>WHO list physical inactivity higher on risk factors for premature mortality than obesity or high cholesterol.</a:t>
            </a:r>
          </a:p>
          <a:p>
            <a:r>
              <a:t>That’s the bad news, the problem. Now for the solution. Remember lifestyle is a choice. Small habits can add up to make a big difference.</a:t>
            </a:r>
          </a:p>
        </p:txBody>
      </p:sp>
    </p:spTree>
    <p:extLst>
      <p:ext uri="{BB962C8B-B14F-4D97-AF65-F5344CB8AC3E}">
        <p14:creationId xmlns:p14="http://schemas.microsoft.com/office/powerpoint/2010/main" val="3935744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193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809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64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683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33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223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728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667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247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44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05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0812"/>
            <a:ext cx="345473" cy="267891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553652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CA1CD-8FC9-432D-9740-FB42216D0F2A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28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Physical Activity and Health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Guidelines for Exercise Testing and Prescription</a:t>
            </a:r>
          </a:p>
          <a:p>
            <a:r>
              <a:rPr lang="en-GB" dirty="0"/>
              <a:t>ACSM (2018)</a:t>
            </a:r>
          </a:p>
        </p:txBody>
      </p:sp>
    </p:spTree>
    <p:extLst>
      <p:ext uri="{BB962C8B-B14F-4D97-AF65-F5344CB8AC3E}">
        <p14:creationId xmlns:p14="http://schemas.microsoft.com/office/powerpoint/2010/main" val="4099622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Physical Activity - ‘</a:t>
            </a:r>
            <a:r>
              <a:rPr lang="en-GB" i="1" dirty="0"/>
              <a:t>any bodily movement produced by the contraction of skeletal muscles that results in a substantial increase in caloric requirements over resting energy expenditure’</a:t>
            </a:r>
          </a:p>
          <a:p>
            <a:r>
              <a:rPr lang="en-GB" dirty="0"/>
              <a:t>Exercise - ‘a type of PA consisting of planned, structured, and repetitive bodily movement done to improve and/or maintain one or more components of physical fitness’</a:t>
            </a:r>
          </a:p>
        </p:txBody>
      </p:sp>
    </p:spTree>
    <p:extLst>
      <p:ext uri="{BB962C8B-B14F-4D97-AF65-F5344CB8AC3E}">
        <p14:creationId xmlns:p14="http://schemas.microsoft.com/office/powerpoint/2010/main" val="965746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Physical Fitness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‘the ability to carry out daily tasks with vigour and alertness, without undue fatigue, and with ample energy to enjoy leisure-time pursuits and meet unforeseen emergencies’</a:t>
            </a:r>
          </a:p>
          <a:p>
            <a:r>
              <a:rPr lang="en-GB" dirty="0"/>
              <a:t>Generally divided into health-related and skill-related components.</a:t>
            </a:r>
          </a:p>
        </p:txBody>
      </p:sp>
    </p:spTree>
    <p:extLst>
      <p:ext uri="{BB962C8B-B14F-4D97-AF65-F5344CB8AC3E}">
        <p14:creationId xmlns:p14="http://schemas.microsoft.com/office/powerpoint/2010/main" val="82812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Health-related physical fitness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Cardiorespiratory endurance</a:t>
            </a:r>
          </a:p>
          <a:p>
            <a:r>
              <a:rPr lang="en-GB" dirty="0"/>
              <a:t>Body Composition</a:t>
            </a:r>
          </a:p>
          <a:p>
            <a:r>
              <a:rPr lang="en-GB" dirty="0"/>
              <a:t>Muscular Strength</a:t>
            </a:r>
          </a:p>
          <a:p>
            <a:r>
              <a:rPr lang="en-GB" dirty="0"/>
              <a:t>Muscular Endurance</a:t>
            </a:r>
          </a:p>
          <a:p>
            <a:r>
              <a:rPr lang="en-GB" dirty="0"/>
              <a:t>Flexibility</a:t>
            </a:r>
          </a:p>
        </p:txBody>
      </p:sp>
    </p:spTree>
    <p:extLst>
      <p:ext uri="{BB962C8B-B14F-4D97-AF65-F5344CB8AC3E}">
        <p14:creationId xmlns:p14="http://schemas.microsoft.com/office/powerpoint/2010/main" val="3572477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Skill-related physical fitness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Agility</a:t>
            </a:r>
          </a:p>
          <a:p>
            <a:r>
              <a:rPr lang="en-GB" dirty="0"/>
              <a:t>Coordination</a:t>
            </a:r>
          </a:p>
          <a:p>
            <a:r>
              <a:rPr lang="en-GB" dirty="0"/>
              <a:t>Balance</a:t>
            </a:r>
          </a:p>
          <a:p>
            <a:r>
              <a:rPr lang="en-GB" dirty="0"/>
              <a:t>Power</a:t>
            </a:r>
          </a:p>
          <a:p>
            <a:r>
              <a:rPr lang="en-GB" dirty="0"/>
              <a:t>Reaction time</a:t>
            </a:r>
          </a:p>
          <a:p>
            <a:r>
              <a:rPr lang="en-GB" dirty="0"/>
              <a:t>Speed</a:t>
            </a:r>
          </a:p>
        </p:txBody>
      </p:sp>
    </p:spTree>
    <p:extLst>
      <p:ext uri="{BB962C8B-B14F-4D97-AF65-F5344CB8AC3E}">
        <p14:creationId xmlns:p14="http://schemas.microsoft.com/office/powerpoint/2010/main" val="13218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Physical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Regular PA reduces likelihood of:</a:t>
            </a:r>
          </a:p>
          <a:p>
            <a:pPr marL="0" indent="0">
              <a:buNone/>
            </a:pPr>
            <a:r>
              <a:rPr lang="en-GB" dirty="0"/>
              <a:t>Premature mortality, CVD, hypertension, stroke, osteoporosis, Type 2 diabetes, metabolic syndrome, obesity, 13 different cancers, depression, falls, cognitive function decline.</a:t>
            </a:r>
          </a:p>
        </p:txBody>
      </p:sp>
    </p:spTree>
    <p:extLst>
      <p:ext uri="{BB962C8B-B14F-4D97-AF65-F5344CB8AC3E}">
        <p14:creationId xmlns:p14="http://schemas.microsoft.com/office/powerpoint/2010/main" val="1308399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BECB1-A079-7945-BB77-E91497983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parking, outdoor, screenshot, meter&#10;&#10;Description automatically generated">
            <a:extLst>
              <a:ext uri="{FF2B5EF4-FFF2-40B4-BE49-F238E27FC236}">
                <a16:creationId xmlns:a16="http://schemas.microsoft.com/office/drawing/2014/main" id="{204CEFA8-7D29-E14C-A6E1-DAC14F534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2" t="11310" r="10638" b="59505"/>
          <a:stretch/>
        </p:blipFill>
        <p:spPr>
          <a:xfrm>
            <a:off x="1465542" y="446088"/>
            <a:ext cx="9510078" cy="4940300"/>
          </a:xfrm>
        </p:spPr>
      </p:pic>
    </p:spTree>
    <p:extLst>
      <p:ext uri="{BB962C8B-B14F-4D97-AF65-F5344CB8AC3E}">
        <p14:creationId xmlns:p14="http://schemas.microsoft.com/office/powerpoint/2010/main" val="2575254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Physical Activity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All adults should participate in moderate intensity PA for 150 min/week or vigorous intensity PA for 75 min/week, or a combination of the two.</a:t>
            </a:r>
          </a:p>
          <a:p>
            <a:pPr>
              <a:lnSpc>
                <a:spcPct val="90000"/>
              </a:lnSpc>
            </a:pPr>
            <a:r>
              <a:rPr lang="en-GB" dirty="0"/>
              <a:t>Bouts should last a minimum of 10 mins</a:t>
            </a:r>
          </a:p>
          <a:p>
            <a:pPr>
              <a:lnSpc>
                <a:spcPct val="90000"/>
              </a:lnSpc>
            </a:pPr>
            <a:r>
              <a:rPr lang="en-GB" dirty="0"/>
              <a:t>Activities that maintain or improve muscular strength should be performed at least twice per week.</a:t>
            </a:r>
          </a:p>
          <a:p>
            <a:pPr>
              <a:lnSpc>
                <a:spcPct val="90000"/>
              </a:lnSpc>
            </a:pPr>
            <a:r>
              <a:rPr lang="en-GB" dirty="0"/>
              <a:t>Additional benefits are gained from greater amounts of PA</a:t>
            </a:r>
          </a:p>
        </p:txBody>
      </p:sp>
    </p:spTree>
    <p:extLst>
      <p:ext uri="{BB962C8B-B14F-4D97-AF65-F5344CB8AC3E}">
        <p14:creationId xmlns:p14="http://schemas.microsoft.com/office/powerpoint/2010/main" val="1922055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F042B-B5D8-D249-B91E-9CCE5724B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parking, outdoor, screenshot, meter&#10;&#10;Description automatically generated">
            <a:extLst>
              <a:ext uri="{FF2B5EF4-FFF2-40B4-BE49-F238E27FC236}">
                <a16:creationId xmlns:a16="http://schemas.microsoft.com/office/drawing/2014/main" id="{41C5E3FB-2356-A34A-AF83-EB4AE246C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0" t="40859" r="10639" b="9890"/>
          <a:stretch/>
        </p:blipFill>
        <p:spPr>
          <a:xfrm>
            <a:off x="2557462" y="274638"/>
            <a:ext cx="6324600" cy="5473213"/>
          </a:xfrm>
        </p:spPr>
      </p:pic>
    </p:spTree>
    <p:extLst>
      <p:ext uri="{BB962C8B-B14F-4D97-AF65-F5344CB8AC3E}">
        <p14:creationId xmlns:p14="http://schemas.microsoft.com/office/powerpoint/2010/main" val="3036453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46C761-955B-3C4C-8202-03390EF54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</p:spPr>
        <p:txBody>
          <a:bodyPr anchor="ctr">
            <a:normAutofit/>
          </a:bodyPr>
          <a:lstStyle/>
          <a:p>
            <a:r>
              <a:rPr lang="en-US" dirty="0"/>
              <a:t>Physical Activity Intensity Zones</a:t>
            </a:r>
          </a:p>
        </p:txBody>
      </p:sp>
    </p:spTree>
    <p:extLst>
      <p:ext uri="{BB962C8B-B14F-4D97-AF65-F5344CB8AC3E}">
        <p14:creationId xmlns:p14="http://schemas.microsoft.com/office/powerpoint/2010/main" val="1601286066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686A604E-4A87-1F4B-8CAF-C67925499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" y="1218122"/>
            <a:ext cx="11950700" cy="4421756"/>
          </a:xfrm>
          <a:noFill/>
        </p:spPr>
      </p:pic>
    </p:spTree>
    <p:extLst>
      <p:ext uri="{BB962C8B-B14F-4D97-AF65-F5344CB8AC3E}">
        <p14:creationId xmlns:p14="http://schemas.microsoft.com/office/powerpoint/2010/main" val="1472940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Actual Physical Activity Levels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Physical Inactivity is a global pandemic that has been identified as one of the four leading contributors to premature mortality.</a:t>
            </a:r>
          </a:p>
          <a:p>
            <a:r>
              <a:rPr lang="en-GB" dirty="0"/>
              <a:t>Globally 31.1% of adults are physically inactive</a:t>
            </a:r>
          </a:p>
          <a:p>
            <a:r>
              <a:rPr lang="en-GB" dirty="0"/>
              <a:t>IN the US, only 51% of adults meet aerobic activity guidelines, 29% meet muscle strengthening guidelines, and 20% meet both.</a:t>
            </a:r>
          </a:p>
        </p:txBody>
      </p:sp>
    </p:spTree>
    <p:extLst>
      <p:ext uri="{BB962C8B-B14F-4D97-AF65-F5344CB8AC3E}">
        <p14:creationId xmlns:p14="http://schemas.microsoft.com/office/powerpoint/2010/main" val="2020789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F90E42-A069-F84F-B649-B5B0A1A73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</p:spPr>
        <p:txBody>
          <a:bodyPr anchor="ctr">
            <a:normAutofit/>
          </a:bodyPr>
          <a:lstStyle/>
          <a:p>
            <a:r>
              <a:rPr lang="en-US" dirty="0"/>
              <a:t>Sedentary </a:t>
            </a:r>
            <a:r>
              <a:rPr lang="en-US" dirty="0" err="1"/>
              <a:t>Behaviour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517156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688E4A-CF6C-A546-8BC6-4F5C8FC71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742A91F2-E0BE-411C-93A7-4AF154DA8EEF-L0-001.jpeg" descr="742A91F2-E0BE-411C-93A7-4AF154DA8EEF-L0-001.jpeg">
            <a:extLst>
              <a:ext uri="{FF2B5EF4-FFF2-40B4-BE49-F238E27FC236}">
                <a16:creationId xmlns:a16="http://schemas.microsoft.com/office/drawing/2014/main" id="{B6AEC79D-942B-E44A-BC45-F5FDA51FC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0054" y="402038"/>
            <a:ext cx="5131892" cy="511452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946063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99F18DD3-0903-4DC5-9C35-080D33090C9B-L0-001.jpeg" descr="99F18DD3-0903-4DC5-9C35-080D33090C9B-L0-001.jpeg"/>
          <p:cNvPicPr>
            <a:picLocks noChangeAspect="1"/>
          </p:cNvPicPr>
          <p:nvPr/>
        </p:nvPicPr>
        <p:blipFill rotWithShape="1">
          <a:blip r:embed="rId3"/>
          <a:srcRect r="1" b="12802"/>
          <a:stretch/>
        </p:blipFill>
        <p:spPr>
          <a:xfrm>
            <a:off x="120650" y="68269"/>
            <a:ext cx="11950700" cy="67214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06172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6CA16-E929-1047-90FD-5A12505BD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US" dirty="0"/>
              <a:t>Stamatakis et al (2019)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4E9D94B-B91B-7F40-89EA-7926A3DAE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888" y="1177669"/>
            <a:ext cx="6501218" cy="43395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648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ADDF8-5758-9049-8A45-906A0542B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US"/>
              <a:t>Financial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993C59-6997-4D42-833A-04EA790E6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/>
              <a:t>The negative impact of this physical inactivity is vast and is estimated to cost worldwide health care systems $53.8 billion per year (Ding et al., 2016).</a:t>
            </a:r>
          </a:p>
          <a:p>
            <a:pPr marL="1371600" lvl="3" indent="0">
              <a:buNone/>
            </a:pPr>
            <a:r>
              <a:rPr lang="en-GB" sz="3200"/>
              <a:t>	Cited in Draper and Stratton (2018)</a:t>
            </a:r>
          </a:p>
          <a:p>
            <a:endParaRPr lang="en-GB"/>
          </a:p>
          <a:p>
            <a:pPr marL="0" indent="0">
              <a:buNone/>
            </a:pPr>
            <a:br>
              <a:rPr lang="en-GB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155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4F8947-B446-9B4C-BFDF-00751CFAF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</p:spPr>
        <p:txBody>
          <a:bodyPr anchor="ctr">
            <a:normAutofit/>
          </a:bodyPr>
          <a:lstStyle/>
          <a:p>
            <a:r>
              <a:rPr lang="en-US" dirty="0"/>
              <a:t>Move more, Sit Less</a:t>
            </a:r>
          </a:p>
        </p:txBody>
      </p:sp>
    </p:spTree>
    <p:extLst>
      <p:ext uri="{BB962C8B-B14F-4D97-AF65-F5344CB8AC3E}">
        <p14:creationId xmlns:p14="http://schemas.microsoft.com/office/powerpoint/2010/main" val="3067115096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20F24604-5A6A-41F4-BB04-4C3669D9A545}" vid="{267164F6-FA3C-4AA4-B16E-B3C9A9883C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447</Words>
  <Application>Microsoft Macintosh PowerPoint</Application>
  <PresentationFormat>Widescreen</PresentationFormat>
  <Paragraphs>47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Myriad Pro</vt:lpstr>
      <vt:lpstr>UWTSD</vt:lpstr>
      <vt:lpstr>Physical Activity and Health</vt:lpstr>
      <vt:lpstr>Key terms</vt:lpstr>
      <vt:lpstr>Physical Fitness</vt:lpstr>
      <vt:lpstr>Health-related physical fitness components</vt:lpstr>
      <vt:lpstr>Skill-related physical fitness components</vt:lpstr>
      <vt:lpstr>Benefits of Physical Activity</vt:lpstr>
      <vt:lpstr>PowerPoint Presentation</vt:lpstr>
      <vt:lpstr>Physical Activity Recommendations</vt:lpstr>
      <vt:lpstr>PowerPoint Presentation</vt:lpstr>
      <vt:lpstr>Physical Activity Intensity Zones</vt:lpstr>
      <vt:lpstr>PowerPoint Presentation</vt:lpstr>
      <vt:lpstr>Actual Physical Activity Levels</vt:lpstr>
      <vt:lpstr>Sedentary Behaviour</vt:lpstr>
      <vt:lpstr>PowerPoint Presentation</vt:lpstr>
      <vt:lpstr>PowerPoint Presentation</vt:lpstr>
      <vt:lpstr>Stamatakis et al (2019)</vt:lpstr>
      <vt:lpstr>Financial Implications</vt:lpstr>
      <vt:lpstr>Move more, Sit Less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Activity and Health</dc:title>
  <dc:creator>Geraint Forster</dc:creator>
  <cp:lastModifiedBy>Geraint Forster</cp:lastModifiedBy>
  <cp:revision>2</cp:revision>
  <dcterms:created xsi:type="dcterms:W3CDTF">2020-10-01T14:07:40Z</dcterms:created>
  <dcterms:modified xsi:type="dcterms:W3CDTF">2020-10-01T14:49:21Z</dcterms:modified>
</cp:coreProperties>
</file>