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74" r:id="rId3"/>
    <p:sldId id="261" r:id="rId4"/>
    <p:sldId id="262" r:id="rId5"/>
    <p:sldId id="263" r:id="rId6"/>
    <p:sldId id="264" r:id="rId7"/>
    <p:sldId id="257" r:id="rId8"/>
    <p:sldId id="272" r:id="rId9"/>
    <p:sldId id="281" r:id="rId10"/>
    <p:sldId id="283" r:id="rId11"/>
    <p:sldId id="259" r:id="rId12"/>
    <p:sldId id="273" r:id="rId13"/>
    <p:sldId id="275" r:id="rId14"/>
    <p:sldId id="276" r:id="rId15"/>
    <p:sldId id="265" r:id="rId16"/>
    <p:sldId id="268" r:id="rId17"/>
    <p:sldId id="277" r:id="rId18"/>
    <p:sldId id="266" r:id="rId19"/>
    <p:sldId id="267" r:id="rId20"/>
    <p:sldId id="288" r:id="rId21"/>
    <p:sldId id="289" r:id="rId22"/>
    <p:sldId id="292" r:id="rId23"/>
    <p:sldId id="293" r:id="rId24"/>
    <p:sldId id="29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5F9FF5-EA68-4601-8994-564164F07B89}" v="8" dt="2024-06-27T19:31:18.7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B8E5AE-272C-4E95-B64D-7B67F8510CB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AB81CA2-D4F2-4476-80C9-CC3C84E97585}">
      <dgm:prSet/>
      <dgm:spPr/>
      <dgm:t>
        <a:bodyPr/>
        <a:lstStyle/>
        <a:p>
          <a:pPr>
            <a:defRPr cap="all"/>
          </a:pPr>
          <a:r>
            <a:rPr lang="en-GB"/>
            <a:t>Financial limitations (Robertson, 2016).</a:t>
          </a:r>
          <a:endParaRPr lang="en-US"/>
        </a:p>
      </dgm:t>
    </dgm:pt>
    <dgm:pt modelId="{F93F7AEF-C00B-4BAC-900D-F23D2FEBE6F7}" type="parTrans" cxnId="{0310FCC7-8BE4-4A11-9B5E-C8C4246802EC}">
      <dgm:prSet/>
      <dgm:spPr/>
      <dgm:t>
        <a:bodyPr/>
        <a:lstStyle/>
        <a:p>
          <a:endParaRPr lang="en-US"/>
        </a:p>
      </dgm:t>
    </dgm:pt>
    <dgm:pt modelId="{B4E02ADC-DF98-4C71-8044-2C32715D08A7}" type="sibTrans" cxnId="{0310FCC7-8BE4-4A11-9B5E-C8C4246802EC}">
      <dgm:prSet/>
      <dgm:spPr/>
      <dgm:t>
        <a:bodyPr/>
        <a:lstStyle/>
        <a:p>
          <a:endParaRPr lang="en-US"/>
        </a:p>
      </dgm:t>
    </dgm:pt>
    <dgm:pt modelId="{ACBF872B-B522-4EB9-8BDA-068B150E694F}">
      <dgm:prSet/>
      <dgm:spPr/>
      <dgm:t>
        <a:bodyPr/>
        <a:lstStyle/>
        <a:p>
          <a:pPr>
            <a:defRPr cap="all"/>
          </a:pPr>
          <a:r>
            <a:rPr lang="en-GB"/>
            <a:t>Insufficient number of professionals to deliver end-of-life care (Marie Curie, 2021).</a:t>
          </a:r>
          <a:endParaRPr lang="en-US"/>
        </a:p>
      </dgm:t>
    </dgm:pt>
    <dgm:pt modelId="{5D7FAE03-0E7B-4219-A9DC-1097EEBE474C}" type="parTrans" cxnId="{E33CE221-B909-4204-9439-A8B285E5C1A4}">
      <dgm:prSet/>
      <dgm:spPr/>
      <dgm:t>
        <a:bodyPr/>
        <a:lstStyle/>
        <a:p>
          <a:endParaRPr lang="en-US"/>
        </a:p>
      </dgm:t>
    </dgm:pt>
    <dgm:pt modelId="{4C6726A7-F01C-42A2-8624-693E622393DD}" type="sibTrans" cxnId="{E33CE221-B909-4204-9439-A8B285E5C1A4}">
      <dgm:prSet/>
      <dgm:spPr/>
      <dgm:t>
        <a:bodyPr/>
        <a:lstStyle/>
        <a:p>
          <a:endParaRPr lang="en-US"/>
        </a:p>
      </dgm:t>
    </dgm:pt>
    <dgm:pt modelId="{027C9E57-22F6-4234-AF01-AA6FC2759481}">
      <dgm:prSet/>
      <dgm:spPr/>
      <dgm:t>
        <a:bodyPr/>
        <a:lstStyle/>
        <a:p>
          <a:pPr>
            <a:defRPr cap="all"/>
          </a:pPr>
          <a:r>
            <a:rPr lang="en-GB"/>
            <a:t>Staff not properly trained (Skillsforcare.org, 2024).</a:t>
          </a:r>
          <a:endParaRPr lang="en-US"/>
        </a:p>
      </dgm:t>
    </dgm:pt>
    <dgm:pt modelId="{BBB0FB70-C31C-43E2-951F-00B564F945BA}" type="parTrans" cxnId="{BC889BBD-C8ED-496E-A91E-F025CFC9F2E1}">
      <dgm:prSet/>
      <dgm:spPr/>
      <dgm:t>
        <a:bodyPr/>
        <a:lstStyle/>
        <a:p>
          <a:endParaRPr lang="en-US"/>
        </a:p>
      </dgm:t>
    </dgm:pt>
    <dgm:pt modelId="{B71554DF-6F9F-4A4F-B235-246104CB525F}" type="sibTrans" cxnId="{BC889BBD-C8ED-496E-A91E-F025CFC9F2E1}">
      <dgm:prSet/>
      <dgm:spPr/>
      <dgm:t>
        <a:bodyPr/>
        <a:lstStyle/>
        <a:p>
          <a:endParaRPr lang="en-US"/>
        </a:p>
      </dgm:t>
    </dgm:pt>
    <dgm:pt modelId="{4BB0173F-DCDF-4962-89CD-1D2006275BEB}">
      <dgm:prSet/>
      <dgm:spPr/>
      <dgm:t>
        <a:bodyPr/>
        <a:lstStyle/>
        <a:p>
          <a:pPr>
            <a:defRPr cap="all"/>
          </a:pPr>
          <a:r>
            <a:rPr lang="en-GB"/>
            <a:t>The quality of care can be impacted by location, cultural and religious differences, and the diagnosis of a person (NICE, 2020).</a:t>
          </a:r>
          <a:endParaRPr lang="en-US"/>
        </a:p>
      </dgm:t>
    </dgm:pt>
    <dgm:pt modelId="{E4CC1666-1BB6-42E0-8C68-65D66C5A5872}" type="parTrans" cxnId="{D7F39DDD-82D9-4300-BCD5-7D30D929596B}">
      <dgm:prSet/>
      <dgm:spPr/>
      <dgm:t>
        <a:bodyPr/>
        <a:lstStyle/>
        <a:p>
          <a:endParaRPr lang="en-US"/>
        </a:p>
      </dgm:t>
    </dgm:pt>
    <dgm:pt modelId="{E1E8560F-0284-40A6-83F7-AA57B46DA627}" type="sibTrans" cxnId="{D7F39DDD-82D9-4300-BCD5-7D30D929596B}">
      <dgm:prSet/>
      <dgm:spPr/>
      <dgm:t>
        <a:bodyPr/>
        <a:lstStyle/>
        <a:p>
          <a:endParaRPr lang="en-US"/>
        </a:p>
      </dgm:t>
    </dgm:pt>
    <dgm:pt modelId="{B3CC4450-33EF-46C0-A0DA-0D7F29BB3E91}" type="pres">
      <dgm:prSet presAssocID="{11B8E5AE-272C-4E95-B64D-7B67F8510CB5}" presName="root" presStyleCnt="0">
        <dgm:presLayoutVars>
          <dgm:dir/>
          <dgm:resizeHandles val="exact"/>
        </dgm:presLayoutVars>
      </dgm:prSet>
      <dgm:spPr/>
    </dgm:pt>
    <dgm:pt modelId="{E91FC3B6-CFF5-48B3-82F0-9252338DC889}" type="pres">
      <dgm:prSet presAssocID="{0AB81CA2-D4F2-4476-80C9-CC3C84E97585}" presName="compNode" presStyleCnt="0"/>
      <dgm:spPr/>
    </dgm:pt>
    <dgm:pt modelId="{85B396C1-D30E-4275-BCEA-C3F38E3BCEB8}" type="pres">
      <dgm:prSet presAssocID="{0AB81CA2-D4F2-4476-80C9-CC3C84E97585}" presName="iconBgRect" presStyleLbl="bgShp" presStyleIdx="0" presStyleCnt="4"/>
      <dgm:spPr>
        <a:prstGeom prst="round2DiagRect">
          <a:avLst>
            <a:gd name="adj1" fmla="val 29727"/>
            <a:gd name="adj2" fmla="val 0"/>
          </a:avLst>
        </a:prstGeom>
      </dgm:spPr>
    </dgm:pt>
    <dgm:pt modelId="{ECEAB4BF-D3D5-4302-8CC1-684A82D6570F}" type="pres">
      <dgm:prSet presAssocID="{0AB81CA2-D4F2-4476-80C9-CC3C84E975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ce"/>
        </a:ext>
      </dgm:extLst>
    </dgm:pt>
    <dgm:pt modelId="{F3921F81-ABA6-4357-96B6-270AC51E9FF3}" type="pres">
      <dgm:prSet presAssocID="{0AB81CA2-D4F2-4476-80C9-CC3C84E97585}" presName="spaceRect" presStyleCnt="0"/>
      <dgm:spPr/>
    </dgm:pt>
    <dgm:pt modelId="{7225C079-3B46-4834-9CD9-57913C873845}" type="pres">
      <dgm:prSet presAssocID="{0AB81CA2-D4F2-4476-80C9-CC3C84E97585}" presName="textRect" presStyleLbl="revTx" presStyleIdx="0" presStyleCnt="4">
        <dgm:presLayoutVars>
          <dgm:chMax val="1"/>
          <dgm:chPref val="1"/>
        </dgm:presLayoutVars>
      </dgm:prSet>
      <dgm:spPr/>
    </dgm:pt>
    <dgm:pt modelId="{01CAB3B4-6520-49C9-9D6C-89D5731A7806}" type="pres">
      <dgm:prSet presAssocID="{B4E02ADC-DF98-4C71-8044-2C32715D08A7}" presName="sibTrans" presStyleCnt="0"/>
      <dgm:spPr/>
    </dgm:pt>
    <dgm:pt modelId="{161DBAA8-FF57-4790-9126-32AA0AE8596A}" type="pres">
      <dgm:prSet presAssocID="{ACBF872B-B522-4EB9-8BDA-068B150E694F}" presName="compNode" presStyleCnt="0"/>
      <dgm:spPr/>
    </dgm:pt>
    <dgm:pt modelId="{816027CB-EAE1-4451-9FAF-2A1CB9B19155}" type="pres">
      <dgm:prSet presAssocID="{ACBF872B-B522-4EB9-8BDA-068B150E694F}" presName="iconBgRect" presStyleLbl="bgShp" presStyleIdx="1" presStyleCnt="4"/>
      <dgm:spPr>
        <a:prstGeom prst="round2DiagRect">
          <a:avLst>
            <a:gd name="adj1" fmla="val 29727"/>
            <a:gd name="adj2" fmla="val 0"/>
          </a:avLst>
        </a:prstGeom>
      </dgm:spPr>
    </dgm:pt>
    <dgm:pt modelId="{FB538143-37E1-4D0F-9540-6623D298CE99}" type="pres">
      <dgm:prSet presAssocID="{ACBF872B-B522-4EB9-8BDA-068B150E694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tom"/>
        </a:ext>
      </dgm:extLst>
    </dgm:pt>
    <dgm:pt modelId="{F276772E-32C6-4E7F-BAC7-7BB0C5C94A29}" type="pres">
      <dgm:prSet presAssocID="{ACBF872B-B522-4EB9-8BDA-068B150E694F}" presName="spaceRect" presStyleCnt="0"/>
      <dgm:spPr/>
    </dgm:pt>
    <dgm:pt modelId="{2BB36E0A-E918-4A55-BF5B-CA41A04AC68F}" type="pres">
      <dgm:prSet presAssocID="{ACBF872B-B522-4EB9-8BDA-068B150E694F}" presName="textRect" presStyleLbl="revTx" presStyleIdx="1" presStyleCnt="4">
        <dgm:presLayoutVars>
          <dgm:chMax val="1"/>
          <dgm:chPref val="1"/>
        </dgm:presLayoutVars>
      </dgm:prSet>
      <dgm:spPr/>
    </dgm:pt>
    <dgm:pt modelId="{C6613BB1-231C-489C-BC0D-DB975122E9A6}" type="pres">
      <dgm:prSet presAssocID="{4C6726A7-F01C-42A2-8624-693E622393DD}" presName="sibTrans" presStyleCnt="0"/>
      <dgm:spPr/>
    </dgm:pt>
    <dgm:pt modelId="{B000AE1D-3DD6-4671-A2D6-53985D3A7ED6}" type="pres">
      <dgm:prSet presAssocID="{027C9E57-22F6-4234-AF01-AA6FC2759481}" presName="compNode" presStyleCnt="0"/>
      <dgm:spPr/>
    </dgm:pt>
    <dgm:pt modelId="{DD346E63-9925-47B0-A5AB-E56A4B071FEA}" type="pres">
      <dgm:prSet presAssocID="{027C9E57-22F6-4234-AF01-AA6FC2759481}" presName="iconBgRect" presStyleLbl="bgShp" presStyleIdx="2" presStyleCnt="4"/>
      <dgm:spPr>
        <a:prstGeom prst="round2DiagRect">
          <a:avLst>
            <a:gd name="adj1" fmla="val 29727"/>
            <a:gd name="adj2" fmla="val 0"/>
          </a:avLst>
        </a:prstGeom>
      </dgm:spPr>
    </dgm:pt>
    <dgm:pt modelId="{3766E2EE-862B-4CC7-9CDC-D18F8A31F624}" type="pres">
      <dgm:prSet presAssocID="{027C9E57-22F6-4234-AF01-AA6FC275948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2075391F-6932-4AEE-AD81-962302950870}" type="pres">
      <dgm:prSet presAssocID="{027C9E57-22F6-4234-AF01-AA6FC2759481}" presName="spaceRect" presStyleCnt="0"/>
      <dgm:spPr/>
    </dgm:pt>
    <dgm:pt modelId="{092881F4-28C7-486A-97AB-452A1E72A821}" type="pres">
      <dgm:prSet presAssocID="{027C9E57-22F6-4234-AF01-AA6FC2759481}" presName="textRect" presStyleLbl="revTx" presStyleIdx="2" presStyleCnt="4">
        <dgm:presLayoutVars>
          <dgm:chMax val="1"/>
          <dgm:chPref val="1"/>
        </dgm:presLayoutVars>
      </dgm:prSet>
      <dgm:spPr/>
    </dgm:pt>
    <dgm:pt modelId="{58D4E736-9A76-4630-959D-22F5D53D7AA8}" type="pres">
      <dgm:prSet presAssocID="{B71554DF-6F9F-4A4F-B235-246104CB525F}" presName="sibTrans" presStyleCnt="0"/>
      <dgm:spPr/>
    </dgm:pt>
    <dgm:pt modelId="{3CB045EE-A094-4FF4-B1BA-AB1D25913DC0}" type="pres">
      <dgm:prSet presAssocID="{4BB0173F-DCDF-4962-89CD-1D2006275BEB}" presName="compNode" presStyleCnt="0"/>
      <dgm:spPr/>
    </dgm:pt>
    <dgm:pt modelId="{8A346DC3-641F-418B-8E4D-58709C6FFECC}" type="pres">
      <dgm:prSet presAssocID="{4BB0173F-DCDF-4962-89CD-1D2006275BEB}" presName="iconBgRect" presStyleLbl="bgShp" presStyleIdx="3" presStyleCnt="4"/>
      <dgm:spPr>
        <a:prstGeom prst="round2DiagRect">
          <a:avLst>
            <a:gd name="adj1" fmla="val 29727"/>
            <a:gd name="adj2" fmla="val 0"/>
          </a:avLst>
        </a:prstGeom>
      </dgm:spPr>
    </dgm:pt>
    <dgm:pt modelId="{8F238C31-6D85-411F-B7EB-BF0C7FE47682}" type="pres">
      <dgm:prSet presAssocID="{4BB0173F-DCDF-4962-89CD-1D2006275BE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86F20204-93D3-4D0E-9B19-29726A4FCB6A}" type="pres">
      <dgm:prSet presAssocID="{4BB0173F-DCDF-4962-89CD-1D2006275BEB}" presName="spaceRect" presStyleCnt="0"/>
      <dgm:spPr/>
    </dgm:pt>
    <dgm:pt modelId="{A05628FC-6C24-412E-870C-BC0C5CBC6DE2}" type="pres">
      <dgm:prSet presAssocID="{4BB0173F-DCDF-4962-89CD-1D2006275BEB}" presName="textRect" presStyleLbl="revTx" presStyleIdx="3" presStyleCnt="4">
        <dgm:presLayoutVars>
          <dgm:chMax val="1"/>
          <dgm:chPref val="1"/>
        </dgm:presLayoutVars>
      </dgm:prSet>
      <dgm:spPr/>
    </dgm:pt>
  </dgm:ptLst>
  <dgm:cxnLst>
    <dgm:cxn modelId="{E33CE221-B909-4204-9439-A8B285E5C1A4}" srcId="{11B8E5AE-272C-4E95-B64D-7B67F8510CB5}" destId="{ACBF872B-B522-4EB9-8BDA-068B150E694F}" srcOrd="1" destOrd="0" parTransId="{5D7FAE03-0E7B-4219-A9DC-1097EEBE474C}" sibTransId="{4C6726A7-F01C-42A2-8624-693E622393DD}"/>
    <dgm:cxn modelId="{C157466D-FFC2-4FF4-96FB-3FBBF1E460C6}" type="presOf" srcId="{0AB81CA2-D4F2-4476-80C9-CC3C84E97585}" destId="{7225C079-3B46-4834-9CD9-57913C873845}" srcOrd="0" destOrd="0" presId="urn:microsoft.com/office/officeart/2018/5/layout/IconLeafLabelList"/>
    <dgm:cxn modelId="{2338EA73-EB64-4EAB-A7EE-CE588A7A4261}" type="presOf" srcId="{11B8E5AE-272C-4E95-B64D-7B67F8510CB5}" destId="{B3CC4450-33EF-46C0-A0DA-0D7F29BB3E91}" srcOrd="0" destOrd="0" presId="urn:microsoft.com/office/officeart/2018/5/layout/IconLeafLabelList"/>
    <dgm:cxn modelId="{A79A6998-4C99-4E1A-AA45-3FC7290DBAE7}" type="presOf" srcId="{ACBF872B-B522-4EB9-8BDA-068B150E694F}" destId="{2BB36E0A-E918-4A55-BF5B-CA41A04AC68F}" srcOrd="0" destOrd="0" presId="urn:microsoft.com/office/officeart/2018/5/layout/IconLeafLabelList"/>
    <dgm:cxn modelId="{C272B1AE-CD1E-453F-B007-E211122709E8}" type="presOf" srcId="{4BB0173F-DCDF-4962-89CD-1D2006275BEB}" destId="{A05628FC-6C24-412E-870C-BC0C5CBC6DE2}" srcOrd="0" destOrd="0" presId="urn:microsoft.com/office/officeart/2018/5/layout/IconLeafLabelList"/>
    <dgm:cxn modelId="{BC889BBD-C8ED-496E-A91E-F025CFC9F2E1}" srcId="{11B8E5AE-272C-4E95-B64D-7B67F8510CB5}" destId="{027C9E57-22F6-4234-AF01-AA6FC2759481}" srcOrd="2" destOrd="0" parTransId="{BBB0FB70-C31C-43E2-951F-00B564F945BA}" sibTransId="{B71554DF-6F9F-4A4F-B235-246104CB525F}"/>
    <dgm:cxn modelId="{0310FCC7-8BE4-4A11-9B5E-C8C4246802EC}" srcId="{11B8E5AE-272C-4E95-B64D-7B67F8510CB5}" destId="{0AB81CA2-D4F2-4476-80C9-CC3C84E97585}" srcOrd="0" destOrd="0" parTransId="{F93F7AEF-C00B-4BAC-900D-F23D2FEBE6F7}" sibTransId="{B4E02ADC-DF98-4C71-8044-2C32715D08A7}"/>
    <dgm:cxn modelId="{A0BF98D6-FA95-45C0-BF95-B5E649538D9F}" type="presOf" srcId="{027C9E57-22F6-4234-AF01-AA6FC2759481}" destId="{092881F4-28C7-486A-97AB-452A1E72A821}" srcOrd="0" destOrd="0" presId="urn:microsoft.com/office/officeart/2018/5/layout/IconLeafLabelList"/>
    <dgm:cxn modelId="{D7F39DDD-82D9-4300-BCD5-7D30D929596B}" srcId="{11B8E5AE-272C-4E95-B64D-7B67F8510CB5}" destId="{4BB0173F-DCDF-4962-89CD-1D2006275BEB}" srcOrd="3" destOrd="0" parTransId="{E4CC1666-1BB6-42E0-8C68-65D66C5A5872}" sibTransId="{E1E8560F-0284-40A6-83F7-AA57B46DA627}"/>
    <dgm:cxn modelId="{75AD8ECB-44CE-4541-B844-8FE4079EC474}" type="presParOf" srcId="{B3CC4450-33EF-46C0-A0DA-0D7F29BB3E91}" destId="{E91FC3B6-CFF5-48B3-82F0-9252338DC889}" srcOrd="0" destOrd="0" presId="urn:microsoft.com/office/officeart/2018/5/layout/IconLeafLabelList"/>
    <dgm:cxn modelId="{795E0689-DDCD-4EC3-A4CC-1E77ABFEC35D}" type="presParOf" srcId="{E91FC3B6-CFF5-48B3-82F0-9252338DC889}" destId="{85B396C1-D30E-4275-BCEA-C3F38E3BCEB8}" srcOrd="0" destOrd="0" presId="urn:microsoft.com/office/officeart/2018/5/layout/IconLeafLabelList"/>
    <dgm:cxn modelId="{3C9E4175-A753-48FF-BC43-CAFEA6689656}" type="presParOf" srcId="{E91FC3B6-CFF5-48B3-82F0-9252338DC889}" destId="{ECEAB4BF-D3D5-4302-8CC1-684A82D6570F}" srcOrd="1" destOrd="0" presId="urn:microsoft.com/office/officeart/2018/5/layout/IconLeafLabelList"/>
    <dgm:cxn modelId="{88137C01-1B90-469E-8E02-8690F8F24A39}" type="presParOf" srcId="{E91FC3B6-CFF5-48B3-82F0-9252338DC889}" destId="{F3921F81-ABA6-4357-96B6-270AC51E9FF3}" srcOrd="2" destOrd="0" presId="urn:microsoft.com/office/officeart/2018/5/layout/IconLeafLabelList"/>
    <dgm:cxn modelId="{06681B74-DD51-443A-9CC0-D9E8114E0620}" type="presParOf" srcId="{E91FC3B6-CFF5-48B3-82F0-9252338DC889}" destId="{7225C079-3B46-4834-9CD9-57913C873845}" srcOrd="3" destOrd="0" presId="urn:microsoft.com/office/officeart/2018/5/layout/IconLeafLabelList"/>
    <dgm:cxn modelId="{6C5EE220-3599-4563-AAEB-2E4A9FBB7796}" type="presParOf" srcId="{B3CC4450-33EF-46C0-A0DA-0D7F29BB3E91}" destId="{01CAB3B4-6520-49C9-9D6C-89D5731A7806}" srcOrd="1" destOrd="0" presId="urn:microsoft.com/office/officeart/2018/5/layout/IconLeafLabelList"/>
    <dgm:cxn modelId="{17964E0C-226D-48FF-8E37-F3F772EC5CF2}" type="presParOf" srcId="{B3CC4450-33EF-46C0-A0DA-0D7F29BB3E91}" destId="{161DBAA8-FF57-4790-9126-32AA0AE8596A}" srcOrd="2" destOrd="0" presId="urn:microsoft.com/office/officeart/2018/5/layout/IconLeafLabelList"/>
    <dgm:cxn modelId="{783EEC93-04E8-428E-B698-6F86EC1C54F8}" type="presParOf" srcId="{161DBAA8-FF57-4790-9126-32AA0AE8596A}" destId="{816027CB-EAE1-4451-9FAF-2A1CB9B19155}" srcOrd="0" destOrd="0" presId="urn:microsoft.com/office/officeart/2018/5/layout/IconLeafLabelList"/>
    <dgm:cxn modelId="{889A7028-35A3-4DDE-85F7-432500C017D5}" type="presParOf" srcId="{161DBAA8-FF57-4790-9126-32AA0AE8596A}" destId="{FB538143-37E1-4D0F-9540-6623D298CE99}" srcOrd="1" destOrd="0" presId="urn:microsoft.com/office/officeart/2018/5/layout/IconLeafLabelList"/>
    <dgm:cxn modelId="{163BE4DC-5102-43B2-8092-C05BE5B0C660}" type="presParOf" srcId="{161DBAA8-FF57-4790-9126-32AA0AE8596A}" destId="{F276772E-32C6-4E7F-BAC7-7BB0C5C94A29}" srcOrd="2" destOrd="0" presId="urn:microsoft.com/office/officeart/2018/5/layout/IconLeafLabelList"/>
    <dgm:cxn modelId="{0B5631B3-165B-4BC8-948A-C0FDA101D518}" type="presParOf" srcId="{161DBAA8-FF57-4790-9126-32AA0AE8596A}" destId="{2BB36E0A-E918-4A55-BF5B-CA41A04AC68F}" srcOrd="3" destOrd="0" presId="urn:microsoft.com/office/officeart/2018/5/layout/IconLeafLabelList"/>
    <dgm:cxn modelId="{D7D731DA-31FB-4D89-AE65-A2175402299D}" type="presParOf" srcId="{B3CC4450-33EF-46C0-A0DA-0D7F29BB3E91}" destId="{C6613BB1-231C-489C-BC0D-DB975122E9A6}" srcOrd="3" destOrd="0" presId="urn:microsoft.com/office/officeart/2018/5/layout/IconLeafLabelList"/>
    <dgm:cxn modelId="{30F09C61-31D0-4DAA-AE29-0F4517ED4FAA}" type="presParOf" srcId="{B3CC4450-33EF-46C0-A0DA-0D7F29BB3E91}" destId="{B000AE1D-3DD6-4671-A2D6-53985D3A7ED6}" srcOrd="4" destOrd="0" presId="urn:microsoft.com/office/officeart/2018/5/layout/IconLeafLabelList"/>
    <dgm:cxn modelId="{0F9656F8-935A-4EBD-9BE2-98F2F0123CBE}" type="presParOf" srcId="{B000AE1D-3DD6-4671-A2D6-53985D3A7ED6}" destId="{DD346E63-9925-47B0-A5AB-E56A4B071FEA}" srcOrd="0" destOrd="0" presId="urn:microsoft.com/office/officeart/2018/5/layout/IconLeafLabelList"/>
    <dgm:cxn modelId="{5CFFEE7F-3A68-4B30-98EE-1042E4297963}" type="presParOf" srcId="{B000AE1D-3DD6-4671-A2D6-53985D3A7ED6}" destId="{3766E2EE-862B-4CC7-9CDC-D18F8A31F624}" srcOrd="1" destOrd="0" presId="urn:microsoft.com/office/officeart/2018/5/layout/IconLeafLabelList"/>
    <dgm:cxn modelId="{EFB30E9D-CDBA-4D43-B620-CBC121B537F5}" type="presParOf" srcId="{B000AE1D-3DD6-4671-A2D6-53985D3A7ED6}" destId="{2075391F-6932-4AEE-AD81-962302950870}" srcOrd="2" destOrd="0" presId="urn:microsoft.com/office/officeart/2018/5/layout/IconLeafLabelList"/>
    <dgm:cxn modelId="{49C47602-ABEA-4C65-B158-93359CA32BC5}" type="presParOf" srcId="{B000AE1D-3DD6-4671-A2D6-53985D3A7ED6}" destId="{092881F4-28C7-486A-97AB-452A1E72A821}" srcOrd="3" destOrd="0" presId="urn:microsoft.com/office/officeart/2018/5/layout/IconLeafLabelList"/>
    <dgm:cxn modelId="{236BEB4C-38C4-47E5-B2C5-690679837547}" type="presParOf" srcId="{B3CC4450-33EF-46C0-A0DA-0D7F29BB3E91}" destId="{58D4E736-9A76-4630-959D-22F5D53D7AA8}" srcOrd="5" destOrd="0" presId="urn:microsoft.com/office/officeart/2018/5/layout/IconLeafLabelList"/>
    <dgm:cxn modelId="{7D257BB2-66F6-4EE0-9E99-A00CE48C4463}" type="presParOf" srcId="{B3CC4450-33EF-46C0-A0DA-0D7F29BB3E91}" destId="{3CB045EE-A094-4FF4-B1BA-AB1D25913DC0}" srcOrd="6" destOrd="0" presId="urn:microsoft.com/office/officeart/2018/5/layout/IconLeafLabelList"/>
    <dgm:cxn modelId="{BA66010A-C059-4797-9EED-F8C15BCBB08C}" type="presParOf" srcId="{3CB045EE-A094-4FF4-B1BA-AB1D25913DC0}" destId="{8A346DC3-641F-418B-8E4D-58709C6FFECC}" srcOrd="0" destOrd="0" presId="urn:microsoft.com/office/officeart/2018/5/layout/IconLeafLabelList"/>
    <dgm:cxn modelId="{FE47EF18-A293-48E3-A0D2-2836A7909D64}" type="presParOf" srcId="{3CB045EE-A094-4FF4-B1BA-AB1D25913DC0}" destId="{8F238C31-6D85-411F-B7EB-BF0C7FE47682}" srcOrd="1" destOrd="0" presId="urn:microsoft.com/office/officeart/2018/5/layout/IconLeafLabelList"/>
    <dgm:cxn modelId="{3A5B10F6-3F45-4EBF-BBAE-C632FED51E2F}" type="presParOf" srcId="{3CB045EE-A094-4FF4-B1BA-AB1D25913DC0}" destId="{86F20204-93D3-4D0E-9B19-29726A4FCB6A}" srcOrd="2" destOrd="0" presId="urn:microsoft.com/office/officeart/2018/5/layout/IconLeafLabelList"/>
    <dgm:cxn modelId="{1D382049-C8E6-4DF0-BB38-191141768CEF}" type="presParOf" srcId="{3CB045EE-A094-4FF4-B1BA-AB1D25913DC0}" destId="{A05628FC-6C24-412E-870C-BC0C5CBC6DE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3ACC0B-0151-4FCA-9EBD-1F85408FA0D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E2F59C3-CA5F-4E4D-9B39-496BE2671C30}">
      <dgm:prSet/>
      <dgm:spPr/>
      <dgm:t>
        <a:bodyPr/>
        <a:lstStyle/>
        <a:p>
          <a:r>
            <a:rPr lang="en-GB"/>
            <a:t>24-hour help and assistance</a:t>
          </a:r>
          <a:endParaRPr lang="en-US"/>
        </a:p>
      </dgm:t>
    </dgm:pt>
    <dgm:pt modelId="{A5E97790-FE1A-41D1-8EEA-0D20FFB73E33}" type="parTrans" cxnId="{36D2219F-024F-4C58-9A5B-1B6AE581E91A}">
      <dgm:prSet/>
      <dgm:spPr/>
      <dgm:t>
        <a:bodyPr/>
        <a:lstStyle/>
        <a:p>
          <a:endParaRPr lang="en-US"/>
        </a:p>
      </dgm:t>
    </dgm:pt>
    <dgm:pt modelId="{2ECB4C42-C192-41EA-96B1-192B37848BA1}" type="sibTrans" cxnId="{36D2219F-024F-4C58-9A5B-1B6AE581E91A}">
      <dgm:prSet/>
      <dgm:spPr/>
      <dgm:t>
        <a:bodyPr/>
        <a:lstStyle/>
        <a:p>
          <a:endParaRPr lang="en-US"/>
        </a:p>
      </dgm:t>
    </dgm:pt>
    <dgm:pt modelId="{EF0F01B8-A44B-43D0-AE4D-69622553BE3F}">
      <dgm:prSet/>
      <dgm:spPr/>
      <dgm:t>
        <a:bodyPr/>
        <a:lstStyle/>
        <a:p>
          <a:r>
            <a:rPr lang="en-GB"/>
            <a:t>Care and comfort delivered by medical professionals</a:t>
          </a:r>
          <a:endParaRPr lang="en-US"/>
        </a:p>
      </dgm:t>
    </dgm:pt>
    <dgm:pt modelId="{EAD890A2-43F5-434E-BE0A-27972F8A2FE7}" type="parTrans" cxnId="{8B71ED9C-2EBD-4A51-9747-824DC519B769}">
      <dgm:prSet/>
      <dgm:spPr/>
      <dgm:t>
        <a:bodyPr/>
        <a:lstStyle/>
        <a:p>
          <a:endParaRPr lang="en-US"/>
        </a:p>
      </dgm:t>
    </dgm:pt>
    <dgm:pt modelId="{9CE0644B-3933-4CED-8226-7358DEDC9AEF}" type="sibTrans" cxnId="{8B71ED9C-2EBD-4A51-9747-824DC519B769}">
      <dgm:prSet/>
      <dgm:spPr/>
      <dgm:t>
        <a:bodyPr/>
        <a:lstStyle/>
        <a:p>
          <a:endParaRPr lang="en-US"/>
        </a:p>
      </dgm:t>
    </dgm:pt>
    <dgm:pt modelId="{A2E1BB96-EED8-4E53-9A76-995B7B16101F}">
      <dgm:prSet/>
      <dgm:spPr/>
      <dgm:t>
        <a:bodyPr/>
        <a:lstStyle/>
        <a:p>
          <a:r>
            <a:rPr lang="en-GB"/>
            <a:t>Safe environment</a:t>
          </a:r>
          <a:endParaRPr lang="en-US"/>
        </a:p>
      </dgm:t>
    </dgm:pt>
    <dgm:pt modelId="{DC16261D-DB7A-42A7-AEF8-4335BB016FAD}" type="parTrans" cxnId="{851FDC50-0AD9-4155-9CD7-5EBD16A10C4B}">
      <dgm:prSet/>
      <dgm:spPr/>
      <dgm:t>
        <a:bodyPr/>
        <a:lstStyle/>
        <a:p>
          <a:endParaRPr lang="en-US"/>
        </a:p>
      </dgm:t>
    </dgm:pt>
    <dgm:pt modelId="{763B75DB-D8CD-4FED-9408-B450C73DD174}" type="sibTrans" cxnId="{851FDC50-0AD9-4155-9CD7-5EBD16A10C4B}">
      <dgm:prSet/>
      <dgm:spPr/>
      <dgm:t>
        <a:bodyPr/>
        <a:lstStyle/>
        <a:p>
          <a:endParaRPr lang="en-US"/>
        </a:p>
      </dgm:t>
    </dgm:pt>
    <dgm:pt modelId="{0676BAB6-F440-4462-B360-91AF793198F7}">
      <dgm:prSet/>
      <dgm:spPr/>
      <dgm:t>
        <a:bodyPr/>
        <a:lstStyle/>
        <a:p>
          <a:r>
            <a:rPr lang="en-GB"/>
            <a:t>Regular meals and proper nutrition</a:t>
          </a:r>
          <a:endParaRPr lang="en-US"/>
        </a:p>
      </dgm:t>
    </dgm:pt>
    <dgm:pt modelId="{2E1B0E5A-46CF-47B0-B1A8-8487C87889F1}" type="parTrans" cxnId="{1038C1B1-3B54-43FE-9288-44328294278C}">
      <dgm:prSet/>
      <dgm:spPr/>
      <dgm:t>
        <a:bodyPr/>
        <a:lstStyle/>
        <a:p>
          <a:endParaRPr lang="en-US"/>
        </a:p>
      </dgm:t>
    </dgm:pt>
    <dgm:pt modelId="{4C609BF8-1609-49AE-B110-2A05073608A9}" type="sibTrans" cxnId="{1038C1B1-3B54-43FE-9288-44328294278C}">
      <dgm:prSet/>
      <dgm:spPr/>
      <dgm:t>
        <a:bodyPr/>
        <a:lstStyle/>
        <a:p>
          <a:endParaRPr lang="en-US"/>
        </a:p>
      </dgm:t>
    </dgm:pt>
    <dgm:pt modelId="{87A83785-7268-4BDE-916A-4EA25F9985F1}">
      <dgm:prSet/>
      <dgm:spPr/>
      <dgm:t>
        <a:bodyPr/>
        <a:lstStyle/>
        <a:p>
          <a:r>
            <a:rPr lang="en-GB"/>
            <a:t>Staying warm</a:t>
          </a:r>
          <a:endParaRPr lang="en-US"/>
        </a:p>
      </dgm:t>
    </dgm:pt>
    <dgm:pt modelId="{CA06DB56-59DD-4D63-9C54-F427427F075C}" type="parTrans" cxnId="{D0481710-2FDD-4D2D-85C0-1DB8EA3FED2F}">
      <dgm:prSet/>
      <dgm:spPr/>
      <dgm:t>
        <a:bodyPr/>
        <a:lstStyle/>
        <a:p>
          <a:endParaRPr lang="en-US"/>
        </a:p>
      </dgm:t>
    </dgm:pt>
    <dgm:pt modelId="{48392DFD-8D9A-4E69-A6D9-6F53C9CF212E}" type="sibTrans" cxnId="{D0481710-2FDD-4D2D-85C0-1DB8EA3FED2F}">
      <dgm:prSet/>
      <dgm:spPr/>
      <dgm:t>
        <a:bodyPr/>
        <a:lstStyle/>
        <a:p>
          <a:endParaRPr lang="en-US"/>
        </a:p>
      </dgm:t>
    </dgm:pt>
    <dgm:pt modelId="{09DC894C-0FE1-408B-ACB8-4E92CDF3E2C5}">
      <dgm:prSet/>
      <dgm:spPr/>
      <dgm:t>
        <a:bodyPr/>
        <a:lstStyle/>
        <a:p>
          <a:r>
            <a:rPr lang="en-GB"/>
            <a:t>No need to worry about bills and shopping</a:t>
          </a:r>
          <a:endParaRPr lang="en-US"/>
        </a:p>
      </dgm:t>
    </dgm:pt>
    <dgm:pt modelId="{1222799E-977E-4094-B18B-E3F2E3B9F653}" type="parTrans" cxnId="{8100DD63-02F5-4BCE-84A1-9F7CCD720F0F}">
      <dgm:prSet/>
      <dgm:spPr/>
      <dgm:t>
        <a:bodyPr/>
        <a:lstStyle/>
        <a:p>
          <a:endParaRPr lang="en-US"/>
        </a:p>
      </dgm:t>
    </dgm:pt>
    <dgm:pt modelId="{F8D35B5B-E791-4E47-9D43-C8BEC7A71A08}" type="sibTrans" cxnId="{8100DD63-02F5-4BCE-84A1-9F7CCD720F0F}">
      <dgm:prSet/>
      <dgm:spPr/>
      <dgm:t>
        <a:bodyPr/>
        <a:lstStyle/>
        <a:p>
          <a:endParaRPr lang="en-US"/>
        </a:p>
      </dgm:t>
    </dgm:pt>
    <dgm:pt modelId="{E144DC1B-3945-4119-AFE5-F0107CF9AC4F}">
      <dgm:prSet/>
      <dgm:spPr/>
      <dgm:t>
        <a:bodyPr/>
        <a:lstStyle/>
        <a:p>
          <a:r>
            <a:rPr lang="en-GB"/>
            <a:t>Companionship and socialisation</a:t>
          </a:r>
          <a:endParaRPr lang="en-US"/>
        </a:p>
      </dgm:t>
    </dgm:pt>
    <dgm:pt modelId="{9DC0B961-5E69-4B9A-BFDD-07FFE5CD131A}" type="parTrans" cxnId="{8AE7CB8E-56A5-42D3-9B13-518DFED30FD3}">
      <dgm:prSet/>
      <dgm:spPr/>
      <dgm:t>
        <a:bodyPr/>
        <a:lstStyle/>
        <a:p>
          <a:endParaRPr lang="en-US"/>
        </a:p>
      </dgm:t>
    </dgm:pt>
    <dgm:pt modelId="{223AC1CF-EC45-4145-A642-D00D0FE5C4D9}" type="sibTrans" cxnId="{8AE7CB8E-56A5-42D3-9B13-518DFED30FD3}">
      <dgm:prSet/>
      <dgm:spPr/>
      <dgm:t>
        <a:bodyPr/>
        <a:lstStyle/>
        <a:p>
          <a:endParaRPr lang="en-US"/>
        </a:p>
      </dgm:t>
    </dgm:pt>
    <dgm:pt modelId="{1E856C0B-3C01-4A25-ABEB-3E5F9220764F}">
      <dgm:prSet/>
      <dgm:spPr/>
      <dgm:t>
        <a:bodyPr/>
        <a:lstStyle/>
        <a:p>
          <a:r>
            <a:rPr lang="en-GB"/>
            <a:t>Activities</a:t>
          </a:r>
          <a:endParaRPr lang="en-US"/>
        </a:p>
      </dgm:t>
    </dgm:pt>
    <dgm:pt modelId="{C1AFD47A-54E5-45A5-8393-D1F553AC3B44}" type="parTrans" cxnId="{C0A86093-0DF0-413A-B327-0F09B848322B}">
      <dgm:prSet/>
      <dgm:spPr/>
      <dgm:t>
        <a:bodyPr/>
        <a:lstStyle/>
        <a:p>
          <a:endParaRPr lang="en-US"/>
        </a:p>
      </dgm:t>
    </dgm:pt>
    <dgm:pt modelId="{117C0C83-A39B-4D8A-8E9D-ED14550EE91B}" type="sibTrans" cxnId="{C0A86093-0DF0-413A-B327-0F09B848322B}">
      <dgm:prSet/>
      <dgm:spPr/>
      <dgm:t>
        <a:bodyPr/>
        <a:lstStyle/>
        <a:p>
          <a:endParaRPr lang="en-US"/>
        </a:p>
      </dgm:t>
    </dgm:pt>
    <dgm:pt modelId="{636DA25E-1C13-4A73-8846-66A41E695F64}">
      <dgm:prSet/>
      <dgm:spPr/>
      <dgm:t>
        <a:bodyPr/>
        <a:lstStyle/>
        <a:p>
          <a:r>
            <a:rPr lang="en-GB"/>
            <a:t>Privacy ( carehome.co.uk, 2024 ;Age UK, 2023).</a:t>
          </a:r>
          <a:endParaRPr lang="en-US"/>
        </a:p>
      </dgm:t>
    </dgm:pt>
    <dgm:pt modelId="{4B05B975-A785-432E-8034-E9FF21E9C276}" type="parTrans" cxnId="{93C479A6-F4ED-446A-81FC-2CFECB426750}">
      <dgm:prSet/>
      <dgm:spPr/>
      <dgm:t>
        <a:bodyPr/>
        <a:lstStyle/>
        <a:p>
          <a:endParaRPr lang="en-US"/>
        </a:p>
      </dgm:t>
    </dgm:pt>
    <dgm:pt modelId="{121C46F0-48B4-40B5-B61D-87F105318F99}" type="sibTrans" cxnId="{93C479A6-F4ED-446A-81FC-2CFECB426750}">
      <dgm:prSet/>
      <dgm:spPr/>
      <dgm:t>
        <a:bodyPr/>
        <a:lstStyle/>
        <a:p>
          <a:endParaRPr lang="en-US"/>
        </a:p>
      </dgm:t>
    </dgm:pt>
    <dgm:pt modelId="{01A26C34-68F1-4E84-B101-3CF68C3C38D3}" type="pres">
      <dgm:prSet presAssocID="{B93ACC0B-0151-4FCA-9EBD-1F85408FA0DB}" presName="diagram" presStyleCnt="0">
        <dgm:presLayoutVars>
          <dgm:dir/>
          <dgm:resizeHandles val="exact"/>
        </dgm:presLayoutVars>
      </dgm:prSet>
      <dgm:spPr/>
    </dgm:pt>
    <dgm:pt modelId="{B67FC009-F82C-40A6-85DB-493E7166708C}" type="pres">
      <dgm:prSet presAssocID="{AE2F59C3-CA5F-4E4D-9B39-496BE2671C30}" presName="node" presStyleLbl="node1" presStyleIdx="0" presStyleCnt="9">
        <dgm:presLayoutVars>
          <dgm:bulletEnabled val="1"/>
        </dgm:presLayoutVars>
      </dgm:prSet>
      <dgm:spPr/>
    </dgm:pt>
    <dgm:pt modelId="{2C6B935B-378D-463C-BC18-115290F041AB}" type="pres">
      <dgm:prSet presAssocID="{2ECB4C42-C192-41EA-96B1-192B37848BA1}" presName="sibTrans" presStyleCnt="0"/>
      <dgm:spPr/>
    </dgm:pt>
    <dgm:pt modelId="{04DFE5C5-58EC-44CB-89A8-36D97EBB0E06}" type="pres">
      <dgm:prSet presAssocID="{EF0F01B8-A44B-43D0-AE4D-69622553BE3F}" presName="node" presStyleLbl="node1" presStyleIdx="1" presStyleCnt="9">
        <dgm:presLayoutVars>
          <dgm:bulletEnabled val="1"/>
        </dgm:presLayoutVars>
      </dgm:prSet>
      <dgm:spPr/>
    </dgm:pt>
    <dgm:pt modelId="{C499AA65-9102-49D5-BEBF-65E17CD669E5}" type="pres">
      <dgm:prSet presAssocID="{9CE0644B-3933-4CED-8226-7358DEDC9AEF}" presName="sibTrans" presStyleCnt="0"/>
      <dgm:spPr/>
    </dgm:pt>
    <dgm:pt modelId="{CE85A1E9-D43B-4EE1-A0E6-9AD46B684EB7}" type="pres">
      <dgm:prSet presAssocID="{A2E1BB96-EED8-4E53-9A76-995B7B16101F}" presName="node" presStyleLbl="node1" presStyleIdx="2" presStyleCnt="9">
        <dgm:presLayoutVars>
          <dgm:bulletEnabled val="1"/>
        </dgm:presLayoutVars>
      </dgm:prSet>
      <dgm:spPr/>
    </dgm:pt>
    <dgm:pt modelId="{C87C246A-78D4-4C56-A8D1-5CDB7E18C6F7}" type="pres">
      <dgm:prSet presAssocID="{763B75DB-D8CD-4FED-9408-B450C73DD174}" presName="sibTrans" presStyleCnt="0"/>
      <dgm:spPr/>
    </dgm:pt>
    <dgm:pt modelId="{A8159F13-62A4-43D7-B7A4-749189891038}" type="pres">
      <dgm:prSet presAssocID="{0676BAB6-F440-4462-B360-91AF793198F7}" presName="node" presStyleLbl="node1" presStyleIdx="3" presStyleCnt="9">
        <dgm:presLayoutVars>
          <dgm:bulletEnabled val="1"/>
        </dgm:presLayoutVars>
      </dgm:prSet>
      <dgm:spPr/>
    </dgm:pt>
    <dgm:pt modelId="{5F8E6AD9-9582-448F-944D-38A43E2FC4BD}" type="pres">
      <dgm:prSet presAssocID="{4C609BF8-1609-49AE-B110-2A05073608A9}" presName="sibTrans" presStyleCnt="0"/>
      <dgm:spPr/>
    </dgm:pt>
    <dgm:pt modelId="{4FFBC168-9CBC-45A6-A01F-09370F623171}" type="pres">
      <dgm:prSet presAssocID="{87A83785-7268-4BDE-916A-4EA25F9985F1}" presName="node" presStyleLbl="node1" presStyleIdx="4" presStyleCnt="9">
        <dgm:presLayoutVars>
          <dgm:bulletEnabled val="1"/>
        </dgm:presLayoutVars>
      </dgm:prSet>
      <dgm:spPr/>
    </dgm:pt>
    <dgm:pt modelId="{F8A084D0-D7B5-4695-BFDE-D6C5A99A7FB0}" type="pres">
      <dgm:prSet presAssocID="{48392DFD-8D9A-4E69-A6D9-6F53C9CF212E}" presName="sibTrans" presStyleCnt="0"/>
      <dgm:spPr/>
    </dgm:pt>
    <dgm:pt modelId="{D790C937-7734-4BF7-A732-12C36B7931F4}" type="pres">
      <dgm:prSet presAssocID="{09DC894C-0FE1-408B-ACB8-4E92CDF3E2C5}" presName="node" presStyleLbl="node1" presStyleIdx="5" presStyleCnt="9">
        <dgm:presLayoutVars>
          <dgm:bulletEnabled val="1"/>
        </dgm:presLayoutVars>
      </dgm:prSet>
      <dgm:spPr/>
    </dgm:pt>
    <dgm:pt modelId="{494C8045-D3D6-4C05-A090-ADCCDD3B0975}" type="pres">
      <dgm:prSet presAssocID="{F8D35B5B-E791-4E47-9D43-C8BEC7A71A08}" presName="sibTrans" presStyleCnt="0"/>
      <dgm:spPr/>
    </dgm:pt>
    <dgm:pt modelId="{09083FC0-B485-4FFD-ADE1-52F6B6BF28FB}" type="pres">
      <dgm:prSet presAssocID="{E144DC1B-3945-4119-AFE5-F0107CF9AC4F}" presName="node" presStyleLbl="node1" presStyleIdx="6" presStyleCnt="9">
        <dgm:presLayoutVars>
          <dgm:bulletEnabled val="1"/>
        </dgm:presLayoutVars>
      </dgm:prSet>
      <dgm:spPr/>
    </dgm:pt>
    <dgm:pt modelId="{9F1F88EF-0EF1-40A5-B408-E9AFB6C6FFBE}" type="pres">
      <dgm:prSet presAssocID="{223AC1CF-EC45-4145-A642-D00D0FE5C4D9}" presName="sibTrans" presStyleCnt="0"/>
      <dgm:spPr/>
    </dgm:pt>
    <dgm:pt modelId="{A24A769C-8530-4BAC-8AA1-33569FF735D7}" type="pres">
      <dgm:prSet presAssocID="{1E856C0B-3C01-4A25-ABEB-3E5F9220764F}" presName="node" presStyleLbl="node1" presStyleIdx="7" presStyleCnt="9">
        <dgm:presLayoutVars>
          <dgm:bulletEnabled val="1"/>
        </dgm:presLayoutVars>
      </dgm:prSet>
      <dgm:spPr/>
    </dgm:pt>
    <dgm:pt modelId="{5FE931DA-C389-4511-896C-4FE13F10B934}" type="pres">
      <dgm:prSet presAssocID="{117C0C83-A39B-4D8A-8E9D-ED14550EE91B}" presName="sibTrans" presStyleCnt="0"/>
      <dgm:spPr/>
    </dgm:pt>
    <dgm:pt modelId="{8BC561AB-F640-4966-A9AE-6C9863B96640}" type="pres">
      <dgm:prSet presAssocID="{636DA25E-1C13-4A73-8846-66A41E695F64}" presName="node" presStyleLbl="node1" presStyleIdx="8" presStyleCnt="9">
        <dgm:presLayoutVars>
          <dgm:bulletEnabled val="1"/>
        </dgm:presLayoutVars>
      </dgm:prSet>
      <dgm:spPr/>
    </dgm:pt>
  </dgm:ptLst>
  <dgm:cxnLst>
    <dgm:cxn modelId="{24032800-8602-4401-86F3-31479BB11977}" type="presOf" srcId="{EF0F01B8-A44B-43D0-AE4D-69622553BE3F}" destId="{04DFE5C5-58EC-44CB-89A8-36D97EBB0E06}" srcOrd="0" destOrd="0" presId="urn:microsoft.com/office/officeart/2005/8/layout/default"/>
    <dgm:cxn modelId="{D0481710-2FDD-4D2D-85C0-1DB8EA3FED2F}" srcId="{B93ACC0B-0151-4FCA-9EBD-1F85408FA0DB}" destId="{87A83785-7268-4BDE-916A-4EA25F9985F1}" srcOrd="4" destOrd="0" parTransId="{CA06DB56-59DD-4D63-9C54-F427427F075C}" sibTransId="{48392DFD-8D9A-4E69-A6D9-6F53C9CF212E}"/>
    <dgm:cxn modelId="{23EF842E-718D-48DB-9113-80B444CAD29E}" type="presOf" srcId="{AE2F59C3-CA5F-4E4D-9B39-496BE2671C30}" destId="{B67FC009-F82C-40A6-85DB-493E7166708C}" srcOrd="0" destOrd="0" presId="urn:microsoft.com/office/officeart/2005/8/layout/default"/>
    <dgm:cxn modelId="{96CC583A-2AFB-4DD0-85D7-8FF86C604E9C}" type="presOf" srcId="{B93ACC0B-0151-4FCA-9EBD-1F85408FA0DB}" destId="{01A26C34-68F1-4E84-B101-3CF68C3C38D3}" srcOrd="0" destOrd="0" presId="urn:microsoft.com/office/officeart/2005/8/layout/default"/>
    <dgm:cxn modelId="{7003C943-F5A3-42B7-8289-1D03A7A38CF4}" type="presOf" srcId="{0676BAB6-F440-4462-B360-91AF793198F7}" destId="{A8159F13-62A4-43D7-B7A4-749189891038}" srcOrd="0" destOrd="0" presId="urn:microsoft.com/office/officeart/2005/8/layout/default"/>
    <dgm:cxn modelId="{8100DD63-02F5-4BCE-84A1-9F7CCD720F0F}" srcId="{B93ACC0B-0151-4FCA-9EBD-1F85408FA0DB}" destId="{09DC894C-0FE1-408B-ACB8-4E92CDF3E2C5}" srcOrd="5" destOrd="0" parTransId="{1222799E-977E-4094-B18B-E3F2E3B9F653}" sibTransId="{F8D35B5B-E791-4E47-9D43-C8BEC7A71A08}"/>
    <dgm:cxn modelId="{851FDC50-0AD9-4155-9CD7-5EBD16A10C4B}" srcId="{B93ACC0B-0151-4FCA-9EBD-1F85408FA0DB}" destId="{A2E1BB96-EED8-4E53-9A76-995B7B16101F}" srcOrd="2" destOrd="0" parTransId="{DC16261D-DB7A-42A7-AEF8-4335BB016FAD}" sibTransId="{763B75DB-D8CD-4FED-9408-B450C73DD174}"/>
    <dgm:cxn modelId="{8AE7CB8E-56A5-42D3-9B13-518DFED30FD3}" srcId="{B93ACC0B-0151-4FCA-9EBD-1F85408FA0DB}" destId="{E144DC1B-3945-4119-AFE5-F0107CF9AC4F}" srcOrd="6" destOrd="0" parTransId="{9DC0B961-5E69-4B9A-BFDD-07FFE5CD131A}" sibTransId="{223AC1CF-EC45-4145-A642-D00D0FE5C4D9}"/>
    <dgm:cxn modelId="{C0A86093-0DF0-413A-B327-0F09B848322B}" srcId="{B93ACC0B-0151-4FCA-9EBD-1F85408FA0DB}" destId="{1E856C0B-3C01-4A25-ABEB-3E5F9220764F}" srcOrd="7" destOrd="0" parTransId="{C1AFD47A-54E5-45A5-8393-D1F553AC3B44}" sibTransId="{117C0C83-A39B-4D8A-8E9D-ED14550EE91B}"/>
    <dgm:cxn modelId="{9D30E499-DD0D-4B08-A59A-5651DD1C8781}" type="presOf" srcId="{A2E1BB96-EED8-4E53-9A76-995B7B16101F}" destId="{CE85A1E9-D43B-4EE1-A0E6-9AD46B684EB7}" srcOrd="0" destOrd="0" presId="urn:microsoft.com/office/officeart/2005/8/layout/default"/>
    <dgm:cxn modelId="{8B71ED9C-2EBD-4A51-9747-824DC519B769}" srcId="{B93ACC0B-0151-4FCA-9EBD-1F85408FA0DB}" destId="{EF0F01B8-A44B-43D0-AE4D-69622553BE3F}" srcOrd="1" destOrd="0" parTransId="{EAD890A2-43F5-434E-BE0A-27972F8A2FE7}" sibTransId="{9CE0644B-3933-4CED-8226-7358DEDC9AEF}"/>
    <dgm:cxn modelId="{36D2219F-024F-4C58-9A5B-1B6AE581E91A}" srcId="{B93ACC0B-0151-4FCA-9EBD-1F85408FA0DB}" destId="{AE2F59C3-CA5F-4E4D-9B39-496BE2671C30}" srcOrd="0" destOrd="0" parTransId="{A5E97790-FE1A-41D1-8EEA-0D20FFB73E33}" sibTransId="{2ECB4C42-C192-41EA-96B1-192B37848BA1}"/>
    <dgm:cxn modelId="{93C479A6-F4ED-446A-81FC-2CFECB426750}" srcId="{B93ACC0B-0151-4FCA-9EBD-1F85408FA0DB}" destId="{636DA25E-1C13-4A73-8846-66A41E695F64}" srcOrd="8" destOrd="0" parTransId="{4B05B975-A785-432E-8034-E9FF21E9C276}" sibTransId="{121C46F0-48B4-40B5-B61D-87F105318F99}"/>
    <dgm:cxn modelId="{9378F4AF-79B1-467A-9D31-D17B600D4949}" type="presOf" srcId="{1E856C0B-3C01-4A25-ABEB-3E5F9220764F}" destId="{A24A769C-8530-4BAC-8AA1-33569FF735D7}" srcOrd="0" destOrd="0" presId="urn:microsoft.com/office/officeart/2005/8/layout/default"/>
    <dgm:cxn modelId="{1038C1B1-3B54-43FE-9288-44328294278C}" srcId="{B93ACC0B-0151-4FCA-9EBD-1F85408FA0DB}" destId="{0676BAB6-F440-4462-B360-91AF793198F7}" srcOrd="3" destOrd="0" parTransId="{2E1B0E5A-46CF-47B0-B1A8-8487C87889F1}" sibTransId="{4C609BF8-1609-49AE-B110-2A05073608A9}"/>
    <dgm:cxn modelId="{AC6A94BA-7952-4E9F-BD41-2AC50CB71670}" type="presOf" srcId="{87A83785-7268-4BDE-916A-4EA25F9985F1}" destId="{4FFBC168-9CBC-45A6-A01F-09370F623171}" srcOrd="0" destOrd="0" presId="urn:microsoft.com/office/officeart/2005/8/layout/default"/>
    <dgm:cxn modelId="{AD779AC2-7C54-4C03-B10D-FA958CA45B9E}" type="presOf" srcId="{636DA25E-1C13-4A73-8846-66A41E695F64}" destId="{8BC561AB-F640-4966-A9AE-6C9863B96640}" srcOrd="0" destOrd="0" presId="urn:microsoft.com/office/officeart/2005/8/layout/default"/>
    <dgm:cxn modelId="{B7E37BC6-7C90-4BA5-A17C-BE3A519BE835}" type="presOf" srcId="{E144DC1B-3945-4119-AFE5-F0107CF9AC4F}" destId="{09083FC0-B485-4FFD-ADE1-52F6B6BF28FB}" srcOrd="0" destOrd="0" presId="urn:microsoft.com/office/officeart/2005/8/layout/default"/>
    <dgm:cxn modelId="{5CBC45E6-6E26-43A2-8822-7D35AC26081E}" type="presOf" srcId="{09DC894C-0FE1-408B-ACB8-4E92CDF3E2C5}" destId="{D790C937-7734-4BF7-A732-12C36B7931F4}" srcOrd="0" destOrd="0" presId="urn:microsoft.com/office/officeart/2005/8/layout/default"/>
    <dgm:cxn modelId="{623D4F38-C2CB-4B19-BC36-0073A491F17C}" type="presParOf" srcId="{01A26C34-68F1-4E84-B101-3CF68C3C38D3}" destId="{B67FC009-F82C-40A6-85DB-493E7166708C}" srcOrd="0" destOrd="0" presId="urn:microsoft.com/office/officeart/2005/8/layout/default"/>
    <dgm:cxn modelId="{94C3FD2F-9427-481A-BD49-7A6021CCBA55}" type="presParOf" srcId="{01A26C34-68F1-4E84-B101-3CF68C3C38D3}" destId="{2C6B935B-378D-463C-BC18-115290F041AB}" srcOrd="1" destOrd="0" presId="urn:microsoft.com/office/officeart/2005/8/layout/default"/>
    <dgm:cxn modelId="{E5673813-6A4A-4A64-8CA9-07AFB60627C0}" type="presParOf" srcId="{01A26C34-68F1-4E84-B101-3CF68C3C38D3}" destId="{04DFE5C5-58EC-44CB-89A8-36D97EBB0E06}" srcOrd="2" destOrd="0" presId="urn:microsoft.com/office/officeart/2005/8/layout/default"/>
    <dgm:cxn modelId="{646814E0-25FC-45E7-8742-1EE0405F33FD}" type="presParOf" srcId="{01A26C34-68F1-4E84-B101-3CF68C3C38D3}" destId="{C499AA65-9102-49D5-BEBF-65E17CD669E5}" srcOrd="3" destOrd="0" presId="urn:microsoft.com/office/officeart/2005/8/layout/default"/>
    <dgm:cxn modelId="{FD6778D6-245C-4C6F-8CA8-BBB03B9B2D85}" type="presParOf" srcId="{01A26C34-68F1-4E84-B101-3CF68C3C38D3}" destId="{CE85A1E9-D43B-4EE1-A0E6-9AD46B684EB7}" srcOrd="4" destOrd="0" presId="urn:microsoft.com/office/officeart/2005/8/layout/default"/>
    <dgm:cxn modelId="{777AAD8F-C0B7-4FA9-9DB0-234A0C1816BD}" type="presParOf" srcId="{01A26C34-68F1-4E84-B101-3CF68C3C38D3}" destId="{C87C246A-78D4-4C56-A8D1-5CDB7E18C6F7}" srcOrd="5" destOrd="0" presId="urn:microsoft.com/office/officeart/2005/8/layout/default"/>
    <dgm:cxn modelId="{0E35B2CE-1D25-4262-A932-99D59AAD3E32}" type="presParOf" srcId="{01A26C34-68F1-4E84-B101-3CF68C3C38D3}" destId="{A8159F13-62A4-43D7-B7A4-749189891038}" srcOrd="6" destOrd="0" presId="urn:microsoft.com/office/officeart/2005/8/layout/default"/>
    <dgm:cxn modelId="{F6C0B8AB-9276-4140-896C-17EB066C770F}" type="presParOf" srcId="{01A26C34-68F1-4E84-B101-3CF68C3C38D3}" destId="{5F8E6AD9-9582-448F-944D-38A43E2FC4BD}" srcOrd="7" destOrd="0" presId="urn:microsoft.com/office/officeart/2005/8/layout/default"/>
    <dgm:cxn modelId="{E4B8087B-BAC8-4AA7-A2A3-168DF9997476}" type="presParOf" srcId="{01A26C34-68F1-4E84-B101-3CF68C3C38D3}" destId="{4FFBC168-9CBC-45A6-A01F-09370F623171}" srcOrd="8" destOrd="0" presId="urn:microsoft.com/office/officeart/2005/8/layout/default"/>
    <dgm:cxn modelId="{604D59CD-99C7-40D3-9FBC-DE08C422F037}" type="presParOf" srcId="{01A26C34-68F1-4E84-B101-3CF68C3C38D3}" destId="{F8A084D0-D7B5-4695-BFDE-D6C5A99A7FB0}" srcOrd="9" destOrd="0" presId="urn:microsoft.com/office/officeart/2005/8/layout/default"/>
    <dgm:cxn modelId="{96C3BE43-A8F0-4719-8321-B2CA1E666616}" type="presParOf" srcId="{01A26C34-68F1-4E84-B101-3CF68C3C38D3}" destId="{D790C937-7734-4BF7-A732-12C36B7931F4}" srcOrd="10" destOrd="0" presId="urn:microsoft.com/office/officeart/2005/8/layout/default"/>
    <dgm:cxn modelId="{94C8E81F-7F1B-4145-9842-3EA9FFBFEB59}" type="presParOf" srcId="{01A26C34-68F1-4E84-B101-3CF68C3C38D3}" destId="{494C8045-D3D6-4C05-A090-ADCCDD3B0975}" srcOrd="11" destOrd="0" presId="urn:microsoft.com/office/officeart/2005/8/layout/default"/>
    <dgm:cxn modelId="{DB125E2F-E713-474B-939F-523B8F5E8275}" type="presParOf" srcId="{01A26C34-68F1-4E84-B101-3CF68C3C38D3}" destId="{09083FC0-B485-4FFD-ADE1-52F6B6BF28FB}" srcOrd="12" destOrd="0" presId="urn:microsoft.com/office/officeart/2005/8/layout/default"/>
    <dgm:cxn modelId="{5BE81604-81C0-41F9-BE08-0CF26CFA0598}" type="presParOf" srcId="{01A26C34-68F1-4E84-B101-3CF68C3C38D3}" destId="{9F1F88EF-0EF1-40A5-B408-E9AFB6C6FFBE}" srcOrd="13" destOrd="0" presId="urn:microsoft.com/office/officeart/2005/8/layout/default"/>
    <dgm:cxn modelId="{6706F7AE-45FE-4D44-AE4C-014EEC94A88B}" type="presParOf" srcId="{01A26C34-68F1-4E84-B101-3CF68C3C38D3}" destId="{A24A769C-8530-4BAC-8AA1-33569FF735D7}" srcOrd="14" destOrd="0" presId="urn:microsoft.com/office/officeart/2005/8/layout/default"/>
    <dgm:cxn modelId="{9782FC97-A4D3-41E6-B05B-E5DD51B16594}" type="presParOf" srcId="{01A26C34-68F1-4E84-B101-3CF68C3C38D3}" destId="{5FE931DA-C389-4511-896C-4FE13F10B934}" srcOrd="15" destOrd="0" presId="urn:microsoft.com/office/officeart/2005/8/layout/default"/>
    <dgm:cxn modelId="{60A74601-8CCC-4C1E-B3AE-0315C82F94F4}" type="presParOf" srcId="{01A26C34-68F1-4E84-B101-3CF68C3C38D3}" destId="{8BC561AB-F640-4966-A9AE-6C9863B96640}"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C5932F-7BCB-4DF7-B7F6-4B9B53562F8C}"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0301DFD8-EB16-4ED4-B91C-5AEA27DF74C3}">
      <dgm:prSet/>
      <dgm:spPr/>
      <dgm:t>
        <a:bodyPr/>
        <a:lstStyle/>
        <a:p>
          <a:r>
            <a:rPr lang="en-US" b="0" i="0" baseline="0"/>
            <a:t>The cost of Domiciliary care can be cost-effective, Home care in the UK costs on average between £23 to £34 per hour.  Depending if you need home care two hours a day at a rate of £30 per hour, approximately £420 per week, £1,680 per month and £20,160 a year (Berg,2024). Some care providers can charge a higher rate for weekends and bank holidays. </a:t>
          </a:r>
          <a:endParaRPr lang="en-US"/>
        </a:p>
      </dgm:t>
    </dgm:pt>
    <dgm:pt modelId="{33F15F61-BBA5-4814-B305-C6333AD8E749}" type="parTrans" cxnId="{9E83A2C9-68C4-4DC8-BEC1-231C7898FAFF}">
      <dgm:prSet/>
      <dgm:spPr/>
      <dgm:t>
        <a:bodyPr/>
        <a:lstStyle/>
        <a:p>
          <a:endParaRPr lang="en-US"/>
        </a:p>
      </dgm:t>
    </dgm:pt>
    <dgm:pt modelId="{D174BC75-A0E8-4448-8CA2-0A385CB5E73D}" type="sibTrans" cxnId="{9E83A2C9-68C4-4DC8-BEC1-231C7898FAFF}">
      <dgm:prSet/>
      <dgm:spPr/>
      <dgm:t>
        <a:bodyPr/>
        <a:lstStyle/>
        <a:p>
          <a:endParaRPr lang="en-US"/>
        </a:p>
      </dgm:t>
    </dgm:pt>
    <dgm:pt modelId="{8ACF0516-E809-4FFC-A64B-3EEA34F67733}">
      <dgm:prSet/>
      <dgm:spPr/>
      <dgm:t>
        <a:bodyPr/>
        <a:lstStyle/>
        <a:p>
          <a:r>
            <a:rPr lang="en-US" b="0" i="0" baseline="0"/>
            <a:t>The cost of residential care represents the average weekly cost for self-funders of £1160, and the average monthly cost of £4640, which adds up to over £5500 per year, however, if experiencing financial difficulties, the local council can help with the costs and the care to be state-funded (CareHome, 2021).</a:t>
          </a:r>
          <a:endParaRPr lang="en-US"/>
        </a:p>
      </dgm:t>
    </dgm:pt>
    <dgm:pt modelId="{42AA6075-2CDA-47A9-91FF-EF26EEDA596E}" type="parTrans" cxnId="{221BB19E-CF89-4DEC-8791-004BA6C88CE2}">
      <dgm:prSet/>
      <dgm:spPr/>
      <dgm:t>
        <a:bodyPr/>
        <a:lstStyle/>
        <a:p>
          <a:endParaRPr lang="en-US"/>
        </a:p>
      </dgm:t>
    </dgm:pt>
    <dgm:pt modelId="{19AA8565-37E8-46CB-BC7F-6536081F7EC1}" type="sibTrans" cxnId="{221BB19E-CF89-4DEC-8791-004BA6C88CE2}">
      <dgm:prSet/>
      <dgm:spPr/>
      <dgm:t>
        <a:bodyPr/>
        <a:lstStyle/>
        <a:p>
          <a:endParaRPr lang="en-US"/>
        </a:p>
      </dgm:t>
    </dgm:pt>
    <dgm:pt modelId="{A43D45EB-F15E-4A2F-8924-067431FE9196}">
      <dgm:prSet/>
      <dgm:spPr/>
      <dgm:t>
        <a:bodyPr/>
        <a:lstStyle/>
        <a:p>
          <a:r>
            <a:rPr lang="en-US" b="0" i="0" baseline="0"/>
            <a:t>Birmingham City Council has set fees of £622 per week for Older care homes without nursing, for year 2023/2024, however, the fees </a:t>
          </a:r>
          <a:r>
            <a:rPr lang="en-US"/>
            <a:t>can differ in each private health care setting (WMCA News, 2023).</a:t>
          </a:r>
        </a:p>
      </dgm:t>
    </dgm:pt>
    <dgm:pt modelId="{12BA9E47-6637-4BDC-A39C-6EEA0CC70380}" type="parTrans" cxnId="{2CA85E5F-36EB-47B1-A66A-E867AE1B1C43}">
      <dgm:prSet/>
      <dgm:spPr/>
      <dgm:t>
        <a:bodyPr/>
        <a:lstStyle/>
        <a:p>
          <a:endParaRPr lang="en-US"/>
        </a:p>
      </dgm:t>
    </dgm:pt>
    <dgm:pt modelId="{98C3ABF8-15CE-44CE-ADA3-C3E8A9CEB717}" type="sibTrans" cxnId="{2CA85E5F-36EB-47B1-A66A-E867AE1B1C43}">
      <dgm:prSet/>
      <dgm:spPr/>
      <dgm:t>
        <a:bodyPr/>
        <a:lstStyle/>
        <a:p>
          <a:endParaRPr lang="en-US"/>
        </a:p>
      </dgm:t>
    </dgm:pt>
    <dgm:pt modelId="{5E70BBD6-2E8A-46BA-9DE4-22D453E6D577}" type="pres">
      <dgm:prSet presAssocID="{4FC5932F-7BCB-4DF7-B7F6-4B9B53562F8C}" presName="outerComposite" presStyleCnt="0">
        <dgm:presLayoutVars>
          <dgm:chMax val="5"/>
          <dgm:dir/>
          <dgm:resizeHandles val="exact"/>
        </dgm:presLayoutVars>
      </dgm:prSet>
      <dgm:spPr/>
    </dgm:pt>
    <dgm:pt modelId="{261FF13A-6E5D-4DA3-9A94-EA66BAA45E01}" type="pres">
      <dgm:prSet presAssocID="{4FC5932F-7BCB-4DF7-B7F6-4B9B53562F8C}" presName="dummyMaxCanvas" presStyleCnt="0">
        <dgm:presLayoutVars/>
      </dgm:prSet>
      <dgm:spPr/>
    </dgm:pt>
    <dgm:pt modelId="{48E0175E-D650-44B8-9D67-950A4D1FCBDB}" type="pres">
      <dgm:prSet presAssocID="{4FC5932F-7BCB-4DF7-B7F6-4B9B53562F8C}" presName="ThreeNodes_1" presStyleLbl="node1" presStyleIdx="0" presStyleCnt="3">
        <dgm:presLayoutVars>
          <dgm:bulletEnabled val="1"/>
        </dgm:presLayoutVars>
      </dgm:prSet>
      <dgm:spPr/>
    </dgm:pt>
    <dgm:pt modelId="{AC534E6F-858E-4510-B1C2-142FD0E8AE80}" type="pres">
      <dgm:prSet presAssocID="{4FC5932F-7BCB-4DF7-B7F6-4B9B53562F8C}" presName="ThreeNodes_2" presStyleLbl="node1" presStyleIdx="1" presStyleCnt="3">
        <dgm:presLayoutVars>
          <dgm:bulletEnabled val="1"/>
        </dgm:presLayoutVars>
      </dgm:prSet>
      <dgm:spPr/>
    </dgm:pt>
    <dgm:pt modelId="{9C219826-5AA4-4AB0-AEAB-6F9C045DACE1}" type="pres">
      <dgm:prSet presAssocID="{4FC5932F-7BCB-4DF7-B7F6-4B9B53562F8C}" presName="ThreeNodes_3" presStyleLbl="node1" presStyleIdx="2" presStyleCnt="3">
        <dgm:presLayoutVars>
          <dgm:bulletEnabled val="1"/>
        </dgm:presLayoutVars>
      </dgm:prSet>
      <dgm:spPr/>
    </dgm:pt>
    <dgm:pt modelId="{81F89B1B-A5C4-4F6B-A3CE-541B9C4C2845}" type="pres">
      <dgm:prSet presAssocID="{4FC5932F-7BCB-4DF7-B7F6-4B9B53562F8C}" presName="ThreeConn_1-2" presStyleLbl="fgAccFollowNode1" presStyleIdx="0" presStyleCnt="2">
        <dgm:presLayoutVars>
          <dgm:bulletEnabled val="1"/>
        </dgm:presLayoutVars>
      </dgm:prSet>
      <dgm:spPr/>
    </dgm:pt>
    <dgm:pt modelId="{56285936-9B33-4F80-8806-412AD154930A}" type="pres">
      <dgm:prSet presAssocID="{4FC5932F-7BCB-4DF7-B7F6-4B9B53562F8C}" presName="ThreeConn_2-3" presStyleLbl="fgAccFollowNode1" presStyleIdx="1" presStyleCnt="2">
        <dgm:presLayoutVars>
          <dgm:bulletEnabled val="1"/>
        </dgm:presLayoutVars>
      </dgm:prSet>
      <dgm:spPr/>
    </dgm:pt>
    <dgm:pt modelId="{45E4E971-7DFE-4537-B962-2E277A02E4BE}" type="pres">
      <dgm:prSet presAssocID="{4FC5932F-7BCB-4DF7-B7F6-4B9B53562F8C}" presName="ThreeNodes_1_text" presStyleLbl="node1" presStyleIdx="2" presStyleCnt="3">
        <dgm:presLayoutVars>
          <dgm:bulletEnabled val="1"/>
        </dgm:presLayoutVars>
      </dgm:prSet>
      <dgm:spPr/>
    </dgm:pt>
    <dgm:pt modelId="{420C089D-98EF-44EB-A3FF-6E78D78710A4}" type="pres">
      <dgm:prSet presAssocID="{4FC5932F-7BCB-4DF7-B7F6-4B9B53562F8C}" presName="ThreeNodes_2_text" presStyleLbl="node1" presStyleIdx="2" presStyleCnt="3">
        <dgm:presLayoutVars>
          <dgm:bulletEnabled val="1"/>
        </dgm:presLayoutVars>
      </dgm:prSet>
      <dgm:spPr/>
    </dgm:pt>
    <dgm:pt modelId="{42AEE0BB-9725-4505-9BF4-C423C9920884}" type="pres">
      <dgm:prSet presAssocID="{4FC5932F-7BCB-4DF7-B7F6-4B9B53562F8C}" presName="ThreeNodes_3_text" presStyleLbl="node1" presStyleIdx="2" presStyleCnt="3">
        <dgm:presLayoutVars>
          <dgm:bulletEnabled val="1"/>
        </dgm:presLayoutVars>
      </dgm:prSet>
      <dgm:spPr/>
    </dgm:pt>
  </dgm:ptLst>
  <dgm:cxnLst>
    <dgm:cxn modelId="{CA507600-0A25-459D-BBC8-45146CF58BEE}" type="presOf" srcId="{A43D45EB-F15E-4A2F-8924-067431FE9196}" destId="{9C219826-5AA4-4AB0-AEAB-6F9C045DACE1}" srcOrd="0" destOrd="0" presId="urn:microsoft.com/office/officeart/2005/8/layout/vProcess5"/>
    <dgm:cxn modelId="{6348E81F-83B7-4346-AF1B-86958259E66C}" type="presOf" srcId="{A43D45EB-F15E-4A2F-8924-067431FE9196}" destId="{42AEE0BB-9725-4505-9BF4-C423C9920884}" srcOrd="1" destOrd="0" presId="urn:microsoft.com/office/officeart/2005/8/layout/vProcess5"/>
    <dgm:cxn modelId="{BBBAF35E-D928-404C-9F14-FD3F0B61A7DE}" type="presOf" srcId="{8ACF0516-E809-4FFC-A64B-3EEA34F67733}" destId="{AC534E6F-858E-4510-B1C2-142FD0E8AE80}" srcOrd="0" destOrd="0" presId="urn:microsoft.com/office/officeart/2005/8/layout/vProcess5"/>
    <dgm:cxn modelId="{2CA85E5F-36EB-47B1-A66A-E867AE1B1C43}" srcId="{4FC5932F-7BCB-4DF7-B7F6-4B9B53562F8C}" destId="{A43D45EB-F15E-4A2F-8924-067431FE9196}" srcOrd="2" destOrd="0" parTransId="{12BA9E47-6637-4BDC-A39C-6EEA0CC70380}" sibTransId="{98C3ABF8-15CE-44CE-ADA3-C3E8A9CEB717}"/>
    <dgm:cxn modelId="{19B8EE56-E677-486E-90B3-0386CF5A3277}" type="presOf" srcId="{D174BC75-A0E8-4448-8CA2-0A385CB5E73D}" destId="{81F89B1B-A5C4-4F6B-A3CE-541B9C4C2845}" srcOrd="0" destOrd="0" presId="urn:microsoft.com/office/officeart/2005/8/layout/vProcess5"/>
    <dgm:cxn modelId="{AB609877-5903-4ACD-8FD0-BA757BC3AB1B}" type="presOf" srcId="{19AA8565-37E8-46CB-BC7F-6536081F7EC1}" destId="{56285936-9B33-4F80-8806-412AD154930A}" srcOrd="0" destOrd="0" presId="urn:microsoft.com/office/officeart/2005/8/layout/vProcess5"/>
    <dgm:cxn modelId="{12F4067B-C508-4E35-9472-7805DAF9EDA5}" type="presOf" srcId="{0301DFD8-EB16-4ED4-B91C-5AEA27DF74C3}" destId="{45E4E971-7DFE-4537-B962-2E277A02E4BE}" srcOrd="1" destOrd="0" presId="urn:microsoft.com/office/officeart/2005/8/layout/vProcess5"/>
    <dgm:cxn modelId="{E000CC81-F9D2-432D-B352-234B87ED393E}" type="presOf" srcId="{0301DFD8-EB16-4ED4-B91C-5AEA27DF74C3}" destId="{48E0175E-D650-44B8-9D67-950A4D1FCBDB}" srcOrd="0" destOrd="0" presId="urn:microsoft.com/office/officeart/2005/8/layout/vProcess5"/>
    <dgm:cxn modelId="{221BB19E-CF89-4DEC-8791-004BA6C88CE2}" srcId="{4FC5932F-7BCB-4DF7-B7F6-4B9B53562F8C}" destId="{8ACF0516-E809-4FFC-A64B-3EEA34F67733}" srcOrd="1" destOrd="0" parTransId="{42AA6075-2CDA-47A9-91FF-EF26EEDA596E}" sibTransId="{19AA8565-37E8-46CB-BC7F-6536081F7EC1}"/>
    <dgm:cxn modelId="{9E83A2C9-68C4-4DC8-BEC1-231C7898FAFF}" srcId="{4FC5932F-7BCB-4DF7-B7F6-4B9B53562F8C}" destId="{0301DFD8-EB16-4ED4-B91C-5AEA27DF74C3}" srcOrd="0" destOrd="0" parTransId="{33F15F61-BBA5-4814-B305-C6333AD8E749}" sibTransId="{D174BC75-A0E8-4448-8CA2-0A385CB5E73D}"/>
    <dgm:cxn modelId="{31DE5DE8-BAFB-403E-B1CC-9617B68A5AA3}" type="presOf" srcId="{4FC5932F-7BCB-4DF7-B7F6-4B9B53562F8C}" destId="{5E70BBD6-2E8A-46BA-9DE4-22D453E6D577}" srcOrd="0" destOrd="0" presId="urn:microsoft.com/office/officeart/2005/8/layout/vProcess5"/>
    <dgm:cxn modelId="{6CFA3EFB-B465-4B3B-9F0F-9DB3B3BBD452}" type="presOf" srcId="{8ACF0516-E809-4FFC-A64B-3EEA34F67733}" destId="{420C089D-98EF-44EB-A3FF-6E78D78710A4}" srcOrd="1" destOrd="0" presId="urn:microsoft.com/office/officeart/2005/8/layout/vProcess5"/>
    <dgm:cxn modelId="{3E69A7AD-0595-48DC-AEC3-DD658D3371CD}" type="presParOf" srcId="{5E70BBD6-2E8A-46BA-9DE4-22D453E6D577}" destId="{261FF13A-6E5D-4DA3-9A94-EA66BAA45E01}" srcOrd="0" destOrd="0" presId="urn:microsoft.com/office/officeart/2005/8/layout/vProcess5"/>
    <dgm:cxn modelId="{8E473F65-5A08-4E01-AE6F-168D680AC2B1}" type="presParOf" srcId="{5E70BBD6-2E8A-46BA-9DE4-22D453E6D577}" destId="{48E0175E-D650-44B8-9D67-950A4D1FCBDB}" srcOrd="1" destOrd="0" presId="urn:microsoft.com/office/officeart/2005/8/layout/vProcess5"/>
    <dgm:cxn modelId="{E0145A5A-02DA-4398-8C04-542ECD503FD1}" type="presParOf" srcId="{5E70BBD6-2E8A-46BA-9DE4-22D453E6D577}" destId="{AC534E6F-858E-4510-B1C2-142FD0E8AE80}" srcOrd="2" destOrd="0" presId="urn:microsoft.com/office/officeart/2005/8/layout/vProcess5"/>
    <dgm:cxn modelId="{3A328FCE-581A-41D1-9A5E-5931BA15FF93}" type="presParOf" srcId="{5E70BBD6-2E8A-46BA-9DE4-22D453E6D577}" destId="{9C219826-5AA4-4AB0-AEAB-6F9C045DACE1}" srcOrd="3" destOrd="0" presId="urn:microsoft.com/office/officeart/2005/8/layout/vProcess5"/>
    <dgm:cxn modelId="{F482C704-FB44-4F02-9B69-CAEB4118A208}" type="presParOf" srcId="{5E70BBD6-2E8A-46BA-9DE4-22D453E6D577}" destId="{81F89B1B-A5C4-4F6B-A3CE-541B9C4C2845}" srcOrd="4" destOrd="0" presId="urn:microsoft.com/office/officeart/2005/8/layout/vProcess5"/>
    <dgm:cxn modelId="{68B3E09E-261B-4A27-A3CC-52257E54CA21}" type="presParOf" srcId="{5E70BBD6-2E8A-46BA-9DE4-22D453E6D577}" destId="{56285936-9B33-4F80-8806-412AD154930A}" srcOrd="5" destOrd="0" presId="urn:microsoft.com/office/officeart/2005/8/layout/vProcess5"/>
    <dgm:cxn modelId="{D8593E6B-FEC9-4FF2-89FA-ECE094AD2DDC}" type="presParOf" srcId="{5E70BBD6-2E8A-46BA-9DE4-22D453E6D577}" destId="{45E4E971-7DFE-4537-B962-2E277A02E4BE}" srcOrd="6" destOrd="0" presId="urn:microsoft.com/office/officeart/2005/8/layout/vProcess5"/>
    <dgm:cxn modelId="{5E6EDA5B-5EE2-4EF0-AAAA-387C124E8E72}" type="presParOf" srcId="{5E70BBD6-2E8A-46BA-9DE4-22D453E6D577}" destId="{420C089D-98EF-44EB-A3FF-6E78D78710A4}" srcOrd="7" destOrd="0" presId="urn:microsoft.com/office/officeart/2005/8/layout/vProcess5"/>
    <dgm:cxn modelId="{70F528CD-777C-4F56-AD4A-2B5F7FE36697}" type="presParOf" srcId="{5E70BBD6-2E8A-46BA-9DE4-22D453E6D577}" destId="{42AEE0BB-9725-4505-9BF4-C423C9920884}"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C62D0C-7806-4D80-B68B-5BF9ABE323C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1AB47F9-6E8E-46F9-984A-0E6BC1097451}">
      <dgm:prSet/>
      <dgm:spPr/>
      <dgm:t>
        <a:bodyPr/>
        <a:lstStyle/>
        <a:p>
          <a:r>
            <a:rPr lang="en-GB"/>
            <a:t>Care Act 2014 (UK Government, 2014).</a:t>
          </a:r>
          <a:endParaRPr lang="en-US"/>
        </a:p>
      </dgm:t>
    </dgm:pt>
    <dgm:pt modelId="{97F16AAC-D8E9-4267-B51B-7E6BC2330A4F}" type="parTrans" cxnId="{C6BB947E-3161-4C01-8A84-5FD46903DC07}">
      <dgm:prSet/>
      <dgm:spPr/>
      <dgm:t>
        <a:bodyPr/>
        <a:lstStyle/>
        <a:p>
          <a:endParaRPr lang="en-US"/>
        </a:p>
      </dgm:t>
    </dgm:pt>
    <dgm:pt modelId="{CA7DBAD7-5A77-4548-AED5-AE09FD0A0A7D}" type="sibTrans" cxnId="{C6BB947E-3161-4C01-8A84-5FD46903DC07}">
      <dgm:prSet/>
      <dgm:spPr/>
      <dgm:t>
        <a:bodyPr/>
        <a:lstStyle/>
        <a:p>
          <a:endParaRPr lang="en-US"/>
        </a:p>
      </dgm:t>
    </dgm:pt>
    <dgm:pt modelId="{720099FF-3753-4894-A582-F283FA098624}">
      <dgm:prSet/>
      <dgm:spPr/>
      <dgm:t>
        <a:bodyPr/>
        <a:lstStyle/>
        <a:p>
          <a:r>
            <a:rPr lang="en-GB"/>
            <a:t>Equality Act 2010 (UK Government, 2013).</a:t>
          </a:r>
          <a:endParaRPr lang="en-US"/>
        </a:p>
      </dgm:t>
    </dgm:pt>
    <dgm:pt modelId="{F2209B28-BEAE-40C3-96EE-79F3BEA26BFD}" type="parTrans" cxnId="{2C6D5B07-2823-4CC0-A4C6-A1426204D4E6}">
      <dgm:prSet/>
      <dgm:spPr/>
      <dgm:t>
        <a:bodyPr/>
        <a:lstStyle/>
        <a:p>
          <a:endParaRPr lang="en-US"/>
        </a:p>
      </dgm:t>
    </dgm:pt>
    <dgm:pt modelId="{B52B7EAE-2BE9-4227-B2DC-9C6D72EE19F9}" type="sibTrans" cxnId="{2C6D5B07-2823-4CC0-A4C6-A1426204D4E6}">
      <dgm:prSet/>
      <dgm:spPr/>
      <dgm:t>
        <a:bodyPr/>
        <a:lstStyle/>
        <a:p>
          <a:endParaRPr lang="en-US"/>
        </a:p>
      </dgm:t>
    </dgm:pt>
    <dgm:pt modelId="{497B39A0-FC30-4A4E-8ADC-279507A93EEC}">
      <dgm:prSet/>
      <dgm:spPr/>
      <dgm:t>
        <a:bodyPr/>
        <a:lstStyle/>
        <a:p>
          <a:r>
            <a:rPr lang="en-GB"/>
            <a:t>Human Rights Act 1998 (Equality and Human Rights Commission, 2018).</a:t>
          </a:r>
          <a:endParaRPr lang="en-US"/>
        </a:p>
      </dgm:t>
    </dgm:pt>
    <dgm:pt modelId="{3E83649E-6B16-4D46-AD34-1977D30B71DF}" type="parTrans" cxnId="{55CE5E66-9238-425E-AD5C-947939B57AC0}">
      <dgm:prSet/>
      <dgm:spPr/>
      <dgm:t>
        <a:bodyPr/>
        <a:lstStyle/>
        <a:p>
          <a:endParaRPr lang="en-US"/>
        </a:p>
      </dgm:t>
    </dgm:pt>
    <dgm:pt modelId="{78ABB09F-4FFC-4FFF-B333-3BC6DBA64BF4}" type="sibTrans" cxnId="{55CE5E66-9238-425E-AD5C-947939B57AC0}">
      <dgm:prSet/>
      <dgm:spPr/>
      <dgm:t>
        <a:bodyPr/>
        <a:lstStyle/>
        <a:p>
          <a:endParaRPr lang="en-US"/>
        </a:p>
      </dgm:t>
    </dgm:pt>
    <dgm:pt modelId="{3B8CDD96-1798-42B1-810C-D21AFF86F924}" type="pres">
      <dgm:prSet presAssocID="{85C62D0C-7806-4D80-B68B-5BF9ABE323C5}" presName="root" presStyleCnt="0">
        <dgm:presLayoutVars>
          <dgm:dir/>
          <dgm:resizeHandles val="exact"/>
        </dgm:presLayoutVars>
      </dgm:prSet>
      <dgm:spPr/>
    </dgm:pt>
    <dgm:pt modelId="{D772490D-AA70-4592-90EE-4F5CC53A27B5}" type="pres">
      <dgm:prSet presAssocID="{61AB47F9-6E8E-46F9-984A-0E6BC1097451}" presName="compNode" presStyleCnt="0"/>
      <dgm:spPr/>
    </dgm:pt>
    <dgm:pt modelId="{B89C0354-C15D-457F-9F63-47755BF3EE42}" type="pres">
      <dgm:prSet presAssocID="{61AB47F9-6E8E-46F9-984A-0E6BC109745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6BC6EBF5-F88A-4839-A155-DA7592EEFCC7}" type="pres">
      <dgm:prSet presAssocID="{61AB47F9-6E8E-46F9-984A-0E6BC1097451}" presName="spaceRect" presStyleCnt="0"/>
      <dgm:spPr/>
    </dgm:pt>
    <dgm:pt modelId="{2C44D6CA-4D48-4B27-B46C-F18C5A9C6C8D}" type="pres">
      <dgm:prSet presAssocID="{61AB47F9-6E8E-46F9-984A-0E6BC1097451}" presName="textRect" presStyleLbl="revTx" presStyleIdx="0" presStyleCnt="3">
        <dgm:presLayoutVars>
          <dgm:chMax val="1"/>
          <dgm:chPref val="1"/>
        </dgm:presLayoutVars>
      </dgm:prSet>
      <dgm:spPr/>
    </dgm:pt>
    <dgm:pt modelId="{AFD10050-D66D-4C4D-857C-D4DD75BCBC74}" type="pres">
      <dgm:prSet presAssocID="{CA7DBAD7-5A77-4548-AED5-AE09FD0A0A7D}" presName="sibTrans" presStyleCnt="0"/>
      <dgm:spPr/>
    </dgm:pt>
    <dgm:pt modelId="{9B4FCEFD-CE25-42CF-8F44-3D682E549418}" type="pres">
      <dgm:prSet presAssocID="{720099FF-3753-4894-A582-F283FA098624}" presName="compNode" presStyleCnt="0"/>
      <dgm:spPr/>
    </dgm:pt>
    <dgm:pt modelId="{361C0F57-8100-4A57-812F-138367AFCB3B}" type="pres">
      <dgm:prSet presAssocID="{720099FF-3753-4894-A582-F283FA09862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3F6F04C2-7380-4627-A59B-7D05BCBF2D2D}" type="pres">
      <dgm:prSet presAssocID="{720099FF-3753-4894-A582-F283FA098624}" presName="spaceRect" presStyleCnt="0"/>
      <dgm:spPr/>
    </dgm:pt>
    <dgm:pt modelId="{59D7F40E-720D-409B-8B1E-59A9EABC7B42}" type="pres">
      <dgm:prSet presAssocID="{720099FF-3753-4894-A582-F283FA098624}" presName="textRect" presStyleLbl="revTx" presStyleIdx="1" presStyleCnt="3">
        <dgm:presLayoutVars>
          <dgm:chMax val="1"/>
          <dgm:chPref val="1"/>
        </dgm:presLayoutVars>
      </dgm:prSet>
      <dgm:spPr/>
    </dgm:pt>
    <dgm:pt modelId="{02B742AF-D4C3-48DF-AF8F-5E5A22B33F2F}" type="pres">
      <dgm:prSet presAssocID="{B52B7EAE-2BE9-4227-B2DC-9C6D72EE19F9}" presName="sibTrans" presStyleCnt="0"/>
      <dgm:spPr/>
    </dgm:pt>
    <dgm:pt modelId="{63BB31D8-9137-44EB-980B-1F0A1A78068D}" type="pres">
      <dgm:prSet presAssocID="{497B39A0-FC30-4A4E-8ADC-279507A93EEC}" presName="compNode" presStyleCnt="0"/>
      <dgm:spPr/>
    </dgm:pt>
    <dgm:pt modelId="{6A279B9A-6AA4-416D-9889-9C6D17DF1D3B}" type="pres">
      <dgm:prSet presAssocID="{497B39A0-FC30-4A4E-8ADC-279507A93EE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16AC6D92-F78D-40AB-BCC6-C61A3E351076}" type="pres">
      <dgm:prSet presAssocID="{497B39A0-FC30-4A4E-8ADC-279507A93EEC}" presName="spaceRect" presStyleCnt="0"/>
      <dgm:spPr/>
    </dgm:pt>
    <dgm:pt modelId="{3AE22DA1-FD6A-49F8-8FE1-594EC084AA8E}" type="pres">
      <dgm:prSet presAssocID="{497B39A0-FC30-4A4E-8ADC-279507A93EEC}" presName="textRect" presStyleLbl="revTx" presStyleIdx="2" presStyleCnt="3">
        <dgm:presLayoutVars>
          <dgm:chMax val="1"/>
          <dgm:chPref val="1"/>
        </dgm:presLayoutVars>
      </dgm:prSet>
      <dgm:spPr/>
    </dgm:pt>
  </dgm:ptLst>
  <dgm:cxnLst>
    <dgm:cxn modelId="{2C6D5B07-2823-4CC0-A4C6-A1426204D4E6}" srcId="{85C62D0C-7806-4D80-B68B-5BF9ABE323C5}" destId="{720099FF-3753-4894-A582-F283FA098624}" srcOrd="1" destOrd="0" parTransId="{F2209B28-BEAE-40C3-96EE-79F3BEA26BFD}" sibTransId="{B52B7EAE-2BE9-4227-B2DC-9C6D72EE19F9}"/>
    <dgm:cxn modelId="{0A3D0D0C-4A83-4E7A-A2B8-8774430DFF3D}" type="presOf" srcId="{85C62D0C-7806-4D80-B68B-5BF9ABE323C5}" destId="{3B8CDD96-1798-42B1-810C-D21AFF86F924}" srcOrd="0" destOrd="0" presId="urn:microsoft.com/office/officeart/2018/2/layout/IconLabelList"/>
    <dgm:cxn modelId="{FE83CC3C-A886-43E4-8AB3-AD1C97998676}" type="presOf" srcId="{61AB47F9-6E8E-46F9-984A-0E6BC1097451}" destId="{2C44D6CA-4D48-4B27-B46C-F18C5A9C6C8D}" srcOrd="0" destOrd="0" presId="urn:microsoft.com/office/officeart/2018/2/layout/IconLabelList"/>
    <dgm:cxn modelId="{55CE5E66-9238-425E-AD5C-947939B57AC0}" srcId="{85C62D0C-7806-4D80-B68B-5BF9ABE323C5}" destId="{497B39A0-FC30-4A4E-8ADC-279507A93EEC}" srcOrd="2" destOrd="0" parTransId="{3E83649E-6B16-4D46-AD34-1977D30B71DF}" sibTransId="{78ABB09F-4FFC-4FFF-B333-3BC6DBA64BF4}"/>
    <dgm:cxn modelId="{1680D679-2736-43AB-8682-97A555DA7AEE}" type="presOf" srcId="{720099FF-3753-4894-A582-F283FA098624}" destId="{59D7F40E-720D-409B-8B1E-59A9EABC7B42}" srcOrd="0" destOrd="0" presId="urn:microsoft.com/office/officeart/2018/2/layout/IconLabelList"/>
    <dgm:cxn modelId="{C6BB947E-3161-4C01-8A84-5FD46903DC07}" srcId="{85C62D0C-7806-4D80-B68B-5BF9ABE323C5}" destId="{61AB47F9-6E8E-46F9-984A-0E6BC1097451}" srcOrd="0" destOrd="0" parTransId="{97F16AAC-D8E9-4267-B51B-7E6BC2330A4F}" sibTransId="{CA7DBAD7-5A77-4548-AED5-AE09FD0A0A7D}"/>
    <dgm:cxn modelId="{F5F96A86-BE5F-4970-B464-7373356C7079}" type="presOf" srcId="{497B39A0-FC30-4A4E-8ADC-279507A93EEC}" destId="{3AE22DA1-FD6A-49F8-8FE1-594EC084AA8E}" srcOrd="0" destOrd="0" presId="urn:microsoft.com/office/officeart/2018/2/layout/IconLabelList"/>
    <dgm:cxn modelId="{E7823402-A65B-42E5-93DB-82636B5C7EA4}" type="presParOf" srcId="{3B8CDD96-1798-42B1-810C-D21AFF86F924}" destId="{D772490D-AA70-4592-90EE-4F5CC53A27B5}" srcOrd="0" destOrd="0" presId="urn:microsoft.com/office/officeart/2018/2/layout/IconLabelList"/>
    <dgm:cxn modelId="{679422B1-B841-4A68-8828-C4C687EEAA9E}" type="presParOf" srcId="{D772490D-AA70-4592-90EE-4F5CC53A27B5}" destId="{B89C0354-C15D-457F-9F63-47755BF3EE42}" srcOrd="0" destOrd="0" presId="urn:microsoft.com/office/officeart/2018/2/layout/IconLabelList"/>
    <dgm:cxn modelId="{B8695A59-CFFD-429D-8BAA-BC8136901FD8}" type="presParOf" srcId="{D772490D-AA70-4592-90EE-4F5CC53A27B5}" destId="{6BC6EBF5-F88A-4839-A155-DA7592EEFCC7}" srcOrd="1" destOrd="0" presId="urn:microsoft.com/office/officeart/2018/2/layout/IconLabelList"/>
    <dgm:cxn modelId="{89DE42C0-BD5E-456E-8AB8-F3FEEDDE7133}" type="presParOf" srcId="{D772490D-AA70-4592-90EE-4F5CC53A27B5}" destId="{2C44D6CA-4D48-4B27-B46C-F18C5A9C6C8D}" srcOrd="2" destOrd="0" presId="urn:microsoft.com/office/officeart/2018/2/layout/IconLabelList"/>
    <dgm:cxn modelId="{560D3989-C3E3-4C60-AF48-621580920D2E}" type="presParOf" srcId="{3B8CDD96-1798-42B1-810C-D21AFF86F924}" destId="{AFD10050-D66D-4C4D-857C-D4DD75BCBC74}" srcOrd="1" destOrd="0" presId="urn:microsoft.com/office/officeart/2018/2/layout/IconLabelList"/>
    <dgm:cxn modelId="{520FC123-F88C-4530-9371-92C289A2D1B1}" type="presParOf" srcId="{3B8CDD96-1798-42B1-810C-D21AFF86F924}" destId="{9B4FCEFD-CE25-42CF-8F44-3D682E549418}" srcOrd="2" destOrd="0" presId="urn:microsoft.com/office/officeart/2018/2/layout/IconLabelList"/>
    <dgm:cxn modelId="{D6B68A09-8020-4A18-806A-53EA5A59E7C5}" type="presParOf" srcId="{9B4FCEFD-CE25-42CF-8F44-3D682E549418}" destId="{361C0F57-8100-4A57-812F-138367AFCB3B}" srcOrd="0" destOrd="0" presId="urn:microsoft.com/office/officeart/2018/2/layout/IconLabelList"/>
    <dgm:cxn modelId="{D93EA7B8-F1BD-4B4B-B11A-601F7A8A289D}" type="presParOf" srcId="{9B4FCEFD-CE25-42CF-8F44-3D682E549418}" destId="{3F6F04C2-7380-4627-A59B-7D05BCBF2D2D}" srcOrd="1" destOrd="0" presId="urn:microsoft.com/office/officeart/2018/2/layout/IconLabelList"/>
    <dgm:cxn modelId="{A3C98578-E0E3-4B4D-953C-695B5D280E02}" type="presParOf" srcId="{9B4FCEFD-CE25-42CF-8F44-3D682E549418}" destId="{59D7F40E-720D-409B-8B1E-59A9EABC7B42}" srcOrd="2" destOrd="0" presId="urn:microsoft.com/office/officeart/2018/2/layout/IconLabelList"/>
    <dgm:cxn modelId="{FF617588-762C-4150-BD52-59F0447F4345}" type="presParOf" srcId="{3B8CDD96-1798-42B1-810C-D21AFF86F924}" destId="{02B742AF-D4C3-48DF-AF8F-5E5A22B33F2F}" srcOrd="3" destOrd="0" presId="urn:microsoft.com/office/officeart/2018/2/layout/IconLabelList"/>
    <dgm:cxn modelId="{7DCF3678-F0C6-4CFC-9E75-D4343C5AE74E}" type="presParOf" srcId="{3B8CDD96-1798-42B1-810C-D21AFF86F924}" destId="{63BB31D8-9137-44EB-980B-1F0A1A78068D}" srcOrd="4" destOrd="0" presId="urn:microsoft.com/office/officeart/2018/2/layout/IconLabelList"/>
    <dgm:cxn modelId="{E6E3A4EB-6799-46F9-815D-3430EA921617}" type="presParOf" srcId="{63BB31D8-9137-44EB-980B-1F0A1A78068D}" destId="{6A279B9A-6AA4-416D-9889-9C6D17DF1D3B}" srcOrd="0" destOrd="0" presId="urn:microsoft.com/office/officeart/2018/2/layout/IconLabelList"/>
    <dgm:cxn modelId="{56E4F41E-F4E0-4618-ADA9-173C75080C86}" type="presParOf" srcId="{63BB31D8-9137-44EB-980B-1F0A1A78068D}" destId="{16AC6D92-F78D-40AB-BCC6-C61A3E351076}" srcOrd="1" destOrd="0" presId="urn:microsoft.com/office/officeart/2018/2/layout/IconLabelList"/>
    <dgm:cxn modelId="{71D6643B-DF40-47A5-AE47-FE7223DEC211}" type="presParOf" srcId="{63BB31D8-9137-44EB-980B-1F0A1A78068D}" destId="{3AE22DA1-FD6A-49F8-8FE1-594EC084AA8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396C1-D30E-4275-BCEA-C3F38E3BCEB8}">
      <dsp:nvSpPr>
        <dsp:cNvPr id="0" name=""/>
        <dsp:cNvSpPr/>
      </dsp:nvSpPr>
      <dsp:spPr>
        <a:xfrm>
          <a:off x="601934" y="682538"/>
          <a:ext cx="1450009" cy="1450009"/>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EAB4BF-D3D5-4302-8CC1-684A82D6570F}">
      <dsp:nvSpPr>
        <dsp:cNvPr id="0" name=""/>
        <dsp:cNvSpPr/>
      </dsp:nvSpPr>
      <dsp:spPr>
        <a:xfrm>
          <a:off x="910952" y="991557"/>
          <a:ext cx="831972" cy="8319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25C079-3B46-4834-9CD9-57913C873845}">
      <dsp:nvSpPr>
        <dsp:cNvPr id="0" name=""/>
        <dsp:cNvSpPr/>
      </dsp:nvSpPr>
      <dsp:spPr>
        <a:xfrm>
          <a:off x="138406" y="2584190"/>
          <a:ext cx="2377064"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Financial limitations (Robertson, 2016).</a:t>
          </a:r>
          <a:endParaRPr lang="en-US" sz="1100" kern="1200"/>
        </a:p>
      </dsp:txBody>
      <dsp:txXfrm>
        <a:off x="138406" y="2584190"/>
        <a:ext cx="2377064" cy="922500"/>
      </dsp:txXfrm>
    </dsp:sp>
    <dsp:sp modelId="{816027CB-EAE1-4451-9FAF-2A1CB9B19155}">
      <dsp:nvSpPr>
        <dsp:cNvPr id="0" name=""/>
        <dsp:cNvSpPr/>
      </dsp:nvSpPr>
      <dsp:spPr>
        <a:xfrm>
          <a:off x="3394984" y="682538"/>
          <a:ext cx="1450009" cy="1450009"/>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538143-37E1-4D0F-9540-6623D298CE99}">
      <dsp:nvSpPr>
        <dsp:cNvPr id="0" name=""/>
        <dsp:cNvSpPr/>
      </dsp:nvSpPr>
      <dsp:spPr>
        <a:xfrm>
          <a:off x="3704002" y="991557"/>
          <a:ext cx="831972" cy="8319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B36E0A-E918-4A55-BF5B-CA41A04AC68F}">
      <dsp:nvSpPr>
        <dsp:cNvPr id="0" name=""/>
        <dsp:cNvSpPr/>
      </dsp:nvSpPr>
      <dsp:spPr>
        <a:xfrm>
          <a:off x="2931457" y="2584190"/>
          <a:ext cx="2377064"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Insufficient number of professionals to deliver end-of-life care (Marie Curie, 2021).</a:t>
          </a:r>
          <a:endParaRPr lang="en-US" sz="1100" kern="1200"/>
        </a:p>
      </dsp:txBody>
      <dsp:txXfrm>
        <a:off x="2931457" y="2584190"/>
        <a:ext cx="2377064" cy="922500"/>
      </dsp:txXfrm>
    </dsp:sp>
    <dsp:sp modelId="{DD346E63-9925-47B0-A5AB-E56A4B071FEA}">
      <dsp:nvSpPr>
        <dsp:cNvPr id="0" name=""/>
        <dsp:cNvSpPr/>
      </dsp:nvSpPr>
      <dsp:spPr>
        <a:xfrm>
          <a:off x="6188035" y="682538"/>
          <a:ext cx="1450009" cy="1450009"/>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66E2EE-862B-4CC7-9CDC-D18F8A31F624}">
      <dsp:nvSpPr>
        <dsp:cNvPr id="0" name=""/>
        <dsp:cNvSpPr/>
      </dsp:nvSpPr>
      <dsp:spPr>
        <a:xfrm>
          <a:off x="6497053" y="991557"/>
          <a:ext cx="831972" cy="8319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2881F4-28C7-486A-97AB-452A1E72A821}">
      <dsp:nvSpPr>
        <dsp:cNvPr id="0" name=""/>
        <dsp:cNvSpPr/>
      </dsp:nvSpPr>
      <dsp:spPr>
        <a:xfrm>
          <a:off x="5724507" y="2584190"/>
          <a:ext cx="2377064"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Staff not properly trained (Skillsforcare.org, 2024).</a:t>
          </a:r>
          <a:endParaRPr lang="en-US" sz="1100" kern="1200"/>
        </a:p>
      </dsp:txBody>
      <dsp:txXfrm>
        <a:off x="5724507" y="2584190"/>
        <a:ext cx="2377064" cy="922500"/>
      </dsp:txXfrm>
    </dsp:sp>
    <dsp:sp modelId="{8A346DC3-641F-418B-8E4D-58709C6FFECC}">
      <dsp:nvSpPr>
        <dsp:cNvPr id="0" name=""/>
        <dsp:cNvSpPr/>
      </dsp:nvSpPr>
      <dsp:spPr>
        <a:xfrm>
          <a:off x="8981085" y="682538"/>
          <a:ext cx="1450009" cy="1450009"/>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238C31-6D85-411F-B7EB-BF0C7FE47682}">
      <dsp:nvSpPr>
        <dsp:cNvPr id="0" name=""/>
        <dsp:cNvSpPr/>
      </dsp:nvSpPr>
      <dsp:spPr>
        <a:xfrm>
          <a:off x="9290104" y="991557"/>
          <a:ext cx="831972" cy="8319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5628FC-6C24-412E-870C-BC0C5CBC6DE2}">
      <dsp:nvSpPr>
        <dsp:cNvPr id="0" name=""/>
        <dsp:cNvSpPr/>
      </dsp:nvSpPr>
      <dsp:spPr>
        <a:xfrm>
          <a:off x="8517558" y="2584190"/>
          <a:ext cx="2377064"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quality of care can be impacted by location, cultural and religious differences, and the diagnosis of a person (NICE, 2020).</a:t>
          </a:r>
          <a:endParaRPr lang="en-US" sz="1100" kern="1200"/>
        </a:p>
      </dsp:txBody>
      <dsp:txXfrm>
        <a:off x="8517558" y="2584190"/>
        <a:ext cx="2377064" cy="922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7FC009-F82C-40A6-85DB-493E7166708C}">
      <dsp:nvSpPr>
        <dsp:cNvPr id="0" name=""/>
        <dsp:cNvSpPr/>
      </dsp:nvSpPr>
      <dsp:spPr>
        <a:xfrm>
          <a:off x="1016703" y="1679"/>
          <a:ext cx="2092935" cy="1255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24-hour help and assistance</a:t>
          </a:r>
          <a:endParaRPr lang="en-US" sz="1900" kern="1200"/>
        </a:p>
      </dsp:txBody>
      <dsp:txXfrm>
        <a:off x="1016703" y="1679"/>
        <a:ext cx="2092935" cy="1255761"/>
      </dsp:txXfrm>
    </dsp:sp>
    <dsp:sp modelId="{04DFE5C5-58EC-44CB-89A8-36D97EBB0E06}">
      <dsp:nvSpPr>
        <dsp:cNvPr id="0" name=""/>
        <dsp:cNvSpPr/>
      </dsp:nvSpPr>
      <dsp:spPr>
        <a:xfrm>
          <a:off x="3318932" y="1679"/>
          <a:ext cx="2092935" cy="12557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Care and comfort delivered by medical professionals</a:t>
          </a:r>
          <a:endParaRPr lang="en-US" sz="1900" kern="1200"/>
        </a:p>
      </dsp:txBody>
      <dsp:txXfrm>
        <a:off x="3318932" y="1679"/>
        <a:ext cx="2092935" cy="1255761"/>
      </dsp:txXfrm>
    </dsp:sp>
    <dsp:sp modelId="{CE85A1E9-D43B-4EE1-A0E6-9AD46B684EB7}">
      <dsp:nvSpPr>
        <dsp:cNvPr id="0" name=""/>
        <dsp:cNvSpPr/>
      </dsp:nvSpPr>
      <dsp:spPr>
        <a:xfrm>
          <a:off x="5621161" y="1679"/>
          <a:ext cx="2092935" cy="12557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Safe environment</a:t>
          </a:r>
          <a:endParaRPr lang="en-US" sz="1900" kern="1200"/>
        </a:p>
      </dsp:txBody>
      <dsp:txXfrm>
        <a:off x="5621161" y="1679"/>
        <a:ext cx="2092935" cy="1255761"/>
      </dsp:txXfrm>
    </dsp:sp>
    <dsp:sp modelId="{A8159F13-62A4-43D7-B7A4-749189891038}">
      <dsp:nvSpPr>
        <dsp:cNvPr id="0" name=""/>
        <dsp:cNvSpPr/>
      </dsp:nvSpPr>
      <dsp:spPr>
        <a:xfrm>
          <a:off x="7923390" y="1679"/>
          <a:ext cx="2092935" cy="12557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Regular meals and proper nutrition</a:t>
          </a:r>
          <a:endParaRPr lang="en-US" sz="1900" kern="1200"/>
        </a:p>
      </dsp:txBody>
      <dsp:txXfrm>
        <a:off x="7923390" y="1679"/>
        <a:ext cx="2092935" cy="1255761"/>
      </dsp:txXfrm>
    </dsp:sp>
    <dsp:sp modelId="{4FFBC168-9CBC-45A6-A01F-09370F623171}">
      <dsp:nvSpPr>
        <dsp:cNvPr id="0" name=""/>
        <dsp:cNvSpPr/>
      </dsp:nvSpPr>
      <dsp:spPr>
        <a:xfrm>
          <a:off x="1016703" y="1466733"/>
          <a:ext cx="2092935" cy="12557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Staying warm</a:t>
          </a:r>
          <a:endParaRPr lang="en-US" sz="1900" kern="1200"/>
        </a:p>
      </dsp:txBody>
      <dsp:txXfrm>
        <a:off x="1016703" y="1466733"/>
        <a:ext cx="2092935" cy="1255761"/>
      </dsp:txXfrm>
    </dsp:sp>
    <dsp:sp modelId="{D790C937-7734-4BF7-A732-12C36B7931F4}">
      <dsp:nvSpPr>
        <dsp:cNvPr id="0" name=""/>
        <dsp:cNvSpPr/>
      </dsp:nvSpPr>
      <dsp:spPr>
        <a:xfrm>
          <a:off x="3318932" y="1466733"/>
          <a:ext cx="2092935" cy="1255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No need to worry about bills and shopping</a:t>
          </a:r>
          <a:endParaRPr lang="en-US" sz="1900" kern="1200"/>
        </a:p>
      </dsp:txBody>
      <dsp:txXfrm>
        <a:off x="3318932" y="1466733"/>
        <a:ext cx="2092935" cy="1255761"/>
      </dsp:txXfrm>
    </dsp:sp>
    <dsp:sp modelId="{09083FC0-B485-4FFD-ADE1-52F6B6BF28FB}">
      <dsp:nvSpPr>
        <dsp:cNvPr id="0" name=""/>
        <dsp:cNvSpPr/>
      </dsp:nvSpPr>
      <dsp:spPr>
        <a:xfrm>
          <a:off x="5621161" y="1466733"/>
          <a:ext cx="2092935" cy="12557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Companionship and socialisation</a:t>
          </a:r>
          <a:endParaRPr lang="en-US" sz="1900" kern="1200"/>
        </a:p>
      </dsp:txBody>
      <dsp:txXfrm>
        <a:off x="5621161" y="1466733"/>
        <a:ext cx="2092935" cy="1255761"/>
      </dsp:txXfrm>
    </dsp:sp>
    <dsp:sp modelId="{A24A769C-8530-4BAC-8AA1-33569FF735D7}">
      <dsp:nvSpPr>
        <dsp:cNvPr id="0" name=""/>
        <dsp:cNvSpPr/>
      </dsp:nvSpPr>
      <dsp:spPr>
        <a:xfrm>
          <a:off x="7923390" y="1466733"/>
          <a:ext cx="2092935" cy="12557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Activities</a:t>
          </a:r>
          <a:endParaRPr lang="en-US" sz="1900" kern="1200"/>
        </a:p>
      </dsp:txBody>
      <dsp:txXfrm>
        <a:off x="7923390" y="1466733"/>
        <a:ext cx="2092935" cy="1255761"/>
      </dsp:txXfrm>
    </dsp:sp>
    <dsp:sp modelId="{8BC561AB-F640-4966-A9AE-6C9863B96640}">
      <dsp:nvSpPr>
        <dsp:cNvPr id="0" name=""/>
        <dsp:cNvSpPr/>
      </dsp:nvSpPr>
      <dsp:spPr>
        <a:xfrm>
          <a:off x="4470046" y="2931788"/>
          <a:ext cx="2092935" cy="12557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Privacy ( carehome.co.uk, 2024 ;Age UK, 2023).</a:t>
          </a:r>
          <a:endParaRPr lang="en-US" sz="1900" kern="1200"/>
        </a:p>
      </dsp:txBody>
      <dsp:txXfrm>
        <a:off x="4470046" y="2931788"/>
        <a:ext cx="2092935" cy="12557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0175E-D650-44B8-9D67-950A4D1FCBDB}">
      <dsp:nvSpPr>
        <dsp:cNvPr id="0" name=""/>
        <dsp:cNvSpPr/>
      </dsp:nvSpPr>
      <dsp:spPr>
        <a:xfrm>
          <a:off x="0" y="0"/>
          <a:ext cx="9378074" cy="125676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The cost of Domiciliary care can be cost-effective, Home care in the UK costs on average between £23 to £34 per hour.  Depending if you need home care two hours a day at a rate of £30 per hour, approximately £420 per week, £1,680 per month and £20,160 a year (Berg,2024). Some care providers can charge a higher rate for weekends and bank holidays. </a:t>
          </a:r>
          <a:endParaRPr lang="en-US" sz="1500" kern="1200"/>
        </a:p>
      </dsp:txBody>
      <dsp:txXfrm>
        <a:off x="36809" y="36809"/>
        <a:ext cx="8021924" cy="1183150"/>
      </dsp:txXfrm>
    </dsp:sp>
    <dsp:sp modelId="{AC534E6F-858E-4510-B1C2-142FD0E8AE80}">
      <dsp:nvSpPr>
        <dsp:cNvPr id="0" name=""/>
        <dsp:cNvSpPr/>
      </dsp:nvSpPr>
      <dsp:spPr>
        <a:xfrm>
          <a:off x="827477" y="1466230"/>
          <a:ext cx="9378074" cy="12567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The cost of residential care represents the average weekly cost for self-funders of £1160, and the average monthly cost of £4640, which adds up to over £5500 per year, however, if experiencing financial difficulties, the local council can help with the costs and the care to be state-funded (CareHome, 2021).</a:t>
          </a:r>
          <a:endParaRPr lang="en-US" sz="1500" kern="1200"/>
        </a:p>
      </dsp:txBody>
      <dsp:txXfrm>
        <a:off x="864286" y="1503039"/>
        <a:ext cx="7660079" cy="1183150"/>
      </dsp:txXfrm>
    </dsp:sp>
    <dsp:sp modelId="{9C219826-5AA4-4AB0-AEAB-6F9C045DACE1}">
      <dsp:nvSpPr>
        <dsp:cNvPr id="0" name=""/>
        <dsp:cNvSpPr/>
      </dsp:nvSpPr>
      <dsp:spPr>
        <a:xfrm>
          <a:off x="1654954" y="2932460"/>
          <a:ext cx="9378074" cy="125676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Birmingham City Council has set fees of £622 per week for Older care homes without nursing, for year 2023/2024, however, the fees </a:t>
          </a:r>
          <a:r>
            <a:rPr lang="en-US" sz="1500" kern="1200"/>
            <a:t>can differ in each private health care setting (WMCA News, 2023).</a:t>
          </a:r>
        </a:p>
      </dsp:txBody>
      <dsp:txXfrm>
        <a:off x="1691763" y="2969269"/>
        <a:ext cx="7660079" cy="1183150"/>
      </dsp:txXfrm>
    </dsp:sp>
    <dsp:sp modelId="{81F89B1B-A5C4-4F6B-A3CE-541B9C4C2845}">
      <dsp:nvSpPr>
        <dsp:cNvPr id="0" name=""/>
        <dsp:cNvSpPr/>
      </dsp:nvSpPr>
      <dsp:spPr>
        <a:xfrm>
          <a:off x="8561174" y="953049"/>
          <a:ext cx="816899" cy="81689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44976" y="953049"/>
        <a:ext cx="449295" cy="614716"/>
      </dsp:txXfrm>
    </dsp:sp>
    <dsp:sp modelId="{56285936-9B33-4F80-8806-412AD154930A}">
      <dsp:nvSpPr>
        <dsp:cNvPr id="0" name=""/>
        <dsp:cNvSpPr/>
      </dsp:nvSpPr>
      <dsp:spPr>
        <a:xfrm>
          <a:off x="9388652" y="2410901"/>
          <a:ext cx="816899" cy="816899"/>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572454" y="2410901"/>
        <a:ext cx="449295" cy="6147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9C0354-C15D-457F-9F63-47755BF3EE42}">
      <dsp:nvSpPr>
        <dsp:cNvPr id="0" name=""/>
        <dsp:cNvSpPr/>
      </dsp:nvSpPr>
      <dsp:spPr>
        <a:xfrm>
          <a:off x="976789" y="812695"/>
          <a:ext cx="1459197" cy="14591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44D6CA-4D48-4B27-B46C-F18C5A9C6C8D}">
      <dsp:nvSpPr>
        <dsp:cNvPr id="0" name=""/>
        <dsp:cNvSpPr/>
      </dsp:nvSpPr>
      <dsp:spPr>
        <a:xfrm>
          <a:off x="85057" y="2656533"/>
          <a:ext cx="32426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Care Act 2014 (UK Government, 2014).</a:t>
          </a:r>
          <a:endParaRPr lang="en-US" sz="1700" kern="1200"/>
        </a:p>
      </dsp:txBody>
      <dsp:txXfrm>
        <a:off x="85057" y="2656533"/>
        <a:ext cx="3242660" cy="720000"/>
      </dsp:txXfrm>
    </dsp:sp>
    <dsp:sp modelId="{361C0F57-8100-4A57-812F-138367AFCB3B}">
      <dsp:nvSpPr>
        <dsp:cNvPr id="0" name=""/>
        <dsp:cNvSpPr/>
      </dsp:nvSpPr>
      <dsp:spPr>
        <a:xfrm>
          <a:off x="4786915" y="812695"/>
          <a:ext cx="1459197" cy="14591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D7F40E-720D-409B-8B1E-59A9EABC7B42}">
      <dsp:nvSpPr>
        <dsp:cNvPr id="0" name=""/>
        <dsp:cNvSpPr/>
      </dsp:nvSpPr>
      <dsp:spPr>
        <a:xfrm>
          <a:off x="3895184" y="2656533"/>
          <a:ext cx="32426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Equality Act 2010 (UK Government, 2013).</a:t>
          </a:r>
          <a:endParaRPr lang="en-US" sz="1700" kern="1200"/>
        </a:p>
      </dsp:txBody>
      <dsp:txXfrm>
        <a:off x="3895184" y="2656533"/>
        <a:ext cx="3242660" cy="720000"/>
      </dsp:txXfrm>
    </dsp:sp>
    <dsp:sp modelId="{6A279B9A-6AA4-416D-9889-9C6D17DF1D3B}">
      <dsp:nvSpPr>
        <dsp:cNvPr id="0" name=""/>
        <dsp:cNvSpPr/>
      </dsp:nvSpPr>
      <dsp:spPr>
        <a:xfrm>
          <a:off x="8597042" y="812695"/>
          <a:ext cx="1459197" cy="14591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E22DA1-FD6A-49F8-8FE1-594EC084AA8E}">
      <dsp:nvSpPr>
        <dsp:cNvPr id="0" name=""/>
        <dsp:cNvSpPr/>
      </dsp:nvSpPr>
      <dsp:spPr>
        <a:xfrm>
          <a:off x="7705310" y="2656533"/>
          <a:ext cx="32426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Human Rights Act 1998 (Equality and Human Rights Commission, 2018).</a:t>
          </a:r>
          <a:endParaRPr lang="en-US" sz="1700" kern="1200"/>
        </a:p>
      </dsp:txBody>
      <dsp:txXfrm>
        <a:off x="7705310" y="2656533"/>
        <a:ext cx="324266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Thursday, June 27,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562862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Thursday, June 27,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48003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Thursday, June 27,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38004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Thursday, June 27,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093142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Thursday, June 27,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579929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Thursday, June 27,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749021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Thursday, June 27,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851245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Thursday, June 27,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9186429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Thursday, June 27,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692170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Thursday, June 27,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658588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Thursday, June 27,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438855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Thursday, June 27, 2024</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3880939107"/>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counterview.net/2018/11/indias-50-parents-in-old-age-live.html"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olicyoptions.irpp.org/fr/magazines/policy-challenges-for-2020/integrating-care-for-seniors-living-at-home/"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hyperlink" Target="https://www.weightymatters.ca/2016/09/saturday-stories-muscle-confusion.html"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myfuturedotcom/6052491503"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hyperlink" Target="https://courses.lumenlearning.com/suny-esc-introtocollegereadingandwriting/chapter/who-needs-to-be-in-an-icu-its-hard-for-doctors-to-tell/" TargetMode="External"/><Relationship Id="rId7" Type="http://schemas.openxmlformats.org/officeDocument/2006/relationships/hyperlink" Target="https://creativecommons.org/licenses/by-sa/3.0/" TargetMode="External"/><Relationship Id="rId2" Type="http://schemas.openxmlformats.org/officeDocument/2006/relationships/image" Target="../media/image25.jpg"/><Relationship Id="rId1" Type="http://schemas.openxmlformats.org/officeDocument/2006/relationships/slideLayout" Target="../slideLayouts/slideLayout7.xml"/><Relationship Id="rId6" Type="http://schemas.openxmlformats.org/officeDocument/2006/relationships/hyperlink" Target="https://courses.lumenlearning.com/boundless-sociology/chapter/the-functionalist-perspective-on-aging/" TargetMode="External"/><Relationship Id="rId5" Type="http://schemas.openxmlformats.org/officeDocument/2006/relationships/image" Target="../media/image26.jpeg"/><Relationship Id="rId4" Type="http://schemas.openxmlformats.org/officeDocument/2006/relationships/hyperlink" Target="https://creativecommons.org/licenses/by-nc-sa/3.0/"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carehome.co.uk/advice/care-home-fees-and-costs-how-much-do-you-pay" TargetMode="External"/><Relationship Id="rId3" Type="http://schemas.openxmlformats.org/officeDocument/2006/relationships/hyperlink" Target="http://carehome.co.uk/" TargetMode="External"/><Relationship Id="rId7" Type="http://schemas.openxmlformats.org/officeDocument/2006/relationships/hyperlink" Target="https://www.cqc.org.uk/guidance-providers/gps/gp-mythbusters/gp-mythbuster-105-do-not-attempt-cardiopulmonary-resuscitation-dnacpr" TargetMode="External"/><Relationship Id="rId2" Type="http://schemas.openxmlformats.org/officeDocument/2006/relationships/hyperlink" Target="https://www.ageuk.org.uk/globalassets/age-scotland/documents/ia---factsheets/care/care-1-care-home-guide---living-in-a-care-home-sept-2023.pdf" TargetMode="External"/><Relationship Id="rId1" Type="http://schemas.openxmlformats.org/officeDocument/2006/relationships/slideLayout" Target="../slideLayouts/slideLayout2.xml"/><Relationship Id="rId6" Type="http://schemas.openxmlformats.org/officeDocument/2006/relationships/hyperlink" Target="https://www.healthtimes.co.uk/healthcare/care-homes/what-is-residential-care" TargetMode="External"/><Relationship Id="rId5" Type="http://schemas.openxmlformats.org/officeDocument/2006/relationships/hyperlink" Target="https://leafcare.co.uk/home-care-services/domiciliarycare/cost/" TargetMode="External"/><Relationship Id="rId10" Type="http://schemas.openxmlformats.org/officeDocument/2006/relationships/hyperlink" Target="https://www.gov.uk/government/publications/nhs-mandate-2023/the-governments-2023-mandate-to-nhs-england" TargetMode="External"/><Relationship Id="rId4" Type="http://schemas.openxmlformats.org/officeDocument/2006/relationships/hyperlink" Target="https://www.carehome.co.uk/advice/what-is-end-of-life-care-and-what-does-it-involve" TargetMode="External"/><Relationship Id="rId9" Type="http://schemas.openxmlformats.org/officeDocument/2006/relationships/hyperlink" Target="https://www.carehome.co.uk/advice/10-advantages-of-residential-care"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gov.uk/guidance/equality-act-2010-guidance" TargetMode="External"/><Relationship Id="rId3" Type="http://schemas.openxmlformats.org/officeDocument/2006/relationships/hyperlink" Target="https://www.gov.uk/government/publications/quality-standards-for-care-services-for-older-people" TargetMode="External"/><Relationship Id="rId7" Type="http://schemas.openxmlformats.org/officeDocument/2006/relationships/hyperlink" Target="https://www.kingsfund.org.uk/insight-and-analysis/data-and-charts/social-care-nutshell" TargetMode="External"/><Relationship Id="rId2" Type="http://schemas.openxmlformats.org/officeDocument/2006/relationships/hyperlink" Target="http://gov.uk/" TargetMode="External"/><Relationship Id="rId1" Type="http://schemas.openxmlformats.org/officeDocument/2006/relationships/slideLayout" Target="../slideLayouts/slideLayout2.xml"/><Relationship Id="rId6" Type="http://schemas.openxmlformats.org/officeDocument/2006/relationships/hyperlink" Target="https://eximiussupport.uk/domiciliary-residential-or-live-in-care-how-to-understand-which-is-the-right-choice-for-you" TargetMode="External"/><Relationship Id="rId5" Type="http://schemas.openxmlformats.org/officeDocument/2006/relationships/hyperlink" Target="https://www.equalityhumanrights.com/human-rights/human-rights-act" TargetMode="External"/><Relationship Id="rId4" Type="http://schemas.openxmlformats.org/officeDocument/2006/relationships/hyperlink" Target="https://www.britannica.com/science/old-age" TargetMode="External"/><Relationship Id="rId9" Type="http://schemas.openxmlformats.org/officeDocument/2006/relationships/hyperlink" Target="https://www.avonparkcarehome.co.uk/the-advantages-and-disadvantages-of-care-homes-in-southampton-blog"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mariecurie.org.uk/media/press-releases/exclusive-survey-reveals-nurse-staffing-levels-to-be-the-biggest-barrier-to-end-of-life-care/320949" TargetMode="External"/><Relationship Id="rId7" Type="http://schemas.openxmlformats.org/officeDocument/2006/relationships/hyperlink" Target="https://www.england.nhs.uk/about/equality/equality-hub/national-healthcare-inequalities-improvement-programme/our-approach-to-reducing-healthcare-inequalities/" TargetMode="External"/><Relationship Id="rId2" Type="http://schemas.openxmlformats.org/officeDocument/2006/relationships/hyperlink" Target="https://www.hospiceuk.org/our-campaigns/policy-and-influencing/understanding-health-care-system/palliative-end-life-care-policy-guidance" TargetMode="External"/><Relationship Id="rId1" Type="http://schemas.openxmlformats.org/officeDocument/2006/relationships/slideLayout" Target="../slideLayouts/slideLayout2.xml"/><Relationship Id="rId6" Type="http://schemas.openxmlformats.org/officeDocument/2006/relationships/hyperlink" Target="https://www.nhs.uk/conditions/social-care-and-support-guide/care-services-equipment-and-care-homes/care-homes/" TargetMode="External"/><Relationship Id="rId5" Type="http://schemas.openxmlformats.org/officeDocument/2006/relationships/hyperlink" Target="https://www.nhs.uk/conditions/end-of-life-care/planning-ahead/advance-decision-to-refuse-treatment/" TargetMode="External"/><Relationship Id="rId4" Type="http://schemas.openxmlformats.org/officeDocument/2006/relationships/hyperlink" Target="https://www.nhs.uk/conditions/end-of-life-care/what-it-involves-and-when-it-starts/"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legislation.gov.uk/ukpga/2014/23/contents" TargetMode="External"/><Relationship Id="rId3" Type="http://schemas.openxmlformats.org/officeDocument/2006/relationships/hyperlink" Target="https://www.nhs.uk/conditions/social-care-and-support-guide/care-services-equipment-and-care-homes/care-homes/" TargetMode="External"/><Relationship Id="rId7" Type="http://schemas.openxmlformats.org/officeDocument/2006/relationships/hyperlink" Target="https://www.skillsforcare.org.uk/news-and-events/blogs/supporting-staff-who-deliver-end-of-life-care" TargetMode="External"/><Relationship Id="rId2" Type="http://schemas.openxmlformats.org/officeDocument/2006/relationships/hyperlink" Target="https://www.england.nhs.uk/personalisedcare/personal-health-budgets/personal-health-budgets-in-end-of-life-care/" TargetMode="External"/><Relationship Id="rId1" Type="http://schemas.openxmlformats.org/officeDocument/2006/relationships/slideLayout" Target="../slideLayouts/slideLayout2.xml"/><Relationship Id="rId6" Type="http://schemas.openxmlformats.org/officeDocument/2006/relationships/hyperlink" Target="https://www.kingsfund.org.uk/insight-and-analysis/long-reads/nhs-financial-pressures-patient-care" TargetMode="External"/><Relationship Id="rId5" Type="http://schemas.openxmlformats.org/officeDocument/2006/relationships/hyperlink" Target="https://www.nice.org.uk/about/what-we-do/into-practice/measuring-the-use-of-nice-guidance/impact-of-our-guidance/nice-impact-end-of-life-care-for-adults" TargetMode="External"/><Relationship Id="rId4" Type="http://schemas.openxmlformats.org/officeDocument/2006/relationships/hyperlink" Target="https://www.england.nhs.uk/personalisedcare/" TargetMode="External"/><Relationship Id="rId9" Type="http://schemas.openxmlformats.org/officeDocument/2006/relationships/hyperlink" Target="https://www.health-ni.gov.uk/articles/domiciliary-care"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publichealth.com.ng/who-definition-of-palliative-care/" TargetMode="External"/><Relationship Id="rId2" Type="http://schemas.openxmlformats.org/officeDocument/2006/relationships/hyperlink" Target="https://www.gov.uk/government/publications/health-disparities-and-health-inequalities-applying-all-our-health/health-disparities-and-health-inequalities-applying-all-our-health" TargetMode="External"/><Relationship Id="rId1" Type="http://schemas.openxmlformats.org/officeDocument/2006/relationships/slideLayout" Target="../slideLayouts/slideLayout2.xml"/><Relationship Id="rId5" Type="http://schemas.openxmlformats.org/officeDocument/2006/relationships/hyperlink" Target="https://restless.co.uk/care-support/home-care-the-pros-and-cons/" TargetMode="External"/><Relationship Id="rId4" Type="http://schemas.openxmlformats.org/officeDocument/2006/relationships/hyperlink" Target="https://www.wmca.care/birmingham-city-council-care-fees-2023-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3B71EB4-BCAF-DC90-7745-EB855917C9AF}"/>
              </a:ext>
            </a:extLst>
          </p:cNvPr>
          <p:cNvSpPr>
            <a:spLocks noGrp="1"/>
          </p:cNvSpPr>
          <p:nvPr>
            <p:ph type="ctrTitle"/>
          </p:nvPr>
        </p:nvSpPr>
        <p:spPr>
          <a:xfrm>
            <a:off x="409518" y="586855"/>
            <a:ext cx="3258570" cy="3387497"/>
          </a:xfrm>
        </p:spPr>
        <p:txBody>
          <a:bodyPr vert="horz" lIns="0" tIns="0" rIns="0" bIns="0" rtlCol="0" anchor="b">
            <a:normAutofit/>
          </a:bodyPr>
          <a:lstStyle/>
          <a:p>
            <a:pPr algn="r"/>
            <a:r>
              <a:rPr lang="en-US" sz="2200" spc="700">
                <a:solidFill>
                  <a:schemeClr val="bg1"/>
                </a:solidFill>
              </a:rPr>
              <a:t>Component 1-Debate Presentation</a:t>
            </a:r>
          </a:p>
        </p:txBody>
      </p:sp>
      <p:sp>
        <p:nvSpPr>
          <p:cNvPr id="3" name="Subtitle 2">
            <a:extLst>
              <a:ext uri="{FF2B5EF4-FFF2-40B4-BE49-F238E27FC236}">
                <a16:creationId xmlns:a16="http://schemas.microsoft.com/office/drawing/2014/main" id="{990D9B5E-310B-C649-6194-825AB8984432}"/>
              </a:ext>
            </a:extLst>
          </p:cNvPr>
          <p:cNvSpPr>
            <a:spLocks noGrp="1"/>
          </p:cNvSpPr>
          <p:nvPr>
            <p:ph type="subTitle" idx="1"/>
          </p:nvPr>
        </p:nvSpPr>
        <p:spPr>
          <a:xfrm>
            <a:off x="4581727" y="833535"/>
            <a:ext cx="3025303" cy="5361991"/>
          </a:xfrm>
        </p:spPr>
        <p:txBody>
          <a:bodyPr vert="horz" lIns="0" tIns="0" rIns="0" bIns="0" rtlCol="0" anchor="ctr">
            <a:normAutofit lnSpcReduction="10000"/>
          </a:bodyPr>
          <a:lstStyle/>
          <a:p>
            <a:pPr indent="-228600" algn="l">
              <a:lnSpc>
                <a:spcPct val="120000"/>
              </a:lnSpc>
              <a:buFont typeface="Arial" panose="020B0604020202020204" pitchFamily="34" charset="0"/>
              <a:buChar char="•"/>
            </a:pPr>
            <a:r>
              <a:rPr lang="en-US" dirty="0" err="1"/>
              <a:t>Programme</a:t>
            </a:r>
            <a:r>
              <a:rPr lang="en-US" dirty="0"/>
              <a:t>: BSc Health and Social Care</a:t>
            </a:r>
          </a:p>
          <a:p>
            <a:pPr indent="-228600" algn="l">
              <a:lnSpc>
                <a:spcPct val="120000"/>
              </a:lnSpc>
              <a:buFont typeface="Arial" panose="020B0604020202020204" pitchFamily="34" charset="0"/>
              <a:buChar char="•"/>
            </a:pPr>
            <a:r>
              <a:rPr lang="en-US" dirty="0"/>
              <a:t>Module: Living with Care: The Older Person</a:t>
            </a:r>
          </a:p>
          <a:p>
            <a:pPr indent="-228600" algn="l">
              <a:lnSpc>
                <a:spcPct val="120000"/>
              </a:lnSpc>
              <a:buFont typeface="Arial" panose="020B0604020202020204" pitchFamily="34" charset="0"/>
              <a:buChar char="•"/>
            </a:pPr>
            <a:r>
              <a:rPr lang="en-US" dirty="0"/>
              <a:t>Module code: BMHP 6009</a:t>
            </a:r>
          </a:p>
          <a:p>
            <a:pPr indent="-228600" algn="l">
              <a:lnSpc>
                <a:spcPct val="120000"/>
              </a:lnSpc>
              <a:buFont typeface="Arial" panose="020B0604020202020204" pitchFamily="34" charset="0"/>
              <a:buChar char="•"/>
            </a:pPr>
            <a:r>
              <a:rPr lang="en-US" dirty="0"/>
              <a:t>Lecturer: Joanne Davies</a:t>
            </a:r>
          </a:p>
          <a:p>
            <a:pPr indent="-228600" algn="l">
              <a:lnSpc>
                <a:spcPct val="120000"/>
              </a:lnSpc>
              <a:buFont typeface="Arial" panose="020B0604020202020204" pitchFamily="34" charset="0"/>
              <a:buChar char="•"/>
            </a:pPr>
            <a:r>
              <a:rPr lang="en-US" dirty="0"/>
              <a:t>Student: Borimir Petkov ( 21185230)</a:t>
            </a:r>
          </a:p>
          <a:p>
            <a:pPr indent="-228600" algn="l">
              <a:lnSpc>
                <a:spcPct val="120000"/>
              </a:lnSpc>
              <a:buFont typeface="Arial" panose="020B0604020202020204" pitchFamily="34" charset="0"/>
              <a:buChar char="•"/>
            </a:pPr>
            <a:r>
              <a:rPr lang="en-US" dirty="0"/>
              <a:t>Student:</a:t>
            </a:r>
          </a:p>
          <a:p>
            <a:pPr algn="l">
              <a:lnSpc>
                <a:spcPct val="120000"/>
              </a:lnSpc>
            </a:pPr>
            <a:r>
              <a:rPr lang="en-US" dirty="0"/>
              <a:t>Isaak Alake (2132943)</a:t>
            </a:r>
          </a:p>
        </p:txBody>
      </p:sp>
      <p:pic>
        <p:nvPicPr>
          <p:cNvPr id="4" name="Picture 3" descr="A purple circle pattern with a few circles&#10;&#10;Description automatically generated with medium confidence">
            <a:extLst>
              <a:ext uri="{FF2B5EF4-FFF2-40B4-BE49-F238E27FC236}">
                <a16:creationId xmlns:a16="http://schemas.microsoft.com/office/drawing/2014/main" id="{AF848F57-2F62-CFB8-A6BE-C11448ED2030}"/>
              </a:ext>
            </a:extLst>
          </p:cNvPr>
          <p:cNvPicPr>
            <a:picLocks noChangeAspect="1"/>
          </p:cNvPicPr>
          <p:nvPr/>
        </p:nvPicPr>
        <p:blipFill rotWithShape="1">
          <a:blip r:embed="rId2"/>
          <a:srcRect l="29734" r="28448" b="1"/>
          <a:stretch/>
        </p:blipFill>
        <p:spPr>
          <a:xfrm>
            <a:off x="8109502" y="10"/>
            <a:ext cx="4082498" cy="6857990"/>
          </a:xfrm>
          <a:prstGeom prst="rect">
            <a:avLst/>
          </a:prstGeom>
        </p:spPr>
      </p:pic>
    </p:spTree>
    <p:extLst>
      <p:ext uri="{BB962C8B-B14F-4D97-AF65-F5344CB8AC3E}">
        <p14:creationId xmlns:p14="http://schemas.microsoft.com/office/powerpoint/2010/main" val="115713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F07BF-04D0-0AB2-2568-0AFF8AB74BDB}"/>
              </a:ext>
            </a:extLst>
          </p:cNvPr>
          <p:cNvSpPr>
            <a:spLocks noGrp="1"/>
          </p:cNvSpPr>
          <p:nvPr>
            <p:ph type="title"/>
          </p:nvPr>
        </p:nvSpPr>
        <p:spPr>
          <a:xfrm>
            <a:off x="1371600" y="457200"/>
            <a:ext cx="4911393" cy="1556724"/>
          </a:xfrm>
        </p:spPr>
        <p:txBody>
          <a:bodyPr anchor="b">
            <a:normAutofit/>
          </a:bodyPr>
          <a:lstStyle/>
          <a:p>
            <a:r>
              <a:rPr lang="en-US" dirty="0"/>
              <a:t>INTRODUCTION</a:t>
            </a:r>
          </a:p>
        </p:txBody>
      </p:sp>
      <p:sp>
        <p:nvSpPr>
          <p:cNvPr id="3" name="Content Placeholder 2">
            <a:extLst>
              <a:ext uri="{FF2B5EF4-FFF2-40B4-BE49-F238E27FC236}">
                <a16:creationId xmlns:a16="http://schemas.microsoft.com/office/drawing/2014/main" id="{A30DC8FE-6C57-9F5C-8E52-735C0682CB2B}"/>
              </a:ext>
            </a:extLst>
          </p:cNvPr>
          <p:cNvSpPr>
            <a:spLocks noGrp="1"/>
          </p:cNvSpPr>
          <p:nvPr>
            <p:ph idx="1"/>
          </p:nvPr>
        </p:nvSpPr>
        <p:spPr>
          <a:xfrm>
            <a:off x="1371601" y="2345635"/>
            <a:ext cx="4911392" cy="3583940"/>
          </a:xfrm>
        </p:spPr>
        <p:txBody>
          <a:bodyPr vert="horz" lIns="0" tIns="0" rIns="0" bIns="0" rtlCol="0" anchor="t">
            <a:normAutofit/>
          </a:bodyPr>
          <a:lstStyle/>
          <a:p>
            <a:pPr marL="0" indent="0">
              <a:buNone/>
            </a:pPr>
            <a:r>
              <a:rPr kumimoji="0" lang="en-GB" sz="1600" b="0" i="0" u="none" strike="noStrike" kern="1200" cap="none" spc="0" normalizeH="0" baseline="0" noProof="0">
                <a:ln>
                  <a:noFill/>
                </a:ln>
                <a:effectLst/>
                <a:uLnTx/>
                <a:uFillTx/>
                <a:latin typeface="Arial" panose="020B0604020202020204" pitchFamily="34" charset="0"/>
                <a:ea typeface="+mn-ea"/>
                <a:cs typeface="+mn-cs"/>
              </a:rPr>
              <a:t>In this presentation, we will present a debate discussion based on the two types of care –domiciliary, versus residential care. </a:t>
            </a:r>
            <a:r>
              <a:rPr lang="en-GB" sz="1600">
                <a:latin typeface="Arial" panose="020B0604020202020204" pitchFamily="34" charset="0"/>
              </a:rPr>
              <a:t>It</a:t>
            </a:r>
            <a:r>
              <a:rPr kumimoji="0" lang="en-GB" sz="1600" b="0" i="0" u="none" strike="noStrike" kern="1200" cap="none" spc="0" normalizeH="0" baseline="0" noProof="0">
                <a:ln>
                  <a:noFill/>
                </a:ln>
                <a:effectLst/>
                <a:uLnTx/>
                <a:uFillTx/>
                <a:latin typeface="Arial" panose="020B0604020202020204" pitchFamily="34" charset="0"/>
                <a:ea typeface="+mn-ea"/>
                <a:cs typeface="+mn-cs"/>
              </a:rPr>
              <a:t> will be critically examined for and against whether elderly people are best cared for in their homes. Evaluation and studies supporting arguments will identify the types of elderly care settings and how they are funded and governed by the legislation and policies in the UK.</a:t>
            </a:r>
            <a:endParaRPr lang="en-US" sz="1600"/>
          </a:p>
        </p:txBody>
      </p:sp>
      <p:pic>
        <p:nvPicPr>
          <p:cNvPr id="7" name="Graphic 6" descr="Suburban scene">
            <a:extLst>
              <a:ext uri="{FF2B5EF4-FFF2-40B4-BE49-F238E27FC236}">
                <a16:creationId xmlns:a16="http://schemas.microsoft.com/office/drawing/2014/main" id="{FF4E8950-EE12-1119-64BB-531667DEAFB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4639" y="648307"/>
            <a:ext cx="5090161" cy="5090161"/>
          </a:xfrm>
          <a:prstGeom prst="rect">
            <a:avLst/>
          </a:prstGeom>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8373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747FE9C-9F58-0827-FBA3-E93A17E621E9}"/>
              </a:ext>
            </a:extLst>
          </p:cNvPr>
          <p:cNvSpPr>
            <a:spLocks noGrp="1"/>
          </p:cNvSpPr>
          <p:nvPr>
            <p:ph type="title"/>
          </p:nvPr>
        </p:nvSpPr>
        <p:spPr>
          <a:xfrm>
            <a:off x="681780" y="586855"/>
            <a:ext cx="3131093" cy="3507474"/>
          </a:xfrm>
        </p:spPr>
        <p:txBody>
          <a:bodyPr anchor="b">
            <a:normAutofit/>
          </a:bodyPr>
          <a:lstStyle/>
          <a:p>
            <a:pPr algn="r">
              <a:lnSpc>
                <a:spcPct val="90000"/>
              </a:lnSpc>
            </a:pPr>
            <a:r>
              <a:rPr lang="en-GB" sz="2500">
                <a:solidFill>
                  <a:schemeClr val="bg1"/>
                </a:solidFill>
              </a:rPr>
              <a:t>Old Age, End-of-life care,and Palliative Care Definitions</a:t>
            </a:r>
          </a:p>
        </p:txBody>
      </p:sp>
      <p:sp>
        <p:nvSpPr>
          <p:cNvPr id="3" name="Content Placeholder 2">
            <a:extLst>
              <a:ext uri="{FF2B5EF4-FFF2-40B4-BE49-F238E27FC236}">
                <a16:creationId xmlns:a16="http://schemas.microsoft.com/office/drawing/2014/main" id="{ADD2F9A8-8C3E-DFEA-C2DD-B6243E169AA9}"/>
              </a:ext>
            </a:extLst>
          </p:cNvPr>
          <p:cNvSpPr>
            <a:spLocks noGrp="1"/>
          </p:cNvSpPr>
          <p:nvPr>
            <p:ph idx="1"/>
          </p:nvPr>
        </p:nvSpPr>
        <p:spPr>
          <a:xfrm>
            <a:off x="4478695" y="833535"/>
            <a:ext cx="3222170" cy="5361991"/>
          </a:xfrm>
        </p:spPr>
        <p:txBody>
          <a:bodyPr>
            <a:normAutofit/>
          </a:bodyPr>
          <a:lstStyle/>
          <a:p>
            <a:r>
              <a:rPr lang="en-GB" sz="1600"/>
              <a:t>Old age is the last stage of a human life span, usually defined as 65 years old or older (Britannica, 2024).</a:t>
            </a:r>
          </a:p>
          <a:p>
            <a:r>
              <a:rPr lang="en-GB" sz="1600"/>
              <a:t>Ens-of-life care is care and support delivered in the last period of a person’s life, usually when he is determined to be likely to die in the next 12 months (NHS, 2022).</a:t>
            </a:r>
          </a:p>
          <a:p>
            <a:r>
              <a:rPr lang="en-GB" sz="1600"/>
              <a:t>Palliative care is used to improve the life of a person and his family when they are facing a progressive, life-limiting illness (WHO, 2020).</a:t>
            </a:r>
          </a:p>
        </p:txBody>
      </p:sp>
      <p:pic>
        <p:nvPicPr>
          <p:cNvPr id="5" name="Picture 4" descr="A group of people holding a sign">
            <a:extLst>
              <a:ext uri="{FF2B5EF4-FFF2-40B4-BE49-F238E27FC236}">
                <a16:creationId xmlns:a16="http://schemas.microsoft.com/office/drawing/2014/main" id="{41A2A2B9-F00D-5D69-414D-6D4F22DA68B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15300" y="2325052"/>
            <a:ext cx="3619500" cy="2207895"/>
          </a:xfrm>
          <a:prstGeom prst="rect">
            <a:avLst/>
          </a:prstGeom>
        </p:spPr>
      </p:pic>
      <p:sp>
        <p:nvSpPr>
          <p:cNvPr id="6" name="TextBox 5">
            <a:extLst>
              <a:ext uri="{FF2B5EF4-FFF2-40B4-BE49-F238E27FC236}">
                <a16:creationId xmlns:a16="http://schemas.microsoft.com/office/drawing/2014/main" id="{696A33DB-B247-639B-1CD7-4ED7C7E79EB6}"/>
              </a:ext>
            </a:extLst>
          </p:cNvPr>
          <p:cNvSpPr txBox="1"/>
          <p:nvPr/>
        </p:nvSpPr>
        <p:spPr>
          <a:xfrm>
            <a:off x="8943651" y="4332892"/>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counterview.net/2018/11/indias-50-parents-in-old-age-l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771076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F7AF3-DFEE-0E0A-212C-F8B433B3DDC9}"/>
              </a:ext>
            </a:extLst>
          </p:cNvPr>
          <p:cNvSpPr>
            <a:spLocks noGrp="1"/>
          </p:cNvSpPr>
          <p:nvPr>
            <p:ph type="title"/>
          </p:nvPr>
        </p:nvSpPr>
        <p:spPr>
          <a:xfrm>
            <a:off x="1371600" y="457200"/>
            <a:ext cx="5268036" cy="2140145"/>
          </a:xfrm>
        </p:spPr>
        <p:txBody>
          <a:bodyPr anchor="b">
            <a:normAutofit/>
          </a:bodyPr>
          <a:lstStyle/>
          <a:p>
            <a:pPr>
              <a:lnSpc>
                <a:spcPct val="90000"/>
              </a:lnSpc>
            </a:pPr>
            <a:r>
              <a:rPr lang="en-GB" sz="3100"/>
              <a:t>Types of facilities where end-of-life care is delivered</a:t>
            </a:r>
          </a:p>
        </p:txBody>
      </p:sp>
      <p:sp>
        <p:nvSpPr>
          <p:cNvPr id="3" name="Content Placeholder 2">
            <a:extLst>
              <a:ext uri="{FF2B5EF4-FFF2-40B4-BE49-F238E27FC236}">
                <a16:creationId xmlns:a16="http://schemas.microsoft.com/office/drawing/2014/main" id="{C5B04E5A-C711-268A-2DE4-6B07E14FA5D8}"/>
              </a:ext>
            </a:extLst>
          </p:cNvPr>
          <p:cNvSpPr>
            <a:spLocks noGrp="1"/>
          </p:cNvSpPr>
          <p:nvPr>
            <p:ph idx="1"/>
          </p:nvPr>
        </p:nvSpPr>
        <p:spPr>
          <a:xfrm>
            <a:off x="1371599" y="3054545"/>
            <a:ext cx="5268037" cy="2567508"/>
          </a:xfrm>
        </p:spPr>
        <p:txBody>
          <a:bodyPr anchor="t">
            <a:normAutofit/>
          </a:bodyPr>
          <a:lstStyle/>
          <a:p>
            <a:pPr>
              <a:lnSpc>
                <a:spcPct val="110000"/>
              </a:lnSpc>
            </a:pPr>
            <a:endParaRPr lang="en-GB" sz="1200" dirty="0"/>
          </a:p>
          <a:p>
            <a:pPr marL="0" marR="0" lvl="0" indent="0" defTabSz="914400" rtl="0" eaLnBrk="1" fontAlgn="auto" latinLnBrk="0" hangingPunct="1">
              <a:lnSpc>
                <a:spcPct val="11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Certain settings deliver palliative care such as:</a:t>
            </a:r>
            <a:b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Care homes, home care, hospice care and hospital. The NHS provision of palliative care is a statutory requirement of the Health and Care Act 2022 (NHS, 2024).</a:t>
            </a:r>
            <a:endParaRPr lang="en-GB" sz="1200" dirty="0"/>
          </a:p>
          <a:p>
            <a:pPr>
              <a:lnSpc>
                <a:spcPct val="110000"/>
              </a:lnSpc>
            </a:pPr>
            <a:r>
              <a:rPr lang="en-GB" sz="1200" dirty="0"/>
              <a:t>Care homes</a:t>
            </a:r>
          </a:p>
          <a:p>
            <a:pPr>
              <a:lnSpc>
                <a:spcPct val="110000"/>
              </a:lnSpc>
            </a:pPr>
            <a:r>
              <a:rPr lang="en-GB" sz="1200" dirty="0"/>
              <a:t>Hospitals</a:t>
            </a:r>
          </a:p>
          <a:p>
            <a:pPr>
              <a:lnSpc>
                <a:spcPct val="110000"/>
              </a:lnSpc>
            </a:pPr>
            <a:r>
              <a:rPr lang="en-GB" sz="1200" dirty="0"/>
              <a:t>Hospices</a:t>
            </a:r>
          </a:p>
          <a:p>
            <a:pPr>
              <a:lnSpc>
                <a:spcPct val="110000"/>
              </a:lnSpc>
            </a:pPr>
            <a:r>
              <a:rPr lang="en-GB" sz="1200" dirty="0"/>
              <a:t>Home care (domiciliary care)</a:t>
            </a:r>
          </a:p>
        </p:txBody>
      </p:sp>
      <p:pic>
        <p:nvPicPr>
          <p:cNvPr id="5" name="Picture 4" descr="A nurse serving a person a person">
            <a:extLst>
              <a:ext uri="{FF2B5EF4-FFF2-40B4-BE49-F238E27FC236}">
                <a16:creationId xmlns:a16="http://schemas.microsoft.com/office/drawing/2014/main" id="{84218686-1E51-2504-71AB-0D970171013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190" r="7559" b="-1"/>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22" name="Rectangle 2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70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50DD0D0-A6D9-EA99-F426-746CB6F7024A}"/>
              </a:ext>
            </a:extLst>
          </p:cNvPr>
          <p:cNvSpPr txBox="1"/>
          <p:nvPr/>
        </p:nvSpPr>
        <p:spPr>
          <a:xfrm>
            <a:off x="9562754" y="6657945"/>
            <a:ext cx="262924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olicyoptions.irpp.org/fr/magazines/policy-challenges-for-2020/integrating-care-for-seniors-living-at-hom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912939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DDF373-A922-0040-3995-10593F705810}"/>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3200">
                <a:solidFill>
                  <a:schemeClr val="bg1"/>
                </a:solidFill>
              </a:rPr>
              <a:t>The Gap between the need and availability</a:t>
            </a:r>
          </a:p>
        </p:txBody>
      </p:sp>
      <p:graphicFrame>
        <p:nvGraphicFramePr>
          <p:cNvPr id="5" name="Content Placeholder 2">
            <a:extLst>
              <a:ext uri="{FF2B5EF4-FFF2-40B4-BE49-F238E27FC236}">
                <a16:creationId xmlns:a16="http://schemas.microsoft.com/office/drawing/2014/main" id="{773574DD-5576-901D-65E2-5934A3DE683A}"/>
              </a:ext>
            </a:extLst>
          </p:cNvPr>
          <p:cNvGraphicFramePr>
            <a:graphicFrameLocks noGrp="1"/>
          </p:cNvGraphicFramePr>
          <p:nvPr>
            <p:ph idx="1"/>
            <p:extLst>
              <p:ext uri="{D42A27DB-BD31-4B8C-83A1-F6EECF244321}">
                <p14:modId xmlns:p14="http://schemas.microsoft.com/office/powerpoint/2010/main" val="911218124"/>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7134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D9D89B5-CCAB-4617-B70E-501DBE3C8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B8349A-4D6A-5DD8-ACB1-FE2E06D4326A}"/>
              </a:ext>
            </a:extLst>
          </p:cNvPr>
          <p:cNvSpPr>
            <a:spLocks noGrp="1"/>
          </p:cNvSpPr>
          <p:nvPr>
            <p:ph type="title"/>
          </p:nvPr>
        </p:nvSpPr>
        <p:spPr>
          <a:xfrm>
            <a:off x="917275" y="4583953"/>
            <a:ext cx="4685857" cy="1465973"/>
          </a:xfrm>
        </p:spPr>
        <p:txBody>
          <a:bodyPr anchor="t">
            <a:normAutofit/>
          </a:bodyPr>
          <a:lstStyle/>
          <a:p>
            <a:r>
              <a:rPr lang="en-GB" sz="2800" dirty="0"/>
              <a:t>Planning for end-of-life</a:t>
            </a:r>
          </a:p>
        </p:txBody>
      </p:sp>
      <p:pic>
        <p:nvPicPr>
          <p:cNvPr id="6" name="Picture 5" descr="A close-up of words&#10;&#10;Description automatically generated">
            <a:extLst>
              <a:ext uri="{FF2B5EF4-FFF2-40B4-BE49-F238E27FC236}">
                <a16:creationId xmlns:a16="http://schemas.microsoft.com/office/drawing/2014/main" id="{2933B61D-ED48-3F96-1FF7-7A8EC742B35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497" b="15242"/>
          <a:stretch/>
        </p:blipFill>
        <p:spPr>
          <a:xfrm>
            <a:off x="20" y="432"/>
            <a:ext cx="12191980" cy="4244759"/>
          </a:xfrm>
          <a:prstGeom prst="rect">
            <a:avLst/>
          </a:prstGeom>
        </p:spPr>
      </p:pic>
      <p:sp>
        <p:nvSpPr>
          <p:cNvPr id="3" name="Content Placeholder 2">
            <a:extLst>
              <a:ext uri="{FF2B5EF4-FFF2-40B4-BE49-F238E27FC236}">
                <a16:creationId xmlns:a16="http://schemas.microsoft.com/office/drawing/2014/main" id="{1E7B14AB-E2D6-DF09-F076-1DBC9710A8FC}"/>
              </a:ext>
            </a:extLst>
          </p:cNvPr>
          <p:cNvSpPr>
            <a:spLocks noGrp="1"/>
          </p:cNvSpPr>
          <p:nvPr>
            <p:ph idx="1"/>
          </p:nvPr>
        </p:nvSpPr>
        <p:spPr>
          <a:xfrm>
            <a:off x="6096000" y="4583953"/>
            <a:ext cx="5638800" cy="1465973"/>
          </a:xfrm>
        </p:spPr>
        <p:txBody>
          <a:bodyPr>
            <a:normAutofit/>
          </a:bodyPr>
          <a:lstStyle/>
          <a:p>
            <a:r>
              <a:rPr lang="en-GB" sz="1400" dirty="0"/>
              <a:t>Living wills (NHS, 2020)</a:t>
            </a:r>
          </a:p>
          <a:p>
            <a:r>
              <a:rPr lang="en-GB" sz="1400" dirty="0"/>
              <a:t>DNAR (CQC, 2022)</a:t>
            </a:r>
          </a:p>
          <a:p>
            <a:r>
              <a:rPr lang="en-GB" sz="1400" dirty="0"/>
              <a:t>Euthanasia (NHS, 2023)</a:t>
            </a:r>
          </a:p>
          <a:p>
            <a:r>
              <a:rPr lang="en-GB" sz="1400" dirty="0"/>
              <a:t>Assisted dying (</a:t>
            </a:r>
            <a:r>
              <a:rPr lang="en-GB" sz="1400" dirty="0" err="1"/>
              <a:t>RightToLife</a:t>
            </a:r>
            <a:r>
              <a:rPr lang="en-GB" sz="1400" dirty="0"/>
              <a:t>, 2022)</a:t>
            </a:r>
          </a:p>
        </p:txBody>
      </p:sp>
      <p:sp>
        <p:nvSpPr>
          <p:cNvPr id="23" name="Rectangle 22">
            <a:extLst>
              <a:ext uri="{FF2B5EF4-FFF2-40B4-BE49-F238E27FC236}">
                <a16:creationId xmlns:a16="http://schemas.microsoft.com/office/drawing/2014/main" id="{955DEFE8-24AF-47F7-B020-D4D76ABA1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EAE3873-25FC-4346-B1D5-82E5F9D95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67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1203B28-04AA-46D5-710C-248A63ABCF54}"/>
              </a:ext>
            </a:extLst>
          </p:cNvPr>
          <p:cNvSpPr txBox="1"/>
          <p:nvPr/>
        </p:nvSpPr>
        <p:spPr>
          <a:xfrm>
            <a:off x="9400851" y="4045136"/>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weightymatters.ca/2016/09/saturday-stories-muscle-confus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782594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DA6EA-4027-3180-F5A6-D5EDD6DAA5F3}"/>
              </a:ext>
            </a:extLst>
          </p:cNvPr>
          <p:cNvSpPr>
            <a:spLocks noGrp="1"/>
          </p:cNvSpPr>
          <p:nvPr>
            <p:ph type="title"/>
          </p:nvPr>
        </p:nvSpPr>
        <p:spPr>
          <a:xfrm>
            <a:off x="796507" y="457201"/>
            <a:ext cx="10068975" cy="1066800"/>
          </a:xfrm>
        </p:spPr>
        <p:txBody>
          <a:bodyPr vert="horz" lIns="0" tIns="0" rIns="0" bIns="0" rtlCol="0" anchor="b">
            <a:noAutofit/>
          </a:bodyPr>
          <a:lstStyle/>
          <a:p>
            <a:pPr>
              <a:lnSpc>
                <a:spcPct val="90000"/>
              </a:lnSpc>
            </a:pPr>
            <a:r>
              <a:rPr lang="en-GB" sz="4400" dirty="0"/>
              <a:t>RESIDENTIAL CARE DEFINED</a:t>
            </a:r>
          </a:p>
        </p:txBody>
      </p:sp>
      <p:sp>
        <p:nvSpPr>
          <p:cNvPr id="3" name="Content Placeholder 2">
            <a:extLst>
              <a:ext uri="{FF2B5EF4-FFF2-40B4-BE49-F238E27FC236}">
                <a16:creationId xmlns:a16="http://schemas.microsoft.com/office/drawing/2014/main" id="{3416D868-B26F-D544-5A1D-54E3551DB851}"/>
              </a:ext>
            </a:extLst>
          </p:cNvPr>
          <p:cNvSpPr>
            <a:spLocks noGrp="1"/>
          </p:cNvSpPr>
          <p:nvPr>
            <p:ph idx="1"/>
          </p:nvPr>
        </p:nvSpPr>
        <p:spPr>
          <a:xfrm>
            <a:off x="969035" y="1980775"/>
            <a:ext cx="5865905" cy="3632824"/>
          </a:xfrm>
        </p:spPr>
        <p:txBody>
          <a:bodyPr anchor="t">
            <a:normAutofit/>
          </a:bodyPr>
          <a:lstStyle/>
          <a:p>
            <a:pPr marL="0" indent="0">
              <a:buNone/>
            </a:pPr>
            <a:endParaRPr lang="en-GB" sz="1800" b="1" dirty="0">
              <a:latin typeface="Arial"/>
              <a:cs typeface="Arial"/>
            </a:endParaRPr>
          </a:p>
          <a:p>
            <a:r>
              <a:rPr lang="en-GB" sz="1800" b="1" dirty="0">
                <a:latin typeface="Arial" panose="020B0604020202020204" pitchFamily="34" charset="0"/>
                <a:cs typeface="Arial" panose="020B0604020202020204" pitchFamily="34" charset="0"/>
              </a:rPr>
              <a:t>It is an alternative care option for the elderly who can no longer live independently (Times, 2024).</a:t>
            </a:r>
          </a:p>
          <a:p>
            <a:r>
              <a:rPr lang="en-GB" sz="1800" b="1" dirty="0">
                <a:latin typeface="Arial" panose="020B0604020202020204" pitchFamily="34" charset="0"/>
                <a:cs typeface="Arial" panose="020B0604020202020204" pitchFamily="34" charset="0"/>
              </a:rPr>
              <a:t>It is the best option for someone who is struggling to live alone, has a complex medical condition that needs 24-hour supervision, and has had a ‘needs assessment’ suggesting that residential care is possibly the best choice for that person (NHS, 2019).</a:t>
            </a:r>
          </a:p>
          <a:p>
            <a:endParaRPr lang="en-GB" sz="1800" b="1"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p:txBody>
      </p:sp>
      <p:pic>
        <p:nvPicPr>
          <p:cNvPr id="5" name="Picture 4" descr="A doctor holding a patient's hand">
            <a:extLst>
              <a:ext uri="{FF2B5EF4-FFF2-40B4-BE49-F238E27FC236}">
                <a16:creationId xmlns:a16="http://schemas.microsoft.com/office/drawing/2014/main" id="{3594CC27-52BA-6E12-7F2C-CCBF00EC812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376" r="-2" b="-2"/>
          <a:stretch/>
        </p:blipFill>
        <p:spPr>
          <a:xfrm>
            <a:off x="7646838" y="1980775"/>
            <a:ext cx="3748858" cy="3632824"/>
          </a:xfrm>
          <a:prstGeom prst="rect">
            <a:avLst/>
          </a:prstGeom>
        </p:spPr>
      </p:pic>
      <p:sp>
        <p:nvSpPr>
          <p:cNvPr id="22" name="Rectangle 21">
            <a:extLst>
              <a:ext uri="{FF2B5EF4-FFF2-40B4-BE49-F238E27FC236}">
                <a16:creationId xmlns:a16="http://schemas.microsoft.com/office/drawing/2014/main" id="{30563404-8DA1-408B-B56C-EF5733DAA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31CC731-E2EC-4834-B848-101CC2756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tx2">
                  <a:lumMod val="50000"/>
                  <a:lumOff val="50000"/>
                  <a:alpha val="3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CA69DF7-BCF1-9CA3-5945-F1A19BE53BAC}"/>
              </a:ext>
            </a:extLst>
          </p:cNvPr>
          <p:cNvSpPr txBox="1"/>
          <p:nvPr/>
        </p:nvSpPr>
        <p:spPr>
          <a:xfrm>
            <a:off x="8766450" y="5413544"/>
            <a:ext cx="262924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myfuturedotcom/605249150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407925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282EB-1C65-DFBC-6847-829023381B53}"/>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3200">
                <a:solidFill>
                  <a:schemeClr val="bg1"/>
                </a:solidFill>
              </a:rPr>
              <a:t>Benefits of residential care for elderly people</a:t>
            </a:r>
          </a:p>
        </p:txBody>
      </p:sp>
      <p:graphicFrame>
        <p:nvGraphicFramePr>
          <p:cNvPr id="35" name="Content Placeholder 2">
            <a:extLst>
              <a:ext uri="{FF2B5EF4-FFF2-40B4-BE49-F238E27FC236}">
                <a16:creationId xmlns:a16="http://schemas.microsoft.com/office/drawing/2014/main" id="{A4BFF062-EBD7-F143-A887-26CDD1C4D38D}"/>
              </a:ext>
            </a:extLst>
          </p:cNvPr>
          <p:cNvGraphicFramePr>
            <a:graphicFrameLocks noGrp="1"/>
          </p:cNvGraphicFramePr>
          <p:nvPr>
            <p:ph idx="1"/>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6901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9B9E6-E39A-D14C-AE37-992AA4A2F024}"/>
              </a:ext>
            </a:extLst>
          </p:cNvPr>
          <p:cNvSpPr>
            <a:spLocks noGrp="1"/>
          </p:cNvSpPr>
          <p:nvPr>
            <p:ph type="title"/>
          </p:nvPr>
        </p:nvSpPr>
        <p:spPr>
          <a:xfrm>
            <a:off x="659912" y="173622"/>
            <a:ext cx="10393910" cy="1041722"/>
          </a:xfrm>
        </p:spPr>
        <p:txBody>
          <a:bodyPr>
            <a:normAutofit fontScale="90000"/>
          </a:bodyPr>
          <a:lstStyle/>
          <a:p>
            <a:r>
              <a:rPr lang="en-US" dirty="0"/>
              <a:t>Disadvantages of Residential care</a:t>
            </a:r>
          </a:p>
        </p:txBody>
      </p:sp>
      <p:sp>
        <p:nvSpPr>
          <p:cNvPr id="4" name="Content Placeholder 5">
            <a:extLst>
              <a:ext uri="{FF2B5EF4-FFF2-40B4-BE49-F238E27FC236}">
                <a16:creationId xmlns:a16="http://schemas.microsoft.com/office/drawing/2014/main" id="{26BFBBEF-1295-7B0E-0BAE-96C829BD2884}"/>
              </a:ext>
            </a:extLst>
          </p:cNvPr>
          <p:cNvSpPr txBox="1">
            <a:spLocks/>
          </p:cNvSpPr>
          <p:nvPr/>
        </p:nvSpPr>
        <p:spPr>
          <a:xfrm>
            <a:off x="659912" y="1331089"/>
            <a:ext cx="10393910" cy="4942390"/>
          </a:xfrm>
          <a:prstGeom prst="rect">
            <a:avLst/>
          </a:prstGeom>
          <a:solidFill>
            <a:srgbClr val="F49ECB"/>
          </a:solidFill>
        </p:spPr>
        <p:txBody>
          <a:bodyPr>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High costs – Residential care are typically the most expensive  care option. costs of residential care substantial often exceeding the financial means of individuals or families(Hellawell,2023)</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Limited privacy, the loss of independence and control can be hard to adjust to everyday (Eximussupport,2024).</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Absence of family and friends can result in loneliness, despite living in community with lots of people (Walsh, 2023). </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Emotional Impact – This can be emotionally challenging for both residents and families, due to the transition to residential (Hellawell,2023)</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Required support for residents will need to be timetabled, meaning there is a schedule for what time they eat, get up and go to bed.  There is less freedom( Eximussupport.2024). </a:t>
            </a:r>
          </a:p>
        </p:txBody>
      </p:sp>
    </p:spTree>
    <p:extLst>
      <p:ext uri="{BB962C8B-B14F-4D97-AF65-F5344CB8AC3E}">
        <p14:creationId xmlns:p14="http://schemas.microsoft.com/office/powerpoint/2010/main" val="1665899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9"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useBgFill="1">
        <p:nvSpPr>
          <p:cNvPr id="30" name="Rectangle 13">
            <a:extLst>
              <a:ext uri="{FF2B5EF4-FFF2-40B4-BE49-F238E27FC236}">
                <a16:creationId xmlns:a16="http://schemas.microsoft.com/office/drawing/2014/main" id="{D4605347-2613-41EB-8B87-A77912065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35761B33-66F4-AFF0-FAA3-14CEACB8D870}"/>
              </a:ext>
            </a:extLst>
          </p:cNvPr>
          <p:cNvSpPr>
            <a:spLocks noGrp="1"/>
          </p:cNvSpPr>
          <p:nvPr>
            <p:ph type="title"/>
          </p:nvPr>
        </p:nvSpPr>
        <p:spPr>
          <a:xfrm>
            <a:off x="457200" y="771580"/>
            <a:ext cx="6210617" cy="939881"/>
          </a:xfrm>
        </p:spPr>
        <p:txBody>
          <a:bodyPr vert="horz" lIns="0" tIns="0" rIns="0" bIns="0" rtlCol="0" anchor="b">
            <a:normAutofit fontScale="90000"/>
          </a:bodyPr>
          <a:lstStyle/>
          <a:p>
            <a:pPr>
              <a:lnSpc>
                <a:spcPct val="90000"/>
              </a:lnSpc>
            </a:pPr>
            <a:r>
              <a:rPr lang="en-US" sz="4000"/>
              <a:t>Definition of Domiciliary care</a:t>
            </a:r>
          </a:p>
        </p:txBody>
      </p:sp>
      <p:sp>
        <p:nvSpPr>
          <p:cNvPr id="4" name="TextBox 3">
            <a:extLst>
              <a:ext uri="{FF2B5EF4-FFF2-40B4-BE49-F238E27FC236}">
                <a16:creationId xmlns:a16="http://schemas.microsoft.com/office/drawing/2014/main" id="{38C80624-0D7C-E789-25D6-27D63FCEBD0E}"/>
              </a:ext>
            </a:extLst>
          </p:cNvPr>
          <p:cNvSpPr txBox="1"/>
          <p:nvPr/>
        </p:nvSpPr>
        <p:spPr>
          <a:xfrm>
            <a:off x="286571" y="2366553"/>
            <a:ext cx="6599167" cy="3590212"/>
          </a:xfrm>
          <a:prstGeom prst="rect">
            <a:avLst/>
          </a:prstGeom>
        </p:spPr>
        <p:txBody>
          <a:bodyPr vert="horz" lIns="0" tIns="0" rIns="0" bIns="0" rtlCol="0" anchor="t">
            <a:normAutofit/>
          </a:bodyPr>
          <a:lstStyle/>
          <a:p>
            <a:pPr marL="0" marR="0" lvl="0" indent="-228600" algn="l" defTabSz="914400" rtl="0" eaLnBrk="1" fontAlgn="auto" latinLnBrk="0" hangingPunct="1">
              <a:lnSpc>
                <a:spcPct val="11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Domiciliary care is defined as services such as home carers or private care put in place to support individuals to live independently in their own homes. According to The Health of Department, ‘services may involve routine household tasks within or outside the home, personal care of the client and other associated domestic services necessary’(GOV,2024)</a:t>
            </a:r>
            <a:b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endPar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5" name="Picture 2" descr="Call to Care to the rescue – Social care">
            <a:extLst>
              <a:ext uri="{FF2B5EF4-FFF2-40B4-BE49-F238E27FC236}">
                <a16:creationId xmlns:a16="http://schemas.microsoft.com/office/drawing/2014/main" id="{B67FDDC6-6C10-E16B-E8C8-29D31982D2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568" r="24989" b="-1"/>
          <a:stretch/>
        </p:blipFill>
        <p:spPr bwMode="auto">
          <a:xfrm>
            <a:off x="7103660" y="1"/>
            <a:ext cx="4631140" cy="5745706"/>
          </a:xfrm>
          <a:prstGeom prst="rect">
            <a:avLst/>
          </a:prstGeom>
          <a:noFill/>
          <a:extLst>
            <a:ext uri="{909E8E84-426E-40DD-AFC4-6F175D3DCCD1}">
              <a14:hiddenFill xmlns:a14="http://schemas.microsoft.com/office/drawing/2010/main">
                <a:solidFill>
                  <a:srgbClr val="FFFFFF"/>
                </a:solidFill>
              </a14:hiddenFill>
            </a:ext>
          </a:extLst>
        </p:spPr>
      </p:pic>
      <p:sp>
        <p:nvSpPr>
          <p:cNvPr id="31" name="Rectangle 15">
            <a:extLst>
              <a:ext uri="{FF2B5EF4-FFF2-40B4-BE49-F238E27FC236}">
                <a16:creationId xmlns:a16="http://schemas.microsoft.com/office/drawing/2014/main" id="{5B03C481-2433-4417-965E-BECB9D12A1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2" name="Rectangle 17">
            <a:extLst>
              <a:ext uri="{FF2B5EF4-FFF2-40B4-BE49-F238E27FC236}">
                <a16:creationId xmlns:a16="http://schemas.microsoft.com/office/drawing/2014/main" id="{A4786A78-84CD-4AC4-B2E4-2BFDC38D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0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Tree>
    <p:extLst>
      <p:ext uri="{BB962C8B-B14F-4D97-AF65-F5344CB8AC3E}">
        <p14:creationId xmlns:p14="http://schemas.microsoft.com/office/powerpoint/2010/main" val="416122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0" name="Rectangle 29">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1" name="Rectangle 30">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32" name="Rectangle 31">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33" name="Rectangle 32">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4" name="Rectangle 33">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CEE282EB-1C65-DFBC-6847-829023381B53}"/>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3200" dirty="0">
                <a:solidFill>
                  <a:schemeClr val="bg1"/>
                </a:solidFill>
              </a:rPr>
              <a:t>Benefits of DOMICILIARY care for elderly people</a:t>
            </a:r>
          </a:p>
        </p:txBody>
      </p:sp>
      <p:sp>
        <p:nvSpPr>
          <p:cNvPr id="3" name="Content Placeholder 3">
            <a:extLst>
              <a:ext uri="{FF2B5EF4-FFF2-40B4-BE49-F238E27FC236}">
                <a16:creationId xmlns:a16="http://schemas.microsoft.com/office/drawing/2014/main" id="{2050EB8C-06EC-3B15-0450-F3E68AC96B7D}"/>
              </a:ext>
            </a:extLst>
          </p:cNvPr>
          <p:cNvSpPr txBox="1">
            <a:spLocks/>
          </p:cNvSpPr>
          <p:nvPr/>
        </p:nvSpPr>
        <p:spPr>
          <a:xfrm>
            <a:off x="0" y="1764833"/>
            <a:ext cx="7701054" cy="4718740"/>
          </a:xfrm>
          <a:prstGeom prst="rect">
            <a:avLst/>
          </a:prstGeom>
          <a:solidFill>
            <a:srgbClr val="ABFFCB"/>
          </a:solidFill>
        </p:spPr>
        <p:txBody>
          <a:bodyPr>
            <a:normAutofit fontScale="92500"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br>
              <a:rPr kumimoji="0" lang="en-GB" sz="2000" b="0" i="0" u="none" strike="noStrike" kern="1200" cap="none" spc="0" normalizeH="0" baseline="0" noProof="0" dirty="0">
                <a:ln>
                  <a:noFill/>
                </a:ln>
                <a:solidFill>
                  <a:srgbClr val="000000"/>
                </a:solidFill>
                <a:effectLst/>
                <a:uLnTx/>
                <a:uFillTx/>
                <a:latin typeface="Avenir Next LT Pro"/>
                <a:ea typeface="+mn-ea"/>
                <a:cs typeface="+mn-cs"/>
              </a:rPr>
            </a:br>
            <a:r>
              <a:rPr kumimoji="0" lang="en-GB" sz="20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Personalised care in the comfort of your own home allowing you to continue living your life on your own terms (NHS,2024). </a:t>
            </a:r>
            <a:br>
              <a:rPr kumimoji="0" lang="en-GB" sz="2000" b="0" i="0" u="none" strike="noStrike" kern="1200" cap="none" spc="0" normalizeH="0" baseline="0" noProof="0" dirty="0">
                <a:ln>
                  <a:noFill/>
                </a:ln>
                <a:solidFill>
                  <a:srgbClr val="000000"/>
                </a:solidFill>
                <a:effectLst/>
                <a:uLnTx/>
                <a:uFillTx/>
                <a:latin typeface="Avenir Next LT Pro"/>
                <a:ea typeface="+mn-ea"/>
                <a:cs typeface="+mn-cs"/>
              </a:rPr>
            </a:br>
            <a:br>
              <a:rPr kumimoji="0" lang="en-GB" sz="2000" b="0" i="0" u="none" strike="noStrike" kern="1200" cap="none" spc="0" normalizeH="0" baseline="0" noProof="0" dirty="0">
                <a:ln>
                  <a:noFill/>
                </a:ln>
                <a:solidFill>
                  <a:srgbClr val="000000"/>
                </a:solidFill>
                <a:effectLst/>
                <a:uLnTx/>
                <a:uFillTx/>
                <a:latin typeface="Avenir Next LT Pro"/>
                <a:ea typeface="+mn-ea"/>
                <a:cs typeface="+mn-cs"/>
              </a:rPr>
            </a:br>
            <a:r>
              <a:rPr kumimoji="0" lang="en-GB" sz="20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Tailored support promoting independence by</a:t>
            </a:r>
            <a:br>
              <a:rPr kumimoji="0" lang="en-GB" sz="2000" b="0" i="0" u="none" strike="noStrike" kern="1200" cap="none" spc="0" normalizeH="0" baseline="0" noProof="0" dirty="0">
                <a:ln>
                  <a:noFill/>
                </a:ln>
                <a:solidFill>
                  <a:srgbClr val="000000"/>
                </a:solidFill>
                <a:effectLst/>
                <a:uLnTx/>
                <a:uFillTx/>
                <a:latin typeface="Avenir Next LT Pro"/>
                <a:ea typeface="+mn-ea"/>
                <a:cs typeface="+mn-cs"/>
              </a:rPr>
            </a:br>
            <a:r>
              <a:rPr kumimoji="0" lang="en-GB" sz="20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enabling individuals to live in their own home with emotional support and companionship (Nurselinecs,2024).</a:t>
            </a:r>
            <a:br>
              <a:rPr kumimoji="0" lang="en-GB" sz="2000" b="0" i="0" u="none" strike="noStrike" kern="1200" cap="none" spc="0" normalizeH="0" baseline="0" noProof="0" dirty="0">
                <a:ln>
                  <a:noFill/>
                </a:ln>
                <a:solidFill>
                  <a:srgbClr val="000000"/>
                </a:solidFill>
                <a:effectLst/>
                <a:uLnTx/>
                <a:uFillTx/>
                <a:latin typeface="Avenir Next LT Pro"/>
                <a:ea typeface="+mn-ea"/>
                <a:cs typeface="+mn-cs"/>
              </a:rPr>
            </a:br>
            <a:br>
              <a:rPr kumimoji="0" lang="en-GB" sz="2000" b="0" i="0" u="none" strike="noStrike" kern="1200" cap="none" spc="0" normalizeH="0" baseline="0" noProof="0" dirty="0">
                <a:ln>
                  <a:noFill/>
                </a:ln>
                <a:solidFill>
                  <a:srgbClr val="000000"/>
                </a:solidFill>
                <a:effectLst/>
                <a:uLnTx/>
                <a:uFillTx/>
                <a:latin typeface="Avenir Next LT Pro"/>
                <a:ea typeface="+mn-ea"/>
                <a:cs typeface="+mn-cs"/>
              </a:rPr>
            </a:br>
            <a:r>
              <a:rPr kumimoji="0" lang="en-GB" sz="20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Domiciliary care can be cost effective it does include self- funding and government assistance(NIHR, 2022)</a:t>
            </a:r>
            <a:br>
              <a:rPr kumimoji="0" lang="en-GB" sz="2000" b="0" i="0" u="none" strike="noStrike" kern="1200" cap="none" spc="0" normalizeH="0" baseline="0" noProof="0" dirty="0">
                <a:ln>
                  <a:noFill/>
                </a:ln>
                <a:solidFill>
                  <a:srgbClr val="000000"/>
                </a:solidFill>
                <a:effectLst/>
                <a:uLnTx/>
                <a:uFillTx/>
                <a:latin typeface="Avenir Next LT Pro"/>
                <a:ea typeface="+mn-ea"/>
                <a:cs typeface="+mn-cs"/>
              </a:rPr>
            </a:br>
            <a:br>
              <a:rPr kumimoji="0" lang="en-GB" sz="2000" b="0" i="0" u="none" strike="noStrike" kern="1200" cap="none" spc="0" normalizeH="0" baseline="0" noProof="0" dirty="0">
                <a:ln>
                  <a:noFill/>
                </a:ln>
                <a:solidFill>
                  <a:srgbClr val="000000"/>
                </a:solidFill>
                <a:effectLst/>
                <a:uLnTx/>
                <a:uFillTx/>
                <a:latin typeface="Avenir Next LT Pro"/>
                <a:ea typeface="+mn-ea"/>
                <a:cs typeface="+mn-cs"/>
              </a:rPr>
            </a:br>
            <a:r>
              <a:rPr kumimoji="0" lang="en-GB" sz="20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There is more privacy and dignity within the domiciliary care which is beneficial for the patient to feel empowered and independent (Thamescare,2024).</a:t>
            </a:r>
            <a:endParaRPr kumimoji="0" lang="en-GB" sz="2000" b="0" i="0" u="none" strike="noStrike" kern="1200" cap="none" spc="0" normalizeH="0" baseline="0" noProof="0" dirty="0">
              <a:ln>
                <a:noFill/>
              </a:ln>
              <a:solidFill>
                <a:srgbClr val="000000"/>
              </a:solidFill>
              <a:effectLst/>
              <a:uLnTx/>
              <a:uFillTx/>
              <a:latin typeface="Avenir Next LT Pro"/>
              <a:ea typeface="+mn-ea"/>
              <a:cs typeface="+mn-cs"/>
            </a:endParaRPr>
          </a:p>
        </p:txBody>
      </p:sp>
      <p:grpSp>
        <p:nvGrpSpPr>
          <p:cNvPr id="8" name="Group 7">
            <a:extLst>
              <a:ext uri="{FF2B5EF4-FFF2-40B4-BE49-F238E27FC236}">
                <a16:creationId xmlns:a16="http://schemas.microsoft.com/office/drawing/2014/main" id="{EF5FD2FD-85C2-36DD-1002-6E8BC01481E6}"/>
              </a:ext>
            </a:extLst>
          </p:cNvPr>
          <p:cNvGrpSpPr/>
          <p:nvPr/>
        </p:nvGrpSpPr>
        <p:grpSpPr>
          <a:xfrm>
            <a:off x="7910109" y="1880101"/>
            <a:ext cx="2092935" cy="1255761"/>
            <a:chOff x="1016703" y="1679"/>
            <a:chExt cx="2092935" cy="1255761"/>
          </a:xfrm>
        </p:grpSpPr>
        <p:sp>
          <p:nvSpPr>
            <p:cNvPr id="9" name="Rectangle 8">
              <a:extLst>
                <a:ext uri="{FF2B5EF4-FFF2-40B4-BE49-F238E27FC236}">
                  <a16:creationId xmlns:a16="http://schemas.microsoft.com/office/drawing/2014/main" id="{82ED400D-858B-C474-D03B-6D2043C4E51A}"/>
                </a:ext>
              </a:extLst>
            </p:cNvPr>
            <p:cNvSpPr/>
            <p:nvPr/>
          </p:nvSpPr>
          <p:spPr>
            <a:xfrm>
              <a:off x="1016703" y="1679"/>
              <a:ext cx="2092935" cy="1255761"/>
            </a:xfrm>
            <a:prstGeom prst="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0" name="TextBox 9">
              <a:extLst>
                <a:ext uri="{FF2B5EF4-FFF2-40B4-BE49-F238E27FC236}">
                  <a16:creationId xmlns:a16="http://schemas.microsoft.com/office/drawing/2014/main" id="{0A72C261-5649-0945-5B93-5389CB07DB5A}"/>
                </a:ext>
              </a:extLst>
            </p:cNvPr>
            <p:cNvSpPr txBox="1"/>
            <p:nvPr/>
          </p:nvSpPr>
          <p:spPr>
            <a:xfrm>
              <a:off x="1016703" y="1679"/>
              <a:ext cx="2092935" cy="12557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marR="0" lvl="0" indent="0" algn="ctr" defTabSz="844550" rtl="0" eaLnBrk="1" fontAlgn="auto" latinLnBrk="0" hangingPunct="1">
                <a:lnSpc>
                  <a:spcPct val="90000"/>
                </a:lnSpc>
                <a:spcBef>
                  <a:spcPct val="0"/>
                </a:spcBef>
                <a:spcAft>
                  <a:spcPct val="35000"/>
                </a:spcAft>
                <a:buClrTx/>
                <a:buSzTx/>
                <a:buFontTx/>
                <a:buNone/>
                <a:tabLst/>
                <a:defRPr/>
              </a:pPr>
              <a:r>
                <a:rPr kumimoji="0" lang="en-US" sz="1900" b="0" i="0" u="none" strike="noStrike" kern="1200" cap="none" spc="0" normalizeH="0" baseline="0" noProof="0" dirty="0">
                  <a:ln>
                    <a:noFill/>
                  </a:ln>
                  <a:solidFill>
                    <a:srgbClr val="FFFFFF"/>
                  </a:solidFill>
                  <a:effectLst/>
                  <a:uLnTx/>
                  <a:uFillTx/>
                  <a:latin typeface="Avenir Next LT Pro"/>
                  <a:ea typeface="+mn-ea"/>
                  <a:cs typeface="+mn-cs"/>
                </a:rPr>
                <a:t>Comfort in your </a:t>
              </a:r>
            </a:p>
            <a:p>
              <a:pPr marL="0" marR="0" lvl="0" indent="0" algn="ctr" defTabSz="844550" rtl="0" eaLnBrk="1" fontAlgn="auto" latinLnBrk="0" hangingPunct="1">
                <a:lnSpc>
                  <a:spcPct val="90000"/>
                </a:lnSpc>
                <a:spcBef>
                  <a:spcPct val="0"/>
                </a:spcBef>
                <a:spcAft>
                  <a:spcPct val="35000"/>
                </a:spcAft>
                <a:buClrTx/>
                <a:buSzTx/>
                <a:buFontTx/>
                <a:buNone/>
                <a:tabLst/>
                <a:defRPr/>
              </a:pPr>
              <a:r>
                <a:rPr kumimoji="0" lang="en-US" sz="1900" b="0" i="0" u="none" strike="noStrike" kern="1200" cap="none" spc="0" normalizeH="0" baseline="0" noProof="0" dirty="0">
                  <a:ln>
                    <a:noFill/>
                  </a:ln>
                  <a:solidFill>
                    <a:srgbClr val="FFFFFF"/>
                  </a:solidFill>
                  <a:effectLst/>
                  <a:uLnTx/>
                  <a:uFillTx/>
                  <a:latin typeface="Avenir Next LT Pro"/>
                  <a:ea typeface="+mn-ea"/>
                  <a:cs typeface="+mn-cs"/>
                </a:rPr>
                <a:t>Own Home</a:t>
              </a:r>
            </a:p>
          </p:txBody>
        </p:sp>
      </p:grpSp>
      <p:grpSp>
        <p:nvGrpSpPr>
          <p:cNvPr id="11" name="Group 10">
            <a:extLst>
              <a:ext uri="{FF2B5EF4-FFF2-40B4-BE49-F238E27FC236}">
                <a16:creationId xmlns:a16="http://schemas.microsoft.com/office/drawing/2014/main" id="{49A41FD1-263B-C913-F529-F005640D7883}"/>
              </a:ext>
            </a:extLst>
          </p:cNvPr>
          <p:cNvGrpSpPr/>
          <p:nvPr/>
        </p:nvGrpSpPr>
        <p:grpSpPr>
          <a:xfrm>
            <a:off x="7743897" y="5100445"/>
            <a:ext cx="2011024" cy="1383128"/>
            <a:chOff x="1016702" y="-162955"/>
            <a:chExt cx="2092936" cy="1420395"/>
          </a:xfrm>
        </p:grpSpPr>
        <p:sp>
          <p:nvSpPr>
            <p:cNvPr id="12" name="Rectangle 11">
              <a:extLst>
                <a:ext uri="{FF2B5EF4-FFF2-40B4-BE49-F238E27FC236}">
                  <a16:creationId xmlns:a16="http://schemas.microsoft.com/office/drawing/2014/main" id="{F1FD35FB-73AD-1CD0-2291-C3F89EC60077}"/>
                </a:ext>
              </a:extLst>
            </p:cNvPr>
            <p:cNvSpPr/>
            <p:nvPr/>
          </p:nvSpPr>
          <p:spPr>
            <a:xfrm>
              <a:off x="1016703" y="1679"/>
              <a:ext cx="2092935" cy="1255761"/>
            </a:xfrm>
            <a:prstGeom prst="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3" name="TextBox 12">
              <a:extLst>
                <a:ext uri="{FF2B5EF4-FFF2-40B4-BE49-F238E27FC236}">
                  <a16:creationId xmlns:a16="http://schemas.microsoft.com/office/drawing/2014/main" id="{DD5A5545-F2DA-F714-8E7C-DC6CC78BA966}"/>
                </a:ext>
              </a:extLst>
            </p:cNvPr>
            <p:cNvSpPr txBox="1"/>
            <p:nvPr/>
          </p:nvSpPr>
          <p:spPr>
            <a:xfrm>
              <a:off x="1016702" y="-162955"/>
              <a:ext cx="2092935" cy="12557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marR="0" lvl="0" indent="0" algn="ctr" defTabSz="844550" rtl="0" eaLnBrk="1" fontAlgn="auto" latinLnBrk="0" hangingPunct="1">
                <a:lnSpc>
                  <a:spcPct val="90000"/>
                </a:lnSpc>
                <a:spcBef>
                  <a:spcPct val="0"/>
                </a:spcBef>
                <a:spcAft>
                  <a:spcPct val="35000"/>
                </a:spcAft>
                <a:buClrTx/>
                <a:buSzTx/>
                <a:buFontTx/>
                <a:buNone/>
                <a:tabLst/>
                <a:defRPr/>
              </a:pPr>
              <a:r>
                <a:rPr kumimoji="0" lang="en-US" sz="1900" b="0" i="0" u="none" strike="noStrike" kern="1200" cap="none" spc="0" normalizeH="0" baseline="0" noProof="0" dirty="0">
                  <a:ln>
                    <a:noFill/>
                  </a:ln>
                  <a:solidFill>
                    <a:srgbClr val="FFFFFF"/>
                  </a:solidFill>
                  <a:effectLst/>
                  <a:uLnTx/>
                  <a:uFillTx/>
                  <a:latin typeface="Avenir Next LT Pro"/>
                  <a:ea typeface="+mn-ea"/>
                  <a:cs typeface="+mn-cs"/>
                </a:rPr>
                <a:t>Closer to Family</a:t>
              </a:r>
            </a:p>
          </p:txBody>
        </p:sp>
      </p:grpSp>
      <p:grpSp>
        <p:nvGrpSpPr>
          <p:cNvPr id="15" name="Group 14">
            <a:extLst>
              <a:ext uri="{FF2B5EF4-FFF2-40B4-BE49-F238E27FC236}">
                <a16:creationId xmlns:a16="http://schemas.microsoft.com/office/drawing/2014/main" id="{47163924-14B4-9E64-0DE1-066EC104EBE1}"/>
              </a:ext>
            </a:extLst>
          </p:cNvPr>
          <p:cNvGrpSpPr/>
          <p:nvPr/>
        </p:nvGrpSpPr>
        <p:grpSpPr>
          <a:xfrm>
            <a:off x="10069601" y="3599630"/>
            <a:ext cx="2092935" cy="1126968"/>
            <a:chOff x="1016703" y="1679"/>
            <a:chExt cx="2092935" cy="1255761"/>
          </a:xfrm>
        </p:grpSpPr>
        <p:sp>
          <p:nvSpPr>
            <p:cNvPr id="16" name="Rectangle 15">
              <a:extLst>
                <a:ext uri="{FF2B5EF4-FFF2-40B4-BE49-F238E27FC236}">
                  <a16:creationId xmlns:a16="http://schemas.microsoft.com/office/drawing/2014/main" id="{1C6F2323-BD1B-899C-FC39-DA80240266A9}"/>
                </a:ext>
              </a:extLst>
            </p:cNvPr>
            <p:cNvSpPr/>
            <p:nvPr/>
          </p:nvSpPr>
          <p:spPr>
            <a:xfrm>
              <a:off x="1016703" y="1679"/>
              <a:ext cx="2092935" cy="1255761"/>
            </a:xfrm>
            <a:prstGeom prst="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7" name="TextBox 16">
              <a:extLst>
                <a:ext uri="{FF2B5EF4-FFF2-40B4-BE49-F238E27FC236}">
                  <a16:creationId xmlns:a16="http://schemas.microsoft.com/office/drawing/2014/main" id="{7A9B509E-2EEB-60DA-AFBF-1B922F9B3893}"/>
                </a:ext>
              </a:extLst>
            </p:cNvPr>
            <p:cNvSpPr txBox="1"/>
            <p:nvPr/>
          </p:nvSpPr>
          <p:spPr>
            <a:xfrm>
              <a:off x="1016703" y="1679"/>
              <a:ext cx="2092935" cy="12557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marR="0" lvl="0" indent="0" algn="ctr" defTabSz="844550" rtl="0" eaLnBrk="1" fontAlgn="auto" latinLnBrk="0" hangingPunct="1">
                <a:lnSpc>
                  <a:spcPct val="90000"/>
                </a:lnSpc>
                <a:spcBef>
                  <a:spcPct val="0"/>
                </a:spcBef>
                <a:spcAft>
                  <a:spcPct val="35000"/>
                </a:spcAft>
                <a:buClrTx/>
                <a:buSzTx/>
                <a:buFontTx/>
                <a:buNone/>
                <a:tabLst/>
                <a:defRPr/>
              </a:pPr>
              <a:r>
                <a:rPr kumimoji="0" lang="en-US" sz="1900" b="0" i="0" u="none" strike="noStrike" kern="1200" cap="none" spc="0" normalizeH="0" baseline="0" noProof="0" dirty="0">
                  <a:ln>
                    <a:noFill/>
                  </a:ln>
                  <a:solidFill>
                    <a:srgbClr val="FFFFFF"/>
                  </a:solidFill>
                  <a:effectLst/>
                  <a:uLnTx/>
                  <a:uFillTx/>
                  <a:latin typeface="Avenir Next LT Pro"/>
                  <a:ea typeface="+mn-ea"/>
                  <a:cs typeface="+mn-cs"/>
                </a:rPr>
                <a:t>Emotional Support </a:t>
              </a:r>
            </a:p>
          </p:txBody>
        </p:sp>
      </p:grpSp>
      <p:grpSp>
        <p:nvGrpSpPr>
          <p:cNvPr id="18" name="Group 17">
            <a:extLst>
              <a:ext uri="{FF2B5EF4-FFF2-40B4-BE49-F238E27FC236}">
                <a16:creationId xmlns:a16="http://schemas.microsoft.com/office/drawing/2014/main" id="{C84F3EEB-C0CE-A946-40D4-3D1F2C213657}"/>
              </a:ext>
            </a:extLst>
          </p:cNvPr>
          <p:cNvGrpSpPr/>
          <p:nvPr/>
        </p:nvGrpSpPr>
        <p:grpSpPr>
          <a:xfrm>
            <a:off x="7838860" y="3470836"/>
            <a:ext cx="2092935" cy="1255761"/>
            <a:chOff x="1016703" y="1679"/>
            <a:chExt cx="2092935" cy="1255761"/>
          </a:xfrm>
        </p:grpSpPr>
        <p:sp>
          <p:nvSpPr>
            <p:cNvPr id="19" name="Rectangle 18">
              <a:extLst>
                <a:ext uri="{FF2B5EF4-FFF2-40B4-BE49-F238E27FC236}">
                  <a16:creationId xmlns:a16="http://schemas.microsoft.com/office/drawing/2014/main" id="{C3DB99AF-54F0-21AE-6628-E22997FF2404}"/>
                </a:ext>
              </a:extLst>
            </p:cNvPr>
            <p:cNvSpPr/>
            <p:nvPr/>
          </p:nvSpPr>
          <p:spPr>
            <a:xfrm>
              <a:off x="1016703" y="1679"/>
              <a:ext cx="2092935" cy="1255761"/>
            </a:xfrm>
            <a:prstGeom prst="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0" name="TextBox 19">
              <a:extLst>
                <a:ext uri="{FF2B5EF4-FFF2-40B4-BE49-F238E27FC236}">
                  <a16:creationId xmlns:a16="http://schemas.microsoft.com/office/drawing/2014/main" id="{42C34AA1-4D12-2AA1-B77F-CAD03E856539}"/>
                </a:ext>
              </a:extLst>
            </p:cNvPr>
            <p:cNvSpPr txBox="1"/>
            <p:nvPr/>
          </p:nvSpPr>
          <p:spPr>
            <a:xfrm>
              <a:off x="1016703" y="1679"/>
              <a:ext cx="2092935" cy="12557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marR="0" lvl="0" indent="0" algn="ctr" defTabSz="844550" rtl="0" eaLnBrk="1" fontAlgn="auto" latinLnBrk="0" hangingPunct="1">
                <a:lnSpc>
                  <a:spcPct val="90000"/>
                </a:lnSpc>
                <a:spcBef>
                  <a:spcPct val="0"/>
                </a:spcBef>
                <a:spcAft>
                  <a:spcPct val="35000"/>
                </a:spcAft>
                <a:buClrTx/>
                <a:buSzTx/>
                <a:buFontTx/>
                <a:buNone/>
                <a:tabLst/>
                <a:defRPr/>
              </a:pPr>
              <a:r>
                <a:rPr kumimoji="0" lang="en-US" sz="1900" b="0" i="0" u="none" strike="noStrike" kern="1200" cap="none" spc="0" normalizeH="0" baseline="0" noProof="0" dirty="0">
                  <a:ln>
                    <a:noFill/>
                  </a:ln>
                  <a:solidFill>
                    <a:srgbClr val="FFFFFF"/>
                  </a:solidFill>
                  <a:effectLst/>
                  <a:uLnTx/>
                  <a:uFillTx/>
                  <a:latin typeface="Avenir Next LT Pro"/>
                  <a:ea typeface="+mn-ea"/>
                  <a:cs typeface="+mn-cs"/>
                </a:rPr>
                <a:t>Cost -Effective</a:t>
              </a:r>
            </a:p>
          </p:txBody>
        </p:sp>
      </p:grpSp>
      <p:grpSp>
        <p:nvGrpSpPr>
          <p:cNvPr id="21" name="Group 20">
            <a:extLst>
              <a:ext uri="{FF2B5EF4-FFF2-40B4-BE49-F238E27FC236}">
                <a16:creationId xmlns:a16="http://schemas.microsoft.com/office/drawing/2014/main" id="{12E3C635-1EF3-AE9B-005F-9B53AEC68AE6}"/>
              </a:ext>
            </a:extLst>
          </p:cNvPr>
          <p:cNvGrpSpPr/>
          <p:nvPr/>
        </p:nvGrpSpPr>
        <p:grpSpPr>
          <a:xfrm>
            <a:off x="10034345" y="1843549"/>
            <a:ext cx="2163691" cy="1305524"/>
            <a:chOff x="945947" y="-48084"/>
            <a:chExt cx="2163691" cy="1305524"/>
          </a:xfrm>
        </p:grpSpPr>
        <p:sp>
          <p:nvSpPr>
            <p:cNvPr id="22" name="Rectangle 21">
              <a:extLst>
                <a:ext uri="{FF2B5EF4-FFF2-40B4-BE49-F238E27FC236}">
                  <a16:creationId xmlns:a16="http://schemas.microsoft.com/office/drawing/2014/main" id="{BEA5F4CC-552D-983F-BCD6-786183A07C10}"/>
                </a:ext>
              </a:extLst>
            </p:cNvPr>
            <p:cNvSpPr/>
            <p:nvPr/>
          </p:nvSpPr>
          <p:spPr>
            <a:xfrm>
              <a:off x="1016703" y="1679"/>
              <a:ext cx="2092935" cy="1255761"/>
            </a:xfrm>
            <a:prstGeom prst="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3" name="TextBox 22">
              <a:extLst>
                <a:ext uri="{FF2B5EF4-FFF2-40B4-BE49-F238E27FC236}">
                  <a16:creationId xmlns:a16="http://schemas.microsoft.com/office/drawing/2014/main" id="{871F5F22-C74C-B67A-1BAC-F81946795547}"/>
                </a:ext>
              </a:extLst>
            </p:cNvPr>
            <p:cNvSpPr txBox="1"/>
            <p:nvPr/>
          </p:nvSpPr>
          <p:spPr>
            <a:xfrm>
              <a:off x="945947" y="-48084"/>
              <a:ext cx="2092935" cy="128759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marR="0" lvl="0" indent="0" algn="ctr" defTabSz="844550" rtl="0" eaLnBrk="1" fontAlgn="auto" latinLnBrk="0" hangingPunct="1">
                <a:lnSpc>
                  <a:spcPct val="90000"/>
                </a:lnSpc>
                <a:spcBef>
                  <a:spcPct val="0"/>
                </a:spcBef>
                <a:spcAft>
                  <a:spcPct val="35000"/>
                </a:spcAft>
                <a:buClrTx/>
                <a:buSzTx/>
                <a:buFontTx/>
                <a:buNone/>
                <a:tabLst/>
                <a:defRPr/>
              </a:pPr>
              <a:r>
                <a:rPr kumimoji="0" lang="en-US" sz="1900" b="0" i="0" u="none" strike="noStrike" kern="1200" cap="none" spc="0" normalizeH="0" baseline="0" noProof="0" dirty="0">
                  <a:ln>
                    <a:noFill/>
                  </a:ln>
                  <a:solidFill>
                    <a:srgbClr val="FFFFFF"/>
                  </a:solidFill>
                  <a:effectLst/>
                  <a:uLnTx/>
                  <a:uFillTx/>
                  <a:latin typeface="Avenir Next LT Pro"/>
                  <a:ea typeface="+mn-ea"/>
                  <a:cs typeface="+mn-cs"/>
                </a:rPr>
                <a:t>Independence</a:t>
              </a:r>
            </a:p>
          </p:txBody>
        </p:sp>
      </p:grpSp>
      <p:grpSp>
        <p:nvGrpSpPr>
          <p:cNvPr id="24" name="Group 23">
            <a:extLst>
              <a:ext uri="{FF2B5EF4-FFF2-40B4-BE49-F238E27FC236}">
                <a16:creationId xmlns:a16="http://schemas.microsoft.com/office/drawing/2014/main" id="{2F9E4985-AA3D-4D1C-82D8-98381C4EA354}"/>
              </a:ext>
            </a:extLst>
          </p:cNvPr>
          <p:cNvGrpSpPr/>
          <p:nvPr/>
        </p:nvGrpSpPr>
        <p:grpSpPr>
          <a:xfrm>
            <a:off x="9999385" y="5278006"/>
            <a:ext cx="2092935" cy="1255761"/>
            <a:chOff x="1016703" y="1679"/>
            <a:chExt cx="2092935" cy="1255761"/>
          </a:xfrm>
        </p:grpSpPr>
        <p:sp>
          <p:nvSpPr>
            <p:cNvPr id="25" name="Rectangle 24">
              <a:extLst>
                <a:ext uri="{FF2B5EF4-FFF2-40B4-BE49-F238E27FC236}">
                  <a16:creationId xmlns:a16="http://schemas.microsoft.com/office/drawing/2014/main" id="{6045ADBB-1F11-2E63-34F4-E283A0887372}"/>
                </a:ext>
              </a:extLst>
            </p:cNvPr>
            <p:cNvSpPr/>
            <p:nvPr/>
          </p:nvSpPr>
          <p:spPr>
            <a:xfrm>
              <a:off x="1016703" y="1679"/>
              <a:ext cx="2092935" cy="1255761"/>
            </a:xfrm>
            <a:prstGeom prst="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6" name="TextBox 25">
              <a:extLst>
                <a:ext uri="{FF2B5EF4-FFF2-40B4-BE49-F238E27FC236}">
                  <a16:creationId xmlns:a16="http://schemas.microsoft.com/office/drawing/2014/main" id="{F0E14772-330C-476D-5CE2-561042C3E2F6}"/>
                </a:ext>
              </a:extLst>
            </p:cNvPr>
            <p:cNvSpPr txBox="1"/>
            <p:nvPr/>
          </p:nvSpPr>
          <p:spPr>
            <a:xfrm>
              <a:off x="1016703" y="1679"/>
              <a:ext cx="2092935" cy="125576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marR="0" lvl="0" indent="0" algn="ctr" defTabSz="844550" rtl="0" eaLnBrk="1" fontAlgn="auto" latinLnBrk="0" hangingPunct="1">
                <a:lnSpc>
                  <a:spcPct val="90000"/>
                </a:lnSpc>
                <a:spcBef>
                  <a:spcPct val="0"/>
                </a:spcBef>
                <a:spcAft>
                  <a:spcPct val="35000"/>
                </a:spcAft>
                <a:buClrTx/>
                <a:buSzTx/>
                <a:buFontTx/>
                <a:buNone/>
                <a:tabLst/>
                <a:defRPr/>
              </a:pPr>
              <a:r>
                <a:rPr kumimoji="0" lang="en-US" sz="1900" b="0" i="0" u="none" strike="noStrike" kern="1200" cap="none" spc="0" normalizeH="0" baseline="0" noProof="0" dirty="0">
                  <a:ln>
                    <a:noFill/>
                  </a:ln>
                  <a:solidFill>
                    <a:srgbClr val="FFFFFF"/>
                  </a:solidFill>
                  <a:effectLst/>
                  <a:uLnTx/>
                  <a:uFillTx/>
                  <a:latin typeface="Avenir Next LT Pro"/>
                  <a:ea typeface="+mn-ea"/>
                  <a:cs typeface="+mn-cs"/>
                </a:rPr>
                <a:t>Domiciliary is Flexible around service users needs.</a:t>
              </a:r>
            </a:p>
          </p:txBody>
        </p:sp>
      </p:grpSp>
    </p:spTree>
    <p:extLst>
      <p:ext uri="{BB962C8B-B14F-4D97-AF65-F5344CB8AC3E}">
        <p14:creationId xmlns:p14="http://schemas.microsoft.com/office/powerpoint/2010/main" val="736347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010B2E9B-7C1F-4F51-B45D-B7A4DEB7A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282EB-1C65-DFBC-6847-829023381B53}"/>
              </a:ext>
            </a:extLst>
          </p:cNvPr>
          <p:cNvSpPr>
            <a:spLocks noGrp="1"/>
          </p:cNvSpPr>
          <p:nvPr>
            <p:ph type="title"/>
          </p:nvPr>
        </p:nvSpPr>
        <p:spPr>
          <a:xfrm>
            <a:off x="5480859" y="914400"/>
            <a:ext cx="5785658" cy="1705384"/>
          </a:xfrm>
        </p:spPr>
        <p:txBody>
          <a:bodyPr anchor="t">
            <a:normAutofit/>
          </a:bodyPr>
          <a:lstStyle/>
          <a:p>
            <a:r>
              <a:rPr lang="en-GB" sz="3300"/>
              <a:t>DISADVANTAGES of DOMICILIARY care </a:t>
            </a:r>
          </a:p>
        </p:txBody>
      </p:sp>
      <p:pic>
        <p:nvPicPr>
          <p:cNvPr id="38" name="Graphic 37" descr="Decision chart">
            <a:extLst>
              <a:ext uri="{FF2B5EF4-FFF2-40B4-BE49-F238E27FC236}">
                <a16:creationId xmlns:a16="http://schemas.microsoft.com/office/drawing/2014/main" id="{F9B600BF-AEA2-A4EE-622E-6279094613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71601" y="1028701"/>
            <a:ext cx="3654828" cy="3654828"/>
          </a:xfrm>
          <a:prstGeom prst="rect">
            <a:avLst/>
          </a:prstGeom>
        </p:spPr>
      </p:pic>
      <p:sp>
        <p:nvSpPr>
          <p:cNvPr id="14" name="Content Placeholder 13">
            <a:extLst>
              <a:ext uri="{FF2B5EF4-FFF2-40B4-BE49-F238E27FC236}">
                <a16:creationId xmlns:a16="http://schemas.microsoft.com/office/drawing/2014/main" id="{53B6A82C-03F6-CCA6-AF97-D55CC9D8CD0E}"/>
              </a:ext>
            </a:extLst>
          </p:cNvPr>
          <p:cNvSpPr>
            <a:spLocks noGrp="1"/>
          </p:cNvSpPr>
          <p:nvPr>
            <p:ph idx="1"/>
          </p:nvPr>
        </p:nvSpPr>
        <p:spPr>
          <a:xfrm>
            <a:off x="5480859" y="2855396"/>
            <a:ext cx="5785658" cy="2760031"/>
          </a:xfrm>
        </p:spPr>
        <p:txBody>
          <a:bodyPr vert="horz" lIns="0" tIns="0" rIns="0" bIns="0" rtlCol="0" anchor="t">
            <a:normAutofit/>
          </a:bodyPr>
          <a:lstStyle/>
          <a:p>
            <a:pPr>
              <a:lnSpc>
                <a:spcPct val="110000"/>
              </a:lnSpc>
            </a:pPr>
            <a:r>
              <a:rPr lang="en-US" sz="1400"/>
              <a:t>Own responsibility for hiring a carer, maintaining the home environment, and making home alterations.</a:t>
            </a:r>
          </a:p>
          <a:p>
            <a:pPr>
              <a:lnSpc>
                <a:spcPct val="110000"/>
              </a:lnSpc>
            </a:pPr>
            <a:r>
              <a:rPr lang="en-US" sz="1400"/>
              <a:t>24-hour help is not always available</a:t>
            </a:r>
          </a:p>
          <a:p>
            <a:pPr>
              <a:lnSpc>
                <a:spcPct val="110000"/>
              </a:lnSpc>
            </a:pPr>
            <a:r>
              <a:rPr lang="en-US" sz="1400"/>
              <a:t>Having the same carer is not always possible, especially when relying on an agency.</a:t>
            </a:r>
          </a:p>
          <a:p>
            <a:pPr>
              <a:lnSpc>
                <a:spcPct val="110000"/>
              </a:lnSpc>
            </a:pPr>
            <a:r>
              <a:rPr lang="en-US" sz="1400"/>
              <a:t>Long-term costs as costs become greater with the greater need for care respectively.</a:t>
            </a:r>
          </a:p>
          <a:p>
            <a:pPr>
              <a:lnSpc>
                <a:spcPct val="110000"/>
              </a:lnSpc>
            </a:pPr>
            <a:r>
              <a:rPr lang="en-US" sz="1400"/>
              <a:t>Home alterations might lower the value of your home (Young, 2021).</a:t>
            </a:r>
          </a:p>
          <a:p>
            <a:pPr>
              <a:lnSpc>
                <a:spcPct val="110000"/>
              </a:lnSpc>
            </a:pPr>
            <a:endParaRPr lang="en-US" sz="1400"/>
          </a:p>
        </p:txBody>
      </p:sp>
      <p:sp>
        <p:nvSpPr>
          <p:cNvPr id="43" name="Rectangle 42">
            <a:extLst>
              <a:ext uri="{FF2B5EF4-FFF2-40B4-BE49-F238E27FC236}">
                <a16:creationId xmlns:a16="http://schemas.microsoft.com/office/drawing/2014/main" id="{09EF05D6-F04B-4F92-9224-92BDFB098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4B50AB73-5D4A-48BB-9E44-1BE4C17E2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5106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282EB-1C65-DFBC-6847-829023381B53}"/>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Cost of care </a:t>
            </a:r>
          </a:p>
        </p:txBody>
      </p:sp>
      <p:graphicFrame>
        <p:nvGraphicFramePr>
          <p:cNvPr id="36" name="Content Placeholder 13">
            <a:extLst>
              <a:ext uri="{FF2B5EF4-FFF2-40B4-BE49-F238E27FC236}">
                <a16:creationId xmlns:a16="http://schemas.microsoft.com/office/drawing/2014/main" id="{660318B3-9131-D7E6-C57C-758653FE2D78}"/>
              </a:ext>
            </a:extLst>
          </p:cNvPr>
          <p:cNvGraphicFramePr>
            <a:graphicFrameLocks noGrp="1"/>
          </p:cNvGraphicFramePr>
          <p:nvPr>
            <p:ph idx="1"/>
            <p:extLst>
              <p:ext uri="{D42A27DB-BD31-4B8C-83A1-F6EECF244321}">
                <p14:modId xmlns:p14="http://schemas.microsoft.com/office/powerpoint/2010/main" val="3677527469"/>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2137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282EB-1C65-DFBC-6847-829023381B53}"/>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3200" dirty="0">
                <a:solidFill>
                  <a:schemeClr val="bg1"/>
                </a:solidFill>
              </a:rPr>
              <a:t>FUNDING</a:t>
            </a:r>
          </a:p>
        </p:txBody>
      </p:sp>
      <p:sp>
        <p:nvSpPr>
          <p:cNvPr id="14" name="Content Placeholder 13">
            <a:extLst>
              <a:ext uri="{FF2B5EF4-FFF2-40B4-BE49-F238E27FC236}">
                <a16:creationId xmlns:a16="http://schemas.microsoft.com/office/drawing/2014/main" id="{53B6A82C-03F6-CCA6-AF97-D55CC9D8CD0E}"/>
              </a:ext>
            </a:extLst>
          </p:cNvPr>
          <p:cNvSpPr>
            <a:spLocks noGrp="1"/>
          </p:cNvSpPr>
          <p:nvPr>
            <p:ph idx="1"/>
          </p:nvPr>
        </p:nvSpPr>
        <p:spPr>
          <a:xfrm>
            <a:off x="681487" y="1982868"/>
            <a:ext cx="10241280" cy="3959352"/>
          </a:xfrm>
        </p:spPr>
        <p:txBody>
          <a:bodyPr vert="horz" lIns="0" tIns="0" rIns="0" bIns="0" rtlCol="0" anchor="t">
            <a:normAutofit fontScale="92500" lnSpcReduction="10000"/>
          </a:body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US" sz="1900" b="0" i="0" u="none" strike="noStrike" kern="1200" cap="none" spc="0" normalizeH="0" baseline="0" noProof="0" dirty="0">
              <a:ln>
                <a:noFill/>
              </a:ln>
              <a:solidFill>
                <a:srgbClr val="000000"/>
              </a:solidFill>
              <a:effectLst/>
              <a:uLnTx/>
              <a:uFillTx/>
              <a:latin typeface="Avenir Next LT Pro"/>
              <a:ea typeface="+mn-ea"/>
              <a:cs typeface="+mn-cs"/>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srgbClr val="000000"/>
                </a:solidFill>
                <a:effectLst/>
                <a:uLnTx/>
                <a:uFillTx/>
                <a:latin typeface="Avenir Next LT Pro"/>
                <a:ea typeface="+mn-ea"/>
                <a:cs typeface="+mn-cs"/>
              </a:rPr>
              <a:t>HOW IS SOCIAL CARE FUNDED? </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srgbClr val="000000"/>
                </a:solidFill>
                <a:effectLst/>
                <a:uLnTx/>
                <a:uFillTx/>
                <a:latin typeface="Avenir Next LT Pro"/>
                <a:ea typeface="+mn-ea"/>
                <a:cs typeface="+mn-cs"/>
              </a:rPr>
              <a:t>The Social care and support is provided by the social services department of your local authority.  Mainly, contributions are made by the individual needing care and the government  on a sliding scale (Kingsfund,2024). </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srgbClr val="000000"/>
                </a:solidFill>
                <a:effectLst/>
                <a:uLnTx/>
                <a:uFillTx/>
                <a:latin typeface="Avenir Next LT Pro"/>
                <a:ea typeface="+mn-ea"/>
                <a:cs typeface="+mn-cs"/>
              </a:rPr>
              <a:t>Domiciliary care is funded by the local government .</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srgbClr val="000000"/>
                </a:solidFill>
                <a:effectLst/>
                <a:uLnTx/>
                <a:uFillTx/>
                <a:latin typeface="Avenir Next LT Pro"/>
                <a:ea typeface="+mn-ea"/>
                <a:cs typeface="+mn-cs"/>
              </a:rPr>
              <a:t>Before the local authority funds domiciliary care, a test will be done in order to assess the individual is eligible for the care and funding(leafcare,2024).</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srgbClr val="000000"/>
                </a:solidFill>
                <a:effectLst/>
                <a:uLnTx/>
                <a:uFillTx/>
                <a:latin typeface="Avenir Next LT Pro"/>
                <a:ea typeface="+mn-ea"/>
                <a:cs typeface="+mn-cs"/>
              </a:rPr>
              <a:t>Anyone with assets more than £23,250 is expected to pay for all social care services fees themselves. Only if it is below the £23,250 threshold and if the individual have a long-term complex health need, the NHS may contribute to funding. </a:t>
            </a:r>
          </a:p>
          <a:p>
            <a:pPr marL="0" indent="0">
              <a:buNone/>
            </a:pPr>
            <a:endParaRPr lang="en-US" dirty="0"/>
          </a:p>
        </p:txBody>
      </p:sp>
    </p:spTree>
    <p:extLst>
      <p:ext uri="{BB962C8B-B14F-4D97-AF65-F5344CB8AC3E}">
        <p14:creationId xmlns:p14="http://schemas.microsoft.com/office/powerpoint/2010/main" val="2707688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78720-5B7A-E5F8-74F3-4281F69FCF1E}"/>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Law and legislations</a:t>
            </a:r>
          </a:p>
        </p:txBody>
      </p:sp>
      <p:graphicFrame>
        <p:nvGraphicFramePr>
          <p:cNvPr id="5" name="Content Placeholder 2">
            <a:extLst>
              <a:ext uri="{FF2B5EF4-FFF2-40B4-BE49-F238E27FC236}">
                <a16:creationId xmlns:a16="http://schemas.microsoft.com/office/drawing/2014/main" id="{C025E6CC-2D8C-84C8-31CF-6B07FEB20EAB}"/>
              </a:ext>
            </a:extLst>
          </p:cNvPr>
          <p:cNvGraphicFramePr>
            <a:graphicFrameLocks noGrp="1"/>
          </p:cNvGraphicFramePr>
          <p:nvPr>
            <p:ph idx="1"/>
            <p:extLst>
              <p:ext uri="{D42A27DB-BD31-4B8C-83A1-F6EECF244321}">
                <p14:modId xmlns:p14="http://schemas.microsoft.com/office/powerpoint/2010/main" val="873765705"/>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9244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D8FAF097-5073-4347-985F-3B9C1042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33CE35-F7BA-861C-0629-3030C2E9BCD3}"/>
              </a:ext>
            </a:extLst>
          </p:cNvPr>
          <p:cNvSpPr>
            <a:spLocks noGrp="1"/>
          </p:cNvSpPr>
          <p:nvPr>
            <p:ph type="title" idx="4294967295"/>
          </p:nvPr>
        </p:nvSpPr>
        <p:spPr>
          <a:xfrm>
            <a:off x="1371599" y="474031"/>
            <a:ext cx="9448801" cy="1003895"/>
          </a:xfrm>
        </p:spPr>
        <p:txBody>
          <a:bodyPr vert="horz" lIns="0" tIns="0" rIns="0" bIns="0" rtlCol="0" anchor="b">
            <a:normAutofit/>
          </a:bodyPr>
          <a:lstStyle/>
          <a:p>
            <a:pPr>
              <a:lnSpc>
                <a:spcPct val="90000"/>
              </a:lnSpc>
            </a:pPr>
            <a:br>
              <a:rPr lang="en-US"/>
            </a:br>
            <a:r>
              <a:rPr lang="en-US"/>
              <a:t>Relevant Theories</a:t>
            </a:r>
          </a:p>
        </p:txBody>
      </p:sp>
      <p:sp>
        <p:nvSpPr>
          <p:cNvPr id="22" name="Rectangle 21">
            <a:extLst>
              <a:ext uri="{FF2B5EF4-FFF2-40B4-BE49-F238E27FC236}">
                <a16:creationId xmlns:a16="http://schemas.microsoft.com/office/drawing/2014/main" id="{445029C0-7C9E-4B38-AF9F-4F41075F6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22416BE-CA7D-4941-954A-840BCE5B84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erson taking a picture with a camera">
            <a:extLst>
              <a:ext uri="{FF2B5EF4-FFF2-40B4-BE49-F238E27FC236}">
                <a16:creationId xmlns:a16="http://schemas.microsoft.com/office/drawing/2014/main" id="{4EF00622-C51A-F771-4379-D2C004A8982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14283" y="2373591"/>
            <a:ext cx="4231630" cy="2814034"/>
          </a:xfrm>
          <a:prstGeom prst="rect">
            <a:avLst/>
          </a:prstGeom>
        </p:spPr>
      </p:pic>
      <p:sp>
        <p:nvSpPr>
          <p:cNvPr id="9" name="TextBox 8">
            <a:extLst>
              <a:ext uri="{FF2B5EF4-FFF2-40B4-BE49-F238E27FC236}">
                <a16:creationId xmlns:a16="http://schemas.microsoft.com/office/drawing/2014/main" id="{B68B2AA2-FE84-27F5-74BA-929B30CBA06A}"/>
              </a:ext>
            </a:extLst>
          </p:cNvPr>
          <p:cNvSpPr txBox="1"/>
          <p:nvPr/>
        </p:nvSpPr>
        <p:spPr>
          <a:xfrm>
            <a:off x="7223658" y="5324639"/>
            <a:ext cx="2195576" cy="174215"/>
          </a:xfrm>
          <a:prstGeom prst="rect">
            <a:avLst/>
          </a:prstGeom>
          <a:solidFill>
            <a:srgbClr val="000000"/>
          </a:solidFill>
        </p:spPr>
        <p:txBody>
          <a:bodyPr wrap="square" rtlCol="0">
            <a:spAutoFit/>
          </a:bodyPr>
          <a:lstStyle/>
          <a:p>
            <a:pPr algn="r" defTabSz="694944">
              <a:spcAft>
                <a:spcPts val="456"/>
              </a:spcAft>
            </a:pPr>
            <a:r>
              <a:rPr lang="en-GB" sz="532" kern="1200">
                <a:solidFill>
                  <a:srgbClr val="555555"/>
                </a:solidFill>
                <a:latin typeface="+mn-lt"/>
                <a:ea typeface="+mn-ea"/>
                <a:cs typeface="+mn-cs"/>
                <a:hlinkClick r:id="rId3" tooltip="https://courses.lumenlearning.com/suny-esc-introtocollegereadingandwriting/chapter/who-needs-to-be-in-an-icu-its-hard-for-doctors-to-tell/">
                  <a:extLst>
                    <a:ext uri="{A12FA001-AC4F-418D-AE19-62706E023703}">
                      <ahyp:hlinkClr xmlns:ahyp="http://schemas.microsoft.com/office/drawing/2018/hyperlinkcolor" val="tx"/>
                    </a:ext>
                  </a:extLst>
                </a:hlinkClick>
              </a:rPr>
              <a:t>This Photo</a:t>
            </a:r>
            <a:r>
              <a:rPr lang="en-GB" sz="532" kern="1200">
                <a:solidFill>
                  <a:srgbClr val="555555"/>
                </a:solidFill>
                <a:latin typeface="+mn-lt"/>
                <a:ea typeface="+mn-ea"/>
                <a:cs typeface="+mn-cs"/>
              </a:rPr>
              <a:t> by Unknown Author is licensed under </a:t>
            </a:r>
            <a:r>
              <a:rPr lang="en-GB" sz="532" kern="1200">
                <a:solidFill>
                  <a:srgbClr val="555555"/>
                </a:solidFill>
                <a:latin typeface="+mn-lt"/>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4" name="TextBox 13">
            <a:extLst>
              <a:ext uri="{FF2B5EF4-FFF2-40B4-BE49-F238E27FC236}">
                <a16:creationId xmlns:a16="http://schemas.microsoft.com/office/drawing/2014/main" id="{40FC5A34-70D8-2E11-9090-B16F0854BB31}"/>
              </a:ext>
            </a:extLst>
          </p:cNvPr>
          <p:cNvSpPr txBox="1"/>
          <p:nvPr/>
        </p:nvSpPr>
        <p:spPr>
          <a:xfrm>
            <a:off x="6460827" y="1913860"/>
            <a:ext cx="2095465" cy="299313"/>
          </a:xfrm>
          <a:prstGeom prst="rect">
            <a:avLst/>
          </a:prstGeom>
          <a:noFill/>
        </p:spPr>
        <p:txBody>
          <a:bodyPr wrap="square">
            <a:spAutoFit/>
          </a:bodyPr>
          <a:lstStyle/>
          <a:p>
            <a:pPr marL="173736" indent="-173736" defTabSz="694944">
              <a:lnSpc>
                <a:spcPct val="120000"/>
              </a:lnSpc>
              <a:spcBef>
                <a:spcPts val="760"/>
              </a:spcBef>
              <a:buFont typeface="Arial" panose="020B0604020202020204" pitchFamily="34" charset="0"/>
              <a:buChar char="•"/>
              <a:defRPr/>
            </a:pPr>
            <a:r>
              <a:rPr lang="en-GB" sz="1216" kern="1200">
                <a:solidFill>
                  <a:srgbClr val="000000"/>
                </a:solidFill>
                <a:latin typeface="Avenir Next LT Pro"/>
                <a:ea typeface="+mn-ea"/>
                <a:cs typeface="+mn-cs"/>
              </a:rPr>
              <a:t>Activity Theory</a:t>
            </a:r>
            <a:endParaRPr kumimoji="0" lang="en-GB" sz="1600" b="0" i="0" u="none" strike="noStrike" kern="1200" cap="none" spc="0" normalizeH="0" baseline="0" noProof="0">
              <a:ln>
                <a:noFill/>
              </a:ln>
              <a:solidFill>
                <a:srgbClr val="000000"/>
              </a:solidFill>
              <a:effectLst/>
              <a:uLnTx/>
              <a:uFillTx/>
              <a:latin typeface="Avenir Next LT Pro"/>
              <a:ea typeface="+mn-ea"/>
              <a:cs typeface="+mn-cs"/>
            </a:endParaRPr>
          </a:p>
        </p:txBody>
      </p:sp>
      <p:sp>
        <p:nvSpPr>
          <p:cNvPr id="4" name="TextBox 3">
            <a:extLst>
              <a:ext uri="{FF2B5EF4-FFF2-40B4-BE49-F238E27FC236}">
                <a16:creationId xmlns:a16="http://schemas.microsoft.com/office/drawing/2014/main" id="{5848834D-1D04-2665-68CA-E800379898D8}"/>
              </a:ext>
            </a:extLst>
          </p:cNvPr>
          <p:cNvSpPr txBox="1"/>
          <p:nvPr/>
        </p:nvSpPr>
        <p:spPr>
          <a:xfrm>
            <a:off x="1295401" y="1655761"/>
            <a:ext cx="2936354" cy="302840"/>
          </a:xfrm>
          <a:prstGeom prst="rect">
            <a:avLst/>
          </a:prstGeom>
          <a:noFill/>
        </p:spPr>
        <p:txBody>
          <a:bodyPr wrap="square" rtlCol="0">
            <a:spAutoFit/>
          </a:bodyPr>
          <a:lstStyle/>
          <a:p>
            <a:pPr marL="217170" indent="-217170" defTabSz="694944">
              <a:spcAft>
                <a:spcPts val="600"/>
              </a:spcAft>
              <a:buFont typeface="Wingdings" panose="05000000000000000000" pitchFamily="2" charset="2"/>
              <a:buChar char="§"/>
            </a:pPr>
            <a:r>
              <a:rPr lang="en-GB" sz="1368" kern="1200">
                <a:solidFill>
                  <a:schemeClr val="tx1"/>
                </a:solidFill>
                <a:latin typeface="+mn-lt"/>
                <a:ea typeface="+mn-ea"/>
                <a:cs typeface="+mn-cs"/>
              </a:rPr>
              <a:t>DisengagemetTheory</a:t>
            </a:r>
            <a:endParaRPr lang="en-GB"/>
          </a:p>
        </p:txBody>
      </p:sp>
      <p:pic>
        <p:nvPicPr>
          <p:cNvPr id="10" name="Picture 9" descr="An old person sitting in front of a window">
            <a:extLst>
              <a:ext uri="{FF2B5EF4-FFF2-40B4-BE49-F238E27FC236}">
                <a16:creationId xmlns:a16="http://schemas.microsoft.com/office/drawing/2014/main" id="{20B4CD2C-2B32-EA9B-95B6-A7B13642B7D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71600" y="2136436"/>
            <a:ext cx="2783956" cy="3494505"/>
          </a:xfrm>
          <a:prstGeom prst="rect">
            <a:avLst/>
          </a:prstGeom>
        </p:spPr>
      </p:pic>
      <p:sp>
        <p:nvSpPr>
          <p:cNvPr id="13" name="TextBox 12">
            <a:extLst>
              <a:ext uri="{FF2B5EF4-FFF2-40B4-BE49-F238E27FC236}">
                <a16:creationId xmlns:a16="http://schemas.microsoft.com/office/drawing/2014/main" id="{8F8209FD-AEAE-86B4-4CC1-ED3B8C9C70BB}"/>
              </a:ext>
            </a:extLst>
          </p:cNvPr>
          <p:cNvSpPr txBox="1"/>
          <p:nvPr/>
        </p:nvSpPr>
        <p:spPr>
          <a:xfrm>
            <a:off x="1846086" y="5640236"/>
            <a:ext cx="2715643" cy="197618"/>
          </a:xfrm>
          <a:prstGeom prst="rect">
            <a:avLst/>
          </a:prstGeom>
          <a:noFill/>
        </p:spPr>
        <p:txBody>
          <a:bodyPr wrap="square" rtlCol="0">
            <a:spAutoFit/>
          </a:bodyPr>
          <a:lstStyle/>
          <a:p>
            <a:pPr defTabSz="694944">
              <a:spcAft>
                <a:spcPts val="600"/>
              </a:spcAft>
            </a:pPr>
            <a:r>
              <a:rPr lang="en-GB" sz="684" kern="1200">
                <a:solidFill>
                  <a:schemeClr val="tx1"/>
                </a:solidFill>
                <a:latin typeface="+mn-lt"/>
                <a:ea typeface="+mn-ea"/>
                <a:cs typeface="+mn-cs"/>
                <a:hlinkClick r:id="rId6" tooltip="https://courses.lumenlearning.com/boundless-sociology/chapter/the-functionalist-perspective-on-aging/"/>
              </a:rPr>
              <a:t>This Photo</a:t>
            </a:r>
            <a:r>
              <a:rPr lang="en-GB" sz="684" kern="1200">
                <a:solidFill>
                  <a:schemeClr val="tx1"/>
                </a:solidFill>
                <a:latin typeface="+mn-lt"/>
                <a:ea typeface="+mn-ea"/>
                <a:cs typeface="+mn-cs"/>
              </a:rPr>
              <a:t> by Unknown Author is licensed under </a:t>
            </a:r>
            <a:r>
              <a:rPr lang="en-GB" sz="684" kern="1200">
                <a:solidFill>
                  <a:schemeClr val="tx1"/>
                </a:solidFill>
                <a:latin typeface="+mn-lt"/>
                <a:ea typeface="+mn-ea"/>
                <a:cs typeface="+mn-cs"/>
                <a:hlinkClick r:id="rId7" tooltip="https://creativecommons.org/licenses/by-sa/3.0/"/>
              </a:rPr>
              <a:t>CC BY-SA</a:t>
            </a:r>
            <a:endParaRPr lang="en-GB" sz="900"/>
          </a:p>
        </p:txBody>
      </p:sp>
    </p:spTree>
    <p:extLst>
      <p:ext uri="{BB962C8B-B14F-4D97-AF65-F5344CB8AC3E}">
        <p14:creationId xmlns:p14="http://schemas.microsoft.com/office/powerpoint/2010/main" val="4215955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6776E11-D4F7-41F6-9387-F95E1CB7A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75026FC-7ABC-4495-9B75-545BA2956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060236"/>
            <a:ext cx="12198726" cy="1820735"/>
          </a:xfrm>
          <a:prstGeom prst="rect">
            <a:avLst/>
          </a:prstGeom>
          <a:gradFill>
            <a:gsLst>
              <a:gs pos="0">
                <a:schemeClr val="accent5">
                  <a:alpha val="83000"/>
                </a:schemeClr>
              </a:gs>
              <a:gs pos="100000">
                <a:schemeClr val="accent4">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ED82C61-7131-49A1-A07A-B22E472B4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270744" y="1998314"/>
            <a:ext cx="1605188" cy="8160125"/>
          </a:xfrm>
          <a:prstGeom prst="rect">
            <a:avLst/>
          </a:prstGeom>
          <a:gradFill>
            <a:gsLst>
              <a:gs pos="5000">
                <a:schemeClr val="accent2">
                  <a:alpha val="63000"/>
                </a:schemeClr>
              </a:gs>
              <a:gs pos="100000">
                <a:schemeClr val="accent5">
                  <a:alpha val="43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73D5C74-3AF5-4A74-8D32-8DF2C17CE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2413" y="2532510"/>
            <a:ext cx="1605189" cy="7090015"/>
          </a:xfrm>
          <a:prstGeom prst="rect">
            <a:avLst/>
          </a:prstGeom>
          <a:gradFill>
            <a:gsLst>
              <a:gs pos="42000">
                <a:schemeClr val="accent4">
                  <a:alpha val="0"/>
                </a:schemeClr>
              </a:gs>
              <a:gs pos="99000">
                <a:schemeClr val="accent6">
                  <a:alpha val="48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0E03176-380A-4A7E-879A-D179D5F46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30450" y="5257800"/>
            <a:ext cx="7275001" cy="1150514"/>
          </a:xfrm>
          <a:prstGeom prst="rect">
            <a:avLst/>
          </a:prstGeom>
          <a:gradFill>
            <a:gsLst>
              <a:gs pos="0">
                <a:schemeClr val="accent5">
                  <a:alpha val="37000"/>
                </a:schemeClr>
              </a:gs>
              <a:gs pos="56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6EE9913-76BD-CE0E-EB08-84FAEADCAE0E}"/>
              </a:ext>
            </a:extLst>
          </p:cNvPr>
          <p:cNvSpPr>
            <a:spLocks noGrp="1"/>
          </p:cNvSpPr>
          <p:nvPr>
            <p:ph type="title"/>
          </p:nvPr>
        </p:nvSpPr>
        <p:spPr>
          <a:xfrm>
            <a:off x="920150" y="5564937"/>
            <a:ext cx="6789497" cy="1040942"/>
          </a:xfrm>
        </p:spPr>
        <p:txBody>
          <a:bodyPr vert="horz" lIns="0" tIns="0" rIns="0" bIns="0" rtlCol="0" anchor="ctr">
            <a:normAutofit/>
          </a:bodyPr>
          <a:lstStyle/>
          <a:p>
            <a:r>
              <a:rPr lang="en-US" sz="3200" spc="750">
                <a:solidFill>
                  <a:schemeClr val="bg1"/>
                </a:solidFill>
              </a:rPr>
              <a:t>Maslow</a:t>
            </a:r>
          </a:p>
        </p:txBody>
      </p:sp>
      <p:pic>
        <p:nvPicPr>
          <p:cNvPr id="3" name="Picture 4" descr="What is disengagement theory? | HowStuffWorks">
            <a:extLst>
              <a:ext uri="{FF2B5EF4-FFF2-40B4-BE49-F238E27FC236}">
                <a16:creationId xmlns:a16="http://schemas.microsoft.com/office/drawing/2014/main" id="{0716D4DE-2304-01B6-81C3-75F75193D41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96" r="1" b="10849"/>
          <a:stretch/>
        </p:blipFill>
        <p:spPr bwMode="auto">
          <a:xfrm>
            <a:off x="8146678" y="7593"/>
            <a:ext cx="4058777" cy="5275782"/>
          </a:xfrm>
          <a:prstGeom prst="rect">
            <a:avLst/>
          </a:prstGeom>
          <a:extLst>
            <a:ext uri="{909E8E84-426E-40DD-AFC4-6F175D3DCCD1}">
              <a14:hiddenFill xmlns:a14="http://schemas.microsoft.com/office/drawing/2010/main">
                <a:solidFill>
                  <a:srgbClr val="FFFFFF"/>
                </a:solidFill>
              </a14:hiddenFill>
            </a:ext>
          </a:extLst>
        </p:spPr>
      </p:pic>
      <p:pic>
        <p:nvPicPr>
          <p:cNvPr id="2" name="Picture 2" descr="Maslow's Hierarchy of Needs Explained">
            <a:extLst>
              <a:ext uri="{FF2B5EF4-FFF2-40B4-BE49-F238E27FC236}">
                <a16:creationId xmlns:a16="http://schemas.microsoft.com/office/drawing/2014/main" id="{03DC8848-D4F3-72B9-DF5C-967496D0773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79" r="-2" b="6206"/>
          <a:stretch/>
        </p:blipFill>
        <p:spPr bwMode="auto">
          <a:xfrm>
            <a:off x="-5" y="10"/>
            <a:ext cx="8160126" cy="5283365"/>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08814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61D549-F2B1-290E-65D6-723B7E4D34A2}"/>
              </a:ext>
            </a:extLst>
          </p:cNvPr>
          <p:cNvSpPr>
            <a:spLocks noGrp="1"/>
          </p:cNvSpPr>
          <p:nvPr>
            <p:ph type="title"/>
          </p:nvPr>
        </p:nvSpPr>
        <p:spPr>
          <a:xfrm>
            <a:off x="1049557" y="832941"/>
            <a:ext cx="5929422" cy="875316"/>
          </a:xfrm>
        </p:spPr>
        <p:txBody>
          <a:bodyPr>
            <a:normAutofit/>
          </a:bodyPr>
          <a:lstStyle/>
          <a:p>
            <a:r>
              <a:rPr lang="en-GB" sz="3100"/>
              <a:t>Recommendations</a:t>
            </a:r>
          </a:p>
        </p:txBody>
      </p:sp>
      <p:sp>
        <p:nvSpPr>
          <p:cNvPr id="7" name="Content Placeholder 2">
            <a:extLst>
              <a:ext uri="{FF2B5EF4-FFF2-40B4-BE49-F238E27FC236}">
                <a16:creationId xmlns:a16="http://schemas.microsoft.com/office/drawing/2014/main" id="{A40829EA-B581-6473-38AB-B47E04B60E2B}"/>
              </a:ext>
            </a:extLst>
          </p:cNvPr>
          <p:cNvSpPr>
            <a:spLocks noGrp="1"/>
          </p:cNvSpPr>
          <p:nvPr>
            <p:ph idx="1"/>
          </p:nvPr>
        </p:nvSpPr>
        <p:spPr>
          <a:xfrm>
            <a:off x="718879" y="2621381"/>
            <a:ext cx="6590780" cy="3322219"/>
          </a:xfrm>
        </p:spPr>
        <p:txBody>
          <a:bodyPr vert="horz" lIns="0" tIns="0" rIns="0" bIns="0" rtlCol="0" anchor="t">
            <a:normAutofit/>
          </a:bodyPr>
          <a:lstStyle/>
          <a:p>
            <a:pPr>
              <a:lnSpc>
                <a:spcPct val="110000"/>
              </a:lnSpc>
              <a:defRPr/>
            </a:pPr>
            <a:r>
              <a:rPr lang="en-GB" sz="1800" dirty="0"/>
              <a:t>Personal health care savings can be used for palliative and end-of-life care </a:t>
            </a:r>
            <a:r>
              <a:rPr kumimoji="0" lang="en-GB" sz="1800" b="0" i="0" u="none" strike="noStrike" kern="1200" cap="none" spc="0" normalizeH="0" baseline="0" noProof="0" dirty="0">
                <a:ln>
                  <a:noFill/>
                </a:ln>
                <a:effectLst/>
                <a:uLnTx/>
                <a:uFillTx/>
                <a:latin typeface="Avenir Next LT Pro"/>
                <a:ea typeface="+mn-ea"/>
                <a:cs typeface="+mn-cs"/>
              </a:rPr>
              <a:t>(NHS England, </a:t>
            </a:r>
            <a:r>
              <a:rPr lang="en-GB" sz="1800" dirty="0">
                <a:latin typeface="Avenir Next LT Pro"/>
              </a:rPr>
              <a:t>no date).</a:t>
            </a:r>
            <a:endParaRPr lang="en-GB" sz="1800" b="0" i="0" u="none" strike="noStrike" kern="1200" cap="none" spc="0" normalizeH="0" baseline="0" noProof="0" dirty="0">
              <a:ln>
                <a:noFill/>
              </a:ln>
              <a:effectLst/>
              <a:uLnTx/>
              <a:uFillTx/>
              <a:latin typeface="Avenir Next LT Pro"/>
            </a:endParaRPr>
          </a:p>
          <a:p>
            <a:pPr marL="228600" marR="0" lvl="0" indent="-228600"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lang="en-GB" sz="1800" dirty="0">
                <a:latin typeface="Avenir Next LT Pro"/>
              </a:rPr>
              <a:t>Multi-agency and individual approach </a:t>
            </a:r>
            <a:r>
              <a:rPr kumimoji="0" lang="en-GB" sz="1800" b="0" i="0" u="none" strike="noStrike" kern="1200" cap="none" spc="0" normalizeH="0" baseline="0" noProof="0" dirty="0">
                <a:ln>
                  <a:noFill/>
                </a:ln>
                <a:effectLst/>
                <a:uLnTx/>
                <a:uFillTx/>
                <a:latin typeface="Avenir Next LT Pro"/>
                <a:ea typeface="+mn-ea"/>
                <a:cs typeface="+mn-cs"/>
              </a:rPr>
              <a:t>(NHS England, 2020).</a:t>
            </a:r>
            <a:endParaRPr lang="en-GB" sz="1800" b="0" i="0" u="none" strike="noStrike" kern="1200" cap="none" spc="0" normalizeH="0" baseline="0" noProof="0" dirty="0">
              <a:ln>
                <a:noFill/>
              </a:ln>
              <a:effectLst/>
              <a:uLnTx/>
              <a:uFillTx/>
              <a:latin typeface="Avenir Next LT Pro"/>
            </a:endParaRPr>
          </a:p>
          <a:p>
            <a:pPr marL="228600" marR="0" lvl="0" indent="-228600"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lang="en-GB" sz="1800" dirty="0">
                <a:latin typeface="Avenir Next LT Pro"/>
              </a:rPr>
              <a:t>Health inclusion, community-centred care, and ensuring everyone can access health care equally (UK Government, 2022)</a:t>
            </a:r>
          </a:p>
          <a:p>
            <a:pPr marL="228600" marR="0" lvl="0" indent="-228600"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effectLst/>
                <a:uLnTx/>
                <a:uFillTx/>
                <a:latin typeface="Avenir Next LT Pro"/>
                <a:ea typeface="+mn-ea"/>
                <a:cs typeface="+mn-cs"/>
              </a:rPr>
              <a:t>Imp</a:t>
            </a:r>
            <a:r>
              <a:rPr lang="en-GB" sz="1800" dirty="0">
                <a:latin typeface="Avenir Next LT Pro"/>
              </a:rPr>
              <a:t>roved government strategy for health care funding ( Department of Health and Social Care, 2023).</a:t>
            </a:r>
            <a:endParaRPr lang="en-GB" sz="1800" b="0" i="0" u="none" strike="noStrike" kern="1200" cap="none" spc="0" normalizeH="0" baseline="0" noProof="0" dirty="0">
              <a:ln>
                <a:noFill/>
              </a:ln>
              <a:effectLst/>
              <a:uLnTx/>
              <a:uFillTx/>
              <a:latin typeface="Avenir Next LT Pro"/>
            </a:endParaRPr>
          </a:p>
          <a:p>
            <a:pPr marL="228600" marR="0" lvl="0" indent="-228600"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a:ln>
                <a:noFill/>
              </a:ln>
              <a:effectLst/>
              <a:uLnTx/>
              <a:uFillTx/>
              <a:latin typeface="Avenir Next LT Pro"/>
              <a:ea typeface="+mn-ea"/>
              <a:cs typeface="+mn-cs"/>
            </a:endParaRPr>
          </a:p>
          <a:p>
            <a:pPr>
              <a:lnSpc>
                <a:spcPct val="110000"/>
              </a:lnSpc>
            </a:pPr>
            <a:endParaRPr lang="en-GB" sz="180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op view of emergency medical kit on a dark wood">
            <a:extLst>
              <a:ext uri="{FF2B5EF4-FFF2-40B4-BE49-F238E27FC236}">
                <a16:creationId xmlns:a16="http://schemas.microsoft.com/office/drawing/2014/main" id="{1A8E800F-F4DC-4625-2573-FF533627C63B}"/>
              </a:ext>
            </a:extLst>
          </p:cNvPr>
          <p:cNvPicPr>
            <a:picLocks noChangeAspect="1"/>
          </p:cNvPicPr>
          <p:nvPr/>
        </p:nvPicPr>
        <p:blipFill rotWithShape="1">
          <a:blip r:embed="rId2"/>
          <a:srcRect l="49032" r="8573" b="1"/>
          <a:stretch/>
        </p:blipFill>
        <p:spPr>
          <a:xfrm>
            <a:off x="8115300" y="-12515"/>
            <a:ext cx="4076700" cy="6418631"/>
          </a:xfrm>
          <a:prstGeom prst="rect">
            <a:avLst/>
          </a:prstGeom>
        </p:spPr>
      </p:pic>
    </p:spTree>
    <p:extLst>
      <p:ext uri="{BB962C8B-B14F-4D97-AF65-F5344CB8AC3E}">
        <p14:creationId xmlns:p14="http://schemas.microsoft.com/office/powerpoint/2010/main" val="1191193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93DD7-A4BA-A20A-D62E-322A43E9407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8DFAECA-C3EA-B89A-0FFB-915D9CB512CB}"/>
              </a:ext>
            </a:extLst>
          </p:cNvPr>
          <p:cNvSpPr>
            <a:spLocks noGrp="1"/>
          </p:cNvSpPr>
          <p:nvPr>
            <p:ph idx="1"/>
          </p:nvPr>
        </p:nvSpPr>
        <p:spPr/>
        <p:txBody>
          <a:bodyPr/>
          <a:lstStyle/>
          <a:p>
            <a:pPr marL="0" indent="0">
              <a:buNone/>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 conclusion, Domiciliary and Residential care are the two types of care that</a:t>
            </a:r>
            <a:r>
              <a:rPr kumimoji="0" lang="en-GB" sz="20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 offer both care and comfort customised according to service user needs by healthcare professionals. Despite the difference in providing services, residential care offers 24-hour support from care staff in a communal living environment whilst Domiciliary care, however, provides care on a part-time or full-time basis depending on the complexity of their care needs. This is provided in a more private care setting in their own home, promoting independence for those who need less intensive support.</a:t>
            </a:r>
            <a:endParaRPr lang="en-GB" dirty="0"/>
          </a:p>
        </p:txBody>
      </p:sp>
    </p:spTree>
    <p:extLst>
      <p:ext uri="{BB962C8B-B14F-4D97-AF65-F5344CB8AC3E}">
        <p14:creationId xmlns:p14="http://schemas.microsoft.com/office/powerpoint/2010/main" val="2788415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6C1C0-E3BE-1061-6351-2ED13F90A69B}"/>
              </a:ext>
            </a:extLst>
          </p:cNvPr>
          <p:cNvSpPr>
            <a:spLocks noGrp="1"/>
          </p:cNvSpPr>
          <p:nvPr>
            <p:ph type="title"/>
          </p:nvPr>
        </p:nvSpPr>
        <p:spPr>
          <a:xfrm>
            <a:off x="751114" y="795528"/>
            <a:ext cx="10861766" cy="445443"/>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051726C3-7F8D-BF91-B9FB-DD6D20820743}"/>
              </a:ext>
            </a:extLst>
          </p:cNvPr>
          <p:cNvSpPr>
            <a:spLocks noGrp="1"/>
          </p:cNvSpPr>
          <p:nvPr>
            <p:ph idx="1"/>
          </p:nvPr>
        </p:nvSpPr>
        <p:spPr>
          <a:xfrm>
            <a:off x="141515" y="1240971"/>
            <a:ext cx="11471366" cy="6291943"/>
          </a:xfrm>
        </p:spPr>
        <p:txBody>
          <a:bodyPr>
            <a:noAutofit/>
          </a:bodyPr>
          <a:lstStyle/>
          <a:p>
            <a:pPr>
              <a:lnSpc>
                <a:spcPct val="150000"/>
              </a:lnSpc>
              <a:spcAft>
                <a:spcPts val="800"/>
              </a:spcAft>
              <a:buFont typeface="Wingdings" panose="05000000000000000000" pitchFamily="2" charset="2"/>
              <a:buChar char="§"/>
            </a:pPr>
            <a:r>
              <a:rPr lang="en-GB" sz="1200" kern="1200" dirty="0">
                <a:solidFill>
                  <a:srgbClr val="000000"/>
                </a:solidFill>
                <a:effectLst/>
                <a:latin typeface="Arial" panose="020B0604020202020204" pitchFamily="34" charset="0"/>
                <a:cs typeface="Arial" panose="020B0604020202020204" pitchFamily="34" charset="0"/>
              </a:rPr>
              <a:t>Age UK (2023) </a:t>
            </a:r>
            <a:r>
              <a:rPr lang="en-GB" sz="1200" i="1" kern="1200" dirty="0">
                <a:solidFill>
                  <a:srgbClr val="000000"/>
                </a:solidFill>
                <a:effectLst/>
                <a:latin typeface="Arial" panose="020B0604020202020204" pitchFamily="34" charset="0"/>
                <a:cs typeface="Arial" panose="020B0604020202020204" pitchFamily="34" charset="0"/>
              </a:rPr>
              <a:t>Living in a care home</a:t>
            </a:r>
            <a:r>
              <a:rPr lang="en-GB" sz="1200" kern="1200" dirty="0">
                <a:solidFill>
                  <a:srgbClr val="000000"/>
                </a:solidFill>
                <a:effectLst/>
                <a:latin typeface="Arial" panose="020B0604020202020204" pitchFamily="34" charset="0"/>
                <a:cs typeface="Arial" panose="020B0604020202020204" pitchFamily="34" charset="0"/>
              </a:rPr>
              <a:t>. Available at: </a:t>
            </a:r>
            <a:r>
              <a:rPr lang="en-GB" sz="1200" u="sng" kern="1200" dirty="0">
                <a:solidFill>
                  <a:srgbClr val="000000"/>
                </a:solidFill>
                <a:effectLst/>
                <a:latin typeface="Arial" panose="020B0604020202020204" pitchFamily="34" charset="0"/>
                <a:cs typeface="Arial" panose="020B0604020202020204" pitchFamily="34" charset="0"/>
                <a:hlinkClick r:id="rId2"/>
              </a:rPr>
              <a:t>https://www.ageuk.org.uk/globalassets/age-scotland/documents/ia---factsheets/care/care-1-care-home-guide---living-in-a-care-home-sept-2023.pdf</a:t>
            </a:r>
            <a:r>
              <a:rPr lang="en-GB" sz="1200" kern="1200" dirty="0">
                <a:solidFill>
                  <a:srgbClr val="000000"/>
                </a:solidFill>
                <a:effectLst/>
                <a:latin typeface="Arial" panose="020B0604020202020204" pitchFamily="34" charset="0"/>
                <a:cs typeface="Arial" panose="020B0604020202020204" pitchFamily="34" charset="0"/>
              </a:rPr>
              <a:t> </a:t>
            </a:r>
          </a:p>
          <a:p>
            <a:pPr>
              <a:lnSpc>
                <a:spcPct val="150000"/>
              </a:lnSpc>
              <a:spcAft>
                <a:spcPts val="800"/>
              </a:spcAft>
              <a:buFont typeface="Wingdings" panose="05000000000000000000" pitchFamily="2" charset="2"/>
              <a:buChar char="§"/>
            </a:pPr>
            <a:r>
              <a:rPr lang="en-US" sz="1200" kern="1200" dirty="0">
                <a:solidFill>
                  <a:srgbClr val="222222"/>
                </a:solidFill>
                <a:effectLst/>
                <a:latin typeface="Arial" panose="020B0604020202020204" pitchFamily="34" charset="0"/>
                <a:cs typeface="Arial" panose="020B0604020202020204" pitchFamily="34" charset="0"/>
              </a:rPr>
              <a:t>Berg, V. (2020) End of life care, </a:t>
            </a:r>
            <a:r>
              <a:rPr lang="en-US" sz="1200" u="sng" kern="1200" dirty="0">
                <a:solidFill>
                  <a:srgbClr val="1155CC"/>
                </a:solidFill>
                <a:effectLst/>
                <a:latin typeface="Arial" panose="020B0604020202020204" pitchFamily="34" charset="0"/>
                <a:cs typeface="Arial" panose="020B0604020202020204" pitchFamily="34" charset="0"/>
                <a:hlinkClick r:id="rId3"/>
              </a:rPr>
              <a:t>Carehome.co.uk</a:t>
            </a:r>
            <a:r>
              <a:rPr lang="en-US" sz="1200" kern="1200" dirty="0">
                <a:solidFill>
                  <a:srgbClr val="222222"/>
                </a:solidFill>
                <a:effectLst/>
                <a:latin typeface="Arial" panose="020B0604020202020204" pitchFamily="34" charset="0"/>
                <a:cs typeface="Arial" panose="020B0604020202020204" pitchFamily="34" charset="0"/>
              </a:rPr>
              <a:t>. Available at: </a:t>
            </a:r>
            <a:r>
              <a:rPr lang="en-US" sz="1200" u="sng" kern="1200" dirty="0">
                <a:solidFill>
                  <a:srgbClr val="1155CC"/>
                </a:solidFill>
                <a:effectLst/>
                <a:latin typeface="Arial" panose="020B0604020202020204" pitchFamily="34" charset="0"/>
                <a:cs typeface="Arial" panose="020B0604020202020204" pitchFamily="34" charset="0"/>
                <a:hlinkClick r:id="rId4"/>
              </a:rPr>
              <a:t>https://www.carehome.co.uk/advice/what-is-end-of-life-care-and-what-does-it-involve</a:t>
            </a:r>
            <a:r>
              <a:rPr lang="en-US" sz="1200" kern="1200" dirty="0">
                <a:solidFill>
                  <a:srgbClr val="222222"/>
                </a:solidFill>
                <a:effectLst/>
                <a:latin typeface="Arial" panose="020B0604020202020204" pitchFamily="34" charset="0"/>
                <a:cs typeface="Arial" panose="020B0604020202020204" pitchFamily="34" charset="0"/>
              </a:rPr>
              <a:t> (Accessed: 20 June 2024).</a:t>
            </a:r>
          </a:p>
          <a:p>
            <a:pPr>
              <a:lnSpc>
                <a:spcPct val="150000"/>
              </a:lnSpc>
              <a:spcAft>
                <a:spcPts val="800"/>
              </a:spcAft>
              <a:buFont typeface="Wingdings" panose="05000000000000000000" pitchFamily="2" charset="2"/>
              <a:buChar char="§"/>
            </a:pPr>
            <a:r>
              <a:rPr lang="en-US" sz="1200" kern="1200" dirty="0">
                <a:solidFill>
                  <a:srgbClr val="222222"/>
                </a:solidFill>
                <a:effectLst/>
                <a:latin typeface="Arial" panose="020B0604020202020204" pitchFamily="34" charset="0"/>
                <a:cs typeface="Arial" panose="020B0604020202020204" pitchFamily="34" charset="0"/>
              </a:rPr>
              <a:t>Care, L. (2022) Domiciliary care cost - ways of funding, Leaf Complex Care. Available at: </a:t>
            </a:r>
            <a:r>
              <a:rPr lang="en-US" sz="1200" u="sng" kern="1200" dirty="0">
                <a:solidFill>
                  <a:srgbClr val="1155CC"/>
                </a:solidFill>
                <a:effectLst/>
                <a:latin typeface="Arial" panose="020B0604020202020204" pitchFamily="34" charset="0"/>
                <a:cs typeface="Arial" panose="020B0604020202020204" pitchFamily="34" charset="0"/>
                <a:hlinkClick r:id="rId5"/>
              </a:rPr>
              <a:t>https://leafcare.co.uk/home-care-services/domiciliarycare/cost/#:~:text=Funding%20By%20The%20Local%20Government,individual%20needs%20care%20at%20home</a:t>
            </a:r>
            <a:r>
              <a:rPr lang="en-US" sz="1200" kern="1200" dirty="0">
                <a:solidFill>
                  <a:srgbClr val="222222"/>
                </a:solidFill>
                <a:effectLst/>
                <a:latin typeface="Arial" panose="020B0604020202020204" pitchFamily="34" charset="0"/>
                <a:cs typeface="Arial" panose="020B0604020202020204" pitchFamily="34" charset="0"/>
              </a:rPr>
              <a:t> (Accessed: 20 June 2024)</a:t>
            </a:r>
            <a:br>
              <a:rPr lang="en-US" sz="1200" kern="1200" dirty="0">
                <a:solidFill>
                  <a:srgbClr val="222222"/>
                </a:solidFill>
                <a:effectLst/>
                <a:latin typeface="Arial" panose="020B0604020202020204" pitchFamily="34" charset="0"/>
                <a:cs typeface="Arial" panose="020B0604020202020204" pitchFamily="34" charset="0"/>
              </a:rPr>
            </a:br>
            <a:r>
              <a:rPr lang="en-GB" sz="1200" kern="1200" dirty="0">
                <a:solidFill>
                  <a:srgbClr val="000000"/>
                </a:solidFill>
                <a:effectLst/>
                <a:latin typeface="Arial" panose="020B0604020202020204" pitchFamily="34" charset="0"/>
                <a:cs typeface="Arial" panose="020B0604020202020204" pitchFamily="34" charset="0"/>
              </a:rPr>
              <a:t>Times, H. (2024). </a:t>
            </a:r>
            <a:r>
              <a:rPr lang="en-GB" sz="1200" i="1" kern="1200" dirty="0">
                <a:solidFill>
                  <a:srgbClr val="000000"/>
                </a:solidFill>
                <a:effectLst/>
                <a:latin typeface="Arial" panose="020B0604020202020204" pitchFamily="34" charset="0"/>
                <a:cs typeface="Arial" panose="020B0604020202020204" pitchFamily="34" charset="0"/>
              </a:rPr>
              <a:t>What is residential care?</a:t>
            </a:r>
            <a:r>
              <a:rPr lang="en-GB" sz="1200" kern="1200" dirty="0">
                <a:solidFill>
                  <a:srgbClr val="000000"/>
                </a:solidFill>
                <a:effectLst/>
                <a:latin typeface="Arial" panose="020B0604020202020204" pitchFamily="34" charset="0"/>
                <a:cs typeface="Arial" panose="020B0604020202020204" pitchFamily="34" charset="0"/>
              </a:rPr>
              <a:t> Health Times. Available at: </a:t>
            </a:r>
            <a:r>
              <a:rPr lang="en-GB" sz="1200" u="sng" kern="1200" dirty="0">
                <a:solidFill>
                  <a:srgbClr val="000000"/>
                </a:solidFill>
                <a:effectLst/>
                <a:latin typeface="Arial" panose="020B0604020202020204" pitchFamily="34" charset="0"/>
                <a:cs typeface="Arial" panose="020B0604020202020204" pitchFamily="34" charset="0"/>
                <a:hlinkClick r:id="rId6"/>
              </a:rPr>
              <a:t>https://www.healthtimes.co.uk/healthcare/care-homes/what-is-residential-care</a:t>
            </a:r>
            <a:r>
              <a:rPr lang="en-GB" sz="1200" kern="1200" dirty="0">
                <a:solidFill>
                  <a:srgbClr val="000000"/>
                </a:solidFill>
                <a:effectLst/>
                <a:latin typeface="Arial" panose="020B0604020202020204" pitchFamily="34" charset="0"/>
                <a:cs typeface="Arial" panose="020B0604020202020204" pitchFamily="34" charset="0"/>
              </a:rPr>
              <a:t> </a:t>
            </a:r>
          </a:p>
          <a:p>
            <a:pPr>
              <a:lnSpc>
                <a:spcPct val="150000"/>
              </a:lnSpc>
              <a:spcAft>
                <a:spcPts val="800"/>
              </a:spcAft>
              <a:buFont typeface="Wingdings" panose="05000000000000000000" pitchFamily="2" charset="2"/>
              <a:buChar char="§"/>
            </a:pP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Care Quality Commission (2022) </a:t>
            </a:r>
            <a:r>
              <a:rPr lang="en-GB" sz="1200" i="1"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Do not attempt cardiopulmonary resuscitation (DNACPR) - Care Quality Commission</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a:t>
            </a:r>
            <a:r>
              <a:rPr lang="en-GB" sz="1200" i="1"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www.cqc.org.uk</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dirty="0">
                <a:solidFill>
                  <a:srgbClr val="000000"/>
                </a:solidFill>
                <a:effectLst/>
                <a:latin typeface="Arial" panose="020B0604020202020204" pitchFamily="34" charset="0"/>
                <a:ea typeface="Aptos" panose="020B0004020202020204" pitchFamily="34" charset="0"/>
                <a:cs typeface="Arial" panose="020B0604020202020204" pitchFamily="34" charset="0"/>
                <a:hlinkClick r:id="rId7"/>
              </a:rPr>
              <a:t>https://www.cqc.org.uk/guidance-providers/gps/gp-mythbusters/gp-mythbuster-105-do-not-attempt-cardiopulmonary-resuscitation-dnacpr</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(Accessed: 26 June 2024)</a:t>
            </a:r>
            <a:endParaRPr lang="en-GB" sz="1200"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Font typeface="Wingdings" panose="05000000000000000000" pitchFamily="2" charset="2"/>
              <a:buChar char="§"/>
            </a:pPr>
            <a:r>
              <a:rPr lang="en-GB" sz="1200" kern="0" dirty="0" err="1">
                <a:effectLst/>
                <a:latin typeface="Arial" panose="020B0604020202020204" pitchFamily="34" charset="0"/>
                <a:ea typeface="Times New Roman" panose="02020603050405020304" pitchFamily="18" charset="0"/>
                <a:cs typeface="Arial" panose="020B0604020202020204" pitchFamily="34" charset="0"/>
              </a:rPr>
              <a:t>CareHome</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(2021)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Care home fees and costs: How much do you pay?</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Carehome.co.uk</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8"/>
              </a:rPr>
              <a:t>https://www.carehome.co.uk/advice/care-home-fees-and-costs-how-much-do-you-pay</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(Accessed: 17 June 2024)</a:t>
            </a:r>
            <a:endParaRPr lang="en-GB" sz="1200" kern="100"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buFont typeface="Wingdings" panose="05000000000000000000" pitchFamily="2" charset="2"/>
              <a:buChar char="§"/>
            </a:pPr>
            <a:r>
              <a:rPr lang="en-GB" sz="1200" kern="1200" dirty="0">
                <a:solidFill>
                  <a:srgbClr val="000000"/>
                </a:solidFill>
                <a:effectLst/>
                <a:latin typeface="Arial" panose="020B0604020202020204" pitchFamily="34" charset="0"/>
                <a:cs typeface="Arial" panose="020B0604020202020204" pitchFamily="34" charset="0"/>
              </a:rPr>
              <a:t>Carehome.co.uk. (2024) Available at: </a:t>
            </a:r>
            <a:r>
              <a:rPr lang="en-GB" sz="1200" u="sng" kern="1200" dirty="0">
                <a:solidFill>
                  <a:srgbClr val="000000"/>
                </a:solidFill>
                <a:effectLst/>
                <a:latin typeface="Arial" panose="020B0604020202020204" pitchFamily="34" charset="0"/>
                <a:cs typeface="Arial" panose="020B0604020202020204" pitchFamily="34" charset="0"/>
                <a:hlinkClick r:id="rId9"/>
              </a:rPr>
              <a:t>https://www.carehome.co.uk/advice/10-advantages-of-residential-care</a:t>
            </a:r>
            <a:r>
              <a:rPr lang="en-GB" sz="1200" kern="1200" dirty="0">
                <a:solidFill>
                  <a:srgbClr val="000000"/>
                </a:solidFill>
                <a:effectLst/>
                <a:latin typeface="Arial" panose="020B0604020202020204" pitchFamily="34" charset="0"/>
                <a:cs typeface="Arial" panose="020B0604020202020204" pitchFamily="34" charset="0"/>
              </a:rPr>
              <a:t> (Accessed: 12 June 2024).</a:t>
            </a:r>
            <a:endParaRPr lang="en-GB" sz="1200" kern="100" dirty="0">
              <a:latin typeface="Arial" panose="020B0604020202020204" pitchFamily="34" charset="0"/>
              <a:cs typeface="Arial" panose="020B0604020202020204" pitchFamily="34" charset="0"/>
            </a:endParaRPr>
          </a:p>
          <a:p>
            <a:pPr>
              <a:lnSpc>
                <a:spcPct val="150000"/>
              </a:lnSpc>
              <a:spcAft>
                <a:spcPts val="800"/>
              </a:spcAft>
              <a:buFont typeface="Wingdings" panose="05000000000000000000" pitchFamily="2" charset="2"/>
              <a:buChar char="§"/>
            </a:pPr>
            <a:r>
              <a:rPr lang="en-GB" sz="1200" kern="1200" dirty="0">
                <a:solidFill>
                  <a:srgbClr val="000000"/>
                </a:solidFill>
                <a:effectLst/>
                <a:latin typeface="Arial" panose="020B0604020202020204" pitchFamily="34" charset="0"/>
                <a:cs typeface="Arial" panose="020B0604020202020204" pitchFamily="34" charset="0"/>
              </a:rPr>
              <a:t>Department of Health &amp; Social Care (2023). </a:t>
            </a:r>
            <a:r>
              <a:rPr lang="en-GB" sz="1200" i="1" kern="1200" dirty="0">
                <a:solidFill>
                  <a:srgbClr val="000000"/>
                </a:solidFill>
                <a:effectLst/>
                <a:latin typeface="Arial" panose="020B0604020202020204" pitchFamily="34" charset="0"/>
                <a:cs typeface="Arial" panose="020B0604020202020204" pitchFamily="34" charset="0"/>
              </a:rPr>
              <a:t>The government’s 2023 mandate to NHS England</a:t>
            </a:r>
            <a:r>
              <a:rPr lang="en-GB" sz="1200" kern="1200" dirty="0">
                <a:solidFill>
                  <a:srgbClr val="000000"/>
                </a:solidFill>
                <a:effectLst/>
                <a:latin typeface="Arial" panose="020B0604020202020204" pitchFamily="34" charset="0"/>
                <a:cs typeface="Arial" panose="020B0604020202020204" pitchFamily="34" charset="0"/>
              </a:rPr>
              <a:t>.  GOV.UK. Available at: </a:t>
            </a:r>
            <a:r>
              <a:rPr lang="en-GB" sz="1200" u="sng" kern="1200" dirty="0">
                <a:solidFill>
                  <a:srgbClr val="000000"/>
                </a:solidFill>
                <a:effectLst/>
                <a:latin typeface="Arial" panose="020B0604020202020204" pitchFamily="34" charset="0"/>
                <a:cs typeface="Arial" panose="020B0604020202020204" pitchFamily="34" charset="0"/>
                <a:hlinkClick r:id="rId10"/>
              </a:rPr>
              <a:t>https://www.gov.uk/government/publications/nhs-mandate-2023/the-governments-2023-mandate-to-nhs-england</a:t>
            </a:r>
            <a:r>
              <a:rPr lang="en-GB" sz="1200" kern="1200" dirty="0">
                <a:solidFill>
                  <a:srgbClr val="000000"/>
                </a:solidFill>
                <a:effectLst/>
                <a:latin typeface="Arial" panose="020B0604020202020204" pitchFamily="34" charset="0"/>
                <a:cs typeface="Arial" panose="020B0604020202020204" pitchFamily="34" charset="0"/>
              </a:rPr>
              <a:t>. (Accessed: 20 June 2024)</a:t>
            </a:r>
            <a:br>
              <a:rPr lang="en-US" sz="1200" kern="1200" dirty="0">
                <a:solidFill>
                  <a:srgbClr val="000000"/>
                </a:solidFill>
                <a:effectLst/>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1054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D4769-5A79-952E-2A68-F8E966C82B7F}"/>
              </a:ext>
            </a:extLst>
          </p:cNvPr>
          <p:cNvSpPr>
            <a:spLocks noGrp="1"/>
          </p:cNvSpPr>
          <p:nvPr>
            <p:ph type="title"/>
          </p:nvPr>
        </p:nvSpPr>
        <p:spPr>
          <a:xfrm>
            <a:off x="1197429" y="381000"/>
            <a:ext cx="10415451" cy="460247"/>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BA02E933-F426-AA03-95EF-9372A2D57DD8}"/>
              </a:ext>
            </a:extLst>
          </p:cNvPr>
          <p:cNvSpPr>
            <a:spLocks noGrp="1"/>
          </p:cNvSpPr>
          <p:nvPr>
            <p:ph idx="1"/>
          </p:nvPr>
        </p:nvSpPr>
        <p:spPr>
          <a:xfrm>
            <a:off x="413657" y="841247"/>
            <a:ext cx="11199223" cy="5766381"/>
          </a:xfrm>
        </p:spPr>
        <p:txBody>
          <a:bodyPr>
            <a:normAutofit fontScale="70000" lnSpcReduction="20000"/>
          </a:bodyPr>
          <a:lstStyle/>
          <a:p>
            <a:pPr>
              <a:lnSpc>
                <a:spcPct val="150000"/>
              </a:lnSpc>
              <a:spcAft>
                <a:spcPts val="800"/>
              </a:spcAft>
            </a:pPr>
            <a:r>
              <a:rPr lang="en-US" sz="2000" kern="1200" dirty="0">
                <a:solidFill>
                  <a:srgbClr val="222222"/>
                </a:solidFill>
                <a:effectLst/>
                <a:latin typeface="Arial" panose="020B0604020202020204" pitchFamily="34" charset="0"/>
                <a:ea typeface="+mn-ea"/>
                <a:cs typeface="Times New Roman" panose="02020603050405020304" pitchFamily="18" charset="0"/>
              </a:rPr>
              <a:t>Department of Health and Social Care, G. (2001) National Service Framework: Older people, </a:t>
            </a:r>
            <a:r>
              <a:rPr lang="en-US" sz="2000" u="sng" kern="1200" dirty="0">
                <a:solidFill>
                  <a:srgbClr val="1155CC"/>
                </a:solidFill>
                <a:effectLst/>
                <a:latin typeface="Arial" panose="020B0604020202020204" pitchFamily="34" charset="0"/>
                <a:ea typeface="+mn-ea"/>
                <a:cs typeface="Times New Roman" panose="02020603050405020304" pitchFamily="18" charset="0"/>
                <a:hlinkClick r:id="rId2"/>
              </a:rPr>
              <a:t>GOV.UK</a:t>
            </a:r>
            <a:r>
              <a:rPr lang="en-US" sz="2000" kern="1200" dirty="0">
                <a:solidFill>
                  <a:srgbClr val="222222"/>
                </a:solidFill>
                <a:effectLst/>
                <a:latin typeface="Arial" panose="020B0604020202020204" pitchFamily="34" charset="0"/>
                <a:ea typeface="+mn-ea"/>
                <a:cs typeface="Times New Roman" panose="02020603050405020304" pitchFamily="18" charset="0"/>
              </a:rPr>
              <a:t>. Available at: </a:t>
            </a:r>
            <a:r>
              <a:rPr lang="en-US" sz="2000" u="sng" kern="1200" dirty="0">
                <a:solidFill>
                  <a:srgbClr val="1155CC"/>
                </a:solidFill>
                <a:effectLst/>
                <a:latin typeface="Arial" panose="020B0604020202020204" pitchFamily="34" charset="0"/>
                <a:ea typeface="+mn-ea"/>
                <a:cs typeface="Times New Roman" panose="02020603050405020304" pitchFamily="18" charset="0"/>
                <a:hlinkClick r:id="rId3"/>
              </a:rPr>
              <a:t>https://www.gov.uk/government/publications/quality-standards-for-care-services-for-older-people</a:t>
            </a:r>
            <a:r>
              <a:rPr lang="en-US" sz="2000" kern="1200" dirty="0">
                <a:solidFill>
                  <a:srgbClr val="222222"/>
                </a:solidFill>
                <a:effectLst/>
                <a:latin typeface="Arial" panose="020B0604020202020204" pitchFamily="34" charset="0"/>
                <a:ea typeface="+mn-ea"/>
                <a:cs typeface="Times New Roman" panose="02020603050405020304" pitchFamily="18" charset="0"/>
              </a:rPr>
              <a:t> (Accessed: 20 June 2024)</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pPr>
            <a:r>
              <a:rPr lang="en-GB" sz="2000" kern="1200" dirty="0">
                <a:solidFill>
                  <a:srgbClr val="000000"/>
                </a:solidFill>
                <a:effectLst/>
                <a:latin typeface="Arial" panose="020B0604020202020204" pitchFamily="34" charset="0"/>
                <a:ea typeface="+mn-ea"/>
              </a:rPr>
              <a:t>‌</a:t>
            </a:r>
            <a:r>
              <a:rPr lang="en-GB" sz="2000" kern="1200" dirty="0" err="1">
                <a:solidFill>
                  <a:srgbClr val="000000"/>
                </a:solidFill>
                <a:effectLst/>
                <a:latin typeface="Arial" panose="020B0604020202020204" pitchFamily="34" charset="0"/>
                <a:ea typeface="+mn-ea"/>
              </a:rPr>
              <a:t>Encyclopedia</a:t>
            </a:r>
            <a:r>
              <a:rPr lang="en-GB" sz="2000" kern="1200" dirty="0">
                <a:solidFill>
                  <a:srgbClr val="000000"/>
                </a:solidFill>
                <a:effectLst/>
                <a:latin typeface="Arial" panose="020B0604020202020204" pitchFamily="34" charset="0"/>
                <a:ea typeface="+mn-ea"/>
              </a:rPr>
              <a:t> Britannica (2024). Old age. In: </a:t>
            </a:r>
            <a:r>
              <a:rPr lang="en-GB" sz="2000" i="1" kern="1200" dirty="0" err="1">
                <a:solidFill>
                  <a:srgbClr val="000000"/>
                </a:solidFill>
                <a:effectLst/>
                <a:latin typeface="Arial" panose="020B0604020202020204" pitchFamily="34" charset="0"/>
                <a:ea typeface="+mn-ea"/>
              </a:rPr>
              <a:t>Encyclopædia</a:t>
            </a:r>
            <a:r>
              <a:rPr lang="en-GB" sz="2000" i="1" kern="1200" dirty="0">
                <a:solidFill>
                  <a:srgbClr val="000000"/>
                </a:solidFill>
                <a:effectLst/>
                <a:latin typeface="Arial" panose="020B0604020202020204" pitchFamily="34" charset="0"/>
                <a:ea typeface="+mn-ea"/>
              </a:rPr>
              <a:t> Britannica</a:t>
            </a:r>
            <a:r>
              <a:rPr lang="en-GB" sz="2000" kern="1200" dirty="0">
                <a:solidFill>
                  <a:srgbClr val="000000"/>
                </a:solidFill>
                <a:effectLst/>
                <a:latin typeface="Arial" panose="020B0604020202020204" pitchFamily="34" charset="0"/>
                <a:ea typeface="+mn-ea"/>
              </a:rPr>
              <a:t>.  Available at: </a:t>
            </a:r>
            <a:r>
              <a:rPr lang="en-GB" sz="2000" u="sng" kern="1200" dirty="0">
                <a:solidFill>
                  <a:srgbClr val="000000"/>
                </a:solidFill>
                <a:effectLst/>
                <a:latin typeface="Arial" panose="020B0604020202020204" pitchFamily="34" charset="0"/>
                <a:ea typeface="+mn-ea"/>
                <a:hlinkClick r:id="rId4"/>
              </a:rPr>
              <a:t>https://www.britannica.com/science/old-age</a:t>
            </a:r>
            <a:r>
              <a:rPr lang="en-GB" sz="2000" kern="1200" dirty="0">
                <a:solidFill>
                  <a:srgbClr val="000000"/>
                </a:solidFill>
                <a:effectLst/>
                <a:latin typeface="Arial" panose="020B0604020202020204" pitchFamily="34" charset="0"/>
                <a:ea typeface="+mn-ea"/>
              </a:rPr>
              <a:t> (Accessed: 12 June 2024)</a:t>
            </a:r>
            <a:endParaRPr lang="en-GB" sz="4000" dirty="0">
              <a:effectLst/>
              <a:latin typeface="Times New Roman" panose="02020603050405020304" pitchFamily="18" charset="0"/>
              <a:ea typeface="Times New Roman" panose="02020603050405020304" pitchFamily="18" charset="0"/>
            </a:endParaRPr>
          </a:p>
          <a:p>
            <a:pPr>
              <a:lnSpc>
                <a:spcPct val="150000"/>
              </a:lnSpc>
              <a:spcAft>
                <a:spcPts val="800"/>
              </a:spcAft>
            </a:pPr>
            <a:r>
              <a:rPr lang="en-GB" sz="2000" kern="1200" dirty="0">
                <a:solidFill>
                  <a:srgbClr val="000000"/>
                </a:solidFill>
                <a:effectLst/>
                <a:latin typeface="Arial" panose="020B0604020202020204" pitchFamily="34" charset="0"/>
                <a:ea typeface="+mn-ea"/>
                <a:cs typeface="Times New Roman" panose="02020603050405020304" pitchFamily="18" charset="0"/>
              </a:rPr>
              <a:t>Equality and Human Rights Commission (2018) </a:t>
            </a:r>
            <a:r>
              <a:rPr lang="en-GB" sz="2000" i="1" kern="1200" dirty="0">
                <a:solidFill>
                  <a:srgbClr val="000000"/>
                </a:solidFill>
                <a:effectLst/>
                <a:latin typeface="Arial" panose="020B0604020202020204" pitchFamily="34" charset="0"/>
                <a:ea typeface="+mn-ea"/>
                <a:cs typeface="Times New Roman" panose="02020603050405020304" pitchFamily="18" charset="0"/>
              </a:rPr>
              <a:t>The Human Rights Act</a:t>
            </a:r>
            <a:r>
              <a:rPr lang="en-GB" sz="2000" kern="1200" dirty="0">
                <a:solidFill>
                  <a:srgbClr val="000000"/>
                </a:solidFill>
                <a:effectLst/>
                <a:latin typeface="Arial" panose="020B0604020202020204" pitchFamily="34" charset="0"/>
                <a:ea typeface="+mn-ea"/>
                <a:cs typeface="Times New Roman" panose="02020603050405020304" pitchFamily="18" charset="0"/>
              </a:rPr>
              <a:t>.  Available at: </a:t>
            </a:r>
            <a:r>
              <a:rPr lang="en-GB" sz="2000" u="sng" kern="1200" dirty="0">
                <a:solidFill>
                  <a:srgbClr val="000000"/>
                </a:solidFill>
                <a:effectLst/>
                <a:latin typeface="Arial" panose="020B0604020202020204" pitchFamily="34" charset="0"/>
                <a:ea typeface="+mn-ea"/>
                <a:cs typeface="Times New Roman" panose="02020603050405020304" pitchFamily="18" charset="0"/>
                <a:hlinkClick r:id="rId5"/>
              </a:rPr>
              <a:t>https://www.equalityhumanrights.com/human-rights/human-rights-act</a:t>
            </a:r>
            <a:r>
              <a:rPr lang="en-GB" sz="2000" kern="1200" dirty="0">
                <a:solidFill>
                  <a:srgbClr val="000000"/>
                </a:solidFill>
                <a:effectLst/>
                <a:latin typeface="Arial" panose="020B0604020202020204" pitchFamily="34" charset="0"/>
                <a:ea typeface="+mn-ea"/>
                <a:cs typeface="Times New Roman" panose="02020603050405020304" pitchFamily="18" charset="0"/>
              </a:rPr>
              <a:t> (Accessed: 22 June 2024)</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US" sz="2000" kern="1200" dirty="0">
                <a:solidFill>
                  <a:srgbClr val="222222"/>
                </a:solidFill>
                <a:effectLst/>
                <a:latin typeface="Arial" panose="020B0604020202020204" pitchFamily="34" charset="0"/>
                <a:ea typeface="+mn-ea"/>
                <a:cs typeface="Times New Roman" panose="02020603050405020304" pitchFamily="18" charset="0"/>
              </a:rPr>
              <a:t>Exim, E. (2024) Domiciliary, residential, or live-in care - </a:t>
            </a:r>
            <a:r>
              <a:rPr lang="en-US" sz="2000" kern="1200" dirty="0" err="1">
                <a:solidFill>
                  <a:srgbClr val="222222"/>
                </a:solidFill>
                <a:effectLst/>
                <a:latin typeface="Arial" panose="020B0604020202020204" pitchFamily="34" charset="0"/>
                <a:ea typeface="+mn-ea"/>
                <a:cs typeface="Times New Roman" panose="02020603050405020304" pitchFamily="18" charset="0"/>
              </a:rPr>
              <a:t>eximius</a:t>
            </a:r>
            <a:r>
              <a:rPr lang="en-US" sz="2000" kern="1200" dirty="0">
                <a:solidFill>
                  <a:srgbClr val="222222"/>
                </a:solidFill>
                <a:effectLst/>
                <a:latin typeface="Arial" panose="020B0604020202020204" pitchFamily="34" charset="0"/>
                <a:ea typeface="+mn-ea"/>
                <a:cs typeface="Times New Roman" panose="02020603050405020304" pitchFamily="18" charset="0"/>
              </a:rPr>
              <a:t> live-in care, </a:t>
            </a:r>
            <a:r>
              <a:rPr lang="en-US" sz="2000" kern="1200" dirty="0" err="1">
                <a:solidFill>
                  <a:srgbClr val="222222"/>
                </a:solidFill>
                <a:effectLst/>
                <a:latin typeface="Arial" panose="020B0604020202020204" pitchFamily="34" charset="0"/>
                <a:ea typeface="+mn-ea"/>
                <a:cs typeface="Times New Roman" panose="02020603050405020304" pitchFamily="18" charset="0"/>
              </a:rPr>
              <a:t>Eximius</a:t>
            </a:r>
            <a:r>
              <a:rPr lang="en-US" sz="2000" kern="1200" dirty="0">
                <a:solidFill>
                  <a:srgbClr val="222222"/>
                </a:solidFill>
                <a:effectLst/>
                <a:latin typeface="Arial" panose="020B0604020202020204" pitchFamily="34" charset="0"/>
                <a:ea typeface="+mn-ea"/>
                <a:cs typeface="Times New Roman" panose="02020603050405020304" pitchFamily="18" charset="0"/>
              </a:rPr>
              <a:t> Live-in Care Ltd. Available at: </a:t>
            </a:r>
            <a:r>
              <a:rPr lang="en-US" sz="2000" u="sng" kern="1200" dirty="0">
                <a:solidFill>
                  <a:srgbClr val="1155CC"/>
                </a:solidFill>
                <a:effectLst/>
                <a:latin typeface="Arial" panose="020B0604020202020204" pitchFamily="34" charset="0"/>
                <a:ea typeface="+mn-ea"/>
                <a:cs typeface="Times New Roman" panose="02020603050405020304" pitchFamily="18" charset="0"/>
                <a:hlinkClick r:id="rId6"/>
              </a:rPr>
              <a:t>https://eximiussupport.uk/domiciliary-residential-or-live-in-care-how-to-understand-which-is-the-right-choice-for-you</a:t>
            </a:r>
            <a:r>
              <a:rPr lang="en-US" sz="2000" kern="1200" dirty="0">
                <a:solidFill>
                  <a:srgbClr val="222222"/>
                </a:solidFill>
                <a:effectLst/>
                <a:latin typeface="Arial" panose="020B0604020202020204" pitchFamily="34" charset="0"/>
                <a:ea typeface="+mn-ea"/>
                <a:cs typeface="Times New Roman" panose="02020603050405020304" pitchFamily="18" charset="0"/>
              </a:rPr>
              <a:t> (Accessed: 20 June 2024).</a:t>
            </a:r>
          </a:p>
          <a:p>
            <a:pPr>
              <a:lnSpc>
                <a:spcPct val="150000"/>
              </a:lnSpc>
              <a:spcAft>
                <a:spcPts val="800"/>
              </a:spcAft>
            </a:pPr>
            <a:r>
              <a:rPr lang="en-US" sz="2000" kern="1200" dirty="0">
                <a:solidFill>
                  <a:srgbClr val="222222"/>
                </a:solidFill>
                <a:effectLst/>
                <a:latin typeface="Arial" panose="020B0604020202020204" pitchFamily="34" charset="0"/>
                <a:ea typeface="+mn-ea"/>
                <a:cs typeface="Times New Roman" panose="02020603050405020304" pitchFamily="18" charset="0"/>
              </a:rPr>
              <a:t>Fund , K. (2024) Social Care in a nutshell | The King’s Fund, Social public funding . Available at: </a:t>
            </a:r>
            <a:r>
              <a:rPr lang="en-US" sz="2000" u="sng" kern="1200" dirty="0">
                <a:solidFill>
                  <a:srgbClr val="1155CC"/>
                </a:solidFill>
                <a:effectLst/>
                <a:latin typeface="Arial" panose="020B0604020202020204" pitchFamily="34" charset="0"/>
                <a:ea typeface="+mn-ea"/>
                <a:cs typeface="Times New Roman" panose="02020603050405020304" pitchFamily="18" charset="0"/>
                <a:hlinkClick r:id="rId7"/>
              </a:rPr>
              <a:t>https://www.kingsfund.org.uk/insight-and-analysis/data-and-charts/social-care-nutshell</a:t>
            </a:r>
            <a:r>
              <a:rPr lang="en-US" sz="2000" kern="1200" dirty="0">
                <a:solidFill>
                  <a:srgbClr val="222222"/>
                </a:solidFill>
                <a:effectLst/>
                <a:latin typeface="Arial" panose="020B0604020202020204" pitchFamily="34" charset="0"/>
                <a:ea typeface="+mn-ea"/>
                <a:cs typeface="Times New Roman" panose="02020603050405020304" pitchFamily="18" charset="0"/>
              </a:rPr>
              <a:t> (Accessed: 20 June 2024)</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2000" kern="1200" dirty="0">
                <a:solidFill>
                  <a:srgbClr val="000000"/>
                </a:solidFill>
                <a:effectLst/>
                <a:latin typeface="Arial" panose="020B0604020202020204" pitchFamily="34" charset="0"/>
                <a:ea typeface="+mn-ea"/>
              </a:rPr>
              <a:t>‌GOV.UK (2013). </a:t>
            </a:r>
            <a:r>
              <a:rPr lang="en-GB" sz="2000" i="1" kern="1200" dirty="0">
                <a:solidFill>
                  <a:srgbClr val="000000"/>
                </a:solidFill>
                <a:effectLst/>
                <a:latin typeface="Arial" panose="020B0604020202020204" pitchFamily="34" charset="0"/>
                <a:ea typeface="+mn-ea"/>
              </a:rPr>
              <a:t>Equality Act 2010</a:t>
            </a:r>
            <a:r>
              <a:rPr lang="en-GB" sz="2000" kern="1200" dirty="0">
                <a:solidFill>
                  <a:srgbClr val="000000"/>
                </a:solidFill>
                <a:effectLst/>
                <a:latin typeface="Arial" panose="020B0604020202020204" pitchFamily="34" charset="0"/>
                <a:ea typeface="+mn-ea"/>
              </a:rPr>
              <a:t>.  </a:t>
            </a:r>
            <a:r>
              <a:rPr lang="en-GB" sz="2000" kern="1200" dirty="0" err="1">
                <a:solidFill>
                  <a:srgbClr val="000000"/>
                </a:solidFill>
                <a:effectLst/>
                <a:latin typeface="Arial" panose="020B0604020202020204" pitchFamily="34" charset="0"/>
                <a:ea typeface="+mn-ea"/>
              </a:rPr>
              <a:t>Gov.Uk</a:t>
            </a:r>
            <a:r>
              <a:rPr lang="en-GB" sz="2000" kern="1200" dirty="0">
                <a:solidFill>
                  <a:srgbClr val="000000"/>
                </a:solidFill>
                <a:effectLst/>
                <a:latin typeface="Arial" panose="020B0604020202020204" pitchFamily="34" charset="0"/>
                <a:ea typeface="+mn-ea"/>
              </a:rPr>
              <a:t>. Available at: </a:t>
            </a:r>
            <a:r>
              <a:rPr lang="en-GB" sz="2000" u="sng" kern="1200" dirty="0">
                <a:solidFill>
                  <a:srgbClr val="000000"/>
                </a:solidFill>
                <a:effectLst/>
                <a:latin typeface="Arial" panose="020B0604020202020204" pitchFamily="34" charset="0"/>
                <a:ea typeface="+mn-ea"/>
                <a:hlinkClick r:id="rId8"/>
              </a:rPr>
              <a:t>https://www.gov.uk/guidance/equality-act-2010-guidance</a:t>
            </a:r>
            <a:r>
              <a:rPr lang="en-GB" sz="2000" kern="1200" dirty="0">
                <a:solidFill>
                  <a:srgbClr val="000000"/>
                </a:solidFill>
                <a:effectLst/>
                <a:latin typeface="Arial" panose="020B0604020202020204" pitchFamily="34" charset="0"/>
                <a:ea typeface="+mn-ea"/>
              </a:rPr>
              <a:t> (Accessed: 23 June 2024)</a:t>
            </a:r>
          </a:p>
          <a:p>
            <a:r>
              <a:rPr lang="en-US" sz="2000" kern="1200" dirty="0" err="1">
                <a:solidFill>
                  <a:srgbClr val="222222"/>
                </a:solidFill>
                <a:effectLst/>
                <a:latin typeface="Arial" panose="020B0604020202020204" pitchFamily="34" charset="0"/>
                <a:ea typeface="+mn-ea"/>
              </a:rPr>
              <a:t>Hellawell</a:t>
            </a:r>
            <a:r>
              <a:rPr lang="en-US" sz="2000" kern="1200" dirty="0">
                <a:solidFill>
                  <a:srgbClr val="222222"/>
                </a:solidFill>
                <a:effectLst/>
                <a:latin typeface="Arial" panose="020B0604020202020204" pitchFamily="34" charset="0"/>
                <a:ea typeface="+mn-ea"/>
              </a:rPr>
              <a:t>, E. (2024) The advantages and disadvantages of Care Homes: Avon park, The Advantages and Disadvantages of Care Homes | Avon Park. Available at: </a:t>
            </a:r>
            <a:r>
              <a:rPr lang="en-US" sz="2000" u="sng" kern="1200" dirty="0">
                <a:solidFill>
                  <a:srgbClr val="1155CC"/>
                </a:solidFill>
                <a:effectLst/>
                <a:latin typeface="Arial" panose="020B0604020202020204" pitchFamily="34" charset="0"/>
                <a:ea typeface="+mn-ea"/>
                <a:hlinkClick r:id="rId9"/>
              </a:rPr>
              <a:t>https://www.avonparkcarehome.co.uk/the-advantages-and-disadvantages-of-care-homes-in-southampton-blog#:~:text=While%20they%20provide%20numerous%20advantages,limited%20privacy%2C%20and%20emotional%20challenges</a:t>
            </a:r>
            <a:r>
              <a:rPr lang="en-US" sz="2000" kern="1200" dirty="0">
                <a:solidFill>
                  <a:srgbClr val="222222"/>
                </a:solidFill>
                <a:effectLst/>
                <a:latin typeface="Arial" panose="020B0604020202020204" pitchFamily="34" charset="0"/>
                <a:ea typeface="+mn-ea"/>
              </a:rPr>
              <a:t> (Accessed: 20 June 2024).</a:t>
            </a:r>
            <a:br>
              <a:rPr lang="en-US" sz="2000" kern="1200" dirty="0">
                <a:solidFill>
                  <a:srgbClr val="000000"/>
                </a:solidFill>
                <a:effectLst/>
                <a:latin typeface="Arial" panose="020B0604020202020204" pitchFamily="34" charset="0"/>
                <a:ea typeface="+mn-ea"/>
              </a:rPr>
            </a:br>
            <a:endParaRPr lang="en-GB" dirty="0"/>
          </a:p>
        </p:txBody>
      </p:sp>
    </p:spTree>
    <p:extLst>
      <p:ext uri="{BB962C8B-B14F-4D97-AF65-F5344CB8AC3E}">
        <p14:creationId xmlns:p14="http://schemas.microsoft.com/office/powerpoint/2010/main" val="37766139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30F4E-99FD-94A6-23DE-C79511526232}"/>
              </a:ext>
            </a:extLst>
          </p:cNvPr>
          <p:cNvSpPr>
            <a:spLocks noGrp="1"/>
          </p:cNvSpPr>
          <p:nvPr>
            <p:ph type="title"/>
          </p:nvPr>
        </p:nvSpPr>
        <p:spPr>
          <a:xfrm>
            <a:off x="903514" y="795528"/>
            <a:ext cx="10709366" cy="478101"/>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7CB13741-BE19-B14B-B9E9-C3152C69A5C3}"/>
              </a:ext>
            </a:extLst>
          </p:cNvPr>
          <p:cNvSpPr>
            <a:spLocks noGrp="1"/>
          </p:cNvSpPr>
          <p:nvPr>
            <p:ph idx="1"/>
          </p:nvPr>
        </p:nvSpPr>
        <p:spPr>
          <a:xfrm>
            <a:off x="119743" y="1273629"/>
            <a:ext cx="11168743" cy="6150428"/>
          </a:xfrm>
        </p:spPr>
        <p:txBody>
          <a:bodyPr>
            <a:noAutofit/>
          </a:bodyPr>
          <a:lstStyle/>
          <a:p>
            <a:pPr>
              <a:lnSpc>
                <a:spcPct val="150000"/>
              </a:lnSpc>
            </a:pPr>
            <a:r>
              <a:rPr lang="en-US" sz="1200" kern="1200" dirty="0">
                <a:solidFill>
                  <a:srgbClr val="222222"/>
                </a:solidFill>
                <a:effectLst/>
                <a:latin typeface="Arial" panose="020B0604020202020204" pitchFamily="34" charset="0"/>
                <a:cs typeface="Arial" panose="020B0604020202020204" pitchFamily="34" charset="0"/>
              </a:rPr>
              <a:t>Hospice (2024) Palliative and end of life care policy and guidance, Hospice UK. Available at: </a:t>
            </a:r>
            <a:r>
              <a:rPr lang="en-US" sz="1200" u="sng" kern="1200" dirty="0">
                <a:solidFill>
                  <a:srgbClr val="1155CC"/>
                </a:solidFill>
                <a:effectLst/>
                <a:latin typeface="Arial" panose="020B0604020202020204" pitchFamily="34" charset="0"/>
                <a:cs typeface="Arial" panose="020B0604020202020204" pitchFamily="34" charset="0"/>
                <a:hlinkClick r:id="rId2"/>
              </a:rPr>
              <a:t>https://www.hospiceuk.org/our-campaigns/policy-and-influencing/understanding-health-care-system/palliative-end-life-care-policy-guidance#:~:text=NHS%20provision%20for%20palliative%20care,Integrated%20Care%20Boards%20(ICB)</a:t>
            </a:r>
            <a:r>
              <a:rPr lang="en-US" sz="1200" kern="1200" dirty="0">
                <a:solidFill>
                  <a:srgbClr val="222222"/>
                </a:solidFill>
                <a:effectLst/>
                <a:latin typeface="Arial" panose="020B0604020202020204" pitchFamily="34" charset="0"/>
                <a:cs typeface="Arial" panose="020B0604020202020204" pitchFamily="34" charset="0"/>
              </a:rPr>
              <a:t>. (Accessed: 20 June 2024).</a:t>
            </a:r>
            <a:r>
              <a:rPr lang="en-US" sz="1200" kern="1200" dirty="0">
                <a:solidFill>
                  <a:srgbClr val="000000"/>
                </a:solidFill>
                <a:effectLst/>
                <a:latin typeface="Arial" panose="020B0604020202020204" pitchFamily="34"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1200" kern="1200" dirty="0">
                <a:solidFill>
                  <a:srgbClr val="000000"/>
                </a:solidFill>
                <a:effectLst/>
                <a:latin typeface="Arial" panose="020B0604020202020204" pitchFamily="34" charset="0"/>
                <a:cs typeface="Arial" panose="020B0604020202020204" pitchFamily="34" charset="0"/>
              </a:rPr>
              <a:t>MARIE CURIE (2021). </a:t>
            </a:r>
            <a:r>
              <a:rPr lang="en-GB" sz="1200" i="1" kern="1200" dirty="0">
                <a:solidFill>
                  <a:srgbClr val="000000"/>
                </a:solidFill>
                <a:effectLst/>
                <a:latin typeface="Arial" panose="020B0604020202020204" pitchFamily="34" charset="0"/>
                <a:cs typeface="Arial" panose="020B0604020202020204" pitchFamily="34" charset="0"/>
              </a:rPr>
              <a:t>Survey reveals nurse staffing levels as barrier to end of life care</a:t>
            </a:r>
            <a:r>
              <a:rPr lang="en-GB" sz="1200" kern="1200" dirty="0">
                <a:solidFill>
                  <a:srgbClr val="000000"/>
                </a:solidFill>
                <a:effectLst/>
                <a:latin typeface="Arial" panose="020B0604020202020204" pitchFamily="34" charset="0"/>
                <a:cs typeface="Arial" panose="020B0604020202020204" pitchFamily="34" charset="0"/>
              </a:rPr>
              <a:t>.  Marie Curie. Available at: </a:t>
            </a:r>
            <a:r>
              <a:rPr lang="en-GB" sz="1200" u="sng" kern="1200" dirty="0">
                <a:solidFill>
                  <a:srgbClr val="000000"/>
                </a:solidFill>
                <a:effectLst/>
                <a:latin typeface="Arial" panose="020B0604020202020204" pitchFamily="34" charset="0"/>
                <a:cs typeface="Arial" panose="020B0604020202020204" pitchFamily="34" charset="0"/>
                <a:hlinkClick r:id="rId3"/>
              </a:rPr>
              <a:t>https://www.mariecurie.org.uk/media/press-releases/exclusive-survey-reveals-nurse-staffing-levels-to-be-the-biggest-barrier-to-end-of-life-care/320949</a:t>
            </a:r>
            <a:r>
              <a:rPr lang="en-GB" sz="1200" kern="1200" dirty="0">
                <a:solidFill>
                  <a:srgbClr val="000000"/>
                </a:solidFill>
                <a:effectLst/>
                <a:latin typeface="Arial" panose="020B0604020202020204" pitchFamily="34" charset="0"/>
                <a:cs typeface="Arial" panose="020B0604020202020204" pitchFamily="34" charset="0"/>
              </a:rPr>
              <a:t> (Accessed: 14 June 2024)</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kern="1200" dirty="0">
                <a:solidFill>
                  <a:srgbClr val="000000"/>
                </a:solidFill>
                <a:effectLst/>
                <a:latin typeface="Arial" panose="020B0604020202020204" pitchFamily="34" charset="0"/>
                <a:cs typeface="Arial" panose="020B0604020202020204" pitchFamily="34" charset="0"/>
              </a:rPr>
              <a:t>National Health Service (2022). </a:t>
            </a:r>
            <a:r>
              <a:rPr lang="en-GB" sz="1200" i="1" kern="1200" dirty="0">
                <a:solidFill>
                  <a:srgbClr val="000000"/>
                </a:solidFill>
                <a:effectLst/>
                <a:latin typeface="Arial" panose="020B0604020202020204" pitchFamily="34" charset="0"/>
                <a:cs typeface="Arial" panose="020B0604020202020204" pitchFamily="34" charset="0"/>
              </a:rPr>
              <a:t>End of Life Care</a:t>
            </a:r>
            <a:r>
              <a:rPr lang="en-GB" sz="1200" kern="1200" dirty="0">
                <a:solidFill>
                  <a:srgbClr val="000000"/>
                </a:solidFill>
                <a:effectLst/>
                <a:latin typeface="Arial" panose="020B0604020202020204" pitchFamily="34" charset="0"/>
                <a:cs typeface="Arial" panose="020B0604020202020204" pitchFamily="34" charset="0"/>
              </a:rPr>
              <a:t>. NHS. Available at: </a:t>
            </a:r>
            <a:r>
              <a:rPr lang="en-GB" sz="1200" u="sng" kern="1200" dirty="0">
                <a:solidFill>
                  <a:srgbClr val="000000"/>
                </a:solidFill>
                <a:effectLst/>
                <a:latin typeface="Arial" panose="020B0604020202020204" pitchFamily="34" charset="0"/>
                <a:cs typeface="Arial" panose="020B0604020202020204" pitchFamily="34" charset="0"/>
                <a:hlinkClick r:id="rId4"/>
              </a:rPr>
              <a:t>https://www.nhs.uk/conditions/end-of-life-care/what-it-involves-and-when-it-starts/</a:t>
            </a:r>
            <a:r>
              <a:rPr lang="en-GB" sz="1200" kern="1200" dirty="0">
                <a:solidFill>
                  <a:srgbClr val="000000"/>
                </a:solidFill>
                <a:effectLst/>
                <a:latin typeface="Arial" panose="020B0604020202020204" pitchFamily="34" charset="0"/>
                <a:cs typeface="Arial" panose="020B0604020202020204" pitchFamily="34" charset="0"/>
              </a:rPr>
              <a:t> (Accessed: 13 June 2024)</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eaLnBrk="0" fontAlgn="b" hangingPunct="0">
              <a:lnSpc>
                <a:spcPct val="150000"/>
              </a:lnSpc>
              <a:spcAft>
                <a:spcPts val="800"/>
              </a:spcAft>
            </a:pP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National Health Service (2023) </a:t>
            </a:r>
            <a:r>
              <a:rPr lang="en-GB" sz="1200" i="1"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Advance decision (living will)</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a:t>
            </a:r>
            <a:r>
              <a:rPr lang="en-GB" sz="1200" i="1"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nhs.uk</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dirty="0">
                <a:solidFill>
                  <a:srgbClr val="000000"/>
                </a:solidFill>
                <a:effectLst/>
                <a:latin typeface="Arial" panose="020B0604020202020204" pitchFamily="34" charset="0"/>
                <a:ea typeface="Aptos" panose="020B0004020202020204" pitchFamily="34" charset="0"/>
                <a:cs typeface="Arial" panose="020B0604020202020204" pitchFamily="34" charset="0"/>
                <a:hlinkClick r:id="rId5"/>
              </a:rPr>
              <a:t>https://www.nhs.uk/conditions/end-of-life-care/planning-ahead/advance-decision-to-refuse-treatment/</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(Accessed: 25 June 2024)</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kern="1200" dirty="0">
                <a:solidFill>
                  <a:srgbClr val="000000"/>
                </a:solidFill>
                <a:effectLst/>
                <a:latin typeface="Arial" panose="020B0604020202020204" pitchFamily="34" charset="0"/>
                <a:cs typeface="Arial" panose="020B0604020202020204" pitchFamily="34" charset="0"/>
              </a:rPr>
              <a:t>NHS (2019) </a:t>
            </a:r>
            <a:r>
              <a:rPr lang="en-GB" sz="1200" i="1" kern="1200" dirty="0">
                <a:solidFill>
                  <a:srgbClr val="000000"/>
                </a:solidFill>
                <a:effectLst/>
                <a:latin typeface="Arial" panose="020B0604020202020204" pitchFamily="34" charset="0"/>
                <a:cs typeface="Arial" panose="020B0604020202020204" pitchFamily="34" charset="0"/>
              </a:rPr>
              <a:t>Care Homes</a:t>
            </a:r>
            <a:r>
              <a:rPr lang="en-GB" sz="1200" kern="1200" dirty="0">
                <a:solidFill>
                  <a:srgbClr val="000000"/>
                </a:solidFill>
                <a:effectLst/>
                <a:latin typeface="Arial" panose="020B0604020202020204" pitchFamily="34" charset="0"/>
                <a:cs typeface="Arial" panose="020B0604020202020204" pitchFamily="34" charset="0"/>
              </a:rPr>
              <a:t>. NHS. Available at: </a:t>
            </a:r>
            <a:r>
              <a:rPr lang="en-GB" sz="1200" u="sng" kern="1200" dirty="0">
                <a:solidFill>
                  <a:srgbClr val="000000"/>
                </a:solidFill>
                <a:effectLst/>
                <a:latin typeface="Arial" panose="020B0604020202020204" pitchFamily="34" charset="0"/>
                <a:cs typeface="Arial" panose="020B0604020202020204" pitchFamily="34" charset="0"/>
                <a:hlinkClick r:id="rId6"/>
              </a:rPr>
              <a:t>https://www.nhs.uk/conditions/social-care-and-support-guide/care-services-equipment-and-care-homes/care-homes/</a:t>
            </a:r>
            <a:r>
              <a:rPr lang="en-GB" sz="1200" kern="1200" dirty="0">
                <a:solidFill>
                  <a:srgbClr val="000000"/>
                </a:solidFill>
                <a:effectLst/>
                <a:latin typeface="Arial" panose="020B0604020202020204" pitchFamily="34" charset="0"/>
                <a:cs typeface="Arial" panose="020B0604020202020204" pitchFamily="34" charset="0"/>
              </a:rPr>
              <a:t> </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kern="1200" dirty="0">
                <a:solidFill>
                  <a:srgbClr val="000000"/>
                </a:solidFill>
                <a:effectLst/>
                <a:latin typeface="Arial" panose="020B0604020202020204" pitchFamily="34" charset="0"/>
                <a:cs typeface="Arial" panose="020B0604020202020204" pitchFamily="34" charset="0"/>
              </a:rPr>
              <a:t>NHS (2020). </a:t>
            </a:r>
            <a:r>
              <a:rPr lang="en-GB" sz="1200" i="1" kern="1200" dirty="0">
                <a:solidFill>
                  <a:srgbClr val="000000"/>
                </a:solidFill>
                <a:effectLst/>
                <a:latin typeface="Arial" panose="020B0604020202020204" pitchFamily="34" charset="0"/>
                <a:cs typeface="Arial" panose="020B0604020202020204" pitchFamily="34" charset="0"/>
              </a:rPr>
              <a:t>NHS England» Our approach to reducing healthcare inequalities</a:t>
            </a:r>
            <a:r>
              <a:rPr lang="en-GB" sz="1200" kern="1200" dirty="0">
                <a:solidFill>
                  <a:srgbClr val="000000"/>
                </a:solidFill>
                <a:effectLst/>
                <a:latin typeface="Arial" panose="020B0604020202020204" pitchFamily="34" charset="0"/>
                <a:cs typeface="Arial" panose="020B0604020202020204" pitchFamily="34" charset="0"/>
              </a:rPr>
              <a:t>. www.england.nhs.uk. Available at: </a:t>
            </a:r>
            <a:r>
              <a:rPr lang="en-GB" sz="1200" u="sng" kern="1200" dirty="0">
                <a:solidFill>
                  <a:srgbClr val="000000"/>
                </a:solidFill>
                <a:effectLst/>
                <a:latin typeface="Arial" panose="020B0604020202020204" pitchFamily="34" charset="0"/>
                <a:cs typeface="Arial" panose="020B0604020202020204" pitchFamily="34" charset="0"/>
                <a:hlinkClick r:id="rId7"/>
              </a:rPr>
              <a:t>https://www.england.nhs.uk/about/equality/equality-hub/national-healthcare-inequalities-improvement-programme/our-approach-to-reducing-healthcare-inequalities/</a:t>
            </a:r>
            <a:r>
              <a:rPr lang="en-GB" sz="1200" kern="1200" dirty="0">
                <a:solidFill>
                  <a:srgbClr val="000000"/>
                </a:solidFill>
                <a:effectLst/>
                <a:latin typeface="Arial" panose="020B0604020202020204" pitchFamily="34" charset="0"/>
                <a:cs typeface="Arial" panose="020B0604020202020204" pitchFamily="34" charset="0"/>
              </a:rPr>
              <a:t> (Accessed: 15 June 2024)</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br>
              <a:rPr lang="en-US" sz="1200" kern="1200" dirty="0">
                <a:solidFill>
                  <a:srgbClr val="222222"/>
                </a:solidFill>
                <a:effectLst/>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63284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5CB3F-8193-38AA-DB3A-E0D321C8CA86}"/>
              </a:ext>
            </a:extLst>
          </p:cNvPr>
          <p:cNvSpPr>
            <a:spLocks noGrp="1"/>
          </p:cNvSpPr>
          <p:nvPr>
            <p:ph type="title"/>
          </p:nvPr>
        </p:nvSpPr>
        <p:spPr>
          <a:xfrm>
            <a:off x="979714" y="795528"/>
            <a:ext cx="10633166" cy="521643"/>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B48CA2AA-0D9A-0623-9440-C8A78753D0EB}"/>
              </a:ext>
            </a:extLst>
          </p:cNvPr>
          <p:cNvSpPr>
            <a:spLocks noGrp="1"/>
          </p:cNvSpPr>
          <p:nvPr>
            <p:ph idx="1"/>
          </p:nvPr>
        </p:nvSpPr>
        <p:spPr>
          <a:xfrm>
            <a:off x="206830" y="1317172"/>
            <a:ext cx="11035936" cy="5224272"/>
          </a:xfrm>
        </p:spPr>
        <p:txBody>
          <a:bodyPr>
            <a:normAutofit fontScale="47500" lnSpcReduction="20000"/>
          </a:body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US" sz="34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1000"/>
              </a:spcBef>
              <a:spcAft>
                <a:spcPts val="800"/>
              </a:spcAft>
              <a:buClrTx/>
              <a:buSzTx/>
              <a:buFont typeface="Arial" panose="020B0604020202020204" pitchFamily="34" charset="0"/>
              <a:buChar char="•"/>
              <a:tabLst/>
              <a:defRPr/>
            </a:pPr>
            <a:r>
              <a:rPr kumimoji="0" lang="en-GB" sz="25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NHS England (no date). </a:t>
            </a:r>
            <a:r>
              <a:rPr kumimoji="0" lang="en-GB" sz="2500" b="0" i="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NHS England» Personal health budgets for palliative and end of life care</a:t>
            </a:r>
            <a:r>
              <a:rPr kumimoji="0" lang="en-GB" sz="25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Available at: </a:t>
            </a:r>
            <a:r>
              <a:rPr kumimoji="0" lang="en-GB" sz="2500" b="0" i="0" u="sng"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hlinkClick r:id="rId2"/>
              </a:rPr>
              <a:t>https://www.england.nhs.uk/personalisedcare/personal-health-budgets/personal-health-budgets-in-end-of-life-care/</a:t>
            </a:r>
            <a:r>
              <a:rPr kumimoji="0" lang="en-GB" sz="25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(Accessed: 15 June 2024)</a:t>
            </a:r>
            <a:endParaRPr lang="en-US" sz="2500" dirty="0">
              <a:solidFill>
                <a:srgbClr val="222222"/>
              </a:solidFill>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25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NHS, N. (2024) Social care, NHS choices. Available at: </a:t>
            </a:r>
            <a:r>
              <a:rPr kumimoji="0" lang="en-US" sz="2500" b="0" i="0" u="sng" strike="noStrike" kern="1200" cap="none" spc="0" normalizeH="0" baseline="0" noProof="0" dirty="0">
                <a:ln>
                  <a:noFill/>
                </a:ln>
                <a:solidFill>
                  <a:srgbClr val="1155CC"/>
                </a:solidFill>
                <a:effectLst/>
                <a:uLnTx/>
                <a:uFillTx/>
                <a:latin typeface="Arial" panose="020B0604020202020204" pitchFamily="34" charset="0"/>
                <a:cs typeface="Arial" panose="020B0604020202020204" pitchFamily="34" charset="0"/>
                <a:hlinkClick r:id="rId3"/>
              </a:rPr>
              <a:t>https://www.nhs.uk/conditions/social-care-and-support-guide/care-services-equipment-and-care-homes/care-homes/</a:t>
            </a:r>
            <a:r>
              <a:rPr kumimoji="0" lang="en-US" sz="25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 (Accessed: 20 June 2024).</a:t>
            </a:r>
          </a:p>
          <a:p>
            <a:pPr eaLnBrk="0" fontAlgn="b" hangingPunct="0">
              <a:lnSpc>
                <a:spcPct val="150000"/>
              </a:lnSpc>
              <a:spcAft>
                <a:spcPts val="800"/>
              </a:spcAft>
            </a:pPr>
            <a:r>
              <a:rPr kumimoji="0" lang="en-US" sz="25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NHS England (2024) </a:t>
            </a:r>
            <a:r>
              <a:rPr kumimoji="0" lang="en-US" sz="2500" b="0" i="0" u="none" strike="noStrike" kern="1200" cap="none" spc="0" normalizeH="0" baseline="0" noProof="0" dirty="0" err="1">
                <a:ln>
                  <a:noFill/>
                </a:ln>
                <a:solidFill>
                  <a:srgbClr val="222222"/>
                </a:solidFill>
                <a:effectLst/>
                <a:uLnTx/>
                <a:uFillTx/>
                <a:latin typeface="Arial" panose="020B0604020202020204" pitchFamily="34" charset="0"/>
                <a:cs typeface="Arial" panose="020B0604020202020204" pitchFamily="34" charset="0"/>
              </a:rPr>
              <a:t>Personalised</a:t>
            </a:r>
            <a:r>
              <a:rPr kumimoji="0" lang="en-US" sz="25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 Care, NHS choices. Available at: </a:t>
            </a:r>
            <a:r>
              <a:rPr kumimoji="0" lang="en-US" sz="2500" b="0" i="0" u="sng" strike="noStrike" kern="1200" cap="none" spc="0" normalizeH="0" baseline="0" noProof="0" dirty="0">
                <a:ln>
                  <a:noFill/>
                </a:ln>
                <a:solidFill>
                  <a:srgbClr val="1155CC"/>
                </a:solidFill>
                <a:effectLst/>
                <a:uLnTx/>
                <a:uFillTx/>
                <a:latin typeface="Arial" panose="020B0604020202020204" pitchFamily="34" charset="0"/>
                <a:cs typeface="Arial" panose="020B0604020202020204" pitchFamily="34" charset="0"/>
                <a:hlinkClick r:id="rId4"/>
              </a:rPr>
              <a:t>https://www.england.nhs.uk/personalisedcare/</a:t>
            </a:r>
            <a:r>
              <a:rPr kumimoji="0" lang="en-US" sz="25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 (Accessed: 20 June 2024). </a:t>
            </a:r>
            <a:r>
              <a:rPr lang="en-US" sz="2500" kern="1200" dirty="0">
                <a:solidFill>
                  <a:srgbClr val="222222"/>
                </a:solidFill>
                <a:effectLst/>
                <a:latin typeface="Arial" panose="020B0604020202020204" pitchFamily="34" charset="0"/>
                <a:cs typeface="Arial" panose="020B0604020202020204" pitchFamily="34" charset="0"/>
              </a:rPr>
              <a:t> </a:t>
            </a:r>
            <a:endParaRPr lang="en-GB" sz="25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2500" kern="1200" dirty="0">
                <a:solidFill>
                  <a:srgbClr val="000000"/>
                </a:solidFill>
                <a:effectLst/>
                <a:latin typeface="Arial" panose="020B0604020202020204" pitchFamily="34" charset="0"/>
                <a:cs typeface="Arial" panose="020B0604020202020204" pitchFamily="34" charset="0"/>
              </a:rPr>
              <a:t>NICE (2020). </a:t>
            </a:r>
            <a:r>
              <a:rPr lang="en-GB" sz="2500" i="1" kern="1200" dirty="0">
                <a:solidFill>
                  <a:srgbClr val="000000"/>
                </a:solidFill>
                <a:effectLst/>
                <a:latin typeface="Arial" panose="020B0604020202020204" pitchFamily="34" charset="0"/>
                <a:cs typeface="Arial" panose="020B0604020202020204" pitchFamily="34" charset="0"/>
              </a:rPr>
              <a:t>NICE impact end of life care for adults | Reviewing the impact of our guidance | Measuring the use of NICE guidance | Into practice | What we do | About</a:t>
            </a:r>
            <a:r>
              <a:rPr lang="en-GB" sz="2500" kern="1200" dirty="0">
                <a:solidFill>
                  <a:srgbClr val="000000"/>
                </a:solidFill>
                <a:effectLst/>
                <a:latin typeface="Arial" panose="020B0604020202020204" pitchFamily="34" charset="0"/>
                <a:cs typeface="Arial" panose="020B0604020202020204" pitchFamily="34" charset="0"/>
              </a:rPr>
              <a:t>.  NICE. Available at: </a:t>
            </a:r>
            <a:r>
              <a:rPr lang="en-GB" sz="2500" u="sng" kern="1200" dirty="0">
                <a:solidFill>
                  <a:srgbClr val="000000"/>
                </a:solidFill>
                <a:effectLst/>
                <a:latin typeface="Arial" panose="020B0604020202020204" pitchFamily="34" charset="0"/>
                <a:cs typeface="Arial" panose="020B0604020202020204" pitchFamily="34" charset="0"/>
                <a:hlinkClick r:id="rId5"/>
              </a:rPr>
              <a:t>https://www.nice.org.uk/about/what-we-do/into-practice/measuring-the-use-of-nice-guidance/impact-of-our-guidance/nice-impact-end-of-life-care-for-adults</a:t>
            </a:r>
            <a:r>
              <a:rPr lang="en-GB" sz="2500" kern="1200" dirty="0">
                <a:solidFill>
                  <a:srgbClr val="000000"/>
                </a:solidFill>
                <a:effectLst/>
                <a:latin typeface="Arial" panose="020B0604020202020204" pitchFamily="34" charset="0"/>
                <a:cs typeface="Arial" panose="020B0604020202020204" pitchFamily="34" charset="0"/>
              </a:rPr>
              <a:t> (Accessed: 13 June 2024)</a:t>
            </a:r>
            <a:endParaRPr lang="en-GB" sz="25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2500" kern="1200" dirty="0">
                <a:solidFill>
                  <a:srgbClr val="000000"/>
                </a:solidFill>
                <a:effectLst/>
                <a:latin typeface="Arial" panose="020B0604020202020204" pitchFamily="34" charset="0"/>
                <a:cs typeface="Arial" panose="020B0604020202020204" pitchFamily="34" charset="0"/>
              </a:rPr>
              <a:t>Robertson, R. (2016). </a:t>
            </a:r>
            <a:r>
              <a:rPr lang="en-GB" sz="2500" i="1" kern="1200" dirty="0">
                <a:solidFill>
                  <a:srgbClr val="000000"/>
                </a:solidFill>
                <a:effectLst/>
                <a:latin typeface="Arial" panose="020B0604020202020204" pitchFamily="34" charset="0"/>
                <a:cs typeface="Arial" panose="020B0604020202020204" pitchFamily="34" charset="0"/>
              </a:rPr>
              <a:t>Six ways in which NHS financial pressures can affect patient care</a:t>
            </a:r>
            <a:r>
              <a:rPr lang="en-GB" sz="2500" kern="1200" dirty="0">
                <a:solidFill>
                  <a:srgbClr val="000000"/>
                </a:solidFill>
                <a:effectLst/>
                <a:latin typeface="Arial" panose="020B0604020202020204" pitchFamily="34" charset="0"/>
                <a:cs typeface="Arial" panose="020B0604020202020204" pitchFamily="34" charset="0"/>
              </a:rPr>
              <a:t>. The King’s Fund. Available at: </a:t>
            </a:r>
            <a:r>
              <a:rPr lang="en-GB" sz="2500" u="sng" kern="1200" dirty="0">
                <a:solidFill>
                  <a:srgbClr val="000000"/>
                </a:solidFill>
                <a:effectLst/>
                <a:latin typeface="Arial" panose="020B0604020202020204" pitchFamily="34" charset="0"/>
                <a:cs typeface="Arial" panose="020B0604020202020204" pitchFamily="34" charset="0"/>
                <a:hlinkClick r:id="rId6"/>
              </a:rPr>
              <a:t>https://www.kingsfund.org.uk/insight-and-analysis/long-reads/nhs-financial-pressures-patient-care</a:t>
            </a:r>
            <a:r>
              <a:rPr lang="en-GB" sz="2500" kern="1200" dirty="0">
                <a:solidFill>
                  <a:srgbClr val="000000"/>
                </a:solidFill>
                <a:effectLst/>
                <a:latin typeface="Arial" panose="020B0604020202020204" pitchFamily="34" charset="0"/>
                <a:cs typeface="Arial" panose="020B0604020202020204" pitchFamily="34" charset="0"/>
              </a:rPr>
              <a:t>. (Accessed: 16 June 2024)</a:t>
            </a:r>
            <a:endParaRPr lang="en-GB" sz="25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2500" kern="1200" dirty="0">
                <a:solidFill>
                  <a:srgbClr val="000000"/>
                </a:solidFill>
                <a:effectLst/>
                <a:latin typeface="Arial" panose="020B0604020202020204" pitchFamily="34" charset="0"/>
                <a:cs typeface="Arial" panose="020B0604020202020204" pitchFamily="34" charset="0"/>
              </a:rPr>
              <a:t>skillsforcare.org.uk. (2024.). </a:t>
            </a:r>
            <a:r>
              <a:rPr lang="en-GB" sz="2500" i="1" kern="1200" dirty="0">
                <a:solidFill>
                  <a:srgbClr val="000000"/>
                </a:solidFill>
                <a:effectLst/>
                <a:latin typeface="Arial" panose="020B0604020202020204" pitchFamily="34" charset="0"/>
                <a:cs typeface="Arial" panose="020B0604020202020204" pitchFamily="34" charset="0"/>
              </a:rPr>
              <a:t>Supporting staff who deliver end-of-life care</a:t>
            </a:r>
            <a:r>
              <a:rPr lang="en-GB" sz="2500" kern="1200" dirty="0">
                <a:solidFill>
                  <a:srgbClr val="000000"/>
                </a:solidFill>
                <a:effectLst/>
                <a:latin typeface="Arial" panose="020B0604020202020204" pitchFamily="34" charset="0"/>
                <a:cs typeface="Arial" panose="020B0604020202020204" pitchFamily="34" charset="0"/>
              </a:rPr>
              <a:t>. Available at: </a:t>
            </a:r>
            <a:r>
              <a:rPr lang="en-GB" sz="2500" u="sng" kern="1200" dirty="0">
                <a:solidFill>
                  <a:srgbClr val="000000"/>
                </a:solidFill>
                <a:effectLst/>
                <a:latin typeface="Arial" panose="020B0604020202020204" pitchFamily="34" charset="0"/>
                <a:cs typeface="Arial" panose="020B0604020202020204" pitchFamily="34" charset="0"/>
                <a:hlinkClick r:id="rId7"/>
              </a:rPr>
              <a:t>https://www.skillsforcare.org.uk/news-and-events/blogs/supporting-staff-who-deliver-end-of-life-care</a:t>
            </a:r>
            <a:r>
              <a:rPr lang="en-GB" sz="2500" kern="1200" dirty="0">
                <a:solidFill>
                  <a:srgbClr val="000000"/>
                </a:solidFill>
                <a:effectLst/>
                <a:latin typeface="Arial" panose="020B0604020202020204" pitchFamily="34" charset="0"/>
                <a:cs typeface="Arial" panose="020B0604020202020204" pitchFamily="34" charset="0"/>
              </a:rPr>
              <a:t> (Accessed 15 Jun. 2024)</a:t>
            </a:r>
            <a:endParaRPr lang="en-GB" sz="25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GB" sz="2500" kern="1200" dirty="0">
                <a:solidFill>
                  <a:srgbClr val="000000"/>
                </a:solidFill>
                <a:effectLst/>
                <a:latin typeface="Arial" panose="020B0604020202020204" pitchFamily="34" charset="0"/>
                <a:cs typeface="Arial" panose="020B0604020202020204" pitchFamily="34" charset="0"/>
              </a:rPr>
              <a:t>‌UK Government  (2014). </a:t>
            </a:r>
            <a:r>
              <a:rPr lang="en-GB" sz="2500" i="1" kern="1200" dirty="0">
                <a:solidFill>
                  <a:srgbClr val="000000"/>
                </a:solidFill>
                <a:effectLst/>
                <a:latin typeface="Arial" panose="020B0604020202020204" pitchFamily="34" charset="0"/>
                <a:cs typeface="Arial" panose="020B0604020202020204" pitchFamily="34" charset="0"/>
              </a:rPr>
              <a:t>Care Act 2014</a:t>
            </a:r>
            <a:r>
              <a:rPr lang="en-GB" sz="2500" kern="1200" dirty="0">
                <a:solidFill>
                  <a:srgbClr val="000000"/>
                </a:solidFill>
                <a:effectLst/>
                <a:latin typeface="Arial" panose="020B0604020202020204" pitchFamily="34" charset="0"/>
                <a:cs typeface="Arial" panose="020B0604020202020204" pitchFamily="34" charset="0"/>
              </a:rPr>
              <a:t>.  www.legislation.gov.uk. Available at: </a:t>
            </a:r>
            <a:r>
              <a:rPr lang="en-GB" sz="2500" u="sng" kern="1200" dirty="0">
                <a:solidFill>
                  <a:srgbClr val="000000"/>
                </a:solidFill>
                <a:effectLst/>
                <a:latin typeface="Arial" panose="020B0604020202020204" pitchFamily="34" charset="0"/>
                <a:cs typeface="Arial" panose="020B0604020202020204" pitchFamily="34" charset="0"/>
                <a:hlinkClick r:id="rId8"/>
              </a:rPr>
              <a:t>https://www.legislation.gov.uk/ukpga/2014/23/contents</a:t>
            </a:r>
            <a:r>
              <a:rPr lang="en-GB" sz="2500" kern="1200" dirty="0">
                <a:solidFill>
                  <a:srgbClr val="000000"/>
                </a:solidFill>
                <a:effectLst/>
                <a:latin typeface="Arial" panose="020B0604020202020204" pitchFamily="34" charset="0"/>
                <a:cs typeface="Arial" panose="020B0604020202020204" pitchFamily="34" charset="0"/>
              </a:rPr>
              <a:t> (Accessed: 24 June 2024)</a:t>
            </a:r>
            <a:br>
              <a:rPr lang="en-US" sz="2500" kern="1200" dirty="0">
                <a:solidFill>
                  <a:srgbClr val="000000"/>
                </a:solidFill>
                <a:effectLst/>
                <a:latin typeface="Arial" panose="020B0604020202020204" pitchFamily="34" charset="0"/>
                <a:cs typeface="Arial" panose="020B0604020202020204" pitchFamily="34" charset="0"/>
              </a:rPr>
            </a:br>
            <a:r>
              <a:rPr lang="en-US" sz="2500" kern="1200" dirty="0">
                <a:solidFill>
                  <a:srgbClr val="000000"/>
                </a:solidFill>
                <a:effectLst/>
                <a:latin typeface="Arial" panose="020B0604020202020204" pitchFamily="34" charset="0"/>
                <a:cs typeface="Arial" panose="020B0604020202020204" pitchFamily="34" charset="0"/>
              </a:rPr>
              <a:t>UK Government (2023) Domiciliary care, Health. Available at: </a:t>
            </a:r>
            <a:r>
              <a:rPr lang="en-US" sz="2500" u="sng" kern="1200" dirty="0">
                <a:solidFill>
                  <a:srgbClr val="000000"/>
                </a:solidFill>
                <a:effectLst/>
                <a:latin typeface="Arial" panose="020B0604020202020204" pitchFamily="34" charset="0"/>
                <a:cs typeface="Arial" panose="020B0604020202020204" pitchFamily="34" charset="0"/>
                <a:hlinkClick r:id="rId9"/>
              </a:rPr>
              <a:t>https://www.health-ni.gov.uk/articles/domiciliary-care</a:t>
            </a:r>
            <a:r>
              <a:rPr lang="en-US" sz="2500" kern="1200" dirty="0">
                <a:solidFill>
                  <a:srgbClr val="000000"/>
                </a:solidFill>
                <a:effectLst/>
                <a:latin typeface="Arial" panose="020B0604020202020204" pitchFamily="34" charset="0"/>
                <a:cs typeface="Arial" panose="020B0604020202020204" pitchFamily="34" charset="0"/>
              </a:rPr>
              <a:t> (Accessed: 20 June 2024).</a:t>
            </a:r>
            <a:endParaRPr lang="en-GB" sz="25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14997558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D669F-8F3F-26CA-43E0-602975AF06BA}"/>
              </a:ext>
            </a:extLst>
          </p:cNvPr>
          <p:cNvSpPr>
            <a:spLocks noGrp="1"/>
          </p:cNvSpPr>
          <p:nvPr>
            <p:ph type="title"/>
          </p:nvPr>
        </p:nvSpPr>
        <p:spPr>
          <a:xfrm>
            <a:off x="1186543" y="795528"/>
            <a:ext cx="10426337" cy="488986"/>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A9842A53-A4EB-0391-1685-A336163A553F}"/>
              </a:ext>
            </a:extLst>
          </p:cNvPr>
          <p:cNvSpPr>
            <a:spLocks noGrp="1"/>
          </p:cNvSpPr>
          <p:nvPr>
            <p:ph idx="1"/>
          </p:nvPr>
        </p:nvSpPr>
        <p:spPr>
          <a:xfrm>
            <a:off x="751114" y="1449324"/>
            <a:ext cx="10241280" cy="3959352"/>
          </a:xfrm>
        </p:spPr>
        <p:txBody>
          <a:bodyPr/>
          <a:lstStyle/>
          <a:p>
            <a:pPr marL="228600" marR="0" lvl="0" indent="-228600" algn="l" defTabSz="914400" rtl="0" eaLnBrk="1" fontAlgn="auto" latinLnBrk="0" hangingPunct="1">
              <a:lnSpc>
                <a:spcPct val="150000"/>
              </a:lnSpc>
              <a:spcBef>
                <a:spcPts val="1000"/>
              </a:spcBef>
              <a:spcAft>
                <a:spcPts val="8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UK Government (2022). </a:t>
            </a:r>
            <a:r>
              <a:rPr kumimoji="0" lang="en-GB" sz="12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Health Disparities and Health inequalities: Applying All Our Health</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Available at: </a:t>
            </a:r>
            <a:r>
              <a:rPr kumimoji="0" lang="en-GB" sz="1200" b="0"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2"/>
              </a:rPr>
              <a:t>https://www.gov.uk/government/publications/health-disparities-and-health-inequalities-applying-all-our-health/health-disparities-and-health-inequalities-applying-all-our-health</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14 June 2024)</a:t>
            </a:r>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1000"/>
              </a:spcBef>
              <a:spcAft>
                <a:spcPts val="8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(2020). </a:t>
            </a:r>
            <a:r>
              <a:rPr kumimoji="0" lang="en-GB" sz="1200" b="0" i="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Definition of Palliative Care - Public Health</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Available at: </a:t>
            </a:r>
            <a:r>
              <a:rPr kumimoji="0" lang="en-GB" sz="1200" b="0" i="0" u="sng"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hlinkClick r:id="rId3"/>
              </a:rPr>
              <a:t>https://www.publichealth.com.ng/who-definition-of-palliative-care/</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(Accessed: 14 June 2024)</a:t>
            </a:r>
            <a:endParaRPr kumimoji="0" lang="en-GB" sz="1200" b="0" i="0" u="none" strike="noStrike" kern="1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rial" panose="020B0604020202020204" pitchFamily="34" charset="0"/>
            </a:endParaRPr>
          </a:p>
          <a:p>
            <a:pPr marL="228600" marR="0" lvl="0" indent="-228600" algn="l" defTabSz="914400" rtl="0" eaLnBrk="0" fontAlgn="b" latinLnBrk="0" hangingPunct="0">
              <a:lnSpc>
                <a:spcPct val="150000"/>
              </a:lnSpc>
              <a:spcBef>
                <a:spcPts val="1000"/>
              </a:spcBef>
              <a:spcAft>
                <a:spcPts val="8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‌WMCA News (2023) </a:t>
            </a:r>
            <a:r>
              <a:rPr kumimoji="0" lang="en-GB" sz="1200" b="0" i="1"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Birmingham City Council - Care Fees 2023/24</a:t>
            </a:r>
            <a:r>
              <a:rPr kumimoji="0" lang="en-GB" sz="12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 Available at: </a:t>
            </a:r>
            <a:r>
              <a:rPr kumimoji="0" lang="en-GB" sz="1200" b="0" i="0" u="sng"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hlinkClick r:id="rId4"/>
              </a:rPr>
              <a:t>https://www.wmca.care/birmingham-city-council-care-fees-2023-24</a:t>
            </a:r>
            <a:r>
              <a:rPr kumimoji="0" lang="en-GB" sz="12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 (Accessed: 27 June 2024).</a:t>
            </a:r>
            <a:endParaRPr kumimoji="0" lang="en-GB" sz="1200" b="0" i="0" u="none" strike="noStrike" kern="1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rial" panose="020B0604020202020204" pitchFamily="34" charset="0"/>
            </a:endParaRPr>
          </a:p>
          <a:p>
            <a:pPr marL="228600" marR="0" lvl="0" indent="-228600" algn="l" defTabSz="914400" rtl="0" eaLnBrk="0" fontAlgn="b" latinLnBrk="0" hangingPunct="0">
              <a:lnSpc>
                <a:spcPct val="150000"/>
              </a:lnSpc>
              <a:spcBef>
                <a:spcPts val="1000"/>
              </a:spcBef>
              <a:spcAft>
                <a:spcPts val="800"/>
              </a:spcAft>
              <a:buClrTx/>
              <a:buSzTx/>
              <a:buFont typeface="Arial" panose="020B0604020202020204" pitchFamily="34" charset="0"/>
              <a:buChar char="•"/>
              <a:tabLst/>
              <a:defRPr/>
            </a:pPr>
            <a:r>
              <a:rPr kumimoji="0" lang="en-GB" sz="12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Young, K. (2021) </a:t>
            </a:r>
            <a:r>
              <a:rPr kumimoji="0" lang="en-GB" sz="1200" b="0" i="1"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Home care: the pros and cons</a:t>
            </a:r>
            <a:r>
              <a:rPr kumimoji="0" lang="en-GB" sz="12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1200" b="0" i="1"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Rest Less</a:t>
            </a:r>
            <a:r>
              <a:rPr kumimoji="0" lang="en-GB" sz="12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 Available at: </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hlinkClick r:id="rId5"/>
              </a:rPr>
              <a:t>https://restless.co.uk/care-support/home-care-the-pros-and-cons/</a:t>
            </a:r>
            <a:r>
              <a:rPr kumimoji="0" lang="en-GB" sz="12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a:t>
            </a:r>
            <a:endParaRPr kumimoji="0" lang="en-GB" sz="1200" b="0" i="0" u="none" strike="noStrike" kern="1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100543710"/>
      </p:ext>
    </p:extLst>
  </p:cSld>
  <p:clrMapOvr>
    <a:masterClrMapping/>
  </p:clrMapOvr>
</p:sld>
</file>

<file path=ppt/theme/theme1.xml><?xml version="1.0" encoding="utf-8"?>
<a:theme xmlns:a="http://schemas.openxmlformats.org/drawingml/2006/main" name="GradientRiseVTI">
  <a:themeElements>
    <a:clrScheme name="AnalogousFromDarkSeedLeftStep">
      <a:dk1>
        <a:srgbClr val="000000"/>
      </a:dk1>
      <a:lt1>
        <a:srgbClr val="FFFFFF"/>
      </a:lt1>
      <a:dk2>
        <a:srgbClr val="251A2F"/>
      </a:dk2>
      <a:lt2>
        <a:srgbClr val="F0F3F3"/>
      </a:lt2>
      <a:accent1>
        <a:srgbClr val="C64A66"/>
      </a:accent1>
      <a:accent2>
        <a:srgbClr val="B43887"/>
      </a:accent2>
      <a:accent3>
        <a:srgbClr val="BE4AC6"/>
      </a:accent3>
      <a:accent4>
        <a:srgbClr val="7938B4"/>
      </a:accent4>
      <a:accent5>
        <a:srgbClr val="584AC6"/>
      </a:accent5>
      <a:accent6>
        <a:srgbClr val="385EB4"/>
      </a:accent6>
      <a:hlink>
        <a:srgbClr val="7354C6"/>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otalTime>451</TotalTime>
  <Words>2938</Words>
  <Application>Microsoft Office PowerPoint</Application>
  <PresentationFormat>Widescreen</PresentationFormat>
  <Paragraphs>139</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Aptos</vt:lpstr>
      <vt:lpstr>Arial</vt:lpstr>
      <vt:lpstr>Avenir Next LT Pro</vt:lpstr>
      <vt:lpstr>Times New Roman</vt:lpstr>
      <vt:lpstr>Wingdings</vt:lpstr>
      <vt:lpstr>GradientRiseVTI</vt:lpstr>
      <vt:lpstr>Component 1-Debate Presentation</vt:lpstr>
      <vt:lpstr>INTRODUCTION</vt:lpstr>
      <vt:lpstr>Old Age, End-of-life care,and Palliative Care Definitions</vt:lpstr>
      <vt:lpstr>Types of facilities where end-of-life care is delivered</vt:lpstr>
      <vt:lpstr>The Gap between the need and availability</vt:lpstr>
      <vt:lpstr>Planning for end-of-life</vt:lpstr>
      <vt:lpstr>RESIDENTIAL CARE DEFINED</vt:lpstr>
      <vt:lpstr>Benefits of residential care for elderly people</vt:lpstr>
      <vt:lpstr>Disadvantages of Residential care</vt:lpstr>
      <vt:lpstr>Definition of Domiciliary care</vt:lpstr>
      <vt:lpstr>Benefits of DOMICILIARY care for elderly people</vt:lpstr>
      <vt:lpstr>DISADVANTAGES of DOMICILIARY care </vt:lpstr>
      <vt:lpstr>Cost of care </vt:lpstr>
      <vt:lpstr>FUNDING</vt:lpstr>
      <vt:lpstr>Law and legislations</vt:lpstr>
      <vt:lpstr> Relevant Theories</vt:lpstr>
      <vt:lpstr>Maslow</vt:lpstr>
      <vt:lpstr>Recommendations</vt:lpstr>
      <vt:lpstr>conclusion</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1-Debate Presentation</dc:title>
  <dc:creator>Iskra Valkova</dc:creator>
  <cp:lastModifiedBy>Iskra Valkova</cp:lastModifiedBy>
  <cp:revision>99</cp:revision>
  <dcterms:created xsi:type="dcterms:W3CDTF">2024-06-15T19:31:41Z</dcterms:created>
  <dcterms:modified xsi:type="dcterms:W3CDTF">2024-06-27T21:23:28Z</dcterms:modified>
</cp:coreProperties>
</file>