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77" r:id="rId3"/>
    <p:sldMasterId id="2147483688" r:id="rId4"/>
  </p:sldMasterIdLst>
  <p:notesMasterIdLst>
    <p:notesMasterId r:id="rId33"/>
  </p:notesMasterIdLst>
  <p:sldIdLst>
    <p:sldId id="257" r:id="rId5"/>
    <p:sldId id="256" r:id="rId6"/>
    <p:sldId id="307" r:id="rId7"/>
    <p:sldId id="308" r:id="rId8"/>
    <p:sldId id="280" r:id="rId9"/>
    <p:sldId id="293" r:id="rId10"/>
    <p:sldId id="291" r:id="rId11"/>
    <p:sldId id="292" r:id="rId12"/>
    <p:sldId id="290" r:id="rId13"/>
    <p:sldId id="300" r:id="rId14"/>
    <p:sldId id="301" r:id="rId15"/>
    <p:sldId id="302" r:id="rId16"/>
    <p:sldId id="294" r:id="rId17"/>
    <p:sldId id="295" r:id="rId18"/>
    <p:sldId id="296" r:id="rId19"/>
    <p:sldId id="297" r:id="rId20"/>
    <p:sldId id="303" r:id="rId21"/>
    <p:sldId id="305" r:id="rId22"/>
    <p:sldId id="306" r:id="rId23"/>
    <p:sldId id="309" r:id="rId24"/>
    <p:sldId id="310" r:id="rId25"/>
    <p:sldId id="311" r:id="rId26"/>
    <p:sldId id="304" r:id="rId27"/>
    <p:sldId id="286" r:id="rId28"/>
    <p:sldId id="299" r:id="rId29"/>
    <p:sldId id="288" r:id="rId30"/>
    <p:sldId id="277" r:id="rId31"/>
    <p:sldId id="289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EA159B0-4D1B-4829-91F1-1EE9A10502A6}">
          <p14:sldIdLst>
            <p14:sldId id="257"/>
            <p14:sldId id="256"/>
          </p14:sldIdLst>
        </p14:section>
        <p14:section name="Default Section" id="{DB243323-AA26-4E06-96A0-7CAC0F13CEFD}">
          <p14:sldIdLst/>
        </p14:section>
        <p14:section name="Default Section" id="{CDC99EC2-5556-4F8C-93D0-8301FE6DFEA4}">
          <p14:sldIdLst>
            <p14:sldId id="307"/>
            <p14:sldId id="308"/>
            <p14:sldId id="280"/>
            <p14:sldId id="293"/>
            <p14:sldId id="291"/>
            <p14:sldId id="292"/>
            <p14:sldId id="290"/>
            <p14:sldId id="300"/>
            <p14:sldId id="301"/>
            <p14:sldId id="302"/>
            <p14:sldId id="294"/>
            <p14:sldId id="295"/>
            <p14:sldId id="296"/>
            <p14:sldId id="297"/>
            <p14:sldId id="303"/>
            <p14:sldId id="305"/>
            <p14:sldId id="306"/>
            <p14:sldId id="309"/>
            <p14:sldId id="310"/>
            <p14:sldId id="311"/>
            <p14:sldId id="304"/>
            <p14:sldId id="286"/>
            <p14:sldId id="299"/>
            <p14:sldId id="288"/>
            <p14:sldId id="277"/>
            <p14:sldId id="289"/>
          </p14:sldIdLst>
        </p14:section>
        <p14:section name="Untitled Section" id="{2A8F0491-05E5-4579-8C49-691F6262B64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718241-AF66-4A01-93A4-B6D6C21AE1AE}" v="2" dt="2026-08-17T08:11:16.0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80E310-C0D2-47B7-B69C-EE64E31C4B3E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77FA2A6-AFBE-4D64-B50A-C274F6D4807A}">
      <dgm:prSet phldrT="[Text]"/>
      <dgm:spPr/>
      <dgm:t>
        <a:bodyPr/>
        <a:lstStyle/>
        <a:p>
          <a:r>
            <a:rPr lang="en-GB" dirty="0"/>
            <a:t>Develop confidence</a:t>
          </a:r>
        </a:p>
      </dgm:t>
    </dgm:pt>
    <dgm:pt modelId="{CA643CC2-6475-4A75-A260-6057E7B68F02}" type="parTrans" cxnId="{27CC1D28-0679-425B-AFF4-95A1313017A8}">
      <dgm:prSet/>
      <dgm:spPr/>
      <dgm:t>
        <a:bodyPr/>
        <a:lstStyle/>
        <a:p>
          <a:endParaRPr lang="en-GB"/>
        </a:p>
      </dgm:t>
    </dgm:pt>
    <dgm:pt modelId="{D3126FCF-4911-498A-B947-3250836499F3}" type="sibTrans" cxnId="{27CC1D28-0679-425B-AFF4-95A1313017A8}">
      <dgm:prSet/>
      <dgm:spPr/>
      <dgm:t>
        <a:bodyPr/>
        <a:lstStyle/>
        <a:p>
          <a:endParaRPr lang="en-GB"/>
        </a:p>
      </dgm:t>
    </dgm:pt>
    <dgm:pt modelId="{AE159192-9898-447B-8DF3-1B0B6676265F}">
      <dgm:prSet phldrT="[Text]"/>
      <dgm:spPr/>
      <dgm:t>
        <a:bodyPr/>
        <a:lstStyle/>
        <a:p>
          <a:r>
            <a:rPr lang="en-GB" dirty="0"/>
            <a:t>Self esteem</a:t>
          </a:r>
        </a:p>
      </dgm:t>
    </dgm:pt>
    <dgm:pt modelId="{1D779671-E71E-4524-AF78-03729F24C48A}" type="parTrans" cxnId="{EF6B59D3-32B3-4317-8F8F-7854518D2142}">
      <dgm:prSet/>
      <dgm:spPr/>
      <dgm:t>
        <a:bodyPr/>
        <a:lstStyle/>
        <a:p>
          <a:endParaRPr lang="en-GB"/>
        </a:p>
      </dgm:t>
    </dgm:pt>
    <dgm:pt modelId="{F0A92811-A68D-46E1-A6F4-02169851B85C}" type="sibTrans" cxnId="{EF6B59D3-32B3-4317-8F8F-7854518D2142}">
      <dgm:prSet/>
      <dgm:spPr/>
      <dgm:t>
        <a:bodyPr/>
        <a:lstStyle/>
        <a:p>
          <a:endParaRPr lang="en-GB"/>
        </a:p>
      </dgm:t>
    </dgm:pt>
    <dgm:pt modelId="{2CEA4611-32EE-4486-912D-76CE88FBA45B}">
      <dgm:prSet phldrT="[Text]"/>
      <dgm:spPr/>
      <dgm:t>
        <a:bodyPr/>
        <a:lstStyle/>
        <a:p>
          <a:r>
            <a:rPr lang="en-GB" dirty="0"/>
            <a:t>Emotional intelligence</a:t>
          </a:r>
        </a:p>
      </dgm:t>
    </dgm:pt>
    <dgm:pt modelId="{E33C09C0-83F1-45E1-B902-AC905DABD352}" type="parTrans" cxnId="{8CA296D2-4C4C-43B5-958A-1BE9E083D30B}">
      <dgm:prSet/>
      <dgm:spPr/>
      <dgm:t>
        <a:bodyPr/>
        <a:lstStyle/>
        <a:p>
          <a:endParaRPr lang="en-GB"/>
        </a:p>
      </dgm:t>
    </dgm:pt>
    <dgm:pt modelId="{E91BB770-C1AB-4825-A292-0B4E5EE65CAD}" type="sibTrans" cxnId="{8CA296D2-4C4C-43B5-958A-1BE9E083D30B}">
      <dgm:prSet/>
      <dgm:spPr/>
      <dgm:t>
        <a:bodyPr/>
        <a:lstStyle/>
        <a:p>
          <a:endParaRPr lang="en-GB"/>
        </a:p>
      </dgm:t>
    </dgm:pt>
    <dgm:pt modelId="{C896AC41-84E8-45A2-B034-76A4A8359233}" type="pres">
      <dgm:prSet presAssocID="{EE80E310-C0D2-47B7-B69C-EE64E31C4B3E}" presName="outerComposite" presStyleCnt="0">
        <dgm:presLayoutVars>
          <dgm:chMax val="5"/>
          <dgm:dir/>
          <dgm:resizeHandles val="exact"/>
        </dgm:presLayoutVars>
      </dgm:prSet>
      <dgm:spPr/>
    </dgm:pt>
    <dgm:pt modelId="{5A7C948E-3949-4C6B-B20C-69FC978D1753}" type="pres">
      <dgm:prSet presAssocID="{EE80E310-C0D2-47B7-B69C-EE64E31C4B3E}" presName="dummyMaxCanvas" presStyleCnt="0">
        <dgm:presLayoutVars/>
      </dgm:prSet>
      <dgm:spPr/>
    </dgm:pt>
    <dgm:pt modelId="{FB3FA2A1-BBCF-4EC6-A384-5B30A29A76B4}" type="pres">
      <dgm:prSet presAssocID="{EE80E310-C0D2-47B7-B69C-EE64E31C4B3E}" presName="ThreeNodes_1" presStyleLbl="node1" presStyleIdx="0" presStyleCnt="3" custLinFactNeighborX="-368" custLinFactNeighborY="1800">
        <dgm:presLayoutVars>
          <dgm:bulletEnabled val="1"/>
        </dgm:presLayoutVars>
      </dgm:prSet>
      <dgm:spPr/>
    </dgm:pt>
    <dgm:pt modelId="{42249F51-AEC6-4079-A12A-9951887411FB}" type="pres">
      <dgm:prSet presAssocID="{EE80E310-C0D2-47B7-B69C-EE64E31C4B3E}" presName="ThreeNodes_2" presStyleLbl="node1" presStyleIdx="1" presStyleCnt="3">
        <dgm:presLayoutVars>
          <dgm:bulletEnabled val="1"/>
        </dgm:presLayoutVars>
      </dgm:prSet>
      <dgm:spPr/>
    </dgm:pt>
    <dgm:pt modelId="{16FFA8F4-F97D-47A6-B57E-63BAA7E903A7}" type="pres">
      <dgm:prSet presAssocID="{EE80E310-C0D2-47B7-B69C-EE64E31C4B3E}" presName="ThreeNodes_3" presStyleLbl="node1" presStyleIdx="2" presStyleCnt="3">
        <dgm:presLayoutVars>
          <dgm:bulletEnabled val="1"/>
        </dgm:presLayoutVars>
      </dgm:prSet>
      <dgm:spPr/>
    </dgm:pt>
    <dgm:pt modelId="{5EC7E9C6-9227-4404-BA04-94CA5DFCC1A5}" type="pres">
      <dgm:prSet presAssocID="{EE80E310-C0D2-47B7-B69C-EE64E31C4B3E}" presName="ThreeConn_1-2" presStyleLbl="fgAccFollowNode1" presStyleIdx="0" presStyleCnt="2">
        <dgm:presLayoutVars>
          <dgm:bulletEnabled val="1"/>
        </dgm:presLayoutVars>
      </dgm:prSet>
      <dgm:spPr/>
    </dgm:pt>
    <dgm:pt modelId="{C783F1B8-47F6-49B8-9151-96953C01D77E}" type="pres">
      <dgm:prSet presAssocID="{EE80E310-C0D2-47B7-B69C-EE64E31C4B3E}" presName="ThreeConn_2-3" presStyleLbl="fgAccFollowNode1" presStyleIdx="1" presStyleCnt="2">
        <dgm:presLayoutVars>
          <dgm:bulletEnabled val="1"/>
        </dgm:presLayoutVars>
      </dgm:prSet>
      <dgm:spPr/>
    </dgm:pt>
    <dgm:pt modelId="{9CE2060D-CD12-436C-ACE5-071717699921}" type="pres">
      <dgm:prSet presAssocID="{EE80E310-C0D2-47B7-B69C-EE64E31C4B3E}" presName="ThreeNodes_1_text" presStyleLbl="node1" presStyleIdx="2" presStyleCnt="3">
        <dgm:presLayoutVars>
          <dgm:bulletEnabled val="1"/>
        </dgm:presLayoutVars>
      </dgm:prSet>
      <dgm:spPr/>
    </dgm:pt>
    <dgm:pt modelId="{E7F7E359-553F-45EF-B17D-9B1A66663CA9}" type="pres">
      <dgm:prSet presAssocID="{EE80E310-C0D2-47B7-B69C-EE64E31C4B3E}" presName="ThreeNodes_2_text" presStyleLbl="node1" presStyleIdx="2" presStyleCnt="3">
        <dgm:presLayoutVars>
          <dgm:bulletEnabled val="1"/>
        </dgm:presLayoutVars>
      </dgm:prSet>
      <dgm:spPr/>
    </dgm:pt>
    <dgm:pt modelId="{BFE14B31-3904-47DC-A06F-BF076CFE9CF3}" type="pres">
      <dgm:prSet presAssocID="{EE80E310-C0D2-47B7-B69C-EE64E31C4B3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767811F-23D0-4B4B-9B92-39CE68211248}" type="presOf" srcId="{977FA2A6-AFBE-4D64-B50A-C274F6D4807A}" destId="{FB3FA2A1-BBCF-4EC6-A384-5B30A29A76B4}" srcOrd="0" destOrd="0" presId="urn:microsoft.com/office/officeart/2005/8/layout/vProcess5"/>
    <dgm:cxn modelId="{27CC1D28-0679-425B-AFF4-95A1313017A8}" srcId="{EE80E310-C0D2-47B7-B69C-EE64E31C4B3E}" destId="{977FA2A6-AFBE-4D64-B50A-C274F6D4807A}" srcOrd="0" destOrd="0" parTransId="{CA643CC2-6475-4A75-A260-6057E7B68F02}" sibTransId="{D3126FCF-4911-498A-B947-3250836499F3}"/>
    <dgm:cxn modelId="{6E1B0C29-D18A-4737-8A8C-73DD1D0E352A}" type="presOf" srcId="{D3126FCF-4911-498A-B947-3250836499F3}" destId="{5EC7E9C6-9227-4404-BA04-94CA5DFCC1A5}" srcOrd="0" destOrd="0" presId="urn:microsoft.com/office/officeart/2005/8/layout/vProcess5"/>
    <dgm:cxn modelId="{BCECFF8B-D220-46EC-8972-5041D5B89CD4}" type="presOf" srcId="{F0A92811-A68D-46E1-A6F4-02169851B85C}" destId="{C783F1B8-47F6-49B8-9151-96953C01D77E}" srcOrd="0" destOrd="0" presId="urn:microsoft.com/office/officeart/2005/8/layout/vProcess5"/>
    <dgm:cxn modelId="{3033D18D-0024-4C22-A615-9AA6457428FE}" type="presOf" srcId="{AE159192-9898-447B-8DF3-1B0B6676265F}" destId="{E7F7E359-553F-45EF-B17D-9B1A66663CA9}" srcOrd="1" destOrd="0" presId="urn:microsoft.com/office/officeart/2005/8/layout/vProcess5"/>
    <dgm:cxn modelId="{C92F0D90-D795-4176-A644-5DE44509FCBA}" type="presOf" srcId="{2CEA4611-32EE-4486-912D-76CE88FBA45B}" destId="{BFE14B31-3904-47DC-A06F-BF076CFE9CF3}" srcOrd="1" destOrd="0" presId="urn:microsoft.com/office/officeart/2005/8/layout/vProcess5"/>
    <dgm:cxn modelId="{7594DAA9-55AB-47ED-B1A3-8EA013EF51A8}" type="presOf" srcId="{AE159192-9898-447B-8DF3-1B0B6676265F}" destId="{42249F51-AEC6-4079-A12A-9951887411FB}" srcOrd="0" destOrd="0" presId="urn:microsoft.com/office/officeart/2005/8/layout/vProcess5"/>
    <dgm:cxn modelId="{3D832CAA-6C10-4A07-9B3A-58CEA8E4ED7A}" type="presOf" srcId="{EE80E310-C0D2-47B7-B69C-EE64E31C4B3E}" destId="{C896AC41-84E8-45A2-B034-76A4A8359233}" srcOrd="0" destOrd="0" presId="urn:microsoft.com/office/officeart/2005/8/layout/vProcess5"/>
    <dgm:cxn modelId="{2B90EDB4-E95F-423A-B04B-20DDAA210866}" type="presOf" srcId="{977FA2A6-AFBE-4D64-B50A-C274F6D4807A}" destId="{9CE2060D-CD12-436C-ACE5-071717699921}" srcOrd="1" destOrd="0" presId="urn:microsoft.com/office/officeart/2005/8/layout/vProcess5"/>
    <dgm:cxn modelId="{175C51C1-A0C6-496C-B877-4A0766AF43E7}" type="presOf" srcId="{2CEA4611-32EE-4486-912D-76CE88FBA45B}" destId="{16FFA8F4-F97D-47A6-B57E-63BAA7E903A7}" srcOrd="0" destOrd="0" presId="urn:microsoft.com/office/officeart/2005/8/layout/vProcess5"/>
    <dgm:cxn modelId="{8CA296D2-4C4C-43B5-958A-1BE9E083D30B}" srcId="{EE80E310-C0D2-47B7-B69C-EE64E31C4B3E}" destId="{2CEA4611-32EE-4486-912D-76CE88FBA45B}" srcOrd="2" destOrd="0" parTransId="{E33C09C0-83F1-45E1-B902-AC905DABD352}" sibTransId="{E91BB770-C1AB-4825-A292-0B4E5EE65CAD}"/>
    <dgm:cxn modelId="{EF6B59D3-32B3-4317-8F8F-7854518D2142}" srcId="{EE80E310-C0D2-47B7-B69C-EE64E31C4B3E}" destId="{AE159192-9898-447B-8DF3-1B0B6676265F}" srcOrd="1" destOrd="0" parTransId="{1D779671-E71E-4524-AF78-03729F24C48A}" sibTransId="{F0A92811-A68D-46E1-A6F4-02169851B85C}"/>
    <dgm:cxn modelId="{611D0CAA-C2F0-40E9-BDD9-381456CCADD0}" type="presParOf" srcId="{C896AC41-84E8-45A2-B034-76A4A8359233}" destId="{5A7C948E-3949-4C6B-B20C-69FC978D1753}" srcOrd="0" destOrd="0" presId="urn:microsoft.com/office/officeart/2005/8/layout/vProcess5"/>
    <dgm:cxn modelId="{11CEFBCC-E6C0-4CCD-A75F-4A2DC7923EAB}" type="presParOf" srcId="{C896AC41-84E8-45A2-B034-76A4A8359233}" destId="{FB3FA2A1-BBCF-4EC6-A384-5B30A29A76B4}" srcOrd="1" destOrd="0" presId="urn:microsoft.com/office/officeart/2005/8/layout/vProcess5"/>
    <dgm:cxn modelId="{3AC6080A-A3AF-4A97-BF55-7E00772FDF40}" type="presParOf" srcId="{C896AC41-84E8-45A2-B034-76A4A8359233}" destId="{42249F51-AEC6-4079-A12A-9951887411FB}" srcOrd="2" destOrd="0" presId="urn:microsoft.com/office/officeart/2005/8/layout/vProcess5"/>
    <dgm:cxn modelId="{3969C808-0256-419A-B072-3A93123BD305}" type="presParOf" srcId="{C896AC41-84E8-45A2-B034-76A4A8359233}" destId="{16FFA8F4-F97D-47A6-B57E-63BAA7E903A7}" srcOrd="3" destOrd="0" presId="urn:microsoft.com/office/officeart/2005/8/layout/vProcess5"/>
    <dgm:cxn modelId="{F1435453-CD37-4A49-A5E7-3BE0CAFBC6EF}" type="presParOf" srcId="{C896AC41-84E8-45A2-B034-76A4A8359233}" destId="{5EC7E9C6-9227-4404-BA04-94CA5DFCC1A5}" srcOrd="4" destOrd="0" presId="urn:microsoft.com/office/officeart/2005/8/layout/vProcess5"/>
    <dgm:cxn modelId="{47E691E6-17B6-4A9A-9109-C4D4F0BA5383}" type="presParOf" srcId="{C896AC41-84E8-45A2-B034-76A4A8359233}" destId="{C783F1B8-47F6-49B8-9151-96953C01D77E}" srcOrd="5" destOrd="0" presId="urn:microsoft.com/office/officeart/2005/8/layout/vProcess5"/>
    <dgm:cxn modelId="{B91759DF-2A3B-493B-8DA1-0E489BFA9A8A}" type="presParOf" srcId="{C896AC41-84E8-45A2-B034-76A4A8359233}" destId="{9CE2060D-CD12-436C-ACE5-071717699921}" srcOrd="6" destOrd="0" presId="urn:microsoft.com/office/officeart/2005/8/layout/vProcess5"/>
    <dgm:cxn modelId="{95532D6A-4810-4239-9E35-595A384553CC}" type="presParOf" srcId="{C896AC41-84E8-45A2-B034-76A4A8359233}" destId="{E7F7E359-553F-45EF-B17D-9B1A66663CA9}" srcOrd="7" destOrd="0" presId="urn:microsoft.com/office/officeart/2005/8/layout/vProcess5"/>
    <dgm:cxn modelId="{2252719D-8B98-4E24-821B-9563D3D4EB82}" type="presParOf" srcId="{C896AC41-84E8-45A2-B034-76A4A8359233}" destId="{BFE14B31-3904-47DC-A06F-BF076CFE9CF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517D81-D5C0-45AC-8CB3-A895FA6A73E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F702D91-D39A-46D0-90A0-D5EE6F4EEA62}">
      <dgm:prSet phldrT="[Text]"/>
      <dgm:spPr/>
      <dgm:t>
        <a:bodyPr/>
        <a:lstStyle/>
        <a:p>
          <a:r>
            <a:rPr lang="en-GB" dirty="0"/>
            <a:t>The majority of pupils appear to make better progress and achieve better results when taught in a dyslexia friendly way</a:t>
          </a:r>
        </a:p>
      </dgm:t>
    </dgm:pt>
    <dgm:pt modelId="{5D43AD74-6D4E-4BCE-9490-C16F86A96AAB}" type="parTrans" cxnId="{844E4143-B9B3-4E39-BF3C-BD0DF2CB484E}">
      <dgm:prSet/>
      <dgm:spPr/>
      <dgm:t>
        <a:bodyPr/>
        <a:lstStyle/>
        <a:p>
          <a:endParaRPr lang="en-GB"/>
        </a:p>
      </dgm:t>
    </dgm:pt>
    <dgm:pt modelId="{F20EF8AA-1B5D-43DD-ADDA-E35C3D5CFBC9}" type="sibTrans" cxnId="{844E4143-B9B3-4E39-BF3C-BD0DF2CB484E}">
      <dgm:prSet/>
      <dgm:spPr/>
      <dgm:t>
        <a:bodyPr/>
        <a:lstStyle/>
        <a:p>
          <a:endParaRPr lang="en-GB"/>
        </a:p>
      </dgm:t>
    </dgm:pt>
    <dgm:pt modelId="{B4EF2DCA-56DD-421E-89E0-22AC58EB5052}">
      <dgm:prSet phldrT="[Text]"/>
      <dgm:spPr/>
      <dgm:t>
        <a:bodyPr/>
        <a:lstStyle/>
        <a:p>
          <a:r>
            <a:rPr lang="en-GB" dirty="0"/>
            <a:t>This is seen  regardless of learning need</a:t>
          </a:r>
        </a:p>
      </dgm:t>
    </dgm:pt>
    <dgm:pt modelId="{3F46BD40-9561-4AA1-A07F-E437C3EF03BA}" type="parTrans" cxnId="{9520F5D6-BDAE-4464-AF33-56F9F749E1C2}">
      <dgm:prSet/>
      <dgm:spPr/>
      <dgm:t>
        <a:bodyPr/>
        <a:lstStyle/>
        <a:p>
          <a:endParaRPr lang="en-GB"/>
        </a:p>
      </dgm:t>
    </dgm:pt>
    <dgm:pt modelId="{E5172AE9-D167-472A-AE0B-AD21C7B90F26}" type="sibTrans" cxnId="{9520F5D6-BDAE-4464-AF33-56F9F749E1C2}">
      <dgm:prSet/>
      <dgm:spPr/>
      <dgm:t>
        <a:bodyPr/>
        <a:lstStyle/>
        <a:p>
          <a:endParaRPr lang="en-GB"/>
        </a:p>
      </dgm:t>
    </dgm:pt>
    <dgm:pt modelId="{1511B677-5DED-4884-837B-675C06C5D874}">
      <dgm:prSet phldrT="[Text]"/>
      <dgm:spPr/>
      <dgm:t>
        <a:bodyPr/>
        <a:lstStyle/>
        <a:p>
          <a:r>
            <a:rPr lang="en-GB" dirty="0"/>
            <a:t>Best practice is to teach all students as if they are dyslexic</a:t>
          </a:r>
        </a:p>
      </dgm:t>
    </dgm:pt>
    <dgm:pt modelId="{1F3E855A-DE9D-4CBA-992C-B0FD2CC573BA}" type="parTrans" cxnId="{E10109D5-DA50-4843-B32D-BD23F0943915}">
      <dgm:prSet/>
      <dgm:spPr/>
      <dgm:t>
        <a:bodyPr/>
        <a:lstStyle/>
        <a:p>
          <a:endParaRPr lang="en-GB"/>
        </a:p>
      </dgm:t>
    </dgm:pt>
    <dgm:pt modelId="{8E1C2838-6BAF-4F11-88ED-9D50D0663A44}" type="sibTrans" cxnId="{E10109D5-DA50-4843-B32D-BD23F0943915}">
      <dgm:prSet/>
      <dgm:spPr/>
      <dgm:t>
        <a:bodyPr/>
        <a:lstStyle/>
        <a:p>
          <a:endParaRPr lang="en-GB"/>
        </a:p>
      </dgm:t>
    </dgm:pt>
    <dgm:pt modelId="{97DE951A-5D23-44BE-B936-07B6E8BBACBE}">
      <dgm:prSet phldrT="[Text]" custT="1"/>
      <dgm:spPr/>
      <dgm:t>
        <a:bodyPr/>
        <a:lstStyle/>
        <a:p>
          <a:r>
            <a:rPr lang="en-GB" sz="1800" dirty="0"/>
            <a:t>Source : Nottingham City Guide to Dyslexia Friendly Schools </a:t>
          </a:r>
        </a:p>
      </dgm:t>
    </dgm:pt>
    <dgm:pt modelId="{AF92364D-4FC1-486D-9453-AFFE85798760}" type="parTrans" cxnId="{927087F3-B580-4028-B05D-A79EB6AE555E}">
      <dgm:prSet/>
      <dgm:spPr/>
      <dgm:t>
        <a:bodyPr/>
        <a:lstStyle/>
        <a:p>
          <a:endParaRPr lang="en-GB"/>
        </a:p>
      </dgm:t>
    </dgm:pt>
    <dgm:pt modelId="{18D5273B-A4E8-4FD0-B3B8-1E9DB978FC6C}" type="sibTrans" cxnId="{927087F3-B580-4028-B05D-A79EB6AE555E}">
      <dgm:prSet/>
      <dgm:spPr/>
      <dgm:t>
        <a:bodyPr/>
        <a:lstStyle/>
        <a:p>
          <a:endParaRPr lang="en-GB"/>
        </a:p>
      </dgm:t>
    </dgm:pt>
    <dgm:pt modelId="{5584AE25-6AFE-444E-A63A-49F04F037AE1}" type="pres">
      <dgm:prSet presAssocID="{11517D81-D5C0-45AC-8CB3-A895FA6A73EF}" presName="linear" presStyleCnt="0">
        <dgm:presLayoutVars>
          <dgm:animLvl val="lvl"/>
          <dgm:resizeHandles val="exact"/>
        </dgm:presLayoutVars>
      </dgm:prSet>
      <dgm:spPr/>
    </dgm:pt>
    <dgm:pt modelId="{F231BF4C-578D-4A1C-802F-8A87CB3862A2}" type="pres">
      <dgm:prSet presAssocID="{8F702D91-D39A-46D0-90A0-D5EE6F4EEA6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2290265-DDA5-4939-992C-9F39039B860A}" type="pres">
      <dgm:prSet presAssocID="{8F702D91-D39A-46D0-90A0-D5EE6F4EEA62}" presName="childText" presStyleLbl="revTx" presStyleIdx="0" presStyleCnt="2">
        <dgm:presLayoutVars>
          <dgm:bulletEnabled val="1"/>
        </dgm:presLayoutVars>
      </dgm:prSet>
      <dgm:spPr/>
    </dgm:pt>
    <dgm:pt modelId="{C352881E-1816-41F8-9C68-B3AA116FE1E1}" type="pres">
      <dgm:prSet presAssocID="{1511B677-5DED-4884-837B-675C06C5D87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D91DF43-03FF-4B81-A502-B3B84E86810F}" type="pres">
      <dgm:prSet presAssocID="{1511B677-5DED-4884-837B-675C06C5D87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A08CC82F-97E0-4D65-8729-57BC270F7068}" type="presOf" srcId="{8F702D91-D39A-46D0-90A0-D5EE6F4EEA62}" destId="{F231BF4C-578D-4A1C-802F-8A87CB3862A2}" srcOrd="0" destOrd="0" presId="urn:microsoft.com/office/officeart/2005/8/layout/vList2"/>
    <dgm:cxn modelId="{F7882335-3DEA-4333-B82B-A02E511BA39E}" type="presOf" srcId="{11517D81-D5C0-45AC-8CB3-A895FA6A73EF}" destId="{5584AE25-6AFE-444E-A63A-49F04F037AE1}" srcOrd="0" destOrd="0" presId="urn:microsoft.com/office/officeart/2005/8/layout/vList2"/>
    <dgm:cxn modelId="{844E4143-B9B3-4E39-BF3C-BD0DF2CB484E}" srcId="{11517D81-D5C0-45AC-8CB3-A895FA6A73EF}" destId="{8F702D91-D39A-46D0-90A0-D5EE6F4EEA62}" srcOrd="0" destOrd="0" parTransId="{5D43AD74-6D4E-4BCE-9490-C16F86A96AAB}" sibTransId="{F20EF8AA-1B5D-43DD-ADDA-E35C3D5CFBC9}"/>
    <dgm:cxn modelId="{3B1B6976-6B5E-4746-BCE1-9DAB551F2423}" type="presOf" srcId="{B4EF2DCA-56DD-421E-89E0-22AC58EB5052}" destId="{B2290265-DDA5-4939-992C-9F39039B860A}" srcOrd="0" destOrd="0" presId="urn:microsoft.com/office/officeart/2005/8/layout/vList2"/>
    <dgm:cxn modelId="{4E4992B5-3C15-4657-9346-8DED7EBD995D}" type="presOf" srcId="{1511B677-5DED-4884-837B-675C06C5D874}" destId="{C352881E-1816-41F8-9C68-B3AA116FE1E1}" srcOrd="0" destOrd="0" presId="urn:microsoft.com/office/officeart/2005/8/layout/vList2"/>
    <dgm:cxn modelId="{B7C4A1B6-C89A-4C5D-AE66-4CA8473729C0}" type="presOf" srcId="{97DE951A-5D23-44BE-B936-07B6E8BBACBE}" destId="{0D91DF43-03FF-4B81-A502-B3B84E86810F}" srcOrd="0" destOrd="0" presId="urn:microsoft.com/office/officeart/2005/8/layout/vList2"/>
    <dgm:cxn modelId="{E10109D5-DA50-4843-B32D-BD23F0943915}" srcId="{11517D81-D5C0-45AC-8CB3-A895FA6A73EF}" destId="{1511B677-5DED-4884-837B-675C06C5D874}" srcOrd="1" destOrd="0" parTransId="{1F3E855A-DE9D-4CBA-992C-B0FD2CC573BA}" sibTransId="{8E1C2838-6BAF-4F11-88ED-9D50D0663A44}"/>
    <dgm:cxn modelId="{9520F5D6-BDAE-4464-AF33-56F9F749E1C2}" srcId="{8F702D91-D39A-46D0-90A0-D5EE6F4EEA62}" destId="{B4EF2DCA-56DD-421E-89E0-22AC58EB5052}" srcOrd="0" destOrd="0" parTransId="{3F46BD40-9561-4AA1-A07F-E437C3EF03BA}" sibTransId="{E5172AE9-D167-472A-AE0B-AD21C7B90F26}"/>
    <dgm:cxn modelId="{927087F3-B580-4028-B05D-A79EB6AE555E}" srcId="{1511B677-5DED-4884-837B-675C06C5D874}" destId="{97DE951A-5D23-44BE-B936-07B6E8BBACBE}" srcOrd="0" destOrd="0" parTransId="{AF92364D-4FC1-486D-9453-AFFE85798760}" sibTransId="{18D5273B-A4E8-4FD0-B3B8-1E9DB978FC6C}"/>
    <dgm:cxn modelId="{F29E69BB-721E-4B9F-969B-460C1AA5314D}" type="presParOf" srcId="{5584AE25-6AFE-444E-A63A-49F04F037AE1}" destId="{F231BF4C-578D-4A1C-802F-8A87CB3862A2}" srcOrd="0" destOrd="0" presId="urn:microsoft.com/office/officeart/2005/8/layout/vList2"/>
    <dgm:cxn modelId="{37961BD6-E35F-4594-AEBB-0968B9461C1E}" type="presParOf" srcId="{5584AE25-6AFE-444E-A63A-49F04F037AE1}" destId="{B2290265-DDA5-4939-992C-9F39039B860A}" srcOrd="1" destOrd="0" presId="urn:microsoft.com/office/officeart/2005/8/layout/vList2"/>
    <dgm:cxn modelId="{459DFC44-7566-4122-A82D-E44328FACA85}" type="presParOf" srcId="{5584AE25-6AFE-444E-A63A-49F04F037AE1}" destId="{C352881E-1816-41F8-9C68-B3AA116FE1E1}" srcOrd="2" destOrd="0" presId="urn:microsoft.com/office/officeart/2005/8/layout/vList2"/>
    <dgm:cxn modelId="{75266F37-4DCE-449C-8144-46B2176A43EB}" type="presParOf" srcId="{5584AE25-6AFE-444E-A63A-49F04F037AE1}" destId="{0D91DF43-03FF-4B81-A502-B3B84E86810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B1258A-03C9-49F9-93B7-B25969CBADF4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D3109216-163D-4538-A846-51A9BCC1A723}">
      <dgm:prSet phldrT="[Text]"/>
      <dgm:spPr/>
      <dgm:t>
        <a:bodyPr/>
        <a:lstStyle/>
        <a:p>
          <a:r>
            <a:rPr lang="en-GB" dirty="0">
              <a:latin typeface="Comic Sans MS" panose="030F0702030302020204" pitchFamily="66" charset="0"/>
            </a:rPr>
            <a:t>Small steps to build in success</a:t>
          </a:r>
        </a:p>
      </dgm:t>
    </dgm:pt>
    <dgm:pt modelId="{202C9348-55F8-4297-A96B-A2052D4A21CA}" type="parTrans" cxnId="{0F181ABF-89D8-49E3-BDD2-D0321D2A01D9}">
      <dgm:prSet/>
      <dgm:spPr/>
      <dgm:t>
        <a:bodyPr/>
        <a:lstStyle/>
        <a:p>
          <a:endParaRPr lang="en-GB"/>
        </a:p>
      </dgm:t>
    </dgm:pt>
    <dgm:pt modelId="{C47BAD25-8D19-4131-B818-C9EC76B56ACE}" type="sibTrans" cxnId="{0F181ABF-89D8-49E3-BDD2-D0321D2A01D9}">
      <dgm:prSet/>
      <dgm:spPr/>
      <dgm:t>
        <a:bodyPr/>
        <a:lstStyle/>
        <a:p>
          <a:endParaRPr lang="en-GB"/>
        </a:p>
      </dgm:t>
    </dgm:pt>
    <dgm:pt modelId="{2B35AAB7-C773-4B68-8B0F-63327FEF20EC}">
      <dgm:prSet phldrT="[Text]"/>
      <dgm:spPr/>
      <dgm:t>
        <a:bodyPr/>
        <a:lstStyle/>
        <a:p>
          <a:r>
            <a:rPr lang="en-GB" dirty="0">
              <a:latin typeface="Comic Sans MS" panose="030F0702030302020204" pitchFamily="66" charset="0"/>
            </a:rPr>
            <a:t>Multi-sensory</a:t>
          </a:r>
        </a:p>
      </dgm:t>
    </dgm:pt>
    <dgm:pt modelId="{20902284-6299-4F1B-80B0-71C766201DF9}" type="parTrans" cxnId="{4BA34AC4-503E-4192-A0C7-D3A4E3934D3C}">
      <dgm:prSet/>
      <dgm:spPr/>
      <dgm:t>
        <a:bodyPr/>
        <a:lstStyle/>
        <a:p>
          <a:endParaRPr lang="en-GB"/>
        </a:p>
      </dgm:t>
    </dgm:pt>
    <dgm:pt modelId="{E50164F3-EBF8-4008-B1B2-F0FE07D9A38B}" type="sibTrans" cxnId="{4BA34AC4-503E-4192-A0C7-D3A4E3934D3C}">
      <dgm:prSet/>
      <dgm:spPr/>
      <dgm:t>
        <a:bodyPr/>
        <a:lstStyle/>
        <a:p>
          <a:endParaRPr lang="en-GB"/>
        </a:p>
      </dgm:t>
    </dgm:pt>
    <dgm:pt modelId="{706F56E4-95D6-4327-BB78-FBB58161BFAA}">
      <dgm:prSet phldrT="[Text]"/>
      <dgm:spPr/>
      <dgm:t>
        <a:bodyPr/>
        <a:lstStyle/>
        <a:p>
          <a:r>
            <a:rPr lang="en-GB" dirty="0">
              <a:latin typeface="Comic Sans MS" panose="030F0702030302020204" pitchFamily="66" charset="0"/>
            </a:rPr>
            <a:t>Structured and systematic</a:t>
          </a:r>
        </a:p>
      </dgm:t>
    </dgm:pt>
    <dgm:pt modelId="{6ACC9EEA-CE3A-422D-BD60-4CA6427A1433}" type="parTrans" cxnId="{2CBCDB6E-6BC1-4792-BFA0-8068A2F96B51}">
      <dgm:prSet/>
      <dgm:spPr/>
      <dgm:t>
        <a:bodyPr/>
        <a:lstStyle/>
        <a:p>
          <a:endParaRPr lang="en-GB"/>
        </a:p>
      </dgm:t>
    </dgm:pt>
    <dgm:pt modelId="{11893865-4F2D-46EA-9E3F-A64921491E8E}" type="sibTrans" cxnId="{2CBCDB6E-6BC1-4792-BFA0-8068A2F96B51}">
      <dgm:prSet/>
      <dgm:spPr/>
      <dgm:t>
        <a:bodyPr/>
        <a:lstStyle/>
        <a:p>
          <a:endParaRPr lang="en-GB"/>
        </a:p>
      </dgm:t>
    </dgm:pt>
    <dgm:pt modelId="{0427BB90-88B4-4841-8B84-4D4DDF591A28}" type="pres">
      <dgm:prSet presAssocID="{8BB1258A-03C9-49F9-93B7-B25969CBADF4}" presName="compositeShape" presStyleCnt="0">
        <dgm:presLayoutVars>
          <dgm:dir/>
          <dgm:resizeHandles/>
        </dgm:presLayoutVars>
      </dgm:prSet>
      <dgm:spPr/>
    </dgm:pt>
    <dgm:pt modelId="{E3939E12-98F2-455A-920E-C05813245151}" type="pres">
      <dgm:prSet presAssocID="{8BB1258A-03C9-49F9-93B7-B25969CBADF4}" presName="pyramid" presStyleLbl="node1" presStyleIdx="0" presStyleCnt="1"/>
      <dgm:spPr/>
    </dgm:pt>
    <dgm:pt modelId="{992D0381-DEC3-4F21-B2A6-353C1D54600F}" type="pres">
      <dgm:prSet presAssocID="{8BB1258A-03C9-49F9-93B7-B25969CBADF4}" presName="theList" presStyleCnt="0"/>
      <dgm:spPr/>
    </dgm:pt>
    <dgm:pt modelId="{BF4A5F6E-0415-4C07-80DF-9445EC7C5192}" type="pres">
      <dgm:prSet presAssocID="{D3109216-163D-4538-A846-51A9BCC1A723}" presName="aNode" presStyleLbl="fgAcc1" presStyleIdx="0" presStyleCnt="3">
        <dgm:presLayoutVars>
          <dgm:bulletEnabled val="1"/>
        </dgm:presLayoutVars>
      </dgm:prSet>
      <dgm:spPr/>
    </dgm:pt>
    <dgm:pt modelId="{6C7CDE40-5A74-4E4E-9175-D2D62799C4EE}" type="pres">
      <dgm:prSet presAssocID="{D3109216-163D-4538-A846-51A9BCC1A723}" presName="aSpace" presStyleCnt="0"/>
      <dgm:spPr/>
    </dgm:pt>
    <dgm:pt modelId="{8B2F95ED-DF1D-4B04-A2E4-C38526D6CC55}" type="pres">
      <dgm:prSet presAssocID="{2B35AAB7-C773-4B68-8B0F-63327FEF20EC}" presName="aNode" presStyleLbl="fgAcc1" presStyleIdx="1" presStyleCnt="3" custLinFactNeighborX="1748" custLinFactNeighborY="18260">
        <dgm:presLayoutVars>
          <dgm:bulletEnabled val="1"/>
        </dgm:presLayoutVars>
      </dgm:prSet>
      <dgm:spPr/>
    </dgm:pt>
    <dgm:pt modelId="{F710FB81-D2C1-424A-A0C5-8A4A9DD23C0F}" type="pres">
      <dgm:prSet presAssocID="{2B35AAB7-C773-4B68-8B0F-63327FEF20EC}" presName="aSpace" presStyleCnt="0"/>
      <dgm:spPr/>
    </dgm:pt>
    <dgm:pt modelId="{95B9B2C5-B33A-4932-A22C-A5F718E6451C}" type="pres">
      <dgm:prSet presAssocID="{706F56E4-95D6-4327-BB78-FBB58161BFAA}" presName="aNode" presStyleLbl="fgAcc1" presStyleIdx="2" presStyleCnt="3">
        <dgm:presLayoutVars>
          <dgm:bulletEnabled val="1"/>
        </dgm:presLayoutVars>
      </dgm:prSet>
      <dgm:spPr/>
    </dgm:pt>
    <dgm:pt modelId="{7E41E5C6-E481-4AD0-A373-1544C8AE1A3C}" type="pres">
      <dgm:prSet presAssocID="{706F56E4-95D6-4327-BB78-FBB58161BFAA}" presName="aSpace" presStyleCnt="0"/>
      <dgm:spPr/>
    </dgm:pt>
  </dgm:ptLst>
  <dgm:cxnLst>
    <dgm:cxn modelId="{6A1A2B6A-968A-4E93-AB55-F466D4C5E580}" type="presOf" srcId="{D3109216-163D-4538-A846-51A9BCC1A723}" destId="{BF4A5F6E-0415-4C07-80DF-9445EC7C5192}" srcOrd="0" destOrd="0" presId="urn:microsoft.com/office/officeart/2005/8/layout/pyramid2"/>
    <dgm:cxn modelId="{2CBCDB6E-6BC1-4792-BFA0-8068A2F96B51}" srcId="{8BB1258A-03C9-49F9-93B7-B25969CBADF4}" destId="{706F56E4-95D6-4327-BB78-FBB58161BFAA}" srcOrd="2" destOrd="0" parTransId="{6ACC9EEA-CE3A-422D-BD60-4CA6427A1433}" sibTransId="{11893865-4F2D-46EA-9E3F-A64921491E8E}"/>
    <dgm:cxn modelId="{257E2D81-3BD9-47EE-B1C0-6E936F4DB2A3}" type="presOf" srcId="{706F56E4-95D6-4327-BB78-FBB58161BFAA}" destId="{95B9B2C5-B33A-4932-A22C-A5F718E6451C}" srcOrd="0" destOrd="0" presId="urn:microsoft.com/office/officeart/2005/8/layout/pyramid2"/>
    <dgm:cxn modelId="{F03651B4-A62E-45B9-8F52-4B64CE9D01CD}" type="presOf" srcId="{2B35AAB7-C773-4B68-8B0F-63327FEF20EC}" destId="{8B2F95ED-DF1D-4B04-A2E4-C38526D6CC55}" srcOrd="0" destOrd="0" presId="urn:microsoft.com/office/officeart/2005/8/layout/pyramid2"/>
    <dgm:cxn modelId="{0F181ABF-89D8-49E3-BDD2-D0321D2A01D9}" srcId="{8BB1258A-03C9-49F9-93B7-B25969CBADF4}" destId="{D3109216-163D-4538-A846-51A9BCC1A723}" srcOrd="0" destOrd="0" parTransId="{202C9348-55F8-4297-A96B-A2052D4A21CA}" sibTransId="{C47BAD25-8D19-4131-B818-C9EC76B56ACE}"/>
    <dgm:cxn modelId="{4BA34AC4-503E-4192-A0C7-D3A4E3934D3C}" srcId="{8BB1258A-03C9-49F9-93B7-B25969CBADF4}" destId="{2B35AAB7-C773-4B68-8B0F-63327FEF20EC}" srcOrd="1" destOrd="0" parTransId="{20902284-6299-4F1B-80B0-71C766201DF9}" sibTransId="{E50164F3-EBF8-4008-B1B2-F0FE07D9A38B}"/>
    <dgm:cxn modelId="{880A5CCF-0D37-4061-8DB0-E4E967BC4C54}" type="presOf" srcId="{8BB1258A-03C9-49F9-93B7-B25969CBADF4}" destId="{0427BB90-88B4-4841-8B84-4D4DDF591A28}" srcOrd="0" destOrd="0" presId="urn:microsoft.com/office/officeart/2005/8/layout/pyramid2"/>
    <dgm:cxn modelId="{4DBA85A2-BE40-4E5A-9291-36F092FCCC8D}" type="presParOf" srcId="{0427BB90-88B4-4841-8B84-4D4DDF591A28}" destId="{E3939E12-98F2-455A-920E-C05813245151}" srcOrd="0" destOrd="0" presId="urn:microsoft.com/office/officeart/2005/8/layout/pyramid2"/>
    <dgm:cxn modelId="{3A459360-BB84-4BB5-B3D2-0FFC966311AD}" type="presParOf" srcId="{0427BB90-88B4-4841-8B84-4D4DDF591A28}" destId="{992D0381-DEC3-4F21-B2A6-353C1D54600F}" srcOrd="1" destOrd="0" presId="urn:microsoft.com/office/officeart/2005/8/layout/pyramid2"/>
    <dgm:cxn modelId="{1C468290-9630-47A1-B0A3-45E3186F7C86}" type="presParOf" srcId="{992D0381-DEC3-4F21-B2A6-353C1D54600F}" destId="{BF4A5F6E-0415-4C07-80DF-9445EC7C5192}" srcOrd="0" destOrd="0" presId="urn:microsoft.com/office/officeart/2005/8/layout/pyramid2"/>
    <dgm:cxn modelId="{FA0804C2-E8BA-4D38-BFA2-56BBDF19D0EF}" type="presParOf" srcId="{992D0381-DEC3-4F21-B2A6-353C1D54600F}" destId="{6C7CDE40-5A74-4E4E-9175-D2D62799C4EE}" srcOrd="1" destOrd="0" presId="urn:microsoft.com/office/officeart/2005/8/layout/pyramid2"/>
    <dgm:cxn modelId="{478DA821-CDF2-4446-82DB-BBD9F1913825}" type="presParOf" srcId="{992D0381-DEC3-4F21-B2A6-353C1D54600F}" destId="{8B2F95ED-DF1D-4B04-A2E4-C38526D6CC55}" srcOrd="2" destOrd="0" presId="urn:microsoft.com/office/officeart/2005/8/layout/pyramid2"/>
    <dgm:cxn modelId="{33044B0A-AAD4-4C33-962F-2707CE3178D6}" type="presParOf" srcId="{992D0381-DEC3-4F21-B2A6-353C1D54600F}" destId="{F710FB81-D2C1-424A-A0C5-8A4A9DD23C0F}" srcOrd="3" destOrd="0" presId="urn:microsoft.com/office/officeart/2005/8/layout/pyramid2"/>
    <dgm:cxn modelId="{99E8D5CD-1531-4E26-8DDC-BF2D070CA359}" type="presParOf" srcId="{992D0381-DEC3-4F21-B2A6-353C1D54600F}" destId="{95B9B2C5-B33A-4932-A22C-A5F718E6451C}" srcOrd="4" destOrd="0" presId="urn:microsoft.com/office/officeart/2005/8/layout/pyramid2"/>
    <dgm:cxn modelId="{AD446C12-CDF4-42C2-AD63-54CFD45752C0}" type="presParOf" srcId="{992D0381-DEC3-4F21-B2A6-353C1D54600F}" destId="{7E41E5C6-E481-4AD0-A373-1544C8AE1A3C}" srcOrd="5" destOrd="0" presId="urn:microsoft.com/office/officeart/2005/8/layout/pyramid2"/>
  </dgm:cxnLst>
  <dgm:bg>
    <a:solidFill>
      <a:schemeClr val="accent3">
        <a:lumMod val="20000"/>
        <a:lumOff val="8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3FA2A1-BBCF-4EC6-A384-5B30A29A76B4}">
      <dsp:nvSpPr>
        <dsp:cNvPr id="0" name=""/>
        <dsp:cNvSpPr/>
      </dsp:nvSpPr>
      <dsp:spPr>
        <a:xfrm>
          <a:off x="0" y="21008"/>
          <a:ext cx="6908800" cy="11671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Develop confidence</a:t>
          </a:r>
        </a:p>
      </dsp:txBody>
      <dsp:txXfrm>
        <a:off x="34184" y="55192"/>
        <a:ext cx="5649375" cy="1098761"/>
      </dsp:txXfrm>
    </dsp:sp>
    <dsp:sp modelId="{42249F51-AEC6-4079-A12A-9951887411FB}">
      <dsp:nvSpPr>
        <dsp:cNvPr id="0" name=""/>
        <dsp:cNvSpPr/>
      </dsp:nvSpPr>
      <dsp:spPr>
        <a:xfrm>
          <a:off x="609599" y="1361651"/>
          <a:ext cx="6908800" cy="11671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Self esteem</a:t>
          </a:r>
        </a:p>
      </dsp:txBody>
      <dsp:txXfrm>
        <a:off x="643783" y="1395835"/>
        <a:ext cx="5472197" cy="1098761"/>
      </dsp:txXfrm>
    </dsp:sp>
    <dsp:sp modelId="{16FFA8F4-F97D-47A6-B57E-63BAA7E903A7}">
      <dsp:nvSpPr>
        <dsp:cNvPr id="0" name=""/>
        <dsp:cNvSpPr/>
      </dsp:nvSpPr>
      <dsp:spPr>
        <a:xfrm>
          <a:off x="1219199" y="2723303"/>
          <a:ext cx="6908800" cy="11671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Emotional intelligence</a:t>
          </a:r>
        </a:p>
      </dsp:txBody>
      <dsp:txXfrm>
        <a:off x="1253383" y="2757487"/>
        <a:ext cx="5472197" cy="1098761"/>
      </dsp:txXfrm>
    </dsp:sp>
    <dsp:sp modelId="{5EC7E9C6-9227-4404-BA04-94CA5DFCC1A5}">
      <dsp:nvSpPr>
        <dsp:cNvPr id="0" name=""/>
        <dsp:cNvSpPr/>
      </dsp:nvSpPr>
      <dsp:spPr>
        <a:xfrm>
          <a:off x="6150165" y="885073"/>
          <a:ext cx="758634" cy="75863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6320858" y="885073"/>
        <a:ext cx="417248" cy="570872"/>
      </dsp:txXfrm>
    </dsp:sp>
    <dsp:sp modelId="{C783F1B8-47F6-49B8-9151-96953C01D77E}">
      <dsp:nvSpPr>
        <dsp:cNvPr id="0" name=""/>
        <dsp:cNvSpPr/>
      </dsp:nvSpPr>
      <dsp:spPr>
        <a:xfrm>
          <a:off x="6759765" y="2238944"/>
          <a:ext cx="758634" cy="75863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6930458" y="2238944"/>
        <a:ext cx="417248" cy="5708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1BF4C-578D-4A1C-802F-8A87CB3862A2}">
      <dsp:nvSpPr>
        <dsp:cNvPr id="0" name=""/>
        <dsp:cNvSpPr/>
      </dsp:nvSpPr>
      <dsp:spPr>
        <a:xfrm>
          <a:off x="0" y="205083"/>
          <a:ext cx="8128000" cy="19246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The majority of pupils appear to make better progress and achieve better results when taught in a dyslexia friendly way</a:t>
          </a:r>
        </a:p>
      </dsp:txBody>
      <dsp:txXfrm>
        <a:off x="93954" y="299037"/>
        <a:ext cx="7940092" cy="1736741"/>
      </dsp:txXfrm>
    </dsp:sp>
    <dsp:sp modelId="{B2290265-DDA5-4939-992C-9F39039B860A}">
      <dsp:nvSpPr>
        <dsp:cNvPr id="0" name=""/>
        <dsp:cNvSpPr/>
      </dsp:nvSpPr>
      <dsp:spPr>
        <a:xfrm>
          <a:off x="0" y="2129733"/>
          <a:ext cx="8128000" cy="57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064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/>
            <a:t>This is seen  regardless of learning need</a:t>
          </a:r>
        </a:p>
      </dsp:txBody>
      <dsp:txXfrm>
        <a:off x="0" y="2129733"/>
        <a:ext cx="8128000" cy="579600"/>
      </dsp:txXfrm>
    </dsp:sp>
    <dsp:sp modelId="{C352881E-1816-41F8-9C68-B3AA116FE1E1}">
      <dsp:nvSpPr>
        <dsp:cNvPr id="0" name=""/>
        <dsp:cNvSpPr/>
      </dsp:nvSpPr>
      <dsp:spPr>
        <a:xfrm>
          <a:off x="0" y="2709333"/>
          <a:ext cx="8128000" cy="19246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Best practice is to teach all students as if they are dyslexic</a:t>
          </a:r>
        </a:p>
      </dsp:txBody>
      <dsp:txXfrm>
        <a:off x="93954" y="2803287"/>
        <a:ext cx="7940092" cy="1736741"/>
      </dsp:txXfrm>
    </dsp:sp>
    <dsp:sp modelId="{0D91DF43-03FF-4B81-A502-B3B84E86810F}">
      <dsp:nvSpPr>
        <dsp:cNvPr id="0" name=""/>
        <dsp:cNvSpPr/>
      </dsp:nvSpPr>
      <dsp:spPr>
        <a:xfrm>
          <a:off x="0" y="4633983"/>
          <a:ext cx="8128000" cy="57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064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Source : Nottingham City Guide to Dyslexia Friendly Schools </a:t>
          </a:r>
        </a:p>
      </dsp:txBody>
      <dsp:txXfrm>
        <a:off x="0" y="4633983"/>
        <a:ext cx="8128000" cy="5796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39E12-98F2-455A-920E-C05813245151}">
      <dsp:nvSpPr>
        <dsp:cNvPr id="0" name=""/>
        <dsp:cNvSpPr/>
      </dsp:nvSpPr>
      <dsp:spPr>
        <a:xfrm>
          <a:off x="1512371" y="0"/>
          <a:ext cx="4525963" cy="4525963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A5F6E-0415-4C07-80DF-9445EC7C5192}">
      <dsp:nvSpPr>
        <dsp:cNvPr id="0" name=""/>
        <dsp:cNvSpPr/>
      </dsp:nvSpPr>
      <dsp:spPr>
        <a:xfrm>
          <a:off x="3775352" y="455027"/>
          <a:ext cx="2941875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omic Sans MS" panose="030F0702030302020204" pitchFamily="66" charset="0"/>
            </a:rPr>
            <a:t>Small steps to build in success</a:t>
          </a:r>
        </a:p>
      </dsp:txBody>
      <dsp:txXfrm>
        <a:off x="3827652" y="507327"/>
        <a:ext cx="2837275" cy="966780"/>
      </dsp:txXfrm>
    </dsp:sp>
    <dsp:sp modelId="{8B2F95ED-DF1D-4B04-A2E4-C38526D6CC55}">
      <dsp:nvSpPr>
        <dsp:cNvPr id="0" name=""/>
        <dsp:cNvSpPr/>
      </dsp:nvSpPr>
      <dsp:spPr>
        <a:xfrm>
          <a:off x="3826776" y="1684784"/>
          <a:ext cx="2941875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omic Sans MS" panose="030F0702030302020204" pitchFamily="66" charset="0"/>
            </a:rPr>
            <a:t>Multi-sensory</a:t>
          </a:r>
        </a:p>
      </dsp:txBody>
      <dsp:txXfrm>
        <a:off x="3879076" y="1737084"/>
        <a:ext cx="2837275" cy="966780"/>
      </dsp:txXfrm>
    </dsp:sp>
    <dsp:sp modelId="{95B9B2C5-B33A-4932-A22C-A5F718E6451C}">
      <dsp:nvSpPr>
        <dsp:cNvPr id="0" name=""/>
        <dsp:cNvSpPr/>
      </dsp:nvSpPr>
      <dsp:spPr>
        <a:xfrm>
          <a:off x="3775352" y="2865632"/>
          <a:ext cx="2941875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omic Sans MS" panose="030F0702030302020204" pitchFamily="66" charset="0"/>
            </a:rPr>
            <a:t>Structured and systematic</a:t>
          </a:r>
        </a:p>
      </dsp:txBody>
      <dsp:txXfrm>
        <a:off x="3827652" y="2917932"/>
        <a:ext cx="2837275" cy="966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2562C6-585D-4C97-A760-C37E258D909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166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313B4-364A-57FB-8AB9-A6F77EEA1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3FC6A-78E5-A2DD-EC98-07EC53711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6433B-A86C-418B-734C-6A2055C20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DECE-925F-40BB-A610-91DD68AA377E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3DAE7-FF4B-25D3-899B-AB19FBD4F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E6D2C-0625-B76C-4B18-A947F5CDA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8352-CC87-4711-8E04-6461DA13C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271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732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0283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511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0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7" r:id="rId3"/>
    <p:sldLayoutId id="2147483708" r:id="rId4"/>
    <p:sldLayoutId id="2147483709" r:id="rId5"/>
    <p:sldLayoutId id="214748371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A31E6-322B-56E0-16B7-6AE072C62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 err="1"/>
              <a:t>Ymwybyddiaeth</a:t>
            </a:r>
            <a:r>
              <a:rPr lang="en-GB" dirty="0"/>
              <a:t> o </a:t>
            </a:r>
            <a:r>
              <a:rPr lang="en-GB" dirty="0" err="1"/>
              <a:t>ddyslecsia</a:t>
            </a:r>
            <a:br>
              <a:rPr lang="en-GB" dirty="0"/>
            </a:br>
            <a:r>
              <a:rPr lang="en-GB" dirty="0"/>
              <a:t>Dyslexia/SPLD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37A64-7CE7-B2F0-1051-07D26E54A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6538" y="1825625"/>
            <a:ext cx="10443527" cy="2513619"/>
          </a:xfrm>
        </p:spPr>
        <p:txBody>
          <a:bodyPr>
            <a:normAutofit/>
          </a:bodyPr>
          <a:lstStyle/>
          <a:p>
            <a:r>
              <a:rPr lang="en-GB" dirty="0"/>
              <a:t>Darren O’Connor</a:t>
            </a:r>
          </a:p>
          <a:p>
            <a:r>
              <a:rPr lang="en-GB" dirty="0"/>
              <a:t>Module:</a:t>
            </a:r>
          </a:p>
        </p:txBody>
      </p:sp>
    </p:spTree>
    <p:extLst>
      <p:ext uri="{BB962C8B-B14F-4D97-AF65-F5344CB8AC3E}">
        <p14:creationId xmlns:p14="http://schemas.microsoft.com/office/powerpoint/2010/main" val="2760891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Creating a Dyslexia Friendly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 descr="C:\Users\Amelia Dunton\Desktop\dyslexi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90240" y="276352"/>
            <a:ext cx="5989320" cy="27843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32853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1300" y="3365500"/>
            <a:ext cx="9245600" cy="312420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Recap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Key elements of a dyslexia friendly approach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Differentiation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Consolidation and support</a:t>
            </a:r>
          </a:p>
        </p:txBody>
      </p:sp>
      <p:pic>
        <p:nvPicPr>
          <p:cNvPr id="2050" name="Picture 2" descr="C:\Users\Amelia Dunton\Desktop\d for dyslexia 1 cop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7594" y="381000"/>
            <a:ext cx="3351133" cy="3581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9702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The Need for a Dyslexia-friendly Approach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116974" y="1844611"/>
            <a:ext cx="6347714" cy="388077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3200" b="1" dirty="0">
                <a:latin typeface="Comic Sans MS" panose="030F0702030302020204" pitchFamily="66" charset="0"/>
              </a:rPr>
              <a:t>Typical effects of dyslexia include: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Slower speed of processing information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Weaker working memory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Problems with sequencing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Time management issues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Difficulty multi-tasking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Longer to achieve automaticity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2C0E6-1AB4-43F1-B44C-9FFEAC015FF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714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3412" y="-49876"/>
            <a:ext cx="9256419" cy="1393873"/>
          </a:xfrm>
        </p:spPr>
        <p:txBody>
          <a:bodyPr>
            <a:no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The Effect of 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728152" y="1843659"/>
            <a:ext cx="8229600" cy="532760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400" dirty="0">
              <a:latin typeface="Comic Sans MS" panose="030F0702030302020204" pitchFamily="66" charset="0"/>
            </a:endParaRPr>
          </a:p>
          <a:p>
            <a:pPr>
              <a:buFont typeface="Courier New" pitchFamily="49" charset="0"/>
              <a:buChar char="o"/>
            </a:pPr>
            <a:r>
              <a:rPr lang="en-GB" sz="2400" dirty="0">
                <a:latin typeface="Comic Sans MS" panose="030F0702030302020204" pitchFamily="66" charset="0"/>
              </a:rPr>
              <a:t>Evidence shows that dyslexic children (</a:t>
            </a:r>
            <a:r>
              <a:rPr lang="en-GB" sz="2400" i="1" dirty="0">
                <a:latin typeface="Comic Sans MS" panose="030F0702030302020204" pitchFamily="66" charset="0"/>
              </a:rPr>
              <a:t>&amp; adults</a:t>
            </a:r>
            <a:r>
              <a:rPr lang="en-GB" sz="2400" dirty="0">
                <a:latin typeface="Comic Sans MS" panose="030F0702030302020204" pitchFamily="66" charset="0"/>
              </a:rPr>
              <a:t>) are more likely to perceive themselves as unintelligent </a:t>
            </a:r>
            <a:r>
              <a:rPr lang="en-GB" sz="2000" dirty="0">
                <a:latin typeface="Comic Sans MS" panose="030F0702030302020204" pitchFamily="66" charset="0"/>
              </a:rPr>
              <a:t>(Humphrey and Mullins 2002)</a:t>
            </a:r>
          </a:p>
          <a:p>
            <a:pPr>
              <a:buFont typeface="Courier New" pitchFamily="49" charset="0"/>
              <a:buChar char="o"/>
            </a:pPr>
            <a:r>
              <a:rPr lang="en-GB" sz="2400" dirty="0">
                <a:solidFill>
                  <a:srgbClr val="0070C0"/>
                </a:solidFill>
                <a:latin typeface="Comic Sans MS" panose="030F0702030302020204" pitchFamily="66" charset="0"/>
              </a:rPr>
              <a:t>Increased levels of stress and anxiety often manifests itself in inappropriate behaviours such as becoming withdrawn, aggressive or school phobic.</a:t>
            </a:r>
          </a:p>
          <a:p>
            <a:pPr>
              <a:buFont typeface="Courier New" pitchFamily="49" charset="0"/>
              <a:buChar char="o"/>
            </a:pPr>
            <a:r>
              <a:rPr lang="en-GB" sz="2400" dirty="0">
                <a:latin typeface="Comic Sans MS" panose="030F0702030302020204" pitchFamily="66" charset="0"/>
              </a:rPr>
              <a:t>They are more likely to be the victims of bullying in mainstream schools </a:t>
            </a:r>
            <a:r>
              <a:rPr lang="en-GB" sz="2000" dirty="0">
                <a:latin typeface="Comic Sans MS" panose="030F0702030302020204" pitchFamily="66" charset="0"/>
              </a:rPr>
              <a:t>(Thomson et al. 1994)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2C0E6-1AB4-43F1-B44C-9FFEAC015FFF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5" name="Picture 2" descr="\\home-srv-008\homes-008\pss058\Windows_Data\Downloads\bully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123" y="1000091"/>
            <a:ext cx="5091465" cy="168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4548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73245" y="579422"/>
            <a:ext cx="7994208" cy="6029608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“80% of learning difficulties can be attributed to stress. Therefore secure, happy learners learn and stressed, anxious learners do not.”</a:t>
            </a:r>
          </a:p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Neil McKay – Removing Dyslexia as a Barrier to Achievement</a:t>
            </a:r>
          </a:p>
          <a:p>
            <a:pPr algn="l"/>
            <a:endParaRPr lang="en-GB" sz="1200" dirty="0">
              <a:latin typeface="Comic Sans MS" panose="030F0702030302020204" pitchFamily="66" charset="0"/>
            </a:endParaRPr>
          </a:p>
          <a:p>
            <a:pPr algn="l"/>
            <a:endParaRPr lang="en-GB" sz="1200" dirty="0">
              <a:latin typeface="Comic Sans MS" panose="030F0702030302020204" pitchFamily="66" charset="0"/>
            </a:endParaRPr>
          </a:p>
          <a:p>
            <a:pPr algn="l"/>
            <a:endParaRPr lang="en-GB" sz="1200" dirty="0">
              <a:latin typeface="Comic Sans MS" panose="030F0702030302020204" pitchFamily="66" charset="0"/>
            </a:endParaRPr>
          </a:p>
          <a:p>
            <a:pPr algn="l"/>
            <a:endParaRPr lang="en-GB" sz="1200" dirty="0">
              <a:latin typeface="Comic Sans MS" panose="030F0702030302020204" pitchFamily="66" charset="0"/>
            </a:endParaRPr>
          </a:p>
          <a:p>
            <a:pPr algn="l"/>
            <a:endParaRPr lang="en-GB" sz="1200" dirty="0">
              <a:latin typeface="Comic Sans MS" panose="030F0702030302020204" pitchFamily="66" charset="0"/>
            </a:endParaRPr>
          </a:p>
          <a:p>
            <a:pPr algn="l"/>
            <a:endParaRPr lang="en-GB" sz="1200" dirty="0">
              <a:latin typeface="Comic Sans MS" panose="030F0702030302020204" pitchFamily="66" charset="0"/>
            </a:endParaRPr>
          </a:p>
          <a:p>
            <a:pPr algn="l"/>
            <a:r>
              <a:rPr lang="en-GB" sz="2400" dirty="0">
                <a:latin typeface="Arial Black" panose="020B0A04020102020204" pitchFamily="34" charset="0"/>
              </a:rPr>
              <a:t>“The feel-good factor can support learners to feel so good about themselves that they are prepared to take risks, have a go and believe mistakes are cool.” </a:t>
            </a:r>
          </a:p>
          <a:p>
            <a:pPr algn="l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2C0E6-1AB4-43F1-B44C-9FFEAC015FFF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4175" y="2680499"/>
            <a:ext cx="5832648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998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Creating a Positive Working Environment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838200" y="1473200"/>
            <a:ext cx="10515600" cy="470376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Pupils have no difficulty in recognising the learning environment in which they can succeed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major influence is the emotional climate in the classroom rather than any specific techniques or special methodology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Patience, time, attitude</a:t>
            </a:r>
          </a:p>
          <a:p>
            <a:pPr marL="0" indent="0">
              <a:buNone/>
            </a:pPr>
            <a:endParaRPr lang="en-GB" sz="24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2C0E6-1AB4-43F1-B44C-9FFEAC015FFF}" type="slidenum">
              <a:rPr lang="en-GB" smtClean="0"/>
              <a:pPr/>
              <a:t>9</a:t>
            </a:fld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8655" y="4521200"/>
            <a:ext cx="2063345" cy="23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911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 dirty="0"/>
              <a:t>So the key resource is .............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Dyslexia friendly teaching has benefits,</a:t>
            </a:r>
            <a:br>
              <a:rPr lang="en-GB" dirty="0"/>
            </a:br>
            <a:r>
              <a:rPr lang="en-GB" dirty="0"/>
              <a:t>pupils..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276600" y="2133600"/>
            <a:ext cx="8915400" cy="3778250"/>
          </a:xfrm>
        </p:spPr>
        <p:txBody>
          <a:bodyPr>
            <a:normAutofit/>
          </a:bodyPr>
          <a:lstStyle/>
          <a:p>
            <a:r>
              <a:rPr lang="en-GB" sz="2400" dirty="0"/>
              <a:t>Benefits all pupils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968500" y="1888066"/>
          <a:ext cx="8128000" cy="3890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879600" y="5956300"/>
            <a:ext cx="9486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These are seen as the keys to maximising strengths and minimising weaknesses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>
                <a:solidFill>
                  <a:srgbClr val="000000"/>
                </a:solidFill>
                <a:latin typeface="Comic Sans MS" panose="030F0702030302020204" pitchFamily="66" charset="0"/>
              </a:rPr>
              <a:t>Dyslexia-friendly support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1981200" y="1600201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57190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Procedures for working with dyslexic learners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136618" y="1421394"/>
            <a:ext cx="6970451" cy="4599160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Make sure the learner understands the task</a:t>
            </a:r>
          </a:p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Encourage a ‘Have a go attitude’</a:t>
            </a:r>
          </a:p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Look for the ‘positive’ </a:t>
            </a:r>
          </a:p>
          <a:p>
            <a:pPr>
              <a:buNone/>
            </a:pPr>
            <a:r>
              <a:rPr lang="en-GB" sz="2700" i="1" dirty="0"/>
              <a:t>                     </a:t>
            </a:r>
          </a:p>
        </p:txBody>
      </p:sp>
      <p:pic>
        <p:nvPicPr>
          <p:cNvPr id="13313" name="Picture 1" descr="C:\Users\amelia\Downloads\Small-Steps-Big-Rewards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35428" y="4606893"/>
            <a:ext cx="3483006" cy="15661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0303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br>
              <a:rPr lang="en-GB" dirty="0"/>
            </a:br>
            <a:r>
              <a:rPr lang="en-GB" dirty="0"/>
              <a:t>Task..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1689" y="1845426"/>
            <a:ext cx="9544007" cy="377762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encourage a sense of pride in their strengths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Have an understanding of their weaknesses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Allow alternative forms of recording for pupils to show their knowledge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alternative methods of presenting information to enhance learning and make lessons fun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2C0E6-1AB4-43F1-B44C-9FFEAC015FFF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139" y="0"/>
            <a:ext cx="6336704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0185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5671" y="1106743"/>
            <a:ext cx="5915025" cy="99417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Building self-confidence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199992" y="2186862"/>
            <a:ext cx="8193385" cy="4241098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GB" sz="3800" dirty="0">
                <a:latin typeface="Comic Sans MS" pitchFamily="66" charset="0"/>
              </a:rPr>
              <a:t>T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he language of:</a:t>
            </a:r>
          </a:p>
          <a:p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Success  </a:t>
            </a:r>
          </a:p>
          <a:p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Hope  </a:t>
            </a:r>
          </a:p>
          <a:p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Possibility</a:t>
            </a: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>
                <a:latin typeface="Comic Sans MS" pitchFamily="66" charset="0"/>
              </a:rPr>
              <a:t>From Hughes, M and Vass, A (2001) Strategies for closing the learning gap </a:t>
            </a:r>
          </a:p>
        </p:txBody>
      </p:sp>
      <p:pic>
        <p:nvPicPr>
          <p:cNvPr id="8193" name="Picture 1" descr="C:\Users\amelia\Downloads\7790445-confidence-building-self-esteem-and-belief-psychology-Stock-Ph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14461" y="3153693"/>
            <a:ext cx="5278915" cy="21075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30830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172" y="76517"/>
            <a:ext cx="11481847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‘Actively seek and find something that merits praise...... and use specific praise’</a:t>
            </a:r>
            <a:br>
              <a:rPr lang="en-GB" dirty="0"/>
            </a:br>
            <a:r>
              <a:rPr lang="en-GB" sz="2000" dirty="0"/>
              <a:t>Leicester City Council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5688" y="1402080"/>
            <a:ext cx="9866312" cy="4559300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Pupils with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SpLD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should not be in lower sets simply on the basis of their assessed level of literacy skills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often have clear areas of strength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can make a valuable contribution to their class and the school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Areas of difficulty should be noted and curriculums should be adjusted 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will enable teachers to differentiate effectively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Differentiation by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Different groups of pupils are given different tasks linked to the teaching of the lesson</a:t>
            </a:r>
          </a:p>
          <a:p>
            <a:r>
              <a:rPr lang="en-GB" sz="3200" dirty="0"/>
              <a:t>Worksheets, cards, exercises......</a:t>
            </a:r>
          </a:p>
          <a:p>
            <a:r>
              <a:rPr lang="en-GB" sz="3200" dirty="0"/>
              <a:t>Group work – different groups can work on different activities</a:t>
            </a:r>
          </a:p>
          <a:p>
            <a:r>
              <a:rPr lang="en-GB" sz="3200" dirty="0"/>
              <a:t>Graduated worksheets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Differentiation by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Everyone is given same task</a:t>
            </a:r>
          </a:p>
          <a:p>
            <a:r>
              <a:rPr lang="en-GB" sz="2800" dirty="0"/>
              <a:t>It is expected that the completed task will vary in quality, length and complexity </a:t>
            </a:r>
          </a:p>
          <a:p>
            <a:r>
              <a:rPr lang="en-GB" sz="2800" dirty="0"/>
              <a:t>The outcomes depend on the ability of the pupil e.g. Paragraphs, sentences, mind maps....</a:t>
            </a:r>
          </a:p>
          <a:p>
            <a:endParaRPr lang="en-GB" sz="2800" dirty="0"/>
          </a:p>
          <a:p>
            <a:r>
              <a:rPr lang="en-GB" sz="2800" dirty="0"/>
              <a:t>Does have some drawbacks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Differentiation by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50419" y="1690688"/>
            <a:ext cx="8915400" cy="4596714"/>
          </a:xfrm>
        </p:spPr>
        <p:txBody>
          <a:bodyPr>
            <a:normAutofit/>
          </a:bodyPr>
          <a:lstStyle/>
          <a:p>
            <a:r>
              <a:rPr lang="en-GB" sz="2800" dirty="0"/>
              <a:t>All pupils get the same task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They are expected to complete it to a similar standard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Some pupils get more support than others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This support varies and can come from group working, writing frames, ICT, or TA/Teacher support etc.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Differentiation by resource or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Required resources may be accessed at a different level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Set questions could be answered in greater or lesser detail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Projects can be completed in different stages by working groups with group ability being matched to the set task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Differentiation by pace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Allow time for the pupil to learn in their own way</a:t>
            </a:r>
          </a:p>
          <a:p>
            <a:endParaRPr lang="en-GB" sz="4000" dirty="0"/>
          </a:p>
          <a:p>
            <a:r>
              <a:rPr lang="en-GB" sz="4000" dirty="0"/>
              <a:t>Allow for different ways of recording work</a:t>
            </a:r>
          </a:p>
          <a:p>
            <a:endParaRPr lang="en-GB" sz="4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4825" y="700310"/>
            <a:ext cx="8911687" cy="1280890"/>
          </a:xfrm>
        </p:spPr>
        <p:txBody>
          <a:bodyPr>
            <a:normAutofit/>
          </a:bodyPr>
          <a:lstStyle/>
          <a:p>
            <a:r>
              <a:rPr lang="en-GB" dirty="0"/>
              <a:t>Try to give the learner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2730500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3200" dirty="0"/>
              <a:t>  A measure of control</a:t>
            </a:r>
          </a:p>
          <a:p>
            <a:pPr>
              <a:buFont typeface="+mj-lt"/>
              <a:buAutoNum type="arabicPeriod"/>
            </a:pPr>
            <a:endParaRPr lang="en-GB" sz="3200" dirty="0"/>
          </a:p>
          <a:p>
            <a:pPr>
              <a:buFont typeface="+mj-lt"/>
              <a:buAutoNum type="arabicPeriod"/>
            </a:pPr>
            <a:r>
              <a:rPr lang="en-GB" sz="3200" dirty="0"/>
              <a:t>  A degree of choice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41500" y="4457700"/>
            <a:ext cx="9664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This will go a long way towards minimising many issues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latin typeface="Comic Sans MS" panose="030F0702030302020204" pitchFamily="66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Consolidation and performance</a:t>
            </a:r>
            <a:br>
              <a:rPr lang="en-GB" dirty="0">
                <a:latin typeface="Comic Sans MS" panose="030F0702030302020204" pitchFamily="66" charset="0"/>
              </a:rPr>
            </a:br>
            <a:br>
              <a:rPr lang="en-GB" dirty="0">
                <a:latin typeface="Comic Sans MS" panose="030F0702030302020204" pitchFamily="66" charset="0"/>
              </a:rPr>
            </a:b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473476"/>
          </a:xfrm>
        </p:spPr>
        <p:txBody>
          <a:bodyPr>
            <a:normAutofit/>
          </a:bodyPr>
          <a:lstStyle/>
          <a:p>
            <a:pPr lvl="1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Additional Barriers- Dyslexic students may</a:t>
            </a:r>
          </a:p>
          <a:p>
            <a:pPr marL="457200" lvl="1" indent="0">
              <a:buNone/>
            </a:pP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Struggle with retention of learned facts</a:t>
            </a:r>
          </a:p>
          <a:p>
            <a:pPr lvl="2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Have a very slow rate of language processing</a:t>
            </a:r>
          </a:p>
          <a:p>
            <a:pPr lvl="2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Experience difficulties transferring learned skills</a:t>
            </a:r>
          </a:p>
          <a:p>
            <a:pPr lvl="2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 unable to cope with language at the ‘natural’ speed</a:t>
            </a:r>
          </a:p>
          <a:p>
            <a:pPr lvl="2"/>
            <a:endParaRPr lang="en-GB" sz="2000" b="1" dirty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pPr lvl="1"/>
            <a:endParaRPr lang="en-GB" sz="2200" b="1" dirty="0">
              <a:solidFill>
                <a:srgbClr val="002060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7656" y="2160589"/>
            <a:ext cx="2977619" cy="1981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3874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support strategies – teacher’s could…..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923453" y="1905001"/>
            <a:ext cx="9216427" cy="4504852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frequent repetition and re-teaching in order to transfer information to long term memory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over-learning through seeing, saying, hearing, writing and physical movement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 opportunities for role play – acting out everyday situations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Slow down the speed of initial presentations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games that reinforce common language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7069" y="737595"/>
            <a:ext cx="3875607" cy="3875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8225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Creativity</a:t>
            </a:r>
            <a:br>
              <a:rPr lang="en-GB" dirty="0">
                <a:latin typeface="Comic Sans MS" panose="030F0702030302020204" pitchFamily="66" charset="0"/>
              </a:rPr>
            </a:b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2994" y="2055813"/>
            <a:ext cx="10006012" cy="3746500"/>
          </a:xfrm>
        </p:spPr>
        <p:txBody>
          <a:bodyPr/>
          <a:lstStyle/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‘personal’ language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 learners to find their own method of developing prompts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 learners to use picture prompts to practise language at home and to support oral presentations in class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8154" y="0"/>
            <a:ext cx="4432040" cy="2337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376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Power of Success!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2C0E6-1AB4-43F1-B44C-9FFEAC015FFF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1026" name="Picture 2" descr="C:\Users\Amelia Dunton\Desktop\success-ladd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00300" y="1462087"/>
            <a:ext cx="7213600" cy="46212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378573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Cochrane, C. &amp; Saunders. K.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Dyslexia Friendly Schools Good Practice Guide,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BDA, Bracknell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MacKay, Neil. (2005)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Removing Dyslexia as a Barrier to Achievement,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SEN Marketing, Wakefield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Thomson, M.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(2007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Dyslexia and Modern Foreign Languages,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Dyslexia Scotland, Stirling</a:t>
            </a:r>
          </a:p>
          <a:p>
            <a:endParaRPr lang="en-GB" i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52128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932</Words>
  <Application>Microsoft Office PowerPoint</Application>
  <PresentationFormat>Widescreen</PresentationFormat>
  <Paragraphs>163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Aptos</vt:lpstr>
      <vt:lpstr>Arial</vt:lpstr>
      <vt:lpstr>Arial Black</vt:lpstr>
      <vt:lpstr>Calibri</vt:lpstr>
      <vt:lpstr>Calibri Light</vt:lpstr>
      <vt:lpstr>Comic Sans MS</vt:lpstr>
      <vt:lpstr>Courier New</vt:lpstr>
      <vt:lpstr>UWTSD Holding Page</vt:lpstr>
      <vt:lpstr>UWTSD Title Page 1</vt:lpstr>
      <vt:lpstr>UWTSD Text 2</vt:lpstr>
      <vt:lpstr>UWTSD Logo Variations place image in Background</vt:lpstr>
      <vt:lpstr>PowerPoint Presentation</vt:lpstr>
      <vt:lpstr>PowerPoint Presentation</vt:lpstr>
      <vt:lpstr>Ymwybyddiaeth o ddyslecsia Dyslexia/SPLD Awareness</vt:lpstr>
      <vt:lpstr>Creating a Dyslexia Friendly Environment</vt:lpstr>
      <vt:lpstr>Objectives</vt:lpstr>
      <vt:lpstr>The Need for a Dyslexia-friendly Approach</vt:lpstr>
      <vt:lpstr>The Effect of Stress</vt:lpstr>
      <vt:lpstr>PowerPoint Presentation</vt:lpstr>
      <vt:lpstr>Creating a Positive Working Environment</vt:lpstr>
      <vt:lpstr>So the key resource is .............</vt:lpstr>
      <vt:lpstr>Dyslexia friendly teaching has benefits, pupils..</vt:lpstr>
      <vt:lpstr>PowerPoint Presentation</vt:lpstr>
      <vt:lpstr>Dyslexia-friendly support </vt:lpstr>
      <vt:lpstr>Procedures for working with dyslexic learners </vt:lpstr>
      <vt:lpstr>The  Task..</vt:lpstr>
      <vt:lpstr>Building self-confidence</vt:lpstr>
      <vt:lpstr>‘Actively seek and find something that merits praise...... and use specific praise’ Leicester City Council</vt:lpstr>
      <vt:lpstr>Differentiation by task</vt:lpstr>
      <vt:lpstr>Differentiation by outcome</vt:lpstr>
      <vt:lpstr>Differentiation by support</vt:lpstr>
      <vt:lpstr>Differentiation by resource or text</vt:lpstr>
      <vt:lpstr>Differentiation by pace</vt:lpstr>
      <vt:lpstr>Try to give the learner</vt:lpstr>
      <vt:lpstr> Consolidation and performance  </vt:lpstr>
      <vt:lpstr>Some support strategies – teacher’s could…..</vt:lpstr>
      <vt:lpstr>Creativity </vt:lpstr>
      <vt:lpstr>Power of Success!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6</cp:revision>
  <dcterms:created xsi:type="dcterms:W3CDTF">2024-09-09T10:46:02Z</dcterms:created>
  <dcterms:modified xsi:type="dcterms:W3CDTF">2026-08-17T14:52:31Z</dcterms:modified>
</cp:coreProperties>
</file>