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sldIdLst>
    <p:sldId id="256" r:id="rId3"/>
    <p:sldId id="279" r:id="rId4"/>
    <p:sldId id="283" r:id="rId5"/>
    <p:sldId id="280" r:id="rId6"/>
    <p:sldId id="281" r:id="rId7"/>
    <p:sldId id="282" r:id="rId8"/>
    <p:sldId id="285" r:id="rId9"/>
    <p:sldId id="286" r:id="rId10"/>
    <p:sldId id="284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07/02/2017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732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6A41885-20AB-4B94-A372-B570DE4547E8}" type="slidenum">
              <a:rPr lang="en-GB" altLang="en-US">
                <a:latin typeface="Verdana" panose="020B0604030504040204" pitchFamily="34" charset="0"/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174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91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07/02/2017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imdiversity.com/villages/asian/history_heritage/images/CHANG3.jpg&amp;imgrefurl=http://www.imdiversity.com/villages/asian/history_heritage/voa_pacific_islanders_0308.asp&amp;usg=__zEaK_mHOpBx0JVmXWsgvDy1OiL0=&amp;h=182&amp;w=225&amp;sz=18&amp;hl=zh-CN&amp;start=18&amp;um=1&amp;tbnid=MtvxKukzyIbjRM:&amp;tbnh=87&amp;tbnw=108&amp;prev=/images?q%3Dhemudu%2Bculture%26um%3D1%26hl%3Dzh-CN%26sa%3DN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images.google.co.uk/imgres?imgurl=http://lh4.ggpht.com/_v57vhA4LNE4/SLQiuQ7m6wI/AAAAAAAAV20/eyx_qqvYWNo/1163.JPG&amp;imgrefurl=http://picasaweb.google.com/lh/photo/20aQt0u2-41BcKQAgDkR9A&amp;usg=__plad1YzHReEqfXqzqWN4inLyLjs=&amp;h=1067&amp;w=1600&amp;sz=8&amp;hl=zh-CN&amp;start=2&amp;um=1&amp;tbnid=HqGROBHMug8lSM:&amp;tbnh=100&amp;tbnw=150&amp;prev=/images?q%3Dhemudu%2Bculture%26um%3D1%26hl%3Dzh-CN%26sa%3D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www.hemudusite.com/admin/upload/uploadfiles/200612692425.JPG&amp;imgrefurl=http://www.hemudusite.com/en/products.asp?p_class%3D%B9%C7%A1%A2%BD%C7%A1%A2%D1%C0%C6%F7&amp;usg=__tmH7eCGq3wdgkameJMVtbh56ZKU=&amp;h=191&amp;w=191&amp;sz=18&amp;hl=zh-CN&amp;start=16&amp;um=1&amp;tbnid=dIcKeqnetiJgAM:&amp;tbnh=103&amp;tbnw=103&amp;prev=/images?q%3Dhemudu%2Bculture%26um%3D1%26hl%3Dzh-CN%26sa%3DN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0" Type="http://schemas.openxmlformats.org/officeDocument/2006/relationships/hyperlink" Target="http://images.google.co.uk/imgres?imgurl=http://www.friendsofjade.org/storage/mc11px.jpg&amp;imgrefurl=http://www.friendsofjade.org/current-article/2006/3/12/liangzhu-jade-the-real-mccoy.html&amp;usg=__yiqOtKZ8Jy-Jz8J8Orb7cBlqD48=&amp;h=166&amp;w=400&amp;sz=16&amp;hl=zh-CN&amp;start=23&amp;um=1&amp;tbnid=HacDHkaI9jqvCM:&amp;tbnh=51&amp;tbnw=124&amp;prev=/images?q%3Dhemudu%2Bculture%26start%3D18%26ndsp%3D18%26um%3D1%26hl%3Dzh-CN%26sa%3DN" TargetMode="External"/><Relationship Id="rId4" Type="http://schemas.openxmlformats.org/officeDocument/2006/relationships/hyperlink" Target="http://images.google.co.uk/imgres?imgurl=http://www.zhejiang.gov.cn/zjforeign/english/node633/node634/node641/images/00000380&amp;imgrefurl=http://www.zhejiang.gov.cn/zjforeign/english/node633/node634/node641/userobject1ai5793.html&amp;usg=__OsWewJD-eS-v-zLhrszPljfIQ4E=&amp;h=180&amp;w=270&amp;sz=35&amp;hl=zh-CN&amp;start=13&amp;um=1&amp;tbnid=DM56G-LJ7qx7sM:&amp;tbnh=75&amp;tbnw=113&amp;prev=/images?q%3Dhemudu%2Bculture%26um%3D1%26hl%3Dzh-CN%26sa%3DN" TargetMode="Externa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hyperlink" Target="http://images.google.co.uk/imgres?imgurl=http://big5.cctv.com/history/special/C13382/20050112/images/101797_y.jpg&amp;imgrefurl=http://big5.cctv.com/history/special/C13382/&amp;h=239&amp;w=305&amp;sz=7&amp;hl=zh-CN&amp;start=18&amp;tbnid=pxKIUsOy968YXM:&amp;tbnh=91&amp;tbnw=116&amp;prev=/images?q%3D%E4%BB%B0%E9%9F%B6%E6%96%87%E5%8C%96%26gbv%3D2%26svnum%3D10%26hl%3Dzh-CN%26sa%3DX" TargetMode="External"/><Relationship Id="rId18" Type="http://schemas.openxmlformats.org/officeDocument/2006/relationships/image" Target="../media/image25.jpeg"/><Relationship Id="rId3" Type="http://schemas.openxmlformats.org/officeDocument/2006/relationships/hyperlink" Target="http://images.google.co.uk/imgres?imgurl=http://www.aaart.com.cn/cn/admin20468ss/ewebeditor/UploadFile/20058417269264.jpg&amp;imgrefurl=http://www.aaart.com.cn/cn/theory/show.asp?news_id%3D10302&amp;h=344&amp;w=450&amp;sz=35&amp;hl=zh-CN&amp;start=1&amp;tbnid=_LR4j1CKTsqZeM:&amp;tbnh=97&amp;tbnw=127&amp;prev=/images?q%3D%E4%BB%B0%E9%9F%B6%E6%96%87%E5%8C%96%26gbv%3D2%26svnum%3D10%26hl%3Dzh-CN%26sa%3DX" TargetMode="External"/><Relationship Id="rId21" Type="http://schemas.openxmlformats.org/officeDocument/2006/relationships/hyperlink" Target="http://images.google.co.uk/imgres?imgurl=http://www.ce.cn/kjwh/scpm/tzjb/zhgsh/zgshdh/200508/30/W020050902376369209395.jpg&amp;imgrefurl=http://www.ce.cn/kjwh/scpm/tzjb/zhgsh/zgshdh/200508/30/t20050830_4553834.shtml&amp;h=480&amp;w=296&amp;sz=33&amp;hl=zh-CN&amp;start=10&amp;tbnid=mKqss4pgFiirUM:&amp;tbnh=129&amp;tbnw=80&amp;prev=/images?q%3D%E4%BB%B0%E9%9F%B6%E6%96%87%E5%8C%96%26gbv%3D2%26svnum%3D10%26hl%3Dzh-CN%26sa%3DX" TargetMode="External"/><Relationship Id="rId7" Type="http://schemas.openxmlformats.org/officeDocument/2006/relationships/hyperlink" Target="http://images.google.co.uk/imgres?imgurl=http://tiaozhan.com/life/uploadfile/200610/20061024062416801.bmp&amp;imgrefurl=http://tiaozhan.com/life/2006/1024/content_582.htm&amp;h=300&amp;w=400&amp;sz=352&amp;hl=zh-CN&amp;start=19&amp;tbnid=sqW67gKSaDZh7M:&amp;tbnh=93&amp;tbnw=124&amp;prev=/images?q%3D%E4%BB%B0%E9%9F%B6%E6%96%87%E5%8C%96%26gbv%3D2%26svnum%3D10%26hl%3Dzh-CN%26sa%3DX" TargetMode="External"/><Relationship Id="rId12" Type="http://schemas.openxmlformats.org/officeDocument/2006/relationships/image" Target="../media/image22.jpeg"/><Relationship Id="rId17" Type="http://schemas.openxmlformats.org/officeDocument/2006/relationships/hyperlink" Target="http://images.google.co.uk/imgres?imgurl=http://unn.people.com.cn/mediafile/200404/26/F2004042609095200000.jpg&amp;imgrefurl=http://unn.people.com.cn/BIG5/22220/33130/33135/2468333.html&amp;h=318&amp;w=400&amp;sz=57&amp;hl=zh-CN&amp;start=15&amp;tbnid=-kFA0u9smfjPBM:&amp;tbnh=99&amp;tbnw=124&amp;prev=/images?q%3D%E4%BB%B0%E9%9F%B6%E6%96%87%E5%8C%96%26gbv%3D2%26svnum%3D10%26hl%3Dzh-CN%26sa%3DX" TargetMode="External"/><Relationship Id="rId2" Type="http://schemas.openxmlformats.org/officeDocument/2006/relationships/image" Target="../media/image17.png"/><Relationship Id="rId16" Type="http://schemas.openxmlformats.org/officeDocument/2006/relationships/image" Target="../media/image24.jpeg"/><Relationship Id="rId20" Type="http://schemas.openxmlformats.org/officeDocument/2006/relationships/image" Target="../media/image2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eg"/><Relationship Id="rId11" Type="http://schemas.openxmlformats.org/officeDocument/2006/relationships/hyperlink" Target="http://images.google.co.uk/imgres?imgurl=http://www.smx.gov.cn/UpLoad/20070306131527.JPG&amp;imgrefurl=http://www.smx.gov.cn/i16.aspx&amp;h=315&amp;w=448&amp;sz=54&amp;hl=zh-CN&amp;start=17&amp;tbnid=BOQ_6exVhgNSWM:&amp;tbnh=89&amp;tbnw=127&amp;prev=/images?q%3D%E4%BB%B0%E9%9F%B6%E6%96%87%E5%8C%96%26gbv%3D2%26svnum%3D10%26hl%3Dzh-CN%26sa%3DX" TargetMode="External"/><Relationship Id="rId5" Type="http://schemas.openxmlformats.org/officeDocument/2006/relationships/hyperlink" Target="http://images.google.co.uk/imgres?imgurl=http://www.gs.xinhuanet.com/gansucaitao/2005-04/20/xinsrc_55060206151520326638.jpg&amp;imgrefurl=http://www.gs.xinhuanet.com/gansucaitao/2005-04/20/content_4096810.htm&amp;h=547&amp;w=500&amp;sz=110&amp;hl=zh-CN&amp;start=3&amp;tbnid=hASS_RyODF8FKM:&amp;tbnh=133&amp;tbnw=122&amp;prev=/images?q%3D%E4%BB%B0%E9%9F%B6%E6%96%87%E5%8C%96%26gbv%3D2%26svnum%3D10%26hl%3Dzh-CN%26sa%3DX" TargetMode="External"/><Relationship Id="rId15" Type="http://schemas.openxmlformats.org/officeDocument/2006/relationships/hyperlink" Target="http://images.google.co.uk/imgres?imgurl=http://www.shaanxi.cn/sx_into/sxdyc/news/uppic/57289200617427_3.gif&amp;imgrefurl=http://www.shaanxi.cn/sx_into/sxdyc/news/view.asp?id%3D379&amp;h=280&amp;w=236&amp;sz=17&amp;hl=zh-CN&amp;start=11&amp;tbnid=xMmpU3cMgF-ZyM:&amp;tbnh=114&amp;tbnw=96&amp;prev=/images?q%3D%E4%BB%B0%E9%9F%B6%E6%96%87%E5%8C%96%26gbv%3D2%26svnum%3D10%26hl%3Dzh-CN%26sa%3DX" TargetMode="External"/><Relationship Id="rId10" Type="http://schemas.openxmlformats.org/officeDocument/2006/relationships/image" Target="../media/image21.jpeg"/><Relationship Id="rId19" Type="http://schemas.openxmlformats.org/officeDocument/2006/relationships/hyperlink" Target="http://images.google.co.uk/imgres?imgurl=http://baike.baidu.com/pic/1/11478874584423194.jpg&amp;imgrefurl=http://baike.baidu.com/view/9771.htm&amp;h=276&amp;w=400&amp;sz=22&amp;hl=zh-CN&amp;start=8&amp;tbnid=WWbf80uPqt1kxM:&amp;tbnh=86&amp;tbnw=124&amp;prev=/images?q%3D%E4%BB%B0%E9%9F%B6%E6%96%87%E5%8C%96%26gbv%3D2%26svnum%3D10%26hl%3Dzh-CN%26sa%3DX" TargetMode="External"/><Relationship Id="rId4" Type="http://schemas.openxmlformats.org/officeDocument/2006/relationships/image" Target="../media/image18.jpeg"/><Relationship Id="rId9" Type="http://schemas.openxmlformats.org/officeDocument/2006/relationships/hyperlink" Target="http://images.google.co.uk/imgres?imgurl=http://www.epochtimes.com/i6/411092416985.jpg&amp;imgrefurl=http://www.epochtimes.com/gb/4/11/10/n713424.htm&amp;h=543&amp;w=771&amp;sz=45&amp;hl=zh-CN&amp;start=16&amp;tbnid=uwU20MpzxQeBoM:&amp;tbnh=100&amp;tbnw=142&amp;prev=/images?q%3D%E4%BB%B0%E9%9F%B6%E6%96%87%E5%8C%96%26gbv%3D2%26svnum%3D10%26hl%3Dzh-CN%26sa%3DX" TargetMode="External"/><Relationship Id="rId14" Type="http://schemas.openxmlformats.org/officeDocument/2006/relationships/image" Target="../media/image23.jpeg"/><Relationship Id="rId22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jpeg"/><Relationship Id="rId10" Type="http://schemas.openxmlformats.org/officeDocument/2006/relationships/image" Target="../media/image35.jpe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archaeology.about.com/od/cterms/g/chalcolithic.htm" TargetMode="External"/><Relationship Id="rId2" Type="http://schemas.openxmlformats.org/officeDocument/2006/relationships/hyperlink" Target="http://archaeology.about.com/od/nterms/g/neolithic.htm" TargetMode="Externa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sdmuseum.com/museum/UserFiles/Image/linzhan/heitao(1).jpg&amp;imgrefurl=http://www.sdmuseum.com/museum/LinshiServlet?req%3DgetWebList%26id%3D5&amp;h=397&amp;w=413&amp;sz=18&amp;hl=zh-CN&amp;start=7&amp;tbnid=kaxdw2FOVaX7hM:&amp;tbnh=120&amp;tbnw=125&amp;prev=/images?q%3D%E9%BE%99%E5%B1%B1%E6%96%87%E5%8C%96%26gbv%3D2%26svnum%3D10%26hl%3Dzh-CN%26sa%3DG" TargetMode="External"/><Relationship Id="rId13" Type="http://schemas.openxmlformats.org/officeDocument/2006/relationships/image" Target="../media/image54.jpeg"/><Relationship Id="rId18" Type="http://schemas.openxmlformats.org/officeDocument/2006/relationships/hyperlink" Target="http://images.google.co.uk/imgres?imgurl=http://www.wenhua.sd.cn/fwz/photo/20060817151945.jpg&amp;imgrefurl=http://www.wenhua.sd.cn/fwz/writingsunform.do?method%3DdisplayByColumnForWeb%26columnno%3D092%26s%3Ds9&amp;h=565&amp;w=800&amp;sz=168&amp;hl=zh-CN&amp;start=3&amp;tbnid=NVLaFzsmexqseM:&amp;tbnh=101&amp;tbnw=143&amp;prev=/images?q%3D%E9%BE%99%E5%B1%B1%E6%96%87%E5%8C%96%26gbv%3D2%26ndsp%3D20%26svnum%3D10%26hl%3Dzh-CN%26sa%3DN" TargetMode="External"/><Relationship Id="rId3" Type="http://schemas.openxmlformats.org/officeDocument/2006/relationships/image" Target="../media/image49.jpeg"/><Relationship Id="rId21" Type="http://schemas.openxmlformats.org/officeDocument/2006/relationships/image" Target="../media/image58.jpeg"/><Relationship Id="rId7" Type="http://schemas.openxmlformats.org/officeDocument/2006/relationships/image" Target="../media/image51.jpeg"/><Relationship Id="rId12" Type="http://schemas.openxmlformats.org/officeDocument/2006/relationships/hyperlink" Target="http://images.google.co.uk/imgres?imgurl=http://www.ccisn.com.cn/picture/images/gtc/10-13-6.jpg&amp;imgrefurl=http://www.ccisn.com.cn/picture/gtc_1.asp&amp;h=197&amp;w=177&amp;sz=5&amp;hl=zh-CN&amp;start=47&amp;tbnid=lPp1UXpRsK4oVM:&amp;tbnh=104&amp;tbnw=93&amp;prev=/images?q%3D%E9%BE%99%E5%B1%B1%E6%96%87%E5%8C%96%26start%3D40%26gbv%3D2%26ndsp%3D20%26svnum%3D10%26hl%3Dzh-CN%26sa%3DN" TargetMode="External"/><Relationship Id="rId17" Type="http://schemas.openxmlformats.org/officeDocument/2006/relationships/image" Target="../media/image56.jpeg"/><Relationship Id="rId2" Type="http://schemas.openxmlformats.org/officeDocument/2006/relationships/hyperlink" Target="http://images.google.co.uk/imgres?imgurl=http://www.zibo.gov.cn/zbtaoci/images/chuli/059.jpg&amp;imgrefurl=http://www.zibo.gov.cn/zbtaoci/lishi/wenwu/003.htm&amp;h=400&amp;w=275&amp;sz=126&amp;hl=zh-CN&amp;start=15&amp;tbnid=lFTw_Y7I6wECYM:&amp;tbnh=124&amp;tbnw=85&amp;prev=/images?q%3D%E9%BE%99%E5%B1%B1%E6%96%87%E5%8C%96%26gbv%3D2%26svnum%3D10%26hl%3Dzh-CN%26sa%3DG" TargetMode="External"/><Relationship Id="rId16" Type="http://schemas.openxmlformats.org/officeDocument/2006/relationships/hyperlink" Target="http://images.google.co.uk/imgres?imgurl=http://www.blackpottery.com.cn/images/taotu2.jpg&amp;imgrefurl=http://www.blackpottery.com.cn/lswh.asp&amp;h=447&amp;w=337&amp;sz=142&amp;hl=zh-CN&amp;start=52&amp;tbnid=4BSnYW7iWVdzwM:&amp;tbnh=127&amp;tbnw=96&amp;prev=/images?q%3D%E9%BE%99%E5%B1%B1%E6%96%87%E5%8C%96%26start%3D40%26gbv%3D2%26ndsp%3D20%26svnum%3D10%26hl%3Dzh-CN%26sa%3DN" TargetMode="External"/><Relationship Id="rId20" Type="http://schemas.openxmlformats.org/officeDocument/2006/relationships/hyperlink" Target="http://images.google.co.uk/imgres?imgurl=http://www.tengzhou.gov.cn:82/gate/big5/www.tengzhou.gov.cn/xbly/jxtz/W020050407544847188977.jpg&amp;imgrefurl=http://www.tengzhou.gov.cn:82/gate/big5/www.tengzhou.gov.cn/xbly/jxtz/t20050407_67282.htm&amp;h=438&amp;w=462&amp;sz=178&amp;hl=zh-CN&amp;start=22&amp;tbnid=8JAk2m_jct3KdM:&amp;tbnh=121&amp;tbnw=128&amp;prev=/images?q%3D%E9%BE%99%E5%B1%B1%E6%96%87%E5%8C%96%26start%3D20%26gbv%3D2%26ndsp%3D20%26svnum%3D10%26hl%3Dzh-CN%26sa%3D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61.129.68.55:82/gate/big5/www.cnarts.net/cweb/artk/files/114318_80.jpg&amp;imgrefurl=http://61.129.68.55:82/gate/big5/www.cnarts.net/cweb/artk/artk.asp?select_kind%3D-ifbase4-base16-zNW0ySZpZD03Mg~~&amp;h=331&amp;w=250&amp;sz=56&amp;hl=zh-CN&amp;start=9&amp;tbnid=VdynvAQk1T8geM:&amp;tbnh=119&amp;tbnw=90&amp;prev=/images?q%3D%E9%BE%99%E5%B1%B1%E6%96%87%E5%8C%96%26gbv%3D2%26svnum%3D10%26hl%3Dzh-CN%26sa%3DG" TargetMode="External"/><Relationship Id="rId11" Type="http://schemas.openxmlformats.org/officeDocument/2006/relationships/image" Target="../media/image53.jpeg"/><Relationship Id="rId5" Type="http://schemas.openxmlformats.org/officeDocument/2006/relationships/image" Target="../media/image50.jpeg"/><Relationship Id="rId15" Type="http://schemas.openxmlformats.org/officeDocument/2006/relationships/image" Target="../media/image55.jpeg"/><Relationship Id="rId23" Type="http://schemas.openxmlformats.org/officeDocument/2006/relationships/image" Target="../media/image59.jpeg"/><Relationship Id="rId10" Type="http://schemas.openxmlformats.org/officeDocument/2006/relationships/hyperlink" Target="http://images.google.co.uk/imgres?imgurl=http://www.sdmuseum.com/museum/UserFiles/Image/jingpinjiedu/2006-3-28/dankeheitaocubingbei.jpg&amp;imgrefurl=http://www.sdmuseum.com/museum/LibServlet?req%3DgetWebList%26id%3D15&amp;h=530&amp;w=400&amp;sz=162&amp;hl=zh-CN&amp;start=6&amp;tbnid=jsufR2auajUeFM:&amp;tbnh=132&amp;tbnw=100&amp;prev=/images?q%3D%E9%BE%99%E5%B1%B1%E6%96%87%E5%8C%96%26gbv%3D2%26svnum%3D10%26hl%3Dzh-CN%26sa%3DG" TargetMode="External"/><Relationship Id="rId19" Type="http://schemas.openxmlformats.org/officeDocument/2006/relationships/image" Target="../media/image57.jpeg"/><Relationship Id="rId4" Type="http://schemas.openxmlformats.org/officeDocument/2006/relationships/hyperlink" Target="http://images.google.co.uk/imgres?imgurl=http://www.sach.gov.cn:8080/gate/big5/www.sach.gov.cn/subject/001/003img/043.3.jpg&amp;imgrefurl=http://www.sach.gov.cn:8080/gate/big5/www.sach.gov.cn/subject/001/page_15.asp&amp;h=457&amp;w=640&amp;sz=73&amp;hl=zh-CN&amp;start=13&amp;tbnid=I-wffBRibsBFMM:&amp;tbnh=98&amp;tbnw=137&amp;prev=/images?q%3D%E9%BE%99%E5%B1%B1%E6%96%87%E5%8C%96%26gbv%3D2%26svnum%3D10%26hl%3Dzh-CN%26sa%3DG" TargetMode="External"/><Relationship Id="rId9" Type="http://schemas.openxmlformats.org/officeDocument/2006/relationships/image" Target="../media/image52.jpeg"/><Relationship Id="rId14" Type="http://schemas.openxmlformats.org/officeDocument/2006/relationships/hyperlink" Target="http://images.google.co.uk/imgres?imgurl=http://museum.eastday.com/shanghai%20museam/collection/jade/zhanpin/images/3_zsq.jpg&amp;imgrefurl=http://museum.eastday.com/shanghai%20museam/collection/jade/zhanpin/3.htm&amp;h=504&amp;w=260&amp;sz=12&amp;hl=zh-CN&amp;start=42&amp;tbnid=xC2bmogq3bsJJM:&amp;tbnh=130&amp;tbnw=67&amp;prev=/images?q%3D%E9%BE%99%E5%B1%B1%E6%96%87%E5%8C%96%26start%3D40%26gbv%3D2%26ndsp%3D20%26svnum%3D10%26hl%3Dzh-CN%26sa%3DN" TargetMode="External"/><Relationship Id="rId22" Type="http://schemas.openxmlformats.org/officeDocument/2006/relationships/hyperlink" Target="http://baike.baidu.com/pic/3/11533884026813131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gotheborg.com/webshop/images/ep17.jpg&amp;imgrefurl=http://www.gotheborg.com/webshop/view_product.php?product%3DEP17&amp;h=402&amp;w=500&amp;sz=32&amp;hl=zh-CN&amp;start=13&amp;tbnid=h6I5FHE8fTuxsM:&amp;tbnh=105&amp;tbnw=130&amp;prev=/images?q%3Dchinese%2BNeolithic%2BAge%2B%26gbv%3D2%26svnum%3D10%26hl%3Dzh-CN%26sa%3DG" TargetMode="External"/><Relationship Id="rId13" Type="http://schemas.openxmlformats.org/officeDocument/2006/relationships/image" Target="../media/image65.jpeg"/><Relationship Id="rId18" Type="http://schemas.openxmlformats.org/officeDocument/2006/relationships/hyperlink" Target="http://images.google.com/imgres?imgurl=http://www.colby.edu/academics_cs/museum/images/lg_colville_192-2004_001.jpg&amp;imgrefurl=http://www.colby.edu/academics_cs/museum/collection/colville/viewimage.cfm?id%3D1421084&amp;usg=__t94-decpHo2yeW7N4NhCiMwDe6c=&amp;h=480&amp;w=447&amp;sz=19&amp;hl=zh-CN&amp;start=4&amp;um=1&amp;tbnid=BJCyobioH7EQKM:&amp;tbnh=129&amp;tbnw=120&amp;prev=/images?q%3Dblack%2Bpottery%2Bin%2Blongshan%2Bculture%26um%3D1%26hl%3Dzh-CN%26lr%3D%26sa%3DG" TargetMode="External"/><Relationship Id="rId3" Type="http://schemas.openxmlformats.org/officeDocument/2006/relationships/image" Target="../media/image60.jpeg"/><Relationship Id="rId21" Type="http://schemas.openxmlformats.org/officeDocument/2006/relationships/image" Target="../media/image69.jpeg"/><Relationship Id="rId7" Type="http://schemas.openxmlformats.org/officeDocument/2006/relationships/image" Target="../media/image62.jpeg"/><Relationship Id="rId12" Type="http://schemas.openxmlformats.org/officeDocument/2006/relationships/hyperlink" Target="http://images.google.co.uk/imgres?imgurl=http://www.artcn.net/ca/cap/ataoqi033.jpg&amp;imgrefurl=http://www.chinapage.org/archeology/neolithic.html&amp;h=481&amp;w=630&amp;sz=34&amp;hl=zh-CN&amp;start=30&amp;tbnid=Qy4hnJb9sGlHJM:&amp;tbnh=105&amp;tbnw=137&amp;prev=/images?q%3Dchinese%2BNeolithic%2BAge%2B%26start%3D20%26gbv%3D2%26ndsp%3D20%26svnum%3D10%26hl%3Dzh-CN%26sa%3DN" TargetMode="External"/><Relationship Id="rId17" Type="http://schemas.openxmlformats.org/officeDocument/2006/relationships/image" Target="../media/image67.jpeg"/><Relationship Id="rId2" Type="http://schemas.openxmlformats.org/officeDocument/2006/relationships/hyperlink" Target="http://images.google.co.uk/imgres?imgurl=http://english.people.com.cn/200502/06/images/0205_C69.jpg&amp;imgrefurl=http://english.people.com.cn/200502/06/eng20050206_173156.html&amp;h=294&amp;w=400&amp;sz=22&amp;hl=zh-CN&amp;start=4&amp;tbnid=AkAn_o98Fgi_yM:&amp;tbnh=91&amp;tbnw=124&amp;prev=/images?q%3Dchinese%2BNeolithic%2BAge%2B%26gbv%3D2%26svnum%3D10%26hl%3Dzh-CN%26sa%3DG" TargetMode="External"/><Relationship Id="rId16" Type="http://schemas.openxmlformats.org/officeDocument/2006/relationships/hyperlink" Target="http://images.google.com/imgres?imgurl=http://media-2.web.britannica.com/eb-media/24/42524-004-7415436A.jpg&amp;imgrefurl=http://www.britannica.com/EBchecked/topic-art/351557/35095/Black-pottery-stem-cup-Neolithic-Longshan-culture-late-3rd-millennium&amp;usg=__SXx68FZVByS2G_iVyS7MB-4AS8s=&amp;h=450&amp;w=210&amp;sz=18&amp;hl=zh-CN&amp;start=1&amp;um=1&amp;tbnid=w4o3JzJvTDOL8M:&amp;tbnh=127&amp;tbnw=59&amp;prev=/images?q%3Dblack%2Bpottery%2Bin%2Blongshan%2Bculture%26um%3D1%26hl%3Dzh-CN%26lr%3D%26sa%3DG" TargetMode="External"/><Relationship Id="rId20" Type="http://schemas.openxmlformats.org/officeDocument/2006/relationships/hyperlink" Target="http://images.google.com/imgres?imgurl=http://www.fengchunma.com/images/e02.jpg&amp;imgrefurl=http://www.fengchunma.com/early.html&amp;usg=__0VnRZVpEmnHtJHXL7BNo0mfEUf4=&amp;h=480&amp;w=360&amp;sz=35&amp;hl=zh-CN&amp;start=16&amp;um=1&amp;tbnid=S5oha1YcYXJcnM:&amp;tbnh=129&amp;tbnw=97&amp;prev=/images?q%3Dblack%2Bpottery%2Bin%2Blongshan%2Bculture%26um%3D1%26hl%3Dzh-CN%26lr%3D%26sa%3D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.uk/imgres?imgurl=http://www.sinophilia.org/china/jpg/as1hu.jpg&amp;imgrefurl=http://www.sinophilia.org/china/artestoria1.htm&amp;h=402&amp;w=350&amp;sz=15&amp;hl=zh-CN&amp;start=11&amp;tbnid=9ajSDmxHZ6cvRM:&amp;tbnh=124&amp;tbnw=108&amp;prev=/images?q%3Dchinese%2BNeolithic%2BAge%2B%26gbv%3D2%26svnum%3D10%26hl%3Dzh-CN%26sa%3DG" TargetMode="External"/><Relationship Id="rId11" Type="http://schemas.openxmlformats.org/officeDocument/2006/relationships/image" Target="../media/image64.jpeg"/><Relationship Id="rId5" Type="http://schemas.openxmlformats.org/officeDocument/2006/relationships/image" Target="../media/image61.jpeg"/><Relationship Id="rId15" Type="http://schemas.openxmlformats.org/officeDocument/2006/relationships/image" Target="../media/image66.jpeg"/><Relationship Id="rId23" Type="http://schemas.openxmlformats.org/officeDocument/2006/relationships/image" Target="../media/image70.jpeg"/><Relationship Id="rId10" Type="http://schemas.openxmlformats.org/officeDocument/2006/relationships/hyperlink" Target="http://images.google.co.uk/imgres?imgurl=http://www.artcn.net/ca/cap/ataoqi030.jpg&amp;imgrefurl=http://www.chinapage.org/archeology/neolithic.html&amp;h=585&amp;w=472&amp;sz=23&amp;hl=zh-CN&amp;start=29&amp;tbnid=OMTFRHRFCHeCsM:&amp;tbnh=135&amp;tbnw=109&amp;prev=/images?q%3Dchinese%2BNeolithic%2BAge%2B%26start%3D20%26gbv%3D2%26ndsp%3D20%26svnum%3D10%26hl%3Dzh-CN%26sa%3DN" TargetMode="External"/><Relationship Id="rId19" Type="http://schemas.openxmlformats.org/officeDocument/2006/relationships/image" Target="../media/image68.jpeg"/><Relationship Id="rId4" Type="http://schemas.openxmlformats.org/officeDocument/2006/relationships/hyperlink" Target="http://images.google.co.uk/imgres?imgurl=http://english.people.com.cn/200502/06/images/0205_C72.jpg&amp;imgrefurl=http://english.people.com.cn/200502/06/eng20050206_173156.html&amp;h=288&amp;w=400&amp;sz=33&amp;hl=zh-CN&amp;start=5&amp;tbnid=D_vI0pcCeqMpiM:&amp;tbnh=89&amp;tbnw=124&amp;prev=/images?q%3Dchinese%2BNeolithic%2BAge%2B%26gbv%3D2%26svnum%3D10%26hl%3Dzh-CN%26sa%3DG" TargetMode="External"/><Relationship Id="rId9" Type="http://schemas.openxmlformats.org/officeDocument/2006/relationships/image" Target="../media/image63.jpeg"/><Relationship Id="rId14" Type="http://schemas.openxmlformats.org/officeDocument/2006/relationships/hyperlink" Target="http://images.google.co.uk/imgres?imgurl=http://www.edgarlowen.com/b3528.jpg&amp;imgrefurl=http://www.edgarlowen.com/a45ao.html&amp;h=576&amp;w=509&amp;sz=35&amp;hl=zh-CN&amp;start=49&amp;tbnid=9kEnucQxEwYFzM:&amp;tbnh=134&amp;tbnw=118&amp;prev=/images?q%3Dchinese%2BNeolithic%2BAge%2B%26start%3D40%26gbv%3D2%26ndsp%3D20%26svnum%3D10%26hl%3Dzh-CN%26sa%3DN" TargetMode="External"/><Relationship Id="rId22" Type="http://schemas.openxmlformats.org/officeDocument/2006/relationships/hyperlink" Target="http://images.google.com/imgres?imgurl=http://www.fengchunma.com/images/e01.jpg&amp;imgrefurl=http://www.fengchunma.com/early.html&amp;usg=__fLedbpWR-tSZGVRs8gs4wsCiKJQ=&amp;h=480&amp;w=360&amp;sz=34&amp;hl=zh-CN&amp;start=3&amp;um=1&amp;tbnid=RUUneIy4M37c-M:&amp;tbnh=129&amp;tbnw=97&amp;prev=/images?q%3Dblack%2Bpottery%2Bin%2Blongshan%2Bculture%26um%3D1%26hl%3Dzh-CN%26lr%3D%26sa%3D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Geographic Foundations of Chinese Civilization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Topography of China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92624" y="1406658"/>
            <a:ext cx="6491744" cy="511868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4784"/>
            <a:ext cx="7560839" cy="4847832"/>
          </a:xfrm>
        </p:spPr>
      </p:pic>
    </p:spTree>
    <p:extLst>
      <p:ext uri="{BB962C8B-B14F-4D97-AF65-F5344CB8AC3E}">
        <p14:creationId xmlns:p14="http://schemas.microsoft.com/office/powerpoint/2010/main" val="3829147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Temperature differences in January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0776" y="1417638"/>
            <a:ext cx="7273632" cy="510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700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Temperature differences in July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260292"/>
            <a:ext cx="7704856" cy="532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33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China Proper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85274" y="1311909"/>
            <a:ext cx="5839054" cy="514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30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Rivers of China Proper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240579" cy="4495800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877" y="1332184"/>
            <a:ext cx="3121152" cy="204825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4877" y="3789040"/>
            <a:ext cx="3123875" cy="173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21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North China Plain - Loess lands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3437" y="1412776"/>
            <a:ext cx="3286125" cy="4457700"/>
          </a:xfrm>
          <a:prstGeom prst="rect">
            <a:avLst/>
          </a:prstGeo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262192" y="2276872"/>
            <a:ext cx="4771616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926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Middle Neolithic Cultures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925" y="1417638"/>
            <a:ext cx="7408491" cy="4963690"/>
          </a:xfrm>
        </p:spPr>
      </p:pic>
    </p:spTree>
    <p:extLst>
      <p:ext uri="{BB962C8B-B14F-4D97-AF65-F5344CB8AC3E}">
        <p14:creationId xmlns:p14="http://schemas.microsoft.com/office/powerpoint/2010/main" val="122283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2800" b="1">
                <a:ea typeface="宋体" panose="02010600030101010101" pitchFamily="2" charset="-122"/>
              </a:rPr>
              <a:t>Neolithic Age 1: </a:t>
            </a:r>
            <a:br>
              <a:rPr lang="en-US" altLang="zh-CN" sz="2800" b="1">
                <a:ea typeface="宋体" panose="02010600030101010101" pitchFamily="2" charset="-122"/>
              </a:rPr>
            </a:br>
            <a:r>
              <a:rPr lang="en-US" altLang="zh-CN" sz="2800" b="1">
                <a:ea typeface="宋体" panose="02010600030101010101" pitchFamily="2" charset="-122"/>
              </a:rPr>
              <a:t>He Mudu Culture</a:t>
            </a:r>
            <a:r>
              <a:rPr lang="zh-CN" altLang="en-GB" sz="2800">
                <a:ea typeface="宋体" panose="02010600030101010101" pitchFamily="2" charset="-122"/>
              </a:rPr>
              <a:t>河姆渡文化 </a:t>
            </a:r>
            <a:r>
              <a:rPr lang="en-GB" altLang="zh-CN" sz="2800">
                <a:ea typeface="宋体" panose="02010600030101010101" pitchFamily="2" charset="-122"/>
              </a:rPr>
              <a:t>(2)</a:t>
            </a:r>
            <a:endParaRPr lang="zh-CN" altLang="en-GB" sz="2800">
              <a:ea typeface="宋体" panose="02010600030101010101" pitchFamily="2" charset="-122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1268" name="Picture 5" descr="116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048000"/>
            <a:ext cx="23622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00000380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2667000"/>
            <a:ext cx="28194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9" descr="200612692425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4419600"/>
            <a:ext cx="98107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1" descr="CHANG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2895600"/>
            <a:ext cx="10287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3" descr="mc11px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685800"/>
            <a:ext cx="21336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9226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>
                <a:ea typeface="宋体" panose="02010600030101010101" pitchFamily="2" charset="-122"/>
              </a:rPr>
              <a:t>Neolithic Age</a:t>
            </a:r>
            <a:r>
              <a:rPr lang="en-US" altLang="zh-CN" sz="3200">
                <a:ea typeface="宋体" panose="02010600030101010101" pitchFamily="2" charset="-122"/>
              </a:rPr>
              <a:t> 2. Yangshao culture </a:t>
            </a:r>
            <a:r>
              <a:rPr lang="zh-CN" altLang="en-US" sz="3200">
                <a:ea typeface="宋体" panose="02010600030101010101" pitchFamily="2" charset="-122"/>
              </a:rPr>
              <a:t>仰韶文化</a:t>
            </a:r>
            <a:r>
              <a:rPr lang="en-GB" altLang="zh-CN" sz="3200">
                <a:ea typeface="宋体" panose="02010600030101010101" pitchFamily="2" charset="-122"/>
              </a:rPr>
              <a:t> (</a:t>
            </a:r>
            <a:r>
              <a:rPr lang="en-US" altLang="zh-CN" sz="3200">
                <a:ea typeface="宋体" panose="02010600030101010101" pitchFamily="2" charset="-122"/>
              </a:rPr>
              <a:t>A society of matriarchy)</a:t>
            </a:r>
            <a:endParaRPr lang="en-GB" altLang="en-US" sz="3200">
              <a:ea typeface="宋体" panose="02010600030101010101" pitchFamily="2" charset="-122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2292" name="Picture 7" descr="thumb?id=591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286000"/>
            <a:ext cx="9525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9" descr="2005841726926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905000"/>
            <a:ext cx="12096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11" descr="xinsrc_55060206151520326638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057400"/>
            <a:ext cx="116205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3" descr="2006102406241680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3733800"/>
            <a:ext cx="1181100" cy="88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15" descr="411092416985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886200"/>
            <a:ext cx="135255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17" descr="20070306131527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5181600"/>
            <a:ext cx="120967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9" descr="101797_y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3886200"/>
            <a:ext cx="11049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21" descr="57289200617427_3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3124200"/>
            <a:ext cx="91440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23" descr="F2004042609095200000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181600"/>
            <a:ext cx="11811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25" descr="11478874584423194">
            <a:hlinkClick r:id="rId19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5029200"/>
            <a:ext cx="118110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2" name="Picture 27" descr="W020050902376369209395">
            <a:hlinkClick r:id="rId21"/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133600"/>
            <a:ext cx="762000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2982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>
                <a:ea typeface="宋体" panose="02010600030101010101" pitchFamily="2" charset="-122"/>
              </a:rPr>
              <a:t>Neolithic Age</a:t>
            </a:r>
            <a:r>
              <a:rPr lang="en-US" altLang="zh-CN">
                <a:ea typeface="宋体" panose="02010600030101010101" pitchFamily="2" charset="-122"/>
              </a:rPr>
              <a:t> 3: </a:t>
            </a:r>
            <a:r>
              <a:rPr lang="en-GB" altLang="zh-CN">
                <a:ea typeface="宋体" panose="02010600030101010101" pitchFamily="2" charset="-122"/>
              </a:rPr>
              <a:t>Dawenkou</a:t>
            </a:r>
            <a:r>
              <a:rPr lang="en-GB" altLang="en-US"/>
              <a:t> culture</a:t>
            </a:r>
            <a:r>
              <a:rPr lang="zh-CN" altLang="en-GB">
                <a:ea typeface="宋体" panose="02010600030101010101" pitchFamily="2" charset="-122"/>
              </a:rPr>
              <a:t>大汶口文化 </a:t>
            </a:r>
            <a:r>
              <a:rPr lang="en-GB" altLang="zh-CN">
                <a:ea typeface="宋体" panose="02010600030101010101" pitchFamily="2" charset="-122"/>
              </a:rPr>
              <a:t>(</a:t>
            </a:r>
            <a:r>
              <a:rPr lang="en-GB" altLang="en-US"/>
              <a:t>5000-3000 BC</a:t>
            </a:r>
            <a:r>
              <a:rPr lang="en-GB" altLang="zh-CN">
                <a:ea typeface="宋体" panose="02010600030101010101" pitchFamily="2" charset="-122"/>
              </a:rPr>
              <a:t>)</a:t>
            </a:r>
            <a:endParaRPr lang="en-GB" altLang="en-US"/>
          </a:p>
        </p:txBody>
      </p:sp>
      <p:pic>
        <p:nvPicPr>
          <p:cNvPr id="13315" name="Picture 2" descr="C:\Documents and Settings\sh018\My Documents\My Pictures\da wen kou culture.bmp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524000"/>
            <a:ext cx="2466975" cy="1847850"/>
          </a:xfrm>
          <a:noFill/>
        </p:spPr>
      </p:pic>
      <p:pic>
        <p:nvPicPr>
          <p:cNvPr id="13316" name="Picture 3" descr="C:\Documents and Settings\sh018\My Documents\My Pictures\da wen kou culture 1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5240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4" descr="C:\Documents and Settings\sh018\My Documents\My Pictures\da wenkou culture 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1524000"/>
            <a:ext cx="1555750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5" descr="C:\Documents and Settings\sh018\My Documents\My Pictures\da wen kou culture 4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505200"/>
            <a:ext cx="18669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6" descr="C:\Documents and Settings\sh018\My Documents\My Pictures\da wen kou culture 6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495800"/>
            <a:ext cx="2771775" cy="164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7" descr="C:\Documents and Settings\sh018\My Documents\My Pictures\da wen kou culture 5.bmp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3124200"/>
            <a:ext cx="1143000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 descr="C:\Documents and Settings\sh018\My Documents\My Pictures\da wenkou culture 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4038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Picture 10" descr="C:\Documents and Settings\sh018\My Documents\My Pictures\da wen kou culture 9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3352800"/>
            <a:ext cx="180816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295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 b="1">
                <a:ea typeface="宋体" panose="02010600030101010101" pitchFamily="2" charset="-122"/>
              </a:rPr>
              <a:t>Neolithic Age </a:t>
            </a:r>
            <a:r>
              <a:rPr lang="en-GB" altLang="zh-CN" sz="3200">
                <a:ea typeface="宋体" panose="02010600030101010101" pitchFamily="2" charset="-122"/>
              </a:rPr>
              <a:t>4. </a:t>
            </a:r>
            <a:r>
              <a:rPr lang="en-GB" altLang="en-US" sz="3200"/>
              <a:t>Sanxingdui</a:t>
            </a:r>
            <a:r>
              <a:rPr lang="en-GB" altLang="zh-CN" sz="3200">
                <a:ea typeface="宋体" panose="02010600030101010101" pitchFamily="2" charset="-122"/>
              </a:rPr>
              <a:t> Culture </a:t>
            </a:r>
            <a:r>
              <a:rPr lang="en-US" altLang="en-GB" sz="3200">
                <a:ea typeface="新細明體" panose="02020500000000000000" pitchFamily="18" charset="-120"/>
              </a:rPr>
              <a:t>三星堆</a:t>
            </a:r>
            <a:r>
              <a:rPr lang="zh-CN" altLang="en-GB" sz="3200">
                <a:ea typeface="宋体" panose="02010600030101010101" pitchFamily="2" charset="-122"/>
              </a:rPr>
              <a:t>文化 </a:t>
            </a:r>
            <a:r>
              <a:rPr lang="en-GB" altLang="zh-CN" sz="3200">
                <a:ea typeface="宋体" panose="02010600030101010101" pitchFamily="2" charset="-122"/>
              </a:rPr>
              <a:t>(5000BC to 3000BC)</a:t>
            </a:r>
            <a:endParaRPr lang="en-GB" altLang="en-US" sz="3200"/>
          </a:p>
        </p:txBody>
      </p:sp>
      <p:pic>
        <p:nvPicPr>
          <p:cNvPr id="14339" name="Picture 2" descr="C:\Documents and Settings\sh018\My Documents\My Pictures\san xing dui cultur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600200"/>
            <a:ext cx="2600325" cy="1762125"/>
          </a:xfrm>
          <a:noFill/>
        </p:spPr>
      </p:pic>
      <p:pic>
        <p:nvPicPr>
          <p:cNvPr id="14340" name="Picture 3" descr="C:\Documents and Settings\sh018\My Documents\My Pictures\san xing dui cultur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752600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4" descr="C:\Documents and Settings\sh018\My Documents\My Pictures\san xingdui culture 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1219200"/>
            <a:ext cx="188595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5" descr="C:\Documents and Settings\sh018\My Documents\My Pictures\san xing dui culture 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429000"/>
            <a:ext cx="1524000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6" descr="C:\Documents and Settings\sh018\My Documents\My Pictures\san xing dui culture 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5052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7" descr="C:\Documents and Settings\sh018\My Documents\My Pictures\san xing dui 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716338"/>
            <a:ext cx="2057400" cy="253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663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>
                <a:ea typeface="宋体" panose="02010600030101010101" pitchFamily="2" charset="-122"/>
              </a:rPr>
              <a:t>Neolithic Age </a:t>
            </a:r>
            <a:r>
              <a:rPr lang="en-US" altLang="zh-CN">
                <a:ea typeface="宋体" panose="02010600030101010101" pitchFamily="2" charset="-122"/>
              </a:rPr>
              <a:t>5. Hongshan culture </a:t>
            </a:r>
            <a:r>
              <a:rPr lang="zh-CN" altLang="en-US">
                <a:ea typeface="宋体" panose="02010600030101010101" pitchFamily="2" charset="-122"/>
              </a:rPr>
              <a:t>红山文化 </a:t>
            </a:r>
            <a:r>
              <a:rPr lang="en-GB" altLang="zh-CN">
                <a:ea typeface="宋体" panose="02010600030101010101" pitchFamily="2" charset="-122"/>
              </a:rPr>
              <a:t>(</a:t>
            </a:r>
            <a:r>
              <a:rPr lang="en-US" altLang="zh-CN">
                <a:ea typeface="宋体" panose="02010600030101010101" pitchFamily="2" charset="-122"/>
              </a:rPr>
              <a:t>4500-2250BC</a:t>
            </a:r>
            <a:r>
              <a:rPr lang="en-GB" altLang="zh-CN">
                <a:ea typeface="宋体" panose="02010600030101010101" pitchFamily="2" charset="-122"/>
              </a:rPr>
              <a:t>)</a:t>
            </a:r>
            <a:endParaRPr lang="en-GB" altLang="en-US"/>
          </a:p>
        </p:txBody>
      </p:sp>
      <p:pic>
        <p:nvPicPr>
          <p:cNvPr id="15363" name="Picture 2" descr="C:\Documents and Settings\sh018\My Documents\My Pictures\hong shan cultur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9200" y="1676400"/>
            <a:ext cx="2466975" cy="1847850"/>
          </a:xfrm>
          <a:noFill/>
        </p:spPr>
      </p:pic>
      <p:pic>
        <p:nvPicPr>
          <p:cNvPr id="15364" name="Picture 3" descr="C:\Documents and Settings\sh018\My Documents\My Pictures\hong shan cultur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600200"/>
            <a:ext cx="1677988" cy="224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4" descr="C:\Documents and Settings\sh018\My Documents\My Pictures\hong shan culture 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343400"/>
            <a:ext cx="20193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5" descr="C:\Documents and Settings\sh018\My Documents\My Pictures\hong shan culture 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21240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6" descr="C:\Documents and Settings\sh018\My Documents\My Pictures\hong shan culture 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675" y="4267200"/>
            <a:ext cx="2219325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7" descr="C:\Documents and Settings\sh018\My Documents\My Pictures\hong shan culture 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3810000"/>
            <a:ext cx="29718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8" descr="C:\Documents and Settings\sh018\My Documents\My Pictures\hongshan culture 7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5240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6260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>
                <a:ea typeface="宋体" panose="02010600030101010101" pitchFamily="2" charset="-122"/>
              </a:rPr>
              <a:t>6.Longshan culture </a:t>
            </a:r>
            <a:r>
              <a:rPr lang="zh-CN" altLang="en-US">
                <a:ea typeface="宋体" panose="02010600030101010101" pitchFamily="2" charset="-122"/>
              </a:rPr>
              <a:t>龙山文化</a:t>
            </a:r>
            <a:endParaRPr lang="zh-CN" altLang="en-GB">
              <a:ea typeface="宋体" panose="02010600030101010101" pitchFamily="2" charset="-122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Longshan culture is a </a:t>
            </a:r>
            <a:r>
              <a:rPr lang="en-GB" altLang="en-US">
                <a:hlinkClick r:id="rId2"/>
              </a:rPr>
              <a:t>Neolithic</a:t>
            </a:r>
            <a:r>
              <a:rPr lang="en-GB" altLang="en-US"/>
              <a:t> </a:t>
            </a:r>
            <a:r>
              <a:rPr lang="en-GB" altLang="en-US">
                <a:hlinkClick r:id="rId3"/>
              </a:rPr>
              <a:t>culture</a:t>
            </a:r>
            <a:r>
              <a:rPr lang="en-GB" altLang="en-US"/>
              <a:t> of the Yellow River Valley of Shandong, Henan, Shanxi, Shaanxi, and Inner Mongolia provinces of China</a:t>
            </a:r>
            <a:endParaRPr lang="en-GB" altLang="zh-CN"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>
                <a:ea typeface="宋体" panose="02010600030101010101" pitchFamily="2" charset="-122"/>
              </a:rPr>
              <a:t>Date:</a:t>
            </a:r>
            <a:r>
              <a:rPr lang="en-GB" altLang="en-US"/>
              <a:t> 3000-1900 BC</a:t>
            </a:r>
            <a:endParaRPr lang="en-GB" altLang="zh-CN">
              <a:ea typeface="宋体" panose="02010600030101010101" pitchFamily="2" charset="-122"/>
            </a:endParaRP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6083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>
                <a:ea typeface="宋体" panose="02010600030101010101" pitchFamily="2" charset="-122"/>
              </a:rPr>
              <a:t>longshan culture</a:t>
            </a:r>
            <a:r>
              <a:rPr lang="zh-CN" altLang="en-US" sz="3200">
                <a:ea typeface="宋体" panose="02010600030101010101" pitchFamily="2" charset="-122"/>
              </a:rPr>
              <a:t>龙山文化</a:t>
            </a:r>
            <a:br>
              <a:rPr lang="zh-CN" altLang="en-US" sz="3200">
                <a:ea typeface="宋体" panose="02010600030101010101" pitchFamily="2" charset="-122"/>
              </a:rPr>
            </a:br>
            <a:r>
              <a:rPr lang="en-US" altLang="zh-CN" sz="3200">
                <a:ea typeface="宋体" panose="02010600030101010101" pitchFamily="2" charset="-122"/>
              </a:rPr>
              <a:t>The east-coast Neolithic</a:t>
            </a:r>
            <a:r>
              <a:rPr lang="en-GB" altLang="zh-CN" sz="3200">
                <a:ea typeface="宋体" panose="02010600030101010101" pitchFamily="2" charset="-122"/>
              </a:rPr>
              <a:t> </a:t>
            </a:r>
            <a:br>
              <a:rPr lang="en-GB" altLang="zh-CN" sz="3200">
                <a:ea typeface="宋体" panose="02010600030101010101" pitchFamily="2" charset="-122"/>
              </a:rPr>
            </a:br>
            <a:endParaRPr lang="en-GB" altLang="en-US" sz="3200">
              <a:ea typeface="宋体" panose="02010600030101010101" pitchFamily="2" charset="-122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7412" name="Picture 9" descr="059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1905000"/>
            <a:ext cx="17526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11" descr="04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600200"/>
            <a:ext cx="15240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13" descr="114318_80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200400"/>
            <a:ext cx="8572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Picture 15" descr="heitao(1)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4724400"/>
            <a:ext cx="11906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17" descr="dankeheitaocubingbei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419600"/>
            <a:ext cx="9525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21" descr="10-13-6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828800"/>
            <a:ext cx="88582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23" descr="3_zsq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419600"/>
            <a:ext cx="638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25" descr="taotu2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4038600"/>
            <a:ext cx="1447800" cy="191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0" name="Picture 27" descr="20060817151945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352800"/>
            <a:ext cx="1362075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1" name="Picture 29" descr="W020050407544847188977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981200"/>
            <a:ext cx="169227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2" name="Picture 30" descr="11533884026813131_small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228600"/>
            <a:ext cx="1323975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45566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792163"/>
          </a:xfrm>
        </p:spPr>
        <p:txBody>
          <a:bodyPr/>
          <a:lstStyle/>
          <a:p>
            <a:pPr eaLnBrk="1" hangingPunct="1"/>
            <a:r>
              <a:rPr lang="en-US" altLang="en-US" sz="2000" b="1"/>
              <a:t>Neolithic Age</a:t>
            </a:r>
            <a:r>
              <a:rPr lang="en-US" altLang="en-US" sz="2000"/>
              <a:t> </a:t>
            </a:r>
            <a:r>
              <a:rPr lang="en-US" altLang="zh-CN" sz="2000">
                <a:ea typeface="宋体" panose="02010600030101010101" pitchFamily="2" charset="-122"/>
              </a:rPr>
              <a:t>(about 5000 to10,000 year ago)</a:t>
            </a:r>
            <a:endParaRPr lang="en-GB" altLang="en-US" sz="2000">
              <a:ea typeface="宋体" panose="02010600030101010101" pitchFamily="2" charset="-122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endParaRPr lang="en-US" altLang="zh-CN" sz="2500">
              <a:ea typeface="宋体" panose="02010600030101010101" pitchFamily="2" charset="-122"/>
            </a:endParaRPr>
          </a:p>
          <a:p>
            <a:pPr eaLnBrk="1" hangingPunct="1"/>
            <a:r>
              <a:rPr lang="en-US" altLang="zh-CN" sz="2500">
                <a:ea typeface="宋体" panose="02010600030101010101" pitchFamily="2" charset="-122"/>
              </a:rPr>
              <a:t>Yangshao cultures</a:t>
            </a:r>
            <a:r>
              <a:rPr lang="zh-CN" altLang="en-US" sz="2500">
                <a:ea typeface="宋体" panose="02010600030101010101" pitchFamily="2" charset="-122"/>
              </a:rPr>
              <a:t> 仰韶文化</a:t>
            </a:r>
            <a:r>
              <a:rPr lang="en-US" altLang="zh-CN" sz="2500">
                <a:ea typeface="宋体" panose="02010600030101010101" pitchFamily="2" charset="-122"/>
              </a:rPr>
              <a:t>(</a:t>
            </a:r>
            <a:r>
              <a:rPr lang="en-US" altLang="zh-CN" sz="2100">
                <a:ea typeface="宋体" panose="02010600030101010101" pitchFamily="2" charset="-122"/>
              </a:rPr>
              <a:t>5,000 year ago, Neolithic culture characterized by a fine painted pottery)</a:t>
            </a:r>
          </a:p>
          <a:p>
            <a:pPr eaLnBrk="1" hangingPunct="1"/>
            <a:r>
              <a:rPr lang="en-US" altLang="zh-CN" sz="2500">
                <a:ea typeface="宋体" panose="02010600030101010101" pitchFamily="2" charset="-122"/>
              </a:rPr>
              <a:t>Longshan cultures </a:t>
            </a:r>
            <a:r>
              <a:rPr lang="zh-CN" altLang="en-US" sz="2500">
                <a:ea typeface="宋体" panose="02010600030101010101" pitchFamily="2" charset="-122"/>
              </a:rPr>
              <a:t>龙山文化 </a:t>
            </a:r>
            <a:r>
              <a:rPr lang="en-US" altLang="zh-CN" sz="2500">
                <a:ea typeface="宋体" panose="02010600030101010101" pitchFamily="2" charset="-122"/>
              </a:rPr>
              <a:t>(</a:t>
            </a:r>
            <a:r>
              <a:rPr lang="en-GB" altLang="zh-CN" sz="2500">
                <a:ea typeface="宋体" panose="02010600030101010101" pitchFamily="2" charset="-122"/>
              </a:rPr>
              <a:t>4350─3950</a:t>
            </a:r>
            <a:r>
              <a:rPr lang="zh-CN" altLang="en-GB" sz="2500">
                <a:ea typeface="宋体" panose="02010600030101010101" pitchFamily="2" charset="-122"/>
              </a:rPr>
              <a:t>年前</a:t>
            </a:r>
            <a:r>
              <a:rPr lang="en-GB" altLang="zh-CN" sz="2500">
                <a:ea typeface="宋体" panose="02010600030101010101" pitchFamily="2" charset="-122"/>
              </a:rPr>
              <a:t>) </a:t>
            </a:r>
            <a:r>
              <a:rPr lang="en-US" altLang="zh-CN" sz="2500">
                <a:ea typeface="宋体" panose="02010600030101010101" pitchFamily="2" charset="-122"/>
              </a:rPr>
              <a:t>the black pottery culture, a late Neolithic culture</a:t>
            </a:r>
            <a:endParaRPr lang="en-GB" altLang="en-US" sz="2500"/>
          </a:p>
        </p:txBody>
      </p:sp>
      <p:pic>
        <p:nvPicPr>
          <p:cNvPr id="18436" name="Picture 5" descr="0205_C69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24000"/>
            <a:ext cx="118110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9" descr="0205_C7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1524000"/>
            <a:ext cx="1181100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11" descr="as1hu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600200"/>
            <a:ext cx="10287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3" descr="ep17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971800"/>
            <a:ext cx="1238250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7" descr="ataoqi030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590800"/>
            <a:ext cx="103822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19" descr="ataoqi033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819400"/>
            <a:ext cx="130492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2" name="Picture 21" descr="b3528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447800"/>
            <a:ext cx="11239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3" name="Picture 23" descr="42524-004-7415436A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2819400"/>
            <a:ext cx="561975" cy="120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4" name="Picture 25" descr="lg_colville_192-2004_001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524000"/>
            <a:ext cx="1143000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5" name="Picture 27" descr="e02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743200"/>
            <a:ext cx="9239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6" name="Picture 29" descr="e01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743200"/>
            <a:ext cx="9239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90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Natural environment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Nature in China not been notably stable</a:t>
            </a:r>
          </a:p>
          <a:p>
            <a:r>
              <a:rPr lang="en-GB" sz="2400" dirty="0"/>
              <a:t>Chequerboard pattern</a:t>
            </a:r>
          </a:p>
          <a:p>
            <a:r>
              <a:rPr lang="en-GB" sz="2400" dirty="0"/>
              <a:t>Regional and interregional variation, but…</a:t>
            </a:r>
          </a:p>
          <a:p>
            <a:r>
              <a:rPr lang="en-GB" sz="2400" dirty="0"/>
              <a:t>“origins of Chinese culture predate the explicit recognition of Chinese identity or identities by many millennia […] Chinese identities were constructed from pre-existing ways of life, religious beliefs, technologies, symbols, habits, and traditions that evolved in many different parts of China during the Neolithic and Bronze periods.” (Shelach 2015, 8)</a:t>
            </a:r>
          </a:p>
          <a:p>
            <a:r>
              <a:rPr lang="en-GB" sz="2400" dirty="0"/>
              <a:t>Multiple centres of civilization rather than spread from one cradle of civilization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848</TotalTime>
  <Words>282</Words>
  <Application>Microsoft Office PowerPoint</Application>
  <PresentationFormat>On-screen Show (4:3)</PresentationFormat>
  <Paragraphs>36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新細明體</vt:lpstr>
      <vt:lpstr>宋体</vt:lpstr>
      <vt:lpstr>Arial</vt:lpstr>
      <vt:lpstr>Calibri</vt:lpstr>
      <vt:lpstr>Tahoma</vt:lpstr>
      <vt:lpstr>Times New Roman</vt:lpstr>
      <vt:lpstr>Verdana</vt:lpstr>
      <vt:lpstr>Wingdings</vt:lpstr>
      <vt:lpstr>Quadrant</vt:lpstr>
      <vt:lpstr>ThemeKatharina</vt:lpstr>
      <vt:lpstr>Geographic Foundations of Chinese Civilization</vt:lpstr>
      <vt:lpstr>Topography of China</vt:lpstr>
      <vt:lpstr>PowerPoint Presentation</vt:lpstr>
      <vt:lpstr>Temperature differences in January</vt:lpstr>
      <vt:lpstr>Temperature differences in July</vt:lpstr>
      <vt:lpstr>China Proper</vt:lpstr>
      <vt:lpstr>Rivers of China Proper</vt:lpstr>
      <vt:lpstr>North China Plain - Loess lands</vt:lpstr>
      <vt:lpstr>Middle Neolithic Cultures</vt:lpstr>
      <vt:lpstr>Neolithic Age 1:  He Mudu Culture河姆渡文化 (2)</vt:lpstr>
      <vt:lpstr>Neolithic Age 2. Yangshao culture 仰韶文化 (A society of matriarchy)</vt:lpstr>
      <vt:lpstr>Neolithic Age 3: Dawenkou culture大汶口文化 (5000-3000 BC)</vt:lpstr>
      <vt:lpstr>Neolithic Age 4. Sanxingdui Culture 三星堆文化 (5000BC to 3000BC)</vt:lpstr>
      <vt:lpstr>Neolithic Age 5. Hongshan culture 红山文化 (4500-2250BC)</vt:lpstr>
      <vt:lpstr>6.Longshan culture 龙山文化</vt:lpstr>
      <vt:lpstr>longshan culture龙山文化 The east-coast Neolithic  </vt:lpstr>
      <vt:lpstr>Neolithic Age (about 5000 to10,000 year ago)</vt:lpstr>
      <vt:lpstr>Natural environment and culture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80</cp:revision>
  <dcterms:created xsi:type="dcterms:W3CDTF">2010-02-10T05:41:56Z</dcterms:created>
  <dcterms:modified xsi:type="dcterms:W3CDTF">2017-02-07T15:33:59Z</dcterms:modified>
</cp:coreProperties>
</file>