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56" r:id="rId3"/>
    <p:sldId id="257" r:id="rId4"/>
    <p:sldId id="258" r:id="rId5"/>
    <p:sldId id="259" r:id="rId6"/>
    <p:sldId id="260" r:id="rId7"/>
    <p:sldId id="261" r:id="rId8"/>
    <p:sldId id="262" r:id="rId9"/>
    <p:sldId id="268" r:id="rId10"/>
    <p:sldId id="263" r:id="rId11"/>
    <p:sldId id="264" r:id="rId12"/>
    <p:sldId id="265" r:id="rId13"/>
    <p:sldId id="266" r:id="rId14"/>
    <p:sldId id="267" r:id="rId15"/>
    <p:sldId id="270" r:id="rId16"/>
    <p:sldId id="271" r:id="rId17"/>
    <p:sldId id="272" r:id="rId18"/>
    <p:sldId id="273"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60446-7907-406E-99C6-6FBDA2368C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2456C5-D037-400F-BE56-B466524B27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94A52C-83FA-4E25-ADBB-9F130672C258}"/>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FAA70225-DB1A-466C-8F65-2E5AE798DA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CE4EA-5AD6-45CC-A2A2-B5843FD97FD5}"/>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978658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C709-3113-4EF6-9CAF-0A7664BCA4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881CB4-713F-4FF3-BCDB-7F4A2A56B9E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75828-F6F2-46B1-B432-AB3ED72AC709}"/>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83A042D1-80A1-40AD-BEEF-942BB3861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66984-29E0-4318-AE92-91AAAD7C0411}"/>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69118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6D994-FD45-4CAA-A15E-DC0DC1F578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9D3508-D8F7-4A0A-AFA5-0F0DC9DFB2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548454-B611-4007-8C72-31314673DD1E}"/>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B6EF37A5-5F9F-4172-B570-090122B23D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5C094-843C-4F75-BE64-E38A2CE0A725}"/>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387853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51F5-1981-4756-9481-C7ABFE6752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2C432D-E32F-4858-B19B-8628486CB54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D08FFE-64F7-4BA1-8F75-7787C1AB6DD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7ADA14-8C32-4736-954D-E19943DEADD7}"/>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6" name="Footer Placeholder 5">
            <a:extLst>
              <a:ext uri="{FF2B5EF4-FFF2-40B4-BE49-F238E27FC236}">
                <a16:creationId xmlns:a16="http://schemas.microsoft.com/office/drawing/2014/main" id="{8286B06A-064E-49E7-A8BC-3D43B8D9ED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FB8F86-36DF-4E35-9763-0D110B44DF04}"/>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1365024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1D4E4-1ADD-4E56-B9C6-70939DCDE4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AFED32-029D-4E16-A484-9832FD22C6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4A05236-BE80-4C57-8891-33433A8CA26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ECD2B6-1D77-4EDB-BA92-5BECCB7685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7A039BE-A93D-416A-BB28-313D7C61645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C8DC84-DFAF-4834-B856-7ADBE5167812}"/>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8" name="Footer Placeholder 7">
            <a:extLst>
              <a:ext uri="{FF2B5EF4-FFF2-40B4-BE49-F238E27FC236}">
                <a16:creationId xmlns:a16="http://schemas.microsoft.com/office/drawing/2014/main" id="{0CC801E4-D872-425D-9842-B68C083B5F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D4FD46-76FE-452F-80D4-D0FA97291031}"/>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80644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F1A8E-F627-4930-98D3-5A2D99B7D9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068C82-2110-41A4-B074-A8349E35F967}"/>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4" name="Footer Placeholder 3">
            <a:extLst>
              <a:ext uri="{FF2B5EF4-FFF2-40B4-BE49-F238E27FC236}">
                <a16:creationId xmlns:a16="http://schemas.microsoft.com/office/drawing/2014/main" id="{EA7D3D3E-9F24-45CA-ABFB-DD74EAAAF2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AAC366-76D1-4CEC-98A8-64B422DB472A}"/>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726537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DFBEDA-168F-4A08-AD7F-171A27D63EF2}"/>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3" name="Footer Placeholder 2">
            <a:extLst>
              <a:ext uri="{FF2B5EF4-FFF2-40B4-BE49-F238E27FC236}">
                <a16:creationId xmlns:a16="http://schemas.microsoft.com/office/drawing/2014/main" id="{0841CBCA-C759-41DD-B455-5A9987E798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91E988-F844-48C5-B3FE-9908F62A1DC8}"/>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2177548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8633-6A66-49E8-B795-0CA46C7102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95515F-1AF8-4D62-8D8D-E362A122B9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C167D4-C8C2-4331-B2E4-CA55403A79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0915A4-25CC-4C0B-8869-961EBB21144E}"/>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6" name="Footer Placeholder 5">
            <a:extLst>
              <a:ext uri="{FF2B5EF4-FFF2-40B4-BE49-F238E27FC236}">
                <a16:creationId xmlns:a16="http://schemas.microsoft.com/office/drawing/2014/main" id="{A26FC27B-1019-4121-9B16-392EC20F3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F4DCCC-0262-43C8-9BA2-95A914A4FA81}"/>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274523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BFE6-DDC7-400D-A477-2CF25CA1C2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77B319-DA89-4A9F-90D8-3C9265117E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38EEA4-CE7E-4317-B674-52179E0DF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1B178E1-9F5D-426D-B95F-6ADC2146F69E}"/>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6" name="Footer Placeholder 5">
            <a:extLst>
              <a:ext uri="{FF2B5EF4-FFF2-40B4-BE49-F238E27FC236}">
                <a16:creationId xmlns:a16="http://schemas.microsoft.com/office/drawing/2014/main" id="{2F933231-4B97-4243-8AB5-B59C9C141C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9DFF09-105A-4270-B298-17CBBD63A906}"/>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165867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BC5BB-EF99-4B9B-8C47-0688B439EB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ED5FD-286E-43ED-9E86-B18D6AC0C86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408D5-0E87-4BD3-8F21-64E457DC05A7}"/>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16FE4C15-A292-4052-B968-B1B990B09A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A21D6B-B8AE-492A-A682-B30319CE773F}"/>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1413231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40E7DC-2196-4675-932E-41D2706734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96F89C-0FA5-4681-88EB-8E7940E616B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29361B-5EA5-47BB-B187-D7C22B03F517}"/>
              </a:ext>
            </a:extLst>
          </p:cNvPr>
          <p:cNvSpPr>
            <a:spLocks noGrp="1"/>
          </p:cNvSpPr>
          <p:nvPr>
            <p:ph type="dt" sz="half" idx="10"/>
          </p:nvPr>
        </p:nvSpPr>
        <p:spPr/>
        <p:txBody>
          <a:body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E50E49DE-4030-42E9-9BE6-9120ED48A2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450BC-A244-4037-B78E-A20ED44DA550}"/>
              </a:ext>
            </a:extLst>
          </p:cNvPr>
          <p:cNvSpPr>
            <a:spLocks noGrp="1"/>
          </p:cNvSpPr>
          <p:nvPr>
            <p:ph type="sldNum" sz="quarter" idx="12"/>
          </p:nvPr>
        </p:nvSpPr>
        <p:spPr/>
        <p:txBody>
          <a:bodyPr/>
          <a:lstStyle/>
          <a:p>
            <a:fld id="{51CD0AE6-5A50-4235-883B-92ED847553E4}" type="slidenum">
              <a:rPr lang="en-GB" smtClean="0"/>
              <a:t>‹#›</a:t>
            </a:fld>
            <a:endParaRPr lang="en-GB"/>
          </a:p>
        </p:txBody>
      </p:sp>
    </p:spTree>
    <p:extLst>
      <p:ext uri="{BB962C8B-B14F-4D97-AF65-F5344CB8AC3E}">
        <p14:creationId xmlns:p14="http://schemas.microsoft.com/office/powerpoint/2010/main" val="415230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0C5D01-4483-4C10-9963-E7D9064EA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3C537B-6E49-4EFC-8CCA-0A32DC26C4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4A26A-A704-4A3D-83E4-5EC34FF515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397968-1967-44BB-9DDB-31092ED29E0C}" type="datetimeFigureOut">
              <a:rPr lang="en-GB" smtClean="0"/>
              <a:t>16/11/2018</a:t>
            </a:fld>
            <a:endParaRPr lang="en-GB"/>
          </a:p>
        </p:txBody>
      </p:sp>
      <p:sp>
        <p:nvSpPr>
          <p:cNvPr id="5" name="Footer Placeholder 4">
            <a:extLst>
              <a:ext uri="{FF2B5EF4-FFF2-40B4-BE49-F238E27FC236}">
                <a16:creationId xmlns:a16="http://schemas.microsoft.com/office/drawing/2014/main" id="{AFD00E63-2BAC-4B0B-9BA3-0EF9AE730F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0ABECF-E7C7-4D59-9951-BCD81A38C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D0AE6-5A50-4235-883B-92ED847553E4}" type="slidenum">
              <a:rPr lang="en-GB" smtClean="0"/>
              <a:t>‹#›</a:t>
            </a:fld>
            <a:endParaRPr lang="en-GB"/>
          </a:p>
        </p:txBody>
      </p:sp>
    </p:spTree>
    <p:extLst>
      <p:ext uri="{BB962C8B-B14F-4D97-AF65-F5344CB8AC3E}">
        <p14:creationId xmlns:p14="http://schemas.microsoft.com/office/powerpoint/2010/main" val="2007439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mericananthro.org/"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americananthro.org/ConnectWithAAA/Content.aspx?ItemNumber=258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americananthro.org/ConnectWithAAA/Content.aspx?ItemNumber=2583" TargetMode="External"/><Relationship Id="rId2" Type="http://schemas.openxmlformats.org/officeDocument/2006/relationships/hyperlink" Target="http://www.americananthro.org/"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214189-0958-4E58-B001-E3EA46684389}"/>
              </a:ext>
            </a:extLst>
          </p:cNvPr>
          <p:cNvSpPr>
            <a:spLocks noGrp="1"/>
          </p:cNvSpPr>
          <p:nvPr>
            <p:ph type="ctrTitle"/>
          </p:nvPr>
        </p:nvSpPr>
        <p:spPr/>
        <p:txBody>
          <a:bodyPr/>
          <a:lstStyle/>
          <a:p>
            <a:r>
              <a:rPr lang="en-GB" dirty="0"/>
              <a:t>Presentation</a:t>
            </a:r>
          </a:p>
        </p:txBody>
      </p:sp>
      <p:sp>
        <p:nvSpPr>
          <p:cNvPr id="5" name="Subtitle 4">
            <a:extLst>
              <a:ext uri="{FF2B5EF4-FFF2-40B4-BE49-F238E27FC236}">
                <a16:creationId xmlns:a16="http://schemas.microsoft.com/office/drawing/2014/main" id="{52415C49-65DB-472F-8C1D-F3B3724C14D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9415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6B89D-3C7F-4D11-ADFF-C1C7D89DE3E8}"/>
              </a:ext>
            </a:extLst>
          </p:cNvPr>
          <p:cNvSpPr>
            <a:spLocks noGrp="1"/>
          </p:cNvSpPr>
          <p:nvPr>
            <p:ph type="ctrTitle"/>
          </p:nvPr>
        </p:nvSpPr>
        <p:spPr>
          <a:xfrm>
            <a:off x="6746628" y="1783959"/>
            <a:ext cx="4645250" cy="2889114"/>
          </a:xfrm>
        </p:spPr>
        <p:txBody>
          <a:bodyPr anchor="b">
            <a:normAutofit/>
          </a:bodyPr>
          <a:lstStyle/>
          <a:p>
            <a:pPr algn="l"/>
            <a:r>
              <a:rPr lang="en-GB">
                <a:solidFill>
                  <a:schemeClr val="bg1"/>
                </a:solidFill>
              </a:rPr>
              <a:t>Anthropology in Context</a:t>
            </a:r>
          </a:p>
        </p:txBody>
      </p:sp>
      <p:sp>
        <p:nvSpPr>
          <p:cNvPr id="3" name="Subtitle 2">
            <a:extLst>
              <a:ext uri="{FF2B5EF4-FFF2-40B4-BE49-F238E27FC236}">
                <a16:creationId xmlns:a16="http://schemas.microsoft.com/office/drawing/2014/main" id="{D7733DD5-A546-470E-A9BE-2CC7BE91793A}"/>
              </a:ext>
            </a:extLst>
          </p:cNvPr>
          <p:cNvSpPr>
            <a:spLocks noGrp="1"/>
          </p:cNvSpPr>
          <p:nvPr>
            <p:ph type="subTitle" idx="1"/>
          </p:nvPr>
        </p:nvSpPr>
        <p:spPr>
          <a:xfrm>
            <a:off x="6746627" y="4750893"/>
            <a:ext cx="4645250" cy="1147863"/>
          </a:xfrm>
        </p:spPr>
        <p:txBody>
          <a:bodyPr anchor="t">
            <a:normAutofit/>
          </a:bodyPr>
          <a:lstStyle/>
          <a:p>
            <a:pPr algn="l"/>
            <a:r>
              <a:rPr lang="en-GB" sz="1900" b="1">
                <a:solidFill>
                  <a:schemeClr val="bg1"/>
                </a:solidFill>
              </a:rPr>
              <a:t>Ethnicity</a:t>
            </a:r>
          </a:p>
          <a:p>
            <a:pPr algn="l"/>
            <a:r>
              <a:rPr lang="en-GB" sz="1900">
                <a:solidFill>
                  <a:schemeClr val="bg1"/>
                </a:solidFill>
              </a:rPr>
              <a:t>A Case Study of Egalitarianism, Nationalism and Racism in Norway (Gullestad, 2002)</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4FE94FF-A280-4E29-9708-18AF2DE53B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382" y="1272512"/>
            <a:ext cx="4047843" cy="2944805"/>
          </a:xfrm>
          <a:prstGeom prst="rect">
            <a:avLst/>
          </a:prstGeom>
        </p:spPr>
      </p:pic>
    </p:spTree>
    <p:extLst>
      <p:ext uri="{BB962C8B-B14F-4D97-AF65-F5344CB8AC3E}">
        <p14:creationId xmlns:p14="http://schemas.microsoft.com/office/powerpoint/2010/main" val="214467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97405C-EAD7-480D-8ADB-C9C02A2FDDA6}"/>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15F5AAEB-EA3E-49F6-9016-EC6EB1BF3F40}"/>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F68CBB1C-FA80-430D-8BA9-72A2DDFD7DF9}"/>
              </a:ext>
            </a:extLst>
          </p:cNvPr>
          <p:cNvSpPr>
            <a:spLocks noGrp="1"/>
          </p:cNvSpPr>
          <p:nvPr>
            <p:ph idx="1"/>
          </p:nvPr>
        </p:nvSpPr>
        <p:spPr/>
        <p:txBody>
          <a:bodyPr/>
          <a:lstStyle/>
          <a:p>
            <a:r>
              <a:rPr lang="en-GB" dirty="0"/>
              <a:t>Marianne Gullestad was a Norwegian Social Anthropologist and focus of this case study. </a:t>
            </a:r>
          </a:p>
          <a:p>
            <a:r>
              <a:rPr lang="en-GB" dirty="0"/>
              <a:t>In her journal </a:t>
            </a:r>
            <a:r>
              <a:rPr lang="en-GB" i="1" dirty="0"/>
              <a:t>Invisible Fences: Egalitarianism, Nationalism and Racism</a:t>
            </a:r>
            <a:r>
              <a:rPr lang="en-GB" dirty="0"/>
              <a:t>, she covers these three topics by means of using examples and critiquing them.</a:t>
            </a:r>
          </a:p>
          <a:p>
            <a:r>
              <a:rPr lang="en-GB" dirty="0"/>
              <a:t>The article uses facts and opinion, conversations and extracts to overall assess the situation in Norway concerning the relationships between the Native Norwegians and the Immigrants (focusing particularly on Muslim population).</a:t>
            </a:r>
          </a:p>
        </p:txBody>
      </p:sp>
    </p:spTree>
    <p:extLst>
      <p:ext uri="{BB962C8B-B14F-4D97-AF65-F5344CB8AC3E}">
        <p14:creationId xmlns:p14="http://schemas.microsoft.com/office/powerpoint/2010/main" val="3959163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036780-6F33-4DB3-80D1-21508B40F01C}"/>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B4178E17-C9E0-4FF6-9E91-6EDF86D91DCA}"/>
              </a:ext>
            </a:extLst>
          </p:cNvPr>
          <p:cNvSpPr>
            <a:spLocks noGrp="1"/>
          </p:cNvSpPr>
          <p:nvPr>
            <p:ph type="title"/>
          </p:nvPr>
        </p:nvSpPr>
        <p:spPr/>
        <p:txBody>
          <a:bodyPr/>
          <a:lstStyle/>
          <a:p>
            <a:r>
              <a:rPr lang="en-GB" dirty="0"/>
              <a:t>History of Norway</a:t>
            </a:r>
          </a:p>
        </p:txBody>
      </p:sp>
      <p:sp>
        <p:nvSpPr>
          <p:cNvPr id="3" name="Content Placeholder 2">
            <a:extLst>
              <a:ext uri="{FF2B5EF4-FFF2-40B4-BE49-F238E27FC236}">
                <a16:creationId xmlns:a16="http://schemas.microsoft.com/office/drawing/2014/main" id="{FCD51932-6E79-4B95-94FE-5E7C05102F43}"/>
              </a:ext>
            </a:extLst>
          </p:cNvPr>
          <p:cNvSpPr>
            <a:spLocks noGrp="1"/>
          </p:cNvSpPr>
          <p:nvPr>
            <p:ph idx="1"/>
          </p:nvPr>
        </p:nvSpPr>
        <p:spPr/>
        <p:txBody>
          <a:bodyPr>
            <a:normAutofit/>
          </a:bodyPr>
          <a:lstStyle/>
          <a:p>
            <a:r>
              <a:rPr lang="en-GB" dirty="0"/>
              <a:t>Norway was colonised by Denmark for 400 years.</a:t>
            </a:r>
          </a:p>
          <a:p>
            <a:r>
              <a:rPr lang="en-GB" dirty="0"/>
              <a:t>1814 saw Norway forced to join a union with Sweden which lasted until 1905.</a:t>
            </a:r>
          </a:p>
          <a:p>
            <a:r>
              <a:rPr lang="en-GB" dirty="0"/>
              <a:t>During World War II, Nazi Germany occupied Norway (Gullestad, 2002: 59).</a:t>
            </a:r>
          </a:p>
          <a:p>
            <a:r>
              <a:rPr lang="en-GB" dirty="0"/>
              <a:t>1960s saw Third World immigrants start to enter Norway and settle.</a:t>
            </a:r>
          </a:p>
          <a:p>
            <a:r>
              <a:rPr lang="en-GB" dirty="0"/>
              <a:t>Immigration ban (1975) means that since this time, immigrants are “only admitted on the basis being experts, family members… students… refugees and asylum seekers” (Gullestad, 2002: 47)</a:t>
            </a:r>
          </a:p>
        </p:txBody>
      </p:sp>
    </p:spTree>
    <p:extLst>
      <p:ext uri="{BB962C8B-B14F-4D97-AF65-F5344CB8AC3E}">
        <p14:creationId xmlns:p14="http://schemas.microsoft.com/office/powerpoint/2010/main" val="870463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CB94C9-843F-4BD0-9936-EA34754074B6}"/>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2B6822CC-CDE9-4330-9AD6-D0A2F27424A8}"/>
              </a:ext>
            </a:extLst>
          </p:cNvPr>
          <p:cNvSpPr>
            <a:spLocks noGrp="1"/>
          </p:cNvSpPr>
          <p:nvPr>
            <p:ph type="title"/>
          </p:nvPr>
        </p:nvSpPr>
        <p:spPr/>
        <p:txBody>
          <a:bodyPr/>
          <a:lstStyle/>
          <a:p>
            <a:r>
              <a:rPr lang="en-GB" dirty="0"/>
              <a:t>Egalitarianism</a:t>
            </a:r>
          </a:p>
        </p:txBody>
      </p:sp>
      <p:sp>
        <p:nvSpPr>
          <p:cNvPr id="3" name="Content Placeholder 2">
            <a:extLst>
              <a:ext uri="{FF2B5EF4-FFF2-40B4-BE49-F238E27FC236}">
                <a16:creationId xmlns:a16="http://schemas.microsoft.com/office/drawing/2014/main" id="{2DFD7330-7816-4AAA-BE5A-C6C171C8C705}"/>
              </a:ext>
            </a:extLst>
          </p:cNvPr>
          <p:cNvSpPr>
            <a:spLocks noGrp="1"/>
          </p:cNvSpPr>
          <p:nvPr>
            <p:ph idx="1"/>
          </p:nvPr>
        </p:nvSpPr>
        <p:spPr/>
        <p:txBody>
          <a:bodyPr>
            <a:normAutofit fontScale="85000" lnSpcReduction="10000"/>
          </a:bodyPr>
          <a:lstStyle/>
          <a:p>
            <a:r>
              <a:rPr lang="en-GB" i="1" dirty="0"/>
              <a:t>Likhet </a:t>
            </a:r>
            <a:r>
              <a:rPr lang="en-GB" dirty="0"/>
              <a:t>is a Norwegian word meaning similarity, likeness or identity. According to Gullestad is most commonly translated to ‘equality’. This is a value in Norwegian society as considering oneself as the same as others therefore promotes equal value (2002: 46).</a:t>
            </a:r>
          </a:p>
          <a:p>
            <a:r>
              <a:rPr lang="en-GB" dirty="0"/>
              <a:t>“Egalitarian Individualism” can be found across the “Western world”, but according to Gullestad, special emphasis of this values can be found in Norway and surrounding Scandinavia (Gullestad, 2002: 46).</a:t>
            </a:r>
          </a:p>
          <a:p>
            <a:r>
              <a:rPr lang="en-GB" dirty="0"/>
              <a:t>“the idea for equality easily leads to a search for identity”. The people compare themselves to one another in order to have a sense of similarity with one another, which, in turn, creates a sense on equal value (Gullestad, 2002: 46)</a:t>
            </a:r>
          </a:p>
          <a:p>
            <a:r>
              <a:rPr lang="en-GB" dirty="0"/>
              <a:t>Gullestad points out a paradox in which Nordic people comparing themselves in this way also leads to a sense of individual value. “People need relevant others who are able and willing to recognize and support them” (2002: 47)</a:t>
            </a:r>
          </a:p>
        </p:txBody>
      </p:sp>
    </p:spTree>
    <p:extLst>
      <p:ext uri="{BB962C8B-B14F-4D97-AF65-F5344CB8AC3E}">
        <p14:creationId xmlns:p14="http://schemas.microsoft.com/office/powerpoint/2010/main" val="2244584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0415FA-7EE2-4276-A6CB-D2772DA1B34D}"/>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25C71BB9-B973-4C0A-AECD-37466740C505}"/>
              </a:ext>
            </a:extLst>
          </p:cNvPr>
          <p:cNvSpPr>
            <a:spLocks noGrp="1"/>
          </p:cNvSpPr>
          <p:nvPr>
            <p:ph type="title"/>
          </p:nvPr>
        </p:nvSpPr>
        <p:spPr/>
        <p:txBody>
          <a:bodyPr/>
          <a:lstStyle/>
          <a:p>
            <a:r>
              <a:rPr lang="en-GB" dirty="0"/>
              <a:t>Ethnic Opinions</a:t>
            </a:r>
          </a:p>
        </p:txBody>
      </p:sp>
      <p:sp>
        <p:nvSpPr>
          <p:cNvPr id="3" name="Content Placeholder 2">
            <a:extLst>
              <a:ext uri="{FF2B5EF4-FFF2-40B4-BE49-F238E27FC236}">
                <a16:creationId xmlns:a16="http://schemas.microsoft.com/office/drawing/2014/main" id="{0A6BE9D9-59D3-46A3-94BA-79EB516AF886}"/>
              </a:ext>
            </a:extLst>
          </p:cNvPr>
          <p:cNvSpPr>
            <a:spLocks noGrp="1"/>
          </p:cNvSpPr>
          <p:nvPr>
            <p:ph idx="1"/>
          </p:nvPr>
        </p:nvSpPr>
        <p:spPr/>
        <p:txBody>
          <a:bodyPr>
            <a:normAutofit fontScale="85000" lnSpcReduction="20000"/>
          </a:bodyPr>
          <a:lstStyle/>
          <a:p>
            <a:r>
              <a:rPr lang="en-GB" dirty="0"/>
              <a:t>Between 1977 and 1998 there has been a surge in the number of foreign incomers (109,000) with predominantly more coming from Pakistan.</a:t>
            </a:r>
          </a:p>
          <a:p>
            <a:r>
              <a:rPr lang="en-GB" dirty="0"/>
              <a:t>Many immigrants work in nonskilled and semi-skilled jobs that “Norwegians no longer want” (Gullestad, 2002: 47)</a:t>
            </a:r>
          </a:p>
          <a:p>
            <a:r>
              <a:rPr lang="en-GB" dirty="0"/>
              <a:t>Other research has found that this point is turned on its head and said that the immigrants come to the host country and ‘steal’ the jobs. As well as that, immigrants are blamed for problem which have nothing to do with them as said in a BBC Radio 4 debate entitled “</a:t>
            </a:r>
            <a:r>
              <a:rPr lang="en-GB" i="1" dirty="0"/>
              <a:t>Immigration: Good for Whom?”</a:t>
            </a:r>
          </a:p>
          <a:p>
            <a:r>
              <a:rPr lang="en-GB" dirty="0"/>
              <a:t>Despite this, there are opinions in Norway (used as examples) which are against immigration to the country. </a:t>
            </a:r>
          </a:p>
          <a:p>
            <a:r>
              <a:rPr lang="en-GB" dirty="0"/>
              <a:t>When social conflict arises due to ethnic origin/ race, it can lead to an informal hierarchy forming. Harrison (1995) talks about white supremacy therefore putting them at the top of hierarchy. This contradicts the Norwegian values of Egalitarianism.</a:t>
            </a:r>
          </a:p>
        </p:txBody>
      </p:sp>
    </p:spTree>
    <p:extLst>
      <p:ext uri="{BB962C8B-B14F-4D97-AF65-F5344CB8AC3E}">
        <p14:creationId xmlns:p14="http://schemas.microsoft.com/office/powerpoint/2010/main" val="983131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43138C-502D-4724-ABC4-D25DF4FB7E13}"/>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3A5D1E54-B44C-4016-B414-09EF77F43AD8}"/>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373C0163-DA37-4BEF-A0EB-8440D3DDC1C2}"/>
              </a:ext>
            </a:extLst>
          </p:cNvPr>
          <p:cNvSpPr>
            <a:spLocks noGrp="1"/>
          </p:cNvSpPr>
          <p:nvPr>
            <p:ph idx="1"/>
          </p:nvPr>
        </p:nvSpPr>
        <p:spPr/>
        <p:txBody>
          <a:bodyPr>
            <a:normAutofit fontScale="92500" lnSpcReduction="10000"/>
          </a:bodyPr>
          <a:lstStyle/>
          <a:p>
            <a:r>
              <a:rPr lang="en-GB" dirty="0"/>
              <a:t>A letter from an anonymous Norwegian civilian to Pakistani-Norwegian Labour Party politician Rubina Rana concerning her participance in the 17</a:t>
            </a:r>
            <a:r>
              <a:rPr lang="en-GB" baseline="30000" dirty="0"/>
              <a:t>th</a:t>
            </a:r>
            <a:r>
              <a:rPr lang="en-GB" dirty="0"/>
              <a:t> May 1999 Constitution Day celebrations.</a:t>
            </a:r>
          </a:p>
          <a:p>
            <a:r>
              <a:rPr lang="en-GB" dirty="0"/>
              <a:t>This letter demonstrates hate towards Pakistani immigrants and those related to them, accusing them for wanting to transform Norway into a Muslim state, therefore taking away the liberty, Norway celebrates.</a:t>
            </a:r>
          </a:p>
          <a:p>
            <a:r>
              <a:rPr lang="en-GB" dirty="0"/>
              <a:t>“Nothing is worse than having a Pakistani in the 17 May procession” (Gullestad, 2002: 48)</a:t>
            </a:r>
          </a:p>
          <a:p>
            <a:r>
              <a:rPr lang="en-GB" dirty="0"/>
              <a:t>Gullestad illustrates the point that there is no reference to race or Nazism/ Neo-Nazism. The matter is “Norway is ‘our’ country… ‘we’ have the right to determine that ‘we do not want you here” (2002: 49)</a:t>
            </a:r>
          </a:p>
        </p:txBody>
      </p:sp>
    </p:spTree>
    <p:extLst>
      <p:ext uri="{BB962C8B-B14F-4D97-AF65-F5344CB8AC3E}">
        <p14:creationId xmlns:p14="http://schemas.microsoft.com/office/powerpoint/2010/main" val="2799331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CF0D7E-638B-4333-B3ED-9A23BFBDD3B5}"/>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40FE4559-9DAA-4778-81B1-2B87D6D6486C}"/>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5F2DCD71-5FC7-426E-888D-447CF40D5BE6}"/>
              </a:ext>
            </a:extLst>
          </p:cNvPr>
          <p:cNvSpPr>
            <a:spLocks noGrp="1"/>
          </p:cNvSpPr>
          <p:nvPr>
            <p:ph idx="1"/>
          </p:nvPr>
        </p:nvSpPr>
        <p:spPr/>
        <p:txBody>
          <a:bodyPr>
            <a:normAutofit fontScale="92500" lnSpcReduction="10000"/>
          </a:bodyPr>
          <a:lstStyle/>
          <a:p>
            <a:r>
              <a:rPr lang="en-GB" dirty="0"/>
              <a:t>A conversation between a professor of Nordic Languages and an Indian Immigrant who has spent her adult life in Norway.</a:t>
            </a:r>
          </a:p>
          <a:p>
            <a:r>
              <a:rPr lang="en-GB" dirty="0"/>
              <a:t>Asked is she was still an immigrant and the professor said “yes” and the she always will be.</a:t>
            </a:r>
          </a:p>
          <a:p>
            <a:r>
              <a:rPr lang="en-GB" dirty="0"/>
              <a:t>The woman was angered by this answer. The professor could not understand why, so tried to compare her situation with Norwegian immigrants of the USA (Gullestad, 2002: 50).</a:t>
            </a:r>
          </a:p>
          <a:p>
            <a:r>
              <a:rPr lang="en-GB" dirty="0"/>
              <a:t>It can be presumed that the woman was angry by this label because she perceived the label as “not Norwegian” which excludes her from the community of “unmarked citizens”, emphasising the existence of an “</a:t>
            </a:r>
            <a:r>
              <a:rPr lang="en-GB" dirty="0" err="1"/>
              <a:t>invisble</a:t>
            </a:r>
            <a:r>
              <a:rPr lang="en-GB" dirty="0"/>
              <a:t> fence” which maintains her label as an outsider. (Gullestad, 2002: 51).</a:t>
            </a:r>
          </a:p>
        </p:txBody>
      </p:sp>
    </p:spTree>
    <p:extLst>
      <p:ext uri="{BB962C8B-B14F-4D97-AF65-F5344CB8AC3E}">
        <p14:creationId xmlns:p14="http://schemas.microsoft.com/office/powerpoint/2010/main" val="200090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F84EFC-7DBF-4163-A5CF-67278CC7ABAF}"/>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E1BCC008-0384-46D7-A721-FE00F071EC83}"/>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EB0DD098-2B0C-41B9-A140-1FF9D0709D19}"/>
              </a:ext>
            </a:extLst>
          </p:cNvPr>
          <p:cNvSpPr>
            <a:spLocks noGrp="1"/>
          </p:cNvSpPr>
          <p:nvPr>
            <p:ph idx="1"/>
          </p:nvPr>
        </p:nvSpPr>
        <p:spPr/>
        <p:txBody>
          <a:bodyPr>
            <a:normAutofit fontScale="92500" lnSpcReduction="20000"/>
          </a:bodyPr>
          <a:lstStyle/>
          <a:p>
            <a:r>
              <a:rPr lang="en-GB" dirty="0"/>
              <a:t>Social Anthropologist Unni Wikan quotations from a book and an article, duplicated by Gullestad.</a:t>
            </a:r>
          </a:p>
          <a:p>
            <a:r>
              <a:rPr lang="en-GB" dirty="0"/>
              <a:t>In summary, Wikan argues that immigrants, particularly Muslims, suffer discrimination as they distance themselves from Norwegian culture. Wikan accuses immigrants of things such as abusing the pull factors of Norway such as “freedom and material welfare”, but don’t participate in the cultural aspects and discourage their children from doing so as well (Gullestad, 2002: 52)</a:t>
            </a:r>
          </a:p>
          <a:p>
            <a:r>
              <a:rPr lang="en-GB" dirty="0"/>
              <a:t>Gullestad Criticises Wikan by arguing that she denies her words as being racist using the argument that the immigrants cause the discrimination themselves. She points out that a reason why immigrants keep to themselves which Wikan has failed to consider is the “familism and home-centeredness of Scandinavian social life which make it difficult for outsiders to be included” (2002: 52).</a:t>
            </a:r>
          </a:p>
        </p:txBody>
      </p:sp>
    </p:spTree>
    <p:extLst>
      <p:ext uri="{BB962C8B-B14F-4D97-AF65-F5344CB8AC3E}">
        <p14:creationId xmlns:p14="http://schemas.microsoft.com/office/powerpoint/2010/main" val="361324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28DA9A-346E-4D42-93A7-66C96438A050}"/>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15C844DA-D490-4CB3-8EF0-49F3B9270AE9}"/>
              </a:ext>
            </a:extLst>
          </p:cNvPr>
          <p:cNvSpPr>
            <a:spLocks noGrp="1"/>
          </p:cNvSpPr>
          <p:nvPr>
            <p:ph type="title"/>
          </p:nvPr>
        </p:nvSpPr>
        <p:spPr/>
        <p:txBody>
          <a:bodyPr/>
          <a:lstStyle/>
          <a:p>
            <a:r>
              <a:rPr lang="en-GB" dirty="0"/>
              <a:t>Public Opinion</a:t>
            </a:r>
          </a:p>
        </p:txBody>
      </p:sp>
      <p:sp>
        <p:nvSpPr>
          <p:cNvPr id="3" name="Content Placeholder 2">
            <a:extLst>
              <a:ext uri="{FF2B5EF4-FFF2-40B4-BE49-F238E27FC236}">
                <a16:creationId xmlns:a16="http://schemas.microsoft.com/office/drawing/2014/main" id="{49B49D1A-6FBA-45A5-A2BA-4D884F12AAA2}"/>
              </a:ext>
            </a:extLst>
          </p:cNvPr>
          <p:cNvSpPr>
            <a:spLocks noGrp="1"/>
          </p:cNvSpPr>
          <p:nvPr>
            <p:ph idx="1"/>
          </p:nvPr>
        </p:nvSpPr>
        <p:spPr/>
        <p:txBody>
          <a:bodyPr>
            <a:normAutofit fontScale="85000" lnSpcReduction="20000"/>
          </a:bodyPr>
          <a:lstStyle/>
          <a:p>
            <a:r>
              <a:rPr lang="en-GB" dirty="0"/>
              <a:t>The first example shows one side of public opinion, being that immigrants who threaten Norwegian liberty are not wanted. However these immigrants make up a sector of the Norwegian workforce.</a:t>
            </a:r>
          </a:p>
          <a:p>
            <a:r>
              <a:rPr lang="en-GB" dirty="0"/>
              <a:t>Similar perspectives can be seen more recently in other European countries.</a:t>
            </a:r>
          </a:p>
          <a:p>
            <a:r>
              <a:rPr lang="en-GB" dirty="0"/>
              <a:t>BBC Panorama: </a:t>
            </a:r>
            <a:r>
              <a:rPr lang="en-GB" i="1" dirty="0"/>
              <a:t>Who Should We Let In? </a:t>
            </a:r>
            <a:r>
              <a:rPr lang="en-GB" dirty="0"/>
              <a:t>was made post Brexit Referendum. Nick Robinson asked members of the public why they voted leave in the context of immigration control. Robinson found that those who initially said they wanted immigration to reduce, took back what they had said after being asked which jobs they would allow immigrants to come to Britain to do and said “yes” to all of them.</a:t>
            </a:r>
          </a:p>
          <a:p>
            <a:r>
              <a:rPr lang="en-GB" dirty="0"/>
              <a:t>This can be seen as a problem for keeping harmony as from the end of the 20</a:t>
            </a:r>
            <a:r>
              <a:rPr lang="en-GB" baseline="30000" dirty="0"/>
              <a:t>th</a:t>
            </a:r>
            <a:r>
              <a:rPr lang="en-GB" dirty="0"/>
              <a:t> century to more recent years, culture has been found to be learnt through early childhood learning which gives a basis for the sense of identity in adult life (American Anthropological Association, 1998).</a:t>
            </a:r>
          </a:p>
        </p:txBody>
      </p:sp>
    </p:spTree>
    <p:extLst>
      <p:ext uri="{BB962C8B-B14F-4D97-AF65-F5344CB8AC3E}">
        <p14:creationId xmlns:p14="http://schemas.microsoft.com/office/powerpoint/2010/main" val="3668043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0156F1-0B52-45F5-93C3-B0ABE6204153}"/>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AD538EB1-E078-4CFE-9600-99E10C81A312}"/>
              </a:ext>
            </a:extLst>
          </p:cNvPr>
          <p:cNvSpPr>
            <a:spLocks noGrp="1"/>
          </p:cNvSpPr>
          <p:nvPr>
            <p:ph type="title"/>
          </p:nvPr>
        </p:nvSpPr>
        <p:spPr/>
        <p:txBody>
          <a:bodyPr/>
          <a:lstStyle/>
          <a:p>
            <a:r>
              <a:rPr lang="en-GB" dirty="0"/>
              <a:t>Nationality</a:t>
            </a:r>
          </a:p>
        </p:txBody>
      </p:sp>
      <p:sp>
        <p:nvSpPr>
          <p:cNvPr id="3" name="Content Placeholder 2">
            <a:extLst>
              <a:ext uri="{FF2B5EF4-FFF2-40B4-BE49-F238E27FC236}">
                <a16:creationId xmlns:a16="http://schemas.microsoft.com/office/drawing/2014/main" id="{F31B7D95-716E-4964-A46D-756ED5D6BD8B}"/>
              </a:ext>
            </a:extLst>
          </p:cNvPr>
          <p:cNvSpPr>
            <a:spLocks noGrp="1"/>
          </p:cNvSpPr>
          <p:nvPr>
            <p:ph idx="1"/>
          </p:nvPr>
        </p:nvSpPr>
        <p:spPr/>
        <p:txBody>
          <a:bodyPr>
            <a:normAutofit fontScale="85000" lnSpcReduction="20000"/>
          </a:bodyPr>
          <a:lstStyle/>
          <a:p>
            <a:r>
              <a:rPr lang="en-GB" dirty="0"/>
              <a:t>Norwegian Nationality is made up of history, ancestry, religion and morality, as described by Gullestad (2002: 59).</a:t>
            </a:r>
          </a:p>
          <a:p>
            <a:r>
              <a:rPr lang="en-GB" dirty="0"/>
              <a:t>Norway’s National Day is 17</a:t>
            </a:r>
            <a:r>
              <a:rPr lang="en-GB" baseline="30000" dirty="0"/>
              <a:t>th</a:t>
            </a:r>
            <a:r>
              <a:rPr lang="en-GB" dirty="0"/>
              <a:t> May.</a:t>
            </a:r>
          </a:p>
          <a:p>
            <a:r>
              <a:rPr lang="en-GB" dirty="0"/>
              <a:t>Celebrates Norwegian national identity and culture. A true value of Norway.</a:t>
            </a:r>
          </a:p>
          <a:p>
            <a:r>
              <a:rPr lang="en-GB" dirty="0"/>
              <a:t>Some people such as the writer of “example 1” believe immigrants take away the Liberty when “17 May is the day when we celebrate our liberty” (Gullestad, 2002: 48).</a:t>
            </a:r>
          </a:p>
          <a:p>
            <a:r>
              <a:rPr lang="en-GB" dirty="0"/>
              <a:t>Wikan in example 3, argues that in order to be accepted, they should assimilate to Norwegian culture as that is what is valued (Gullestad, 2002: 52).</a:t>
            </a:r>
          </a:p>
          <a:p>
            <a:r>
              <a:rPr lang="en-GB" dirty="0"/>
              <a:t>Colonialism plays a part in Norwegian history which is, in turn, inspiration for national celebration. Racial science was used as a justification for colonising certain lands (AAA, 1998). It can therefore be argued that Norway has climbed up the hierarchy as the country is no longer victim to colonialism.</a:t>
            </a:r>
          </a:p>
        </p:txBody>
      </p:sp>
    </p:spTree>
    <p:extLst>
      <p:ext uri="{BB962C8B-B14F-4D97-AF65-F5344CB8AC3E}">
        <p14:creationId xmlns:p14="http://schemas.microsoft.com/office/powerpoint/2010/main" val="2786354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B3ECDE-BCF9-4DB9-9881-46F7EDE898BE}"/>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9C902224-2DA0-41CB-8B2B-24E83BA8BF79}"/>
              </a:ext>
            </a:extLst>
          </p:cNvPr>
          <p:cNvSpPr>
            <a:spLocks noGrp="1"/>
          </p:cNvSpPr>
          <p:nvPr>
            <p:ph type="title"/>
          </p:nvPr>
        </p:nvSpPr>
        <p:spPr/>
        <p:txBody>
          <a:bodyPr/>
          <a:lstStyle/>
          <a:p>
            <a:r>
              <a:rPr lang="en-GB" dirty="0"/>
              <a:t>“Decency and Dregs”</a:t>
            </a:r>
          </a:p>
        </p:txBody>
      </p:sp>
      <p:sp>
        <p:nvSpPr>
          <p:cNvPr id="3" name="Content Placeholder 2">
            <a:extLst>
              <a:ext uri="{FF2B5EF4-FFF2-40B4-BE49-F238E27FC236}">
                <a16:creationId xmlns:a16="http://schemas.microsoft.com/office/drawing/2014/main" id="{14D4D67B-6D68-442E-9BDD-8F156C5AA71F}"/>
              </a:ext>
            </a:extLst>
          </p:cNvPr>
          <p:cNvSpPr>
            <a:spLocks noGrp="1"/>
          </p:cNvSpPr>
          <p:nvPr>
            <p:ph idx="1"/>
          </p:nvPr>
        </p:nvSpPr>
        <p:spPr/>
        <p:txBody>
          <a:bodyPr>
            <a:normAutofit fontScale="92500" lnSpcReduction="10000"/>
          </a:bodyPr>
          <a:lstStyle/>
          <a:p>
            <a:r>
              <a:rPr lang="en-GB" dirty="0"/>
              <a:t>The words “Dregs” and “Decency” = Two different models of social life.</a:t>
            </a:r>
          </a:p>
          <a:p>
            <a:r>
              <a:rPr lang="en-GB" dirty="0" err="1"/>
              <a:t>Gullstad</a:t>
            </a:r>
            <a:r>
              <a:rPr lang="en-GB" dirty="0"/>
              <a:t> explains the using the metaphor of society being a container of liquid.</a:t>
            </a:r>
          </a:p>
          <a:p>
            <a:r>
              <a:rPr lang="en-GB" dirty="0"/>
              <a:t>The Dregs are at the bottom. Filled with hate. According to Gullestad, dregs is a word associated with “worthless, impure and superfluous”.</a:t>
            </a:r>
          </a:p>
          <a:p>
            <a:r>
              <a:rPr lang="en-GB" dirty="0"/>
              <a:t>Decency is found closer to the surface. People with clear thoughts and the ability to build bridges.</a:t>
            </a:r>
          </a:p>
          <a:p>
            <a:r>
              <a:rPr lang="en-GB" dirty="0"/>
              <a:t>“By constructing mental boundaries between ‘dregs’ and ‘clarity’, and between ‘the depths of the people’ and the people with clear minds, elite responsibility for discrimination, exploitation, and exclusion disappears” (Gullestad, 2002: 57).</a:t>
            </a:r>
          </a:p>
        </p:txBody>
      </p:sp>
    </p:spTree>
    <p:extLst>
      <p:ext uri="{BB962C8B-B14F-4D97-AF65-F5344CB8AC3E}">
        <p14:creationId xmlns:p14="http://schemas.microsoft.com/office/powerpoint/2010/main" val="3783067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4E43AF-84A2-4021-A66D-7D260249F944}"/>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5400161E-B308-4A93-949C-49265AFB96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4A5BEF7-6EFF-4AFF-951D-4695F6527A57}"/>
              </a:ext>
            </a:extLst>
          </p:cNvPr>
          <p:cNvSpPr>
            <a:spLocks noGrp="1"/>
          </p:cNvSpPr>
          <p:nvPr>
            <p:ph idx="1"/>
          </p:nvPr>
        </p:nvSpPr>
        <p:spPr/>
        <p:txBody>
          <a:bodyPr>
            <a:normAutofit fontScale="85000" lnSpcReduction="20000"/>
          </a:bodyPr>
          <a:lstStyle/>
          <a:p>
            <a:r>
              <a:rPr lang="en-GB" dirty="0"/>
              <a:t>Gullestad comes to the conclusion that Norwegian cultures need outsiders in order to feel like insiders by means of comparing themselves thusly (2002: 59)</a:t>
            </a:r>
          </a:p>
          <a:p>
            <a:r>
              <a:rPr lang="en-GB" dirty="0"/>
              <a:t>However, she doesn't make any accusations of racism. Harrison explains that a history of white superiority due to scientific racism and a hierarchy consisting of ‘whites’ on the top and ‘blacks’ on the bottom have conducted a history of socialising the public by means of mass media, religion and racist results to believe in a difference between one ethnic group, race or nation, be significantly different from another (1995).</a:t>
            </a:r>
          </a:p>
          <a:p>
            <a:r>
              <a:rPr lang="en-GB" dirty="0"/>
              <a:t>There is antiracial evidence conducted by Todd to say the ‘whites’ and ‘blacks’ at the two ends of the hierarchy have an absence in differences in development of the brain, falsifying claims that non-whites are less human and closer to animalistic anatomy (Harrison, 1995: 52).</a:t>
            </a:r>
          </a:p>
          <a:p>
            <a:r>
              <a:rPr lang="en-GB" dirty="0"/>
              <a:t>Furthermore, immigrants can be seen as a threat as they introduce and practice different nations cultures and traditions in such a way that can threaten the strong national identity Norway value and strive for.</a:t>
            </a:r>
          </a:p>
          <a:p>
            <a:endParaRPr lang="en-GB" dirty="0"/>
          </a:p>
        </p:txBody>
      </p:sp>
    </p:spTree>
    <p:extLst>
      <p:ext uri="{BB962C8B-B14F-4D97-AF65-F5344CB8AC3E}">
        <p14:creationId xmlns:p14="http://schemas.microsoft.com/office/powerpoint/2010/main" val="762019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55814-4C16-4B12-9E36-72F4658F5857}"/>
              </a:ext>
            </a:extLst>
          </p:cNvPr>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0" y="-1097279"/>
            <a:ext cx="12192000" cy="8757138"/>
          </a:xfrm>
          <a:prstGeom prst="rect">
            <a:avLst/>
          </a:prstGeom>
        </p:spPr>
      </p:pic>
      <p:sp>
        <p:nvSpPr>
          <p:cNvPr id="2" name="Title 1">
            <a:extLst>
              <a:ext uri="{FF2B5EF4-FFF2-40B4-BE49-F238E27FC236}">
                <a16:creationId xmlns:a16="http://schemas.microsoft.com/office/drawing/2014/main" id="{AC384E6F-DAB8-4741-807B-DA357A3123D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86BAB5-4537-48F9-B434-315E90272785}"/>
              </a:ext>
            </a:extLst>
          </p:cNvPr>
          <p:cNvSpPr>
            <a:spLocks noGrp="1"/>
          </p:cNvSpPr>
          <p:nvPr>
            <p:ph idx="1"/>
          </p:nvPr>
        </p:nvSpPr>
        <p:spPr/>
        <p:txBody>
          <a:bodyPr>
            <a:normAutofit fontScale="92500" lnSpcReduction="10000"/>
          </a:bodyPr>
          <a:lstStyle/>
          <a:p>
            <a:r>
              <a:rPr lang="en-GB" dirty="0"/>
              <a:t>American Anthropological Association (1998). </a:t>
            </a:r>
            <a:r>
              <a:rPr lang="en-GB" i="1" dirty="0"/>
              <a:t>AAA Statement on Race </a:t>
            </a:r>
            <a:r>
              <a:rPr lang="en-GB" dirty="0">
                <a:hlinkClick r:id="rId3"/>
              </a:rPr>
              <a:t>www.americananthro.org</a:t>
            </a:r>
            <a:r>
              <a:rPr lang="en-GB" dirty="0"/>
              <a:t>, </a:t>
            </a:r>
            <a:r>
              <a:rPr lang="en-GB" dirty="0">
                <a:hlinkClick r:id="rId4"/>
              </a:rPr>
              <a:t>https://www.americananthro.org/ConnectWithAAA/Content.aspx?ItemNumber=2583</a:t>
            </a:r>
            <a:r>
              <a:rPr lang="en-GB" dirty="0"/>
              <a:t> Accessed on [16/11/2018].</a:t>
            </a:r>
          </a:p>
          <a:p>
            <a:r>
              <a:rPr lang="en-GB" i="1" dirty="0"/>
              <a:t>BBC Panorama: Who Should We Let In?</a:t>
            </a:r>
            <a:r>
              <a:rPr lang="en-GB" dirty="0"/>
              <a:t> 7 March 2018. Adam Grimley. U.K. BBC Panorama, [Video].</a:t>
            </a:r>
          </a:p>
          <a:p>
            <a:r>
              <a:rPr lang="en-GB" dirty="0"/>
              <a:t>Harrison, F. V. (1995) </a:t>
            </a:r>
            <a:r>
              <a:rPr lang="en-GB" i="1" dirty="0"/>
              <a:t>The Persistent Power of “Race” in the Cultural and Political Economy of Racism </a:t>
            </a:r>
            <a:r>
              <a:rPr lang="en-GB" dirty="0"/>
              <a:t>Annual Reviews, U.S.A.</a:t>
            </a:r>
          </a:p>
          <a:p>
            <a:r>
              <a:rPr lang="en-GB" i="1" dirty="0"/>
              <a:t>Immigration: Good for Whom?</a:t>
            </a:r>
            <a:r>
              <a:rPr lang="en-GB" dirty="0"/>
              <a:t> BBC Radio 4. 4 January 2014. 22:15.</a:t>
            </a:r>
            <a:endParaRPr lang="en-GB" i="1" dirty="0"/>
          </a:p>
          <a:p>
            <a:r>
              <a:rPr lang="en-GB" dirty="0"/>
              <a:t>Gullestad, M. (2002) </a:t>
            </a:r>
            <a:r>
              <a:rPr lang="en-GB" i="1" dirty="0"/>
              <a:t>Invisible Fences: Egalitarianism, Nationalism and Racism </a:t>
            </a:r>
            <a:r>
              <a:rPr lang="en-GB" dirty="0"/>
              <a:t>Royal Anthropological Institute of Great Britain and Ireland, U.K.</a:t>
            </a:r>
          </a:p>
        </p:txBody>
      </p:sp>
    </p:spTree>
    <p:extLst>
      <p:ext uri="{BB962C8B-B14F-4D97-AF65-F5344CB8AC3E}">
        <p14:creationId xmlns:p14="http://schemas.microsoft.com/office/powerpoint/2010/main" val="3734184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28FB65-85CB-49FD-BB75-CFFAF1EE141D}"/>
              </a:ext>
            </a:extLst>
          </p:cNvPr>
          <p:cNvSpPr>
            <a:spLocks noGrp="1"/>
          </p:cNvSpPr>
          <p:nvPr>
            <p:ph type="ctrTitle"/>
          </p:nvPr>
        </p:nvSpPr>
        <p:spPr/>
        <p:txBody>
          <a:bodyPr/>
          <a:lstStyle/>
          <a:p>
            <a:r>
              <a:rPr lang="en-GB" dirty="0"/>
              <a:t>Annotated Bibliography</a:t>
            </a:r>
          </a:p>
        </p:txBody>
      </p:sp>
      <p:sp>
        <p:nvSpPr>
          <p:cNvPr id="5" name="Subtitle 4">
            <a:extLst>
              <a:ext uri="{FF2B5EF4-FFF2-40B4-BE49-F238E27FC236}">
                <a16:creationId xmlns:a16="http://schemas.microsoft.com/office/drawing/2014/main" id="{B5135EA8-8310-45B7-866E-4DA6DA30E53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78143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7A83974-63BE-4119-A9BE-D4677F67B5A5}"/>
              </a:ext>
            </a:extLst>
          </p:cNvPr>
          <p:cNvSpPr>
            <a:spLocks noGrp="1"/>
          </p:cNvSpPr>
          <p:nvPr>
            <p:ph type="body" idx="1"/>
          </p:nvPr>
        </p:nvSpPr>
        <p:spPr>
          <a:xfrm>
            <a:off x="839787" y="256381"/>
            <a:ext cx="5157787" cy="823912"/>
          </a:xfrm>
        </p:spPr>
        <p:txBody>
          <a:bodyPr>
            <a:normAutofit fontScale="62500" lnSpcReduction="20000"/>
          </a:bodyPr>
          <a:lstStyle/>
          <a:p>
            <a:r>
              <a:rPr lang="en-GB" dirty="0"/>
              <a:t>American Anthropological Association (1998). </a:t>
            </a:r>
            <a:r>
              <a:rPr lang="en-GB" i="1" dirty="0"/>
              <a:t>AAA Statement on Race </a:t>
            </a:r>
            <a:r>
              <a:rPr lang="en-GB" dirty="0">
                <a:hlinkClick r:id="rId2"/>
              </a:rPr>
              <a:t>www.americananthro.org</a:t>
            </a:r>
            <a:r>
              <a:rPr lang="en-GB" dirty="0"/>
              <a:t>, </a:t>
            </a:r>
            <a:r>
              <a:rPr lang="en-GB" dirty="0">
                <a:hlinkClick r:id="rId3"/>
              </a:rPr>
              <a:t>https://www.americananthro.org/ConnectWithAAA/Content.aspx?ItemNumber=2583</a:t>
            </a:r>
            <a:r>
              <a:rPr lang="en-GB" dirty="0"/>
              <a:t> Accessed on [16/11/2018].</a:t>
            </a:r>
          </a:p>
        </p:txBody>
      </p:sp>
      <p:sp>
        <p:nvSpPr>
          <p:cNvPr id="6" name="Content Placeholder 5">
            <a:extLst>
              <a:ext uri="{FF2B5EF4-FFF2-40B4-BE49-F238E27FC236}">
                <a16:creationId xmlns:a16="http://schemas.microsoft.com/office/drawing/2014/main" id="{4ACFA9DD-1730-4C89-84AA-458EEBFA0D7A}"/>
              </a:ext>
            </a:extLst>
          </p:cNvPr>
          <p:cNvSpPr>
            <a:spLocks noGrp="1"/>
          </p:cNvSpPr>
          <p:nvPr>
            <p:ph sz="half" idx="2"/>
          </p:nvPr>
        </p:nvSpPr>
        <p:spPr>
          <a:xfrm>
            <a:off x="839788" y="1192696"/>
            <a:ext cx="5157787" cy="4996967"/>
          </a:xfrm>
        </p:spPr>
        <p:txBody>
          <a:bodyPr>
            <a:normAutofit fontScale="62500" lnSpcReduction="20000"/>
          </a:bodyPr>
          <a:lstStyle/>
          <a:p>
            <a:pPr marL="0" indent="0">
              <a:buNone/>
            </a:pPr>
            <a:r>
              <a:rPr lang="en-GB" dirty="0"/>
              <a:t>This internet article talks about the history of race and racism from the beginning to date. The article first looks into DNA, discussing the reality between biological differences between races. These were concluded to be of very little if any significance in determining justifiable difference. The AAA then go onto look at the question of why is racism such as substantial stigma in past and contemporary society. There is discussion of a racial hierarchy with ‘whites’ at the top. This hierarchy was said to have been established by means of Christianity as well as the influence of racial science. As the article takes the reader through the history of racism and its sources of influence it comes to the conclusion that there is no biological influence on the ethnicity of a person and that it is all learnt through life experience. This is highly relevant to my subject of ethnicity as it talks about what the term is defined as and how it is relevant in today’s society.</a:t>
            </a:r>
          </a:p>
        </p:txBody>
      </p:sp>
      <p:sp>
        <p:nvSpPr>
          <p:cNvPr id="7" name="Text Placeholder 6">
            <a:extLst>
              <a:ext uri="{FF2B5EF4-FFF2-40B4-BE49-F238E27FC236}">
                <a16:creationId xmlns:a16="http://schemas.microsoft.com/office/drawing/2014/main" id="{7FB23758-73A9-42A2-9FB1-0B1071BAAA2A}"/>
              </a:ext>
            </a:extLst>
          </p:cNvPr>
          <p:cNvSpPr>
            <a:spLocks noGrp="1"/>
          </p:cNvSpPr>
          <p:nvPr>
            <p:ph type="body" sz="quarter" idx="3"/>
          </p:nvPr>
        </p:nvSpPr>
        <p:spPr>
          <a:xfrm>
            <a:off x="6096000" y="256381"/>
            <a:ext cx="5183188" cy="823912"/>
          </a:xfrm>
        </p:spPr>
        <p:txBody>
          <a:bodyPr>
            <a:normAutofit fontScale="62500" lnSpcReduction="20000"/>
          </a:bodyPr>
          <a:lstStyle/>
          <a:p>
            <a:r>
              <a:rPr lang="en-GB" i="1" dirty="0"/>
              <a:t>BBC Panorama: Who Should We Let In?</a:t>
            </a:r>
            <a:r>
              <a:rPr lang="en-GB" dirty="0"/>
              <a:t> 7 March 2018. Adam Grimley. U.K. BBC Panorama, [Video].</a:t>
            </a:r>
          </a:p>
        </p:txBody>
      </p:sp>
      <p:sp>
        <p:nvSpPr>
          <p:cNvPr id="8" name="Content Placeholder 7">
            <a:extLst>
              <a:ext uri="{FF2B5EF4-FFF2-40B4-BE49-F238E27FC236}">
                <a16:creationId xmlns:a16="http://schemas.microsoft.com/office/drawing/2014/main" id="{D3743A41-70BA-42E5-81A7-AF7CC68CB856}"/>
              </a:ext>
            </a:extLst>
          </p:cNvPr>
          <p:cNvSpPr>
            <a:spLocks noGrp="1"/>
          </p:cNvSpPr>
          <p:nvPr>
            <p:ph sz="quarter" idx="4"/>
          </p:nvPr>
        </p:nvSpPr>
        <p:spPr>
          <a:xfrm>
            <a:off x="6172200" y="1192696"/>
            <a:ext cx="5183188" cy="4996967"/>
          </a:xfrm>
        </p:spPr>
        <p:txBody>
          <a:bodyPr>
            <a:normAutofit fontScale="62500" lnSpcReduction="20000"/>
          </a:bodyPr>
          <a:lstStyle/>
          <a:p>
            <a:pPr marL="0" indent="0">
              <a:buNone/>
            </a:pPr>
            <a:r>
              <a:rPr lang="en-GB" dirty="0"/>
              <a:t>The BBC Panorama’s main aim was to look into the reasons why Britain voted for Brexit. Reporter Nick Robinson asks questions about views on immigration to the general public in places where the vote to leave was significantly higher. People in this area generally said that they wished for less immigrants to make their way to Britain unless they were professionals. However, their statements were contradicted when they were presented with a list of professions and asked if they were okay with immigrants doing them. These professions ranged from well-skilled to unskilled labour. The documentary showed most of the pubic saying yes to nearly all the jobs listed. Robinson also interviewed MPs such as Caroline Nokes, Immigration minister, as well as business owners and members of the NHS who rely more on immigration for their workforce. The conclusion was that immigration is more valued for those who rely on it for labour such as NHS and deliveries, however the general public see immigrants as takers of precious jobs and accommodation in Britain.</a:t>
            </a:r>
          </a:p>
        </p:txBody>
      </p:sp>
    </p:spTree>
    <p:extLst>
      <p:ext uri="{BB962C8B-B14F-4D97-AF65-F5344CB8AC3E}">
        <p14:creationId xmlns:p14="http://schemas.microsoft.com/office/powerpoint/2010/main" val="417924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3E24187-DF6A-4B6E-939F-004F595F7BFA}"/>
              </a:ext>
            </a:extLst>
          </p:cNvPr>
          <p:cNvSpPr>
            <a:spLocks noGrp="1"/>
          </p:cNvSpPr>
          <p:nvPr>
            <p:ph type="body" idx="1"/>
          </p:nvPr>
        </p:nvSpPr>
        <p:spPr>
          <a:xfrm>
            <a:off x="839787" y="256381"/>
            <a:ext cx="5157787" cy="823912"/>
          </a:xfrm>
        </p:spPr>
        <p:txBody>
          <a:bodyPr>
            <a:normAutofit fontScale="92500" lnSpcReduction="20000"/>
          </a:bodyPr>
          <a:lstStyle/>
          <a:p>
            <a:r>
              <a:rPr lang="en-GB" dirty="0"/>
              <a:t>Harrison, F. V. (1995) </a:t>
            </a:r>
            <a:r>
              <a:rPr lang="en-GB" i="1" dirty="0"/>
              <a:t>The Persistent Power of “Race” in the Cultural and Political Economy of Racism </a:t>
            </a:r>
            <a:r>
              <a:rPr lang="en-GB" dirty="0"/>
              <a:t>Annual Reviews, U.S.A.</a:t>
            </a:r>
          </a:p>
        </p:txBody>
      </p:sp>
      <p:sp>
        <p:nvSpPr>
          <p:cNvPr id="4" name="Content Placeholder 3">
            <a:extLst>
              <a:ext uri="{FF2B5EF4-FFF2-40B4-BE49-F238E27FC236}">
                <a16:creationId xmlns:a16="http://schemas.microsoft.com/office/drawing/2014/main" id="{2A624F97-5462-4172-AF8F-AF0A970C33EE}"/>
              </a:ext>
            </a:extLst>
          </p:cNvPr>
          <p:cNvSpPr>
            <a:spLocks noGrp="1"/>
          </p:cNvSpPr>
          <p:nvPr>
            <p:ph sz="half" idx="2"/>
          </p:nvPr>
        </p:nvSpPr>
        <p:spPr>
          <a:xfrm>
            <a:off x="836612" y="1232452"/>
            <a:ext cx="5157787" cy="4957211"/>
          </a:xfrm>
        </p:spPr>
        <p:txBody>
          <a:bodyPr>
            <a:normAutofit fontScale="62500" lnSpcReduction="20000"/>
          </a:bodyPr>
          <a:lstStyle/>
          <a:p>
            <a:pPr marL="0" indent="0">
              <a:buNone/>
            </a:pPr>
            <a:r>
              <a:rPr lang="en-GB" dirty="0"/>
              <a:t>Anthropologist Faye V. Harrison delves thoroughly into the reasons why racism has become, existed and expanded. She looks into its political and scientific influence and what it means for a range of ethnic groups such as ‘blacks’, ‘whites’, ‘Jews’, those associated with Latin America among others. The article mainly focuses around European-America and how ethnic minorities are treated. Mentions of scientific racism are included and used to explain how slavery was justified by such means. Harrison also looks into Antiracism and the evidence that has come about in more recent years which show that there is not a true difference in the DNA of ‘whites’ to ‘blacks’. With the structure of ‘white superiority’ Harrison takes different ethnic minorities in the western world and looks at how they are treated as such. There are also references to other extreme racist events such as the holocaust. This fits in nicely with Gullestad’s work as it provides possible explanations to the reasons for the negative opinions on immigration in Norway.</a:t>
            </a:r>
          </a:p>
        </p:txBody>
      </p:sp>
      <p:sp>
        <p:nvSpPr>
          <p:cNvPr id="5" name="Text Placeholder 4">
            <a:extLst>
              <a:ext uri="{FF2B5EF4-FFF2-40B4-BE49-F238E27FC236}">
                <a16:creationId xmlns:a16="http://schemas.microsoft.com/office/drawing/2014/main" id="{AFE73AD3-CDAC-45CB-B9EF-EBFAB3356E43}"/>
              </a:ext>
            </a:extLst>
          </p:cNvPr>
          <p:cNvSpPr>
            <a:spLocks noGrp="1"/>
          </p:cNvSpPr>
          <p:nvPr>
            <p:ph type="body" sz="quarter" idx="3"/>
          </p:nvPr>
        </p:nvSpPr>
        <p:spPr>
          <a:xfrm>
            <a:off x="6194428" y="256381"/>
            <a:ext cx="5183188" cy="823912"/>
          </a:xfrm>
        </p:spPr>
        <p:txBody>
          <a:bodyPr>
            <a:normAutofit fontScale="92500" lnSpcReduction="20000"/>
          </a:bodyPr>
          <a:lstStyle/>
          <a:p>
            <a:r>
              <a:rPr lang="en-GB" i="1" dirty="0"/>
              <a:t>Immigration: Good for Whom?</a:t>
            </a:r>
            <a:r>
              <a:rPr lang="en-GB" dirty="0"/>
              <a:t> BBC Radio 4. 4 January 2014. 22:15.</a:t>
            </a:r>
            <a:endParaRPr lang="en-GB" i="1" dirty="0"/>
          </a:p>
        </p:txBody>
      </p:sp>
      <p:sp>
        <p:nvSpPr>
          <p:cNvPr id="6" name="Content Placeholder 5">
            <a:extLst>
              <a:ext uri="{FF2B5EF4-FFF2-40B4-BE49-F238E27FC236}">
                <a16:creationId xmlns:a16="http://schemas.microsoft.com/office/drawing/2014/main" id="{8DE038B9-A666-4709-9065-CD507376EB70}"/>
              </a:ext>
            </a:extLst>
          </p:cNvPr>
          <p:cNvSpPr>
            <a:spLocks noGrp="1"/>
          </p:cNvSpPr>
          <p:nvPr>
            <p:ph sz="quarter" idx="4"/>
          </p:nvPr>
        </p:nvSpPr>
        <p:spPr>
          <a:xfrm>
            <a:off x="6172200" y="1232453"/>
            <a:ext cx="5183188" cy="4957210"/>
          </a:xfrm>
        </p:spPr>
        <p:txBody>
          <a:bodyPr>
            <a:normAutofit fontScale="62500" lnSpcReduction="20000"/>
          </a:bodyPr>
          <a:lstStyle/>
          <a:p>
            <a:pPr marL="0" indent="0">
              <a:buNone/>
            </a:pPr>
            <a:r>
              <a:rPr lang="en-GB" dirty="0"/>
              <a:t>This BBC Radio 4 pre-Brexit debate discussed the different opinions on immigration in Britain. Held at Birmingham City University, debaters Professor Paul Collier of Oxford University, David Goodheart, director of the think tank Demos, Nazek Ramadan of Migrant Voice and Susie Symes Chair of the Museum of Immigration and Diversity discussed there different opinions and concerns of immigration. The topic comes in light to the, at the time, recent opinion polls which presented immigration as a high concern. The debaters described the relationships between Immigration and race as well as the impact for migration from other countries to Britain with sub-categories featuring the impact migration has concerning levels of skill, the social class of people moving out of these countries and the reasons for doing so, and the wellbeing of these countries at times of mass migration. The debate at the time was described to be negative as it was mentioned that immigrants were being blamed for the state of the economy with concerns to features such as housing and employment. This programme ties in nicely with the BBC panorama documentary on Immigration as its gives more detail into the opinions of the public pre-Brexit as well as post.</a:t>
            </a:r>
          </a:p>
        </p:txBody>
      </p:sp>
    </p:spTree>
    <p:extLst>
      <p:ext uri="{BB962C8B-B14F-4D97-AF65-F5344CB8AC3E}">
        <p14:creationId xmlns:p14="http://schemas.microsoft.com/office/powerpoint/2010/main" val="390758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491B13A-8D4C-47C3-A4C6-FAEFCAF4D33C}"/>
              </a:ext>
            </a:extLst>
          </p:cNvPr>
          <p:cNvSpPr>
            <a:spLocks noGrp="1"/>
          </p:cNvSpPr>
          <p:nvPr>
            <p:ph type="body" idx="1"/>
          </p:nvPr>
        </p:nvSpPr>
        <p:spPr>
          <a:xfrm>
            <a:off x="839788" y="355946"/>
            <a:ext cx="5157787" cy="823912"/>
          </a:xfrm>
        </p:spPr>
        <p:txBody>
          <a:bodyPr>
            <a:normAutofit fontScale="70000" lnSpcReduction="20000"/>
          </a:bodyPr>
          <a:lstStyle/>
          <a:p>
            <a:r>
              <a:rPr lang="en-GB" dirty="0"/>
              <a:t>Gullestad, M. (2002) </a:t>
            </a:r>
            <a:r>
              <a:rPr lang="en-GB" i="1" dirty="0"/>
              <a:t>Invisible Fences: Egalitarianism, Nationalism and Racism </a:t>
            </a:r>
            <a:r>
              <a:rPr lang="en-GB" dirty="0"/>
              <a:t>Royal Anthropological Institute of Great Britain and Ireland, U.K.</a:t>
            </a:r>
          </a:p>
        </p:txBody>
      </p:sp>
      <p:sp>
        <p:nvSpPr>
          <p:cNvPr id="4" name="Content Placeholder 3">
            <a:extLst>
              <a:ext uri="{FF2B5EF4-FFF2-40B4-BE49-F238E27FC236}">
                <a16:creationId xmlns:a16="http://schemas.microsoft.com/office/drawing/2014/main" id="{90BD7DF0-0639-4AB5-BF9C-A94DE0E76BC0}"/>
              </a:ext>
            </a:extLst>
          </p:cNvPr>
          <p:cNvSpPr>
            <a:spLocks noGrp="1"/>
          </p:cNvSpPr>
          <p:nvPr>
            <p:ph sz="half" idx="2"/>
          </p:nvPr>
        </p:nvSpPr>
        <p:spPr>
          <a:xfrm>
            <a:off x="839788" y="1298713"/>
            <a:ext cx="5157787" cy="4890950"/>
          </a:xfrm>
        </p:spPr>
        <p:txBody>
          <a:bodyPr>
            <a:normAutofit fontScale="62500" lnSpcReduction="20000"/>
          </a:bodyPr>
          <a:lstStyle/>
          <a:p>
            <a:pPr marL="0" indent="0">
              <a:buNone/>
            </a:pPr>
            <a:r>
              <a:rPr lang="en-GB" dirty="0"/>
              <a:t>This study of the opinions of Immigration in Norway, researched by anthropologist Marianne Gullestad comes to the conclusion that due to its national value of equality and harmony among each other, Immigration is seen as a disservice to such values. With emphasis on Muslims and Pakistani Immigrants, such cultures coming into Norway are not welcome as said by examples used by Gullestad. These examples argue that it is of national importance for these immigrants to assimilate to Norwegian values. The article looks at the voices of immigrants who wish to be recognised as Norwegian as well as those who want to practice their own culture along with Norwegian culture. Gullestad explains that the use of certain words in the Norwegian language are partly to blame on why immigrants can be seen in a more negative light, being associated with such things as a ‘guest’ to the ‘host’ nation as well as going so far as ‘intruders’ who are unwanted. This article is my main focus, the other articles I have used such as Harrison (1995) provide clarity and the BBC panorama which provides a similar, more recent comparison.</a:t>
            </a:r>
          </a:p>
        </p:txBody>
      </p:sp>
      <p:sp>
        <p:nvSpPr>
          <p:cNvPr id="5" name="Text Placeholder 4">
            <a:extLst>
              <a:ext uri="{FF2B5EF4-FFF2-40B4-BE49-F238E27FC236}">
                <a16:creationId xmlns:a16="http://schemas.microsoft.com/office/drawing/2014/main" id="{FFF040C5-F17D-42B4-A3F4-39CA0F82493E}"/>
              </a:ext>
            </a:extLst>
          </p:cNvPr>
          <p:cNvSpPr>
            <a:spLocks noGrp="1"/>
          </p:cNvSpPr>
          <p:nvPr>
            <p:ph type="body" sz="quarter" idx="3"/>
          </p:nvPr>
        </p:nvSpPr>
        <p:spPr>
          <a:xfrm>
            <a:off x="6194427" y="355946"/>
            <a:ext cx="5183188" cy="823912"/>
          </a:xfrm>
        </p:spPr>
        <p:txBody>
          <a:bodyPr>
            <a:normAutofit fontScale="70000" lnSpcReduction="20000"/>
          </a:bodyPr>
          <a:lstStyle/>
          <a:p>
            <a:endParaRPr lang="en-GB"/>
          </a:p>
        </p:txBody>
      </p:sp>
      <p:sp>
        <p:nvSpPr>
          <p:cNvPr id="6" name="Content Placeholder 5">
            <a:extLst>
              <a:ext uri="{FF2B5EF4-FFF2-40B4-BE49-F238E27FC236}">
                <a16:creationId xmlns:a16="http://schemas.microsoft.com/office/drawing/2014/main" id="{C33A3DB1-F63F-413C-8E8E-474B13332D07}"/>
              </a:ext>
            </a:extLst>
          </p:cNvPr>
          <p:cNvSpPr>
            <a:spLocks noGrp="1"/>
          </p:cNvSpPr>
          <p:nvPr>
            <p:ph sz="quarter" idx="4"/>
          </p:nvPr>
        </p:nvSpPr>
        <p:spPr>
          <a:xfrm>
            <a:off x="6172200" y="1298713"/>
            <a:ext cx="5183188" cy="4890950"/>
          </a:xfrm>
        </p:spPr>
        <p:txBody>
          <a:bodyPr>
            <a:normAutofit fontScale="62500" lnSpcReduction="20000"/>
          </a:bodyPr>
          <a:lstStyle/>
          <a:p>
            <a:endParaRPr lang="en-GB" dirty="0"/>
          </a:p>
        </p:txBody>
      </p:sp>
    </p:spTree>
    <p:extLst>
      <p:ext uri="{BB962C8B-B14F-4D97-AF65-F5344CB8AC3E}">
        <p14:creationId xmlns:p14="http://schemas.microsoft.com/office/powerpoint/2010/main" val="2950740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AA473-221C-4B36-B487-B356130592C9}"/>
              </a:ext>
            </a:extLst>
          </p:cNvPr>
          <p:cNvSpPr>
            <a:spLocks noGrp="1"/>
          </p:cNvSpPr>
          <p:nvPr>
            <p:ph type="title"/>
          </p:nvPr>
        </p:nvSpPr>
        <p:spPr/>
        <p:txBody>
          <a:bodyPr/>
          <a:lstStyle/>
          <a:p>
            <a:r>
              <a:rPr lang="en-GB" dirty="0"/>
              <a:t>Glossary</a:t>
            </a:r>
          </a:p>
        </p:txBody>
      </p:sp>
      <p:sp>
        <p:nvSpPr>
          <p:cNvPr id="3" name="Content Placeholder 2">
            <a:extLst>
              <a:ext uri="{FF2B5EF4-FFF2-40B4-BE49-F238E27FC236}">
                <a16:creationId xmlns:a16="http://schemas.microsoft.com/office/drawing/2014/main" id="{33824537-BEB7-495C-B18F-1D9C47773EF1}"/>
              </a:ext>
            </a:extLst>
          </p:cNvPr>
          <p:cNvSpPr>
            <a:spLocks noGrp="1"/>
          </p:cNvSpPr>
          <p:nvPr>
            <p:ph idx="1"/>
          </p:nvPr>
        </p:nvSpPr>
        <p:spPr/>
        <p:txBody>
          <a:bodyPr>
            <a:normAutofit fontScale="70000" lnSpcReduction="20000"/>
          </a:bodyPr>
          <a:lstStyle/>
          <a:p>
            <a:r>
              <a:rPr lang="en-GB" dirty="0"/>
              <a:t>Race – Primarily referring to ones biological origin, this term is used as a basis feature to find social identity. It is also a legal characteristic used by the masses to differentiate territories and nations.</a:t>
            </a:r>
          </a:p>
          <a:p>
            <a:r>
              <a:rPr lang="en-GB" dirty="0"/>
              <a:t>Ethnicity – Characteristics based on the culture one is brought up in. These characteristics can include fashion, traditions and culturally unique foods which are developed by the history, environment of origins and that group.</a:t>
            </a:r>
          </a:p>
          <a:p>
            <a:r>
              <a:rPr lang="en-GB" dirty="0"/>
              <a:t>Nationalism – Open, compulsive and sometimes competitive pride for a nation, usually ones own, but can also be the country a family has originated from. Someone who is nationalist strives for the best for their country and show devote allegiance to its leaders and its representative symbols.</a:t>
            </a:r>
          </a:p>
          <a:p>
            <a:r>
              <a:rPr lang="en-GB" dirty="0"/>
              <a:t>Discrimination – As a result of prejudice, treating an individual or group of people differently based on those prejudices. This can be in relation to their skin colour or by the way they present themselves, talk and behave. Usually seen in a negative sense, its counterpart being ‘positive discrimination’.</a:t>
            </a:r>
          </a:p>
          <a:p>
            <a:r>
              <a:rPr lang="en-GB" dirty="0"/>
              <a:t>Racism – treating others differently based on their appearance or place of origin. This is usually negative as assumptions are made which are then acted upon. A racist action can be one of avoidance or assault on the victim.</a:t>
            </a:r>
          </a:p>
        </p:txBody>
      </p:sp>
    </p:spTree>
    <p:extLst>
      <p:ext uri="{BB962C8B-B14F-4D97-AF65-F5344CB8AC3E}">
        <p14:creationId xmlns:p14="http://schemas.microsoft.com/office/powerpoint/2010/main" val="3212539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10D04-C977-4FDA-8CD0-E0EEE7D13D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4E5EC3-17D4-42A1-A33E-6B9F06758C1F}"/>
              </a:ext>
            </a:extLst>
          </p:cNvPr>
          <p:cNvSpPr>
            <a:spLocks noGrp="1"/>
          </p:cNvSpPr>
          <p:nvPr>
            <p:ph idx="1"/>
          </p:nvPr>
        </p:nvSpPr>
        <p:spPr/>
        <p:txBody>
          <a:bodyPr>
            <a:normAutofit fontScale="92500" lnSpcReduction="20000"/>
          </a:bodyPr>
          <a:lstStyle/>
          <a:p>
            <a:r>
              <a:rPr lang="en-GB" dirty="0"/>
              <a:t>Egalitarianism – The ideological belief that all should be equal and harmonious. To achieve this, people within the group should share, give and respect one another as a sign of virtue. This way peace is achieved and communities can have a shared identity.</a:t>
            </a:r>
          </a:p>
          <a:p>
            <a:r>
              <a:rPr lang="en-GB" dirty="0"/>
              <a:t>Xenophobia – The fear of new/ different people. This can be in relation to anyone who isn’t immediate family or it can be in relation to entire ‘races’. Psychologically this can be the starting point of racism and discrimination towards others. </a:t>
            </a:r>
          </a:p>
          <a:p>
            <a:r>
              <a:rPr lang="en-GB" dirty="0"/>
              <a:t>Colonialism – When a superior country takes over another country for its own gains. This takeover is usually hostile but can be peaceful if the country which is being colonised is less developed and can benefit for the colonists technologies. Examples of this include Britain colonising India, Denmark colonising Norway and France colonising Vietnam.  </a:t>
            </a:r>
          </a:p>
        </p:txBody>
      </p:sp>
    </p:spTree>
    <p:extLst>
      <p:ext uri="{BB962C8B-B14F-4D97-AF65-F5344CB8AC3E}">
        <p14:creationId xmlns:p14="http://schemas.microsoft.com/office/powerpoint/2010/main" val="1555212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3270</Words>
  <Application>Microsoft Office PowerPoint</Application>
  <PresentationFormat>Widescreen</PresentationFormat>
  <Paragraphs>88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Presentation</vt:lpstr>
      <vt:lpstr>Anthropology in Context</vt:lpstr>
      <vt:lpstr>Overview</vt:lpstr>
      <vt:lpstr>History of Norway</vt:lpstr>
      <vt:lpstr>Egalitarianism</vt:lpstr>
      <vt:lpstr>Ethnic Opinions</vt:lpstr>
      <vt:lpstr>Examples</vt:lpstr>
      <vt:lpstr>Examples</vt:lpstr>
      <vt:lpstr>Examples</vt:lpstr>
      <vt:lpstr>Public Opinion</vt:lpstr>
      <vt:lpstr>Nationality</vt:lpstr>
      <vt:lpstr>“Decency and Dregs”</vt:lpstr>
      <vt:lpstr>Conclusion</vt:lpstr>
      <vt:lpstr>References</vt:lpstr>
      <vt:lpstr>Annotated Bibliography</vt:lpstr>
      <vt:lpstr>PowerPoint Presentation</vt:lpstr>
      <vt:lpstr>PowerPoint Presentation</vt:lpstr>
      <vt:lpstr>PowerPoint Presentation</vt:lpstr>
      <vt:lpstr>Glossary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Hannah Sparkes</dc:creator>
  <cp:lastModifiedBy>Hannah Sparkes</cp:lastModifiedBy>
  <cp:revision>3</cp:revision>
  <dcterms:created xsi:type="dcterms:W3CDTF">2018-11-16T19:18:36Z</dcterms:created>
  <dcterms:modified xsi:type="dcterms:W3CDTF">2018-11-16T19:40:08Z</dcterms:modified>
</cp:coreProperties>
</file>