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</p:sldMasterIdLst>
  <p:notesMasterIdLst>
    <p:notesMasterId r:id="rId19"/>
  </p:notesMasterIdLst>
  <p:sldIdLst>
    <p:sldId id="401" r:id="rId5"/>
    <p:sldId id="407" r:id="rId6"/>
    <p:sldId id="397" r:id="rId7"/>
    <p:sldId id="394" r:id="rId8"/>
    <p:sldId id="408" r:id="rId9"/>
    <p:sldId id="411" r:id="rId10"/>
    <p:sldId id="412" r:id="rId11"/>
    <p:sldId id="402" r:id="rId12"/>
    <p:sldId id="414" r:id="rId13"/>
    <p:sldId id="415" r:id="rId14"/>
    <p:sldId id="413" r:id="rId15"/>
    <p:sldId id="416" r:id="rId16"/>
    <p:sldId id="417" r:id="rId17"/>
    <p:sldId id="40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1648FE-B6D6-4761-941A-FDAA63A4F7D8}" v="3" dt="2020-11-23T12:53:48.3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6208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Harries" userId="7577eeadb7ca4bd0" providerId="LiveId" clId="{461648FE-B6D6-4761-941A-FDAA63A4F7D8}"/>
    <pc:docChg chg="custSel addSld modSld sldOrd">
      <pc:chgData name="Chloe Harries" userId="7577eeadb7ca4bd0" providerId="LiveId" clId="{461648FE-B6D6-4761-941A-FDAA63A4F7D8}" dt="2020-11-23T15:03:01.827" v="1336"/>
      <pc:docMkLst>
        <pc:docMk/>
      </pc:docMkLst>
      <pc:sldChg chg="modSp mod">
        <pc:chgData name="Chloe Harries" userId="7577eeadb7ca4bd0" providerId="LiveId" clId="{461648FE-B6D6-4761-941A-FDAA63A4F7D8}" dt="2020-11-23T13:53:00.880" v="1334" actId="20577"/>
        <pc:sldMkLst>
          <pc:docMk/>
          <pc:sldMk cId="2074766540" sldId="401"/>
        </pc:sldMkLst>
        <pc:spChg chg="mod">
          <ac:chgData name="Chloe Harries" userId="7577eeadb7ca4bd0" providerId="LiveId" clId="{461648FE-B6D6-4761-941A-FDAA63A4F7D8}" dt="2020-11-23T13:53:00.880" v="1334" actId="20577"/>
          <ac:spMkLst>
            <pc:docMk/>
            <pc:sldMk cId="2074766540" sldId="401"/>
            <ac:spMk id="2" creationId="{B138CF5B-E8DE-48F3-9581-51BBEC47AE73}"/>
          </ac:spMkLst>
        </pc:spChg>
      </pc:sldChg>
      <pc:sldChg chg="modSp mod">
        <pc:chgData name="Chloe Harries" userId="7577eeadb7ca4bd0" providerId="LiveId" clId="{461648FE-B6D6-4761-941A-FDAA63A4F7D8}" dt="2020-11-23T12:41:10.396" v="514" actId="115"/>
        <pc:sldMkLst>
          <pc:docMk/>
          <pc:sldMk cId="835439570" sldId="413"/>
        </pc:sldMkLst>
        <pc:spChg chg="mod">
          <ac:chgData name="Chloe Harries" userId="7577eeadb7ca4bd0" providerId="LiveId" clId="{461648FE-B6D6-4761-941A-FDAA63A4F7D8}" dt="2020-11-23T12:41:10.396" v="514" actId="115"/>
          <ac:spMkLst>
            <pc:docMk/>
            <pc:sldMk cId="835439570" sldId="413"/>
            <ac:spMk id="6" creationId="{371770C1-2986-4925-A7A9-598470F1C23C}"/>
          </ac:spMkLst>
        </pc:spChg>
      </pc:sldChg>
      <pc:sldChg chg="delSp modSp new mod">
        <pc:chgData name="Chloe Harries" userId="7577eeadb7ca4bd0" providerId="LiveId" clId="{461648FE-B6D6-4761-941A-FDAA63A4F7D8}" dt="2020-11-23T12:40:24.908" v="512" actId="113"/>
        <pc:sldMkLst>
          <pc:docMk/>
          <pc:sldMk cId="1989110729" sldId="416"/>
        </pc:sldMkLst>
        <pc:spChg chg="mod">
          <ac:chgData name="Chloe Harries" userId="7577eeadb7ca4bd0" providerId="LiveId" clId="{461648FE-B6D6-4761-941A-FDAA63A4F7D8}" dt="2020-11-23T12:39:42.794" v="502" actId="1076"/>
          <ac:spMkLst>
            <pc:docMk/>
            <pc:sldMk cId="1989110729" sldId="416"/>
            <ac:spMk id="2" creationId="{7F6C82D1-A53F-4BA3-844D-60F40F7F053A}"/>
          </ac:spMkLst>
        </pc:spChg>
        <pc:spChg chg="mod">
          <ac:chgData name="Chloe Harries" userId="7577eeadb7ca4bd0" providerId="LiveId" clId="{461648FE-B6D6-4761-941A-FDAA63A4F7D8}" dt="2020-11-23T12:40:24.908" v="512" actId="113"/>
          <ac:spMkLst>
            <pc:docMk/>
            <pc:sldMk cId="1989110729" sldId="416"/>
            <ac:spMk id="3" creationId="{C7D21203-BDF7-4877-962B-E2AAD8569B21}"/>
          </ac:spMkLst>
        </pc:spChg>
        <pc:spChg chg="del">
          <ac:chgData name="Chloe Harries" userId="7577eeadb7ca4bd0" providerId="LiveId" clId="{461648FE-B6D6-4761-941A-FDAA63A4F7D8}" dt="2020-11-23T12:40:14.459" v="509" actId="478"/>
          <ac:spMkLst>
            <pc:docMk/>
            <pc:sldMk cId="1989110729" sldId="416"/>
            <ac:spMk id="4" creationId="{4B0BBB95-BA8A-4411-84BD-370706AF1B50}"/>
          </ac:spMkLst>
        </pc:spChg>
        <pc:spChg chg="del">
          <ac:chgData name="Chloe Harries" userId="7577eeadb7ca4bd0" providerId="LiveId" clId="{461648FE-B6D6-4761-941A-FDAA63A4F7D8}" dt="2020-11-23T12:40:18.376" v="510" actId="478"/>
          <ac:spMkLst>
            <pc:docMk/>
            <pc:sldMk cId="1989110729" sldId="416"/>
            <ac:spMk id="5" creationId="{90D14588-B0AD-4F72-BA6F-319C11594A82}"/>
          </ac:spMkLst>
        </pc:spChg>
        <pc:spChg chg="del">
          <ac:chgData name="Chloe Harries" userId="7577eeadb7ca4bd0" providerId="LiveId" clId="{461648FE-B6D6-4761-941A-FDAA63A4F7D8}" dt="2020-11-23T12:40:20.629" v="511" actId="478"/>
          <ac:spMkLst>
            <pc:docMk/>
            <pc:sldMk cId="1989110729" sldId="416"/>
            <ac:spMk id="6" creationId="{AA1350ED-787A-4622-8DEF-636134D2EB56}"/>
          </ac:spMkLst>
        </pc:spChg>
      </pc:sldChg>
      <pc:sldChg chg="addSp delSp modSp new mod ord">
        <pc:chgData name="Chloe Harries" userId="7577eeadb7ca4bd0" providerId="LiveId" clId="{461648FE-B6D6-4761-941A-FDAA63A4F7D8}" dt="2020-11-23T15:03:01.827" v="1336"/>
        <pc:sldMkLst>
          <pc:docMk/>
          <pc:sldMk cId="1713540640" sldId="417"/>
        </pc:sldMkLst>
        <pc:spChg chg="mod">
          <ac:chgData name="Chloe Harries" userId="7577eeadb7ca4bd0" providerId="LiveId" clId="{461648FE-B6D6-4761-941A-FDAA63A4F7D8}" dt="2020-11-23T12:43:11.177" v="587" actId="1076"/>
          <ac:spMkLst>
            <pc:docMk/>
            <pc:sldMk cId="1713540640" sldId="417"/>
            <ac:spMk id="2" creationId="{C908CB2F-58BF-42B0-9C7D-91E18879B930}"/>
          </ac:spMkLst>
        </pc:spChg>
        <pc:spChg chg="mod">
          <ac:chgData name="Chloe Harries" userId="7577eeadb7ca4bd0" providerId="LiveId" clId="{461648FE-B6D6-4761-941A-FDAA63A4F7D8}" dt="2020-11-23T12:46:38.470" v="620" actId="113"/>
          <ac:spMkLst>
            <pc:docMk/>
            <pc:sldMk cId="1713540640" sldId="417"/>
            <ac:spMk id="3" creationId="{97856285-9968-403B-8071-65B9ABB65E5E}"/>
          </ac:spMkLst>
        </pc:spChg>
        <pc:spChg chg="del">
          <ac:chgData name="Chloe Harries" userId="7577eeadb7ca4bd0" providerId="LiveId" clId="{461648FE-B6D6-4761-941A-FDAA63A4F7D8}" dt="2020-11-23T12:51:50.380" v="1233" actId="478"/>
          <ac:spMkLst>
            <pc:docMk/>
            <pc:sldMk cId="1713540640" sldId="417"/>
            <ac:spMk id="4" creationId="{3F1F77DB-841C-4C5C-9AC1-AA8E89E1C410}"/>
          </ac:spMkLst>
        </pc:spChg>
        <pc:spChg chg="del">
          <ac:chgData name="Chloe Harries" userId="7577eeadb7ca4bd0" providerId="LiveId" clId="{461648FE-B6D6-4761-941A-FDAA63A4F7D8}" dt="2020-11-23T12:51:53.043" v="1234" actId="478"/>
          <ac:spMkLst>
            <pc:docMk/>
            <pc:sldMk cId="1713540640" sldId="417"/>
            <ac:spMk id="5" creationId="{8CF3776C-08DC-4790-B9A1-6FB52D7A2A24}"/>
          </ac:spMkLst>
        </pc:spChg>
        <pc:spChg chg="del">
          <ac:chgData name="Chloe Harries" userId="7577eeadb7ca4bd0" providerId="LiveId" clId="{461648FE-B6D6-4761-941A-FDAA63A4F7D8}" dt="2020-11-23T12:51:56.155" v="1235" actId="478"/>
          <ac:spMkLst>
            <pc:docMk/>
            <pc:sldMk cId="1713540640" sldId="417"/>
            <ac:spMk id="6" creationId="{16B8CD87-1D20-409D-8267-CBE4D745F4E0}"/>
          </ac:spMkLst>
        </pc:spChg>
        <pc:spChg chg="add mod">
          <ac:chgData name="Chloe Harries" userId="7577eeadb7ca4bd0" providerId="LiveId" clId="{461648FE-B6D6-4761-941A-FDAA63A4F7D8}" dt="2020-11-23T12:50:16.203" v="965" actId="14100"/>
          <ac:spMkLst>
            <pc:docMk/>
            <pc:sldMk cId="1713540640" sldId="417"/>
            <ac:spMk id="7" creationId="{71D4EC66-F0F4-44D7-81D7-4D94C186D411}"/>
          </ac:spMkLst>
        </pc:spChg>
        <pc:spChg chg="add mod">
          <ac:chgData name="Chloe Harries" userId="7577eeadb7ca4bd0" providerId="LiveId" clId="{461648FE-B6D6-4761-941A-FDAA63A4F7D8}" dt="2020-11-23T12:51:47.208" v="1232" actId="1076"/>
          <ac:spMkLst>
            <pc:docMk/>
            <pc:sldMk cId="1713540640" sldId="417"/>
            <ac:spMk id="8" creationId="{38B2C347-846D-43DF-8FA6-D73E27A530B4}"/>
          </ac:spMkLst>
        </pc:spChg>
        <pc:spChg chg="add mod">
          <ac:chgData name="Chloe Harries" userId="7577eeadb7ca4bd0" providerId="LiveId" clId="{461648FE-B6D6-4761-941A-FDAA63A4F7D8}" dt="2020-11-23T12:54:16.493" v="1326" actId="1076"/>
          <ac:spMkLst>
            <pc:docMk/>
            <pc:sldMk cId="1713540640" sldId="417"/>
            <ac:spMk id="15" creationId="{2C0473AB-2DC4-49EF-8600-9C41B2A729CC}"/>
          </ac:spMkLst>
        </pc:spChg>
        <pc:cxnChg chg="add mod">
          <ac:chgData name="Chloe Harries" userId="7577eeadb7ca4bd0" providerId="LiveId" clId="{461648FE-B6D6-4761-941A-FDAA63A4F7D8}" dt="2020-11-23T12:52:44.865" v="1240" actId="14100"/>
          <ac:cxnSpMkLst>
            <pc:docMk/>
            <pc:sldMk cId="1713540640" sldId="417"/>
            <ac:cxnSpMk id="10" creationId="{3B2BC5DF-49F3-4A7B-8463-7D58F588ADBE}"/>
          </ac:cxnSpMkLst>
        </pc:cxnChg>
        <pc:cxnChg chg="add mod">
          <ac:chgData name="Chloe Harries" userId="7577eeadb7ca4bd0" providerId="LiveId" clId="{461648FE-B6D6-4761-941A-FDAA63A4F7D8}" dt="2020-11-23T12:53:36.617" v="1242" actId="13822"/>
          <ac:cxnSpMkLst>
            <pc:docMk/>
            <pc:sldMk cId="1713540640" sldId="417"/>
            <ac:cxnSpMk id="14" creationId="{8A758163-D3FE-4954-B716-EFB638AA18EF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DB726F-1635-4558-8E44-52685DE3FC3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378C4F1-A8A5-47A9-A472-A4489CB52E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Answer the question </a:t>
          </a:r>
          <a:r>
            <a:rPr lang="en-US" b="1" dirty="0"/>
            <a:t>‘Working with others in Healthcare’</a:t>
          </a:r>
        </a:p>
      </dgm:t>
    </dgm:pt>
    <dgm:pt modelId="{90B17A0D-334A-4B0A-A12E-214976B171BE}" type="parTrans" cxnId="{AE7A5982-F053-4FF4-8131-B14F9D720515}">
      <dgm:prSet/>
      <dgm:spPr/>
      <dgm:t>
        <a:bodyPr/>
        <a:lstStyle/>
        <a:p>
          <a:endParaRPr lang="en-US"/>
        </a:p>
      </dgm:t>
    </dgm:pt>
    <dgm:pt modelId="{BC1CCD56-7511-457C-8ADB-8EA1094F0D20}" type="sibTrans" cxnId="{AE7A5982-F053-4FF4-8131-B14F9D720515}">
      <dgm:prSet/>
      <dgm:spPr/>
      <dgm:t>
        <a:bodyPr/>
        <a:lstStyle/>
        <a:p>
          <a:endParaRPr lang="en-US"/>
        </a:p>
      </dgm:t>
    </dgm:pt>
    <dgm:pt modelId="{3124FB39-984D-4EB6-9DFE-63EB9A0786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Understand the requirements which are expected in the 7 - minute presentation assessment </a:t>
          </a:r>
        </a:p>
      </dgm:t>
    </dgm:pt>
    <dgm:pt modelId="{F56711B3-A002-48EA-AB1A-A60D07758075}" type="parTrans" cxnId="{6E85A52B-1874-4B67-A4A6-2E0B93429E11}">
      <dgm:prSet/>
      <dgm:spPr/>
      <dgm:t>
        <a:bodyPr/>
        <a:lstStyle/>
        <a:p>
          <a:endParaRPr lang="en-US"/>
        </a:p>
      </dgm:t>
    </dgm:pt>
    <dgm:pt modelId="{50980BEF-6864-4254-9A79-8B78C9078FCE}" type="sibTrans" cxnId="{6E85A52B-1874-4B67-A4A6-2E0B93429E11}">
      <dgm:prSet/>
      <dgm:spPr/>
      <dgm:t>
        <a:bodyPr/>
        <a:lstStyle/>
        <a:p>
          <a:endParaRPr lang="en-US"/>
        </a:p>
      </dgm:t>
    </dgm:pt>
    <dgm:pt modelId="{5B2C9062-8FE6-4614-A4F5-C1112E348BE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 err="1"/>
            <a:t>Analyse</a:t>
          </a:r>
          <a:r>
            <a:rPr lang="en-US" dirty="0"/>
            <a:t> the assignment brief and search for supporting literature</a:t>
          </a:r>
        </a:p>
      </dgm:t>
    </dgm:pt>
    <dgm:pt modelId="{A8B17934-5A5B-44F5-BB9E-7A639A26B77E}" type="parTrans" cxnId="{D6696590-BC49-47D6-BE38-54F29A2F0CCA}">
      <dgm:prSet/>
      <dgm:spPr/>
      <dgm:t>
        <a:bodyPr/>
        <a:lstStyle/>
        <a:p>
          <a:endParaRPr lang="en-US"/>
        </a:p>
      </dgm:t>
    </dgm:pt>
    <dgm:pt modelId="{41DC7726-8B52-423D-8FD0-E8763F8B943A}" type="sibTrans" cxnId="{D6696590-BC49-47D6-BE38-54F29A2F0CCA}">
      <dgm:prSet/>
      <dgm:spPr/>
      <dgm:t>
        <a:bodyPr/>
        <a:lstStyle/>
        <a:p>
          <a:endParaRPr lang="en-US"/>
        </a:p>
      </dgm:t>
    </dgm:pt>
    <dgm:pt modelId="{02483D54-50D5-4581-80C7-1A82A5E8B1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To develop the assignment question and apply the preparation to the presentation</a:t>
          </a:r>
        </a:p>
      </dgm:t>
    </dgm:pt>
    <dgm:pt modelId="{A34EEC0A-7A64-4F14-8E73-5F5A1B13B906}" type="parTrans" cxnId="{6CF51CE0-9C96-404F-831B-9F374257E624}">
      <dgm:prSet/>
      <dgm:spPr/>
      <dgm:t>
        <a:bodyPr/>
        <a:lstStyle/>
        <a:p>
          <a:endParaRPr lang="en-US"/>
        </a:p>
      </dgm:t>
    </dgm:pt>
    <dgm:pt modelId="{3DB811F4-E8D1-4E0E-98FB-1D781FFAA6E4}" type="sibTrans" cxnId="{6CF51CE0-9C96-404F-831B-9F374257E624}">
      <dgm:prSet/>
      <dgm:spPr/>
      <dgm:t>
        <a:bodyPr/>
        <a:lstStyle/>
        <a:p>
          <a:endParaRPr lang="en-US"/>
        </a:p>
      </dgm:t>
    </dgm:pt>
    <dgm:pt modelId="{155EC79D-229C-4048-AA05-0338253471B1}" type="pres">
      <dgm:prSet presAssocID="{59DB726F-1635-4558-8E44-52685DE3FC3E}" presName="root" presStyleCnt="0">
        <dgm:presLayoutVars>
          <dgm:dir/>
          <dgm:resizeHandles val="exact"/>
        </dgm:presLayoutVars>
      </dgm:prSet>
      <dgm:spPr/>
    </dgm:pt>
    <dgm:pt modelId="{676F06E5-D88E-43E2-94CD-3C43C2C67D01}" type="pres">
      <dgm:prSet presAssocID="{9378C4F1-A8A5-47A9-A472-A4489CB52E88}" presName="compNode" presStyleCnt="0"/>
      <dgm:spPr/>
    </dgm:pt>
    <dgm:pt modelId="{A8404C7B-9060-44F7-8217-5995470F0B66}" type="pres">
      <dgm:prSet presAssocID="{9378C4F1-A8A5-47A9-A472-A4489CB52E88}" presName="bgRect" presStyleLbl="bgShp" presStyleIdx="0" presStyleCnt="4"/>
      <dgm:spPr/>
    </dgm:pt>
    <dgm:pt modelId="{B851F694-0512-4982-8B6E-5AFF118B167B}" type="pres">
      <dgm:prSet presAssocID="{9378C4F1-A8A5-47A9-A472-A4489CB52E8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E659557-5B29-4AAA-A857-C957DD7E6A2F}" type="pres">
      <dgm:prSet presAssocID="{9378C4F1-A8A5-47A9-A472-A4489CB52E88}" presName="spaceRect" presStyleCnt="0"/>
      <dgm:spPr/>
    </dgm:pt>
    <dgm:pt modelId="{D8794AB5-B753-4FAF-8C72-F035EE29173A}" type="pres">
      <dgm:prSet presAssocID="{9378C4F1-A8A5-47A9-A472-A4489CB52E88}" presName="parTx" presStyleLbl="revTx" presStyleIdx="0" presStyleCnt="4">
        <dgm:presLayoutVars>
          <dgm:chMax val="0"/>
          <dgm:chPref val="0"/>
        </dgm:presLayoutVars>
      </dgm:prSet>
      <dgm:spPr/>
    </dgm:pt>
    <dgm:pt modelId="{D5499F88-FD42-49A6-9CBB-E0842236468E}" type="pres">
      <dgm:prSet presAssocID="{BC1CCD56-7511-457C-8ADB-8EA1094F0D20}" presName="sibTrans" presStyleCnt="0"/>
      <dgm:spPr/>
    </dgm:pt>
    <dgm:pt modelId="{239374D9-BF58-46F5-A526-CEC372C41303}" type="pres">
      <dgm:prSet presAssocID="{3124FB39-984D-4EB6-9DFE-63EB9A07860B}" presName="compNode" presStyleCnt="0"/>
      <dgm:spPr/>
    </dgm:pt>
    <dgm:pt modelId="{EDFC2EA0-0762-4EE8-8511-3271E98B4369}" type="pres">
      <dgm:prSet presAssocID="{3124FB39-984D-4EB6-9DFE-63EB9A07860B}" presName="bgRect" presStyleLbl="bgShp" presStyleIdx="1" presStyleCnt="4"/>
      <dgm:spPr/>
    </dgm:pt>
    <dgm:pt modelId="{AC53E94E-DC9C-476D-B7E7-9A5C524CABFD}" type="pres">
      <dgm:prSet presAssocID="{3124FB39-984D-4EB6-9DFE-63EB9A07860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6C3025E0-DF62-45E0-B9FA-9F1C5B541E71}" type="pres">
      <dgm:prSet presAssocID="{3124FB39-984D-4EB6-9DFE-63EB9A07860B}" presName="spaceRect" presStyleCnt="0"/>
      <dgm:spPr/>
    </dgm:pt>
    <dgm:pt modelId="{6C84C27C-2C0C-44C4-82BB-97DC18446245}" type="pres">
      <dgm:prSet presAssocID="{3124FB39-984D-4EB6-9DFE-63EB9A07860B}" presName="parTx" presStyleLbl="revTx" presStyleIdx="1" presStyleCnt="4">
        <dgm:presLayoutVars>
          <dgm:chMax val="0"/>
          <dgm:chPref val="0"/>
        </dgm:presLayoutVars>
      </dgm:prSet>
      <dgm:spPr/>
    </dgm:pt>
    <dgm:pt modelId="{5B1D4DEC-FDDB-4EEA-9CF9-DEC7DEE6B111}" type="pres">
      <dgm:prSet presAssocID="{50980BEF-6864-4254-9A79-8B78C9078FCE}" presName="sibTrans" presStyleCnt="0"/>
      <dgm:spPr/>
    </dgm:pt>
    <dgm:pt modelId="{436F6A61-8AEB-42CE-B803-06C9A9A7A782}" type="pres">
      <dgm:prSet presAssocID="{5B2C9062-8FE6-4614-A4F5-C1112E348BEF}" presName="compNode" presStyleCnt="0"/>
      <dgm:spPr/>
    </dgm:pt>
    <dgm:pt modelId="{E4CA5238-0FAA-41C9-848C-D7A7DCE7432F}" type="pres">
      <dgm:prSet presAssocID="{5B2C9062-8FE6-4614-A4F5-C1112E348BEF}" presName="bgRect" presStyleLbl="bgShp" presStyleIdx="2" presStyleCnt="4"/>
      <dgm:spPr/>
    </dgm:pt>
    <dgm:pt modelId="{10955A3F-9C45-499B-AB58-382CEC66DB48}" type="pres">
      <dgm:prSet presAssocID="{5B2C9062-8FE6-4614-A4F5-C1112E348BE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1EFBFB5-ECDF-4ABD-A736-9602380F27B7}" type="pres">
      <dgm:prSet presAssocID="{5B2C9062-8FE6-4614-A4F5-C1112E348BEF}" presName="spaceRect" presStyleCnt="0"/>
      <dgm:spPr/>
    </dgm:pt>
    <dgm:pt modelId="{52376C17-4D65-4CDE-A439-4428526FB2A9}" type="pres">
      <dgm:prSet presAssocID="{5B2C9062-8FE6-4614-A4F5-C1112E348BEF}" presName="parTx" presStyleLbl="revTx" presStyleIdx="2" presStyleCnt="4">
        <dgm:presLayoutVars>
          <dgm:chMax val="0"/>
          <dgm:chPref val="0"/>
        </dgm:presLayoutVars>
      </dgm:prSet>
      <dgm:spPr/>
    </dgm:pt>
    <dgm:pt modelId="{C1922BB2-FF0E-474F-AC5C-8C2F44CFAA44}" type="pres">
      <dgm:prSet presAssocID="{41DC7726-8B52-423D-8FD0-E8763F8B943A}" presName="sibTrans" presStyleCnt="0"/>
      <dgm:spPr/>
    </dgm:pt>
    <dgm:pt modelId="{F6482E20-4D80-4E55-A3DF-0C7D22E311FB}" type="pres">
      <dgm:prSet presAssocID="{02483D54-50D5-4581-80C7-1A82A5E8B1F2}" presName="compNode" presStyleCnt="0"/>
      <dgm:spPr/>
    </dgm:pt>
    <dgm:pt modelId="{EC64593B-52BB-4EEA-80DD-E7DF7DDF6BE9}" type="pres">
      <dgm:prSet presAssocID="{02483D54-50D5-4581-80C7-1A82A5E8B1F2}" presName="bgRect" presStyleLbl="bgShp" presStyleIdx="3" presStyleCnt="4"/>
      <dgm:spPr/>
    </dgm:pt>
    <dgm:pt modelId="{B8F094D7-6EF2-4F10-A903-6A64C9D17765}" type="pres">
      <dgm:prSet presAssocID="{02483D54-50D5-4581-80C7-1A82A5E8B1F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5C8357C-0806-4365-821F-EEB1B52FE54B}" type="pres">
      <dgm:prSet presAssocID="{02483D54-50D5-4581-80C7-1A82A5E8B1F2}" presName="spaceRect" presStyleCnt="0"/>
      <dgm:spPr/>
    </dgm:pt>
    <dgm:pt modelId="{63C37AFC-E694-43B6-9919-D5B83B001E4C}" type="pres">
      <dgm:prSet presAssocID="{02483D54-50D5-4581-80C7-1A82A5E8B1F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E85A52B-1874-4B67-A4A6-2E0B93429E11}" srcId="{59DB726F-1635-4558-8E44-52685DE3FC3E}" destId="{3124FB39-984D-4EB6-9DFE-63EB9A07860B}" srcOrd="1" destOrd="0" parTransId="{F56711B3-A002-48EA-AB1A-A60D07758075}" sibTransId="{50980BEF-6864-4254-9A79-8B78C9078FCE}"/>
    <dgm:cxn modelId="{FCF6A463-D31E-4042-B0A3-95E101D3A4E0}" type="presOf" srcId="{02483D54-50D5-4581-80C7-1A82A5E8B1F2}" destId="{63C37AFC-E694-43B6-9919-D5B83B001E4C}" srcOrd="0" destOrd="0" presId="urn:microsoft.com/office/officeart/2018/2/layout/IconVerticalSolidList"/>
    <dgm:cxn modelId="{38157259-2877-4E16-BA15-4761E37050CE}" type="presOf" srcId="{5B2C9062-8FE6-4614-A4F5-C1112E348BEF}" destId="{52376C17-4D65-4CDE-A439-4428526FB2A9}" srcOrd="0" destOrd="0" presId="urn:microsoft.com/office/officeart/2018/2/layout/IconVerticalSolidList"/>
    <dgm:cxn modelId="{AE7A5982-F053-4FF4-8131-B14F9D720515}" srcId="{59DB726F-1635-4558-8E44-52685DE3FC3E}" destId="{9378C4F1-A8A5-47A9-A472-A4489CB52E88}" srcOrd="0" destOrd="0" parTransId="{90B17A0D-334A-4B0A-A12E-214976B171BE}" sibTransId="{BC1CCD56-7511-457C-8ADB-8EA1094F0D20}"/>
    <dgm:cxn modelId="{D6696590-BC49-47D6-BE38-54F29A2F0CCA}" srcId="{59DB726F-1635-4558-8E44-52685DE3FC3E}" destId="{5B2C9062-8FE6-4614-A4F5-C1112E348BEF}" srcOrd="2" destOrd="0" parTransId="{A8B17934-5A5B-44F5-BB9E-7A639A26B77E}" sibTransId="{41DC7726-8B52-423D-8FD0-E8763F8B943A}"/>
    <dgm:cxn modelId="{A5C296B0-F6C1-4218-9856-278DDECF3F2C}" type="presOf" srcId="{59DB726F-1635-4558-8E44-52685DE3FC3E}" destId="{155EC79D-229C-4048-AA05-0338253471B1}" srcOrd="0" destOrd="0" presId="urn:microsoft.com/office/officeart/2018/2/layout/IconVerticalSolidList"/>
    <dgm:cxn modelId="{1B55BFD2-26FA-4864-BE35-3FA230ED0C59}" type="presOf" srcId="{9378C4F1-A8A5-47A9-A472-A4489CB52E88}" destId="{D8794AB5-B753-4FAF-8C72-F035EE29173A}" srcOrd="0" destOrd="0" presId="urn:microsoft.com/office/officeart/2018/2/layout/IconVerticalSolidList"/>
    <dgm:cxn modelId="{2B2B8ADD-B96E-4FF5-9BF4-D57DB4053F73}" type="presOf" srcId="{3124FB39-984D-4EB6-9DFE-63EB9A07860B}" destId="{6C84C27C-2C0C-44C4-82BB-97DC18446245}" srcOrd="0" destOrd="0" presId="urn:microsoft.com/office/officeart/2018/2/layout/IconVerticalSolidList"/>
    <dgm:cxn modelId="{6CF51CE0-9C96-404F-831B-9F374257E624}" srcId="{59DB726F-1635-4558-8E44-52685DE3FC3E}" destId="{02483D54-50D5-4581-80C7-1A82A5E8B1F2}" srcOrd="3" destOrd="0" parTransId="{A34EEC0A-7A64-4F14-8E73-5F5A1B13B906}" sibTransId="{3DB811F4-E8D1-4E0E-98FB-1D781FFAA6E4}"/>
    <dgm:cxn modelId="{A19E2B64-C64B-47D8-8BCB-5D633CE6B525}" type="presParOf" srcId="{155EC79D-229C-4048-AA05-0338253471B1}" destId="{676F06E5-D88E-43E2-94CD-3C43C2C67D01}" srcOrd="0" destOrd="0" presId="urn:microsoft.com/office/officeart/2018/2/layout/IconVerticalSolidList"/>
    <dgm:cxn modelId="{3DC8A21B-2B67-4C42-AAEB-9BF75773420E}" type="presParOf" srcId="{676F06E5-D88E-43E2-94CD-3C43C2C67D01}" destId="{A8404C7B-9060-44F7-8217-5995470F0B66}" srcOrd="0" destOrd="0" presId="urn:microsoft.com/office/officeart/2018/2/layout/IconVerticalSolidList"/>
    <dgm:cxn modelId="{CA460D4E-9123-4583-A554-F0646C8273B8}" type="presParOf" srcId="{676F06E5-D88E-43E2-94CD-3C43C2C67D01}" destId="{B851F694-0512-4982-8B6E-5AFF118B167B}" srcOrd="1" destOrd="0" presId="urn:microsoft.com/office/officeart/2018/2/layout/IconVerticalSolidList"/>
    <dgm:cxn modelId="{A8368A43-637D-4EC9-9962-C14201DDDC96}" type="presParOf" srcId="{676F06E5-D88E-43E2-94CD-3C43C2C67D01}" destId="{8E659557-5B29-4AAA-A857-C957DD7E6A2F}" srcOrd="2" destOrd="0" presId="urn:microsoft.com/office/officeart/2018/2/layout/IconVerticalSolidList"/>
    <dgm:cxn modelId="{7307CA38-1FD3-4905-B6E8-52A1F0EEAD56}" type="presParOf" srcId="{676F06E5-D88E-43E2-94CD-3C43C2C67D01}" destId="{D8794AB5-B753-4FAF-8C72-F035EE29173A}" srcOrd="3" destOrd="0" presId="urn:microsoft.com/office/officeart/2018/2/layout/IconVerticalSolidList"/>
    <dgm:cxn modelId="{EE049D24-5829-451B-9198-35529B9DE021}" type="presParOf" srcId="{155EC79D-229C-4048-AA05-0338253471B1}" destId="{D5499F88-FD42-49A6-9CBB-E0842236468E}" srcOrd="1" destOrd="0" presId="urn:microsoft.com/office/officeart/2018/2/layout/IconVerticalSolidList"/>
    <dgm:cxn modelId="{176AC2F8-453A-4098-91C1-3CACDAFD84A0}" type="presParOf" srcId="{155EC79D-229C-4048-AA05-0338253471B1}" destId="{239374D9-BF58-46F5-A526-CEC372C41303}" srcOrd="2" destOrd="0" presId="urn:microsoft.com/office/officeart/2018/2/layout/IconVerticalSolidList"/>
    <dgm:cxn modelId="{D08D9F36-5527-40EA-8A57-566BBE9CCBBA}" type="presParOf" srcId="{239374D9-BF58-46F5-A526-CEC372C41303}" destId="{EDFC2EA0-0762-4EE8-8511-3271E98B4369}" srcOrd="0" destOrd="0" presId="urn:microsoft.com/office/officeart/2018/2/layout/IconVerticalSolidList"/>
    <dgm:cxn modelId="{DDF9EDF3-D2EF-4751-8D19-7FA9634D6732}" type="presParOf" srcId="{239374D9-BF58-46F5-A526-CEC372C41303}" destId="{AC53E94E-DC9C-476D-B7E7-9A5C524CABFD}" srcOrd="1" destOrd="0" presId="urn:microsoft.com/office/officeart/2018/2/layout/IconVerticalSolidList"/>
    <dgm:cxn modelId="{F8A6549C-3CEA-4C69-9FB6-CAC1EAD83DE7}" type="presParOf" srcId="{239374D9-BF58-46F5-A526-CEC372C41303}" destId="{6C3025E0-DF62-45E0-B9FA-9F1C5B541E71}" srcOrd="2" destOrd="0" presId="urn:microsoft.com/office/officeart/2018/2/layout/IconVerticalSolidList"/>
    <dgm:cxn modelId="{3812E08F-7382-42B1-85EA-9CFA1471AA01}" type="presParOf" srcId="{239374D9-BF58-46F5-A526-CEC372C41303}" destId="{6C84C27C-2C0C-44C4-82BB-97DC18446245}" srcOrd="3" destOrd="0" presId="urn:microsoft.com/office/officeart/2018/2/layout/IconVerticalSolidList"/>
    <dgm:cxn modelId="{A2079F61-B350-4E92-B506-5BBF0F1A0BBF}" type="presParOf" srcId="{155EC79D-229C-4048-AA05-0338253471B1}" destId="{5B1D4DEC-FDDB-4EEA-9CF9-DEC7DEE6B111}" srcOrd="3" destOrd="0" presId="urn:microsoft.com/office/officeart/2018/2/layout/IconVerticalSolidList"/>
    <dgm:cxn modelId="{F038A8FC-A6B2-4772-B9AE-687CE3AEB52E}" type="presParOf" srcId="{155EC79D-229C-4048-AA05-0338253471B1}" destId="{436F6A61-8AEB-42CE-B803-06C9A9A7A782}" srcOrd="4" destOrd="0" presId="urn:microsoft.com/office/officeart/2018/2/layout/IconVerticalSolidList"/>
    <dgm:cxn modelId="{1D45DAC2-CE5A-4782-949D-4595CDB4E036}" type="presParOf" srcId="{436F6A61-8AEB-42CE-B803-06C9A9A7A782}" destId="{E4CA5238-0FAA-41C9-848C-D7A7DCE7432F}" srcOrd="0" destOrd="0" presId="urn:microsoft.com/office/officeart/2018/2/layout/IconVerticalSolidList"/>
    <dgm:cxn modelId="{94515DBC-0D50-40F6-AA9A-B7C152585DC2}" type="presParOf" srcId="{436F6A61-8AEB-42CE-B803-06C9A9A7A782}" destId="{10955A3F-9C45-499B-AB58-382CEC66DB48}" srcOrd="1" destOrd="0" presId="urn:microsoft.com/office/officeart/2018/2/layout/IconVerticalSolidList"/>
    <dgm:cxn modelId="{ABF4EC74-E57D-4021-8138-2CAC66436A49}" type="presParOf" srcId="{436F6A61-8AEB-42CE-B803-06C9A9A7A782}" destId="{F1EFBFB5-ECDF-4ABD-A736-9602380F27B7}" srcOrd="2" destOrd="0" presId="urn:microsoft.com/office/officeart/2018/2/layout/IconVerticalSolidList"/>
    <dgm:cxn modelId="{3A677BD2-9E89-4C07-A5F7-52C9E075A21E}" type="presParOf" srcId="{436F6A61-8AEB-42CE-B803-06C9A9A7A782}" destId="{52376C17-4D65-4CDE-A439-4428526FB2A9}" srcOrd="3" destOrd="0" presId="urn:microsoft.com/office/officeart/2018/2/layout/IconVerticalSolidList"/>
    <dgm:cxn modelId="{C401A117-1E91-4C39-924C-69ACB42E817A}" type="presParOf" srcId="{155EC79D-229C-4048-AA05-0338253471B1}" destId="{C1922BB2-FF0E-474F-AC5C-8C2F44CFAA44}" srcOrd="5" destOrd="0" presId="urn:microsoft.com/office/officeart/2018/2/layout/IconVerticalSolidList"/>
    <dgm:cxn modelId="{ED43A3A7-7096-4842-B4BA-F247AB30E6C5}" type="presParOf" srcId="{155EC79D-229C-4048-AA05-0338253471B1}" destId="{F6482E20-4D80-4E55-A3DF-0C7D22E311FB}" srcOrd="6" destOrd="0" presId="urn:microsoft.com/office/officeart/2018/2/layout/IconVerticalSolidList"/>
    <dgm:cxn modelId="{D764D040-1A62-46AC-A3EC-6FC4F2AD1DDC}" type="presParOf" srcId="{F6482E20-4D80-4E55-A3DF-0C7D22E311FB}" destId="{EC64593B-52BB-4EEA-80DD-E7DF7DDF6BE9}" srcOrd="0" destOrd="0" presId="urn:microsoft.com/office/officeart/2018/2/layout/IconVerticalSolidList"/>
    <dgm:cxn modelId="{4DE419F1-A84D-4794-9250-9FBA813A9400}" type="presParOf" srcId="{F6482E20-4D80-4E55-A3DF-0C7D22E311FB}" destId="{B8F094D7-6EF2-4F10-A903-6A64C9D17765}" srcOrd="1" destOrd="0" presId="urn:microsoft.com/office/officeart/2018/2/layout/IconVerticalSolidList"/>
    <dgm:cxn modelId="{87FF7568-93BF-47D7-A92F-37ACB078E8C8}" type="presParOf" srcId="{F6482E20-4D80-4E55-A3DF-0C7D22E311FB}" destId="{65C8357C-0806-4365-821F-EEB1B52FE54B}" srcOrd="2" destOrd="0" presId="urn:microsoft.com/office/officeart/2018/2/layout/IconVerticalSolidList"/>
    <dgm:cxn modelId="{7959A76C-6FEC-4C37-8D5F-4A6B609C0A91}" type="presParOf" srcId="{F6482E20-4D80-4E55-A3DF-0C7D22E311FB}" destId="{63C37AFC-E694-43B6-9919-D5B83B001E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04C7B-9060-44F7-8217-5995470F0B66}">
      <dsp:nvSpPr>
        <dsp:cNvPr id="0" name=""/>
        <dsp:cNvSpPr/>
      </dsp:nvSpPr>
      <dsp:spPr>
        <a:xfrm>
          <a:off x="0" y="2017"/>
          <a:ext cx="10499725" cy="10225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51F694-0512-4982-8B6E-5AFF118B167B}">
      <dsp:nvSpPr>
        <dsp:cNvPr id="0" name=""/>
        <dsp:cNvSpPr/>
      </dsp:nvSpPr>
      <dsp:spPr>
        <a:xfrm>
          <a:off x="309307" y="232080"/>
          <a:ext cx="562376" cy="5623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94AB5-B753-4FAF-8C72-F035EE29173A}">
      <dsp:nvSpPr>
        <dsp:cNvPr id="0" name=""/>
        <dsp:cNvSpPr/>
      </dsp:nvSpPr>
      <dsp:spPr>
        <a:xfrm>
          <a:off x="1180991" y="2017"/>
          <a:ext cx="9318733" cy="1022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15" tIns="108215" rIns="108215" bIns="10821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Answer the question </a:t>
          </a:r>
          <a:r>
            <a:rPr lang="en-US" sz="2200" b="1" kern="1200" dirty="0"/>
            <a:t>‘Working with others in Healthcare’</a:t>
          </a:r>
        </a:p>
      </dsp:txBody>
      <dsp:txXfrm>
        <a:off x="1180991" y="2017"/>
        <a:ext cx="9318733" cy="1022503"/>
      </dsp:txXfrm>
    </dsp:sp>
    <dsp:sp modelId="{EDFC2EA0-0762-4EE8-8511-3271E98B4369}">
      <dsp:nvSpPr>
        <dsp:cNvPr id="0" name=""/>
        <dsp:cNvSpPr/>
      </dsp:nvSpPr>
      <dsp:spPr>
        <a:xfrm>
          <a:off x="0" y="1280146"/>
          <a:ext cx="10499725" cy="10225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53E94E-DC9C-476D-B7E7-9A5C524CABFD}">
      <dsp:nvSpPr>
        <dsp:cNvPr id="0" name=""/>
        <dsp:cNvSpPr/>
      </dsp:nvSpPr>
      <dsp:spPr>
        <a:xfrm>
          <a:off x="309307" y="1510209"/>
          <a:ext cx="562376" cy="5623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84C27C-2C0C-44C4-82BB-97DC18446245}">
      <dsp:nvSpPr>
        <dsp:cNvPr id="0" name=""/>
        <dsp:cNvSpPr/>
      </dsp:nvSpPr>
      <dsp:spPr>
        <a:xfrm>
          <a:off x="1180991" y="1280146"/>
          <a:ext cx="9318733" cy="1022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15" tIns="108215" rIns="108215" bIns="10821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Understand the requirements which are expected in the 7 - minute presentation assessment </a:t>
          </a:r>
        </a:p>
      </dsp:txBody>
      <dsp:txXfrm>
        <a:off x="1180991" y="1280146"/>
        <a:ext cx="9318733" cy="1022503"/>
      </dsp:txXfrm>
    </dsp:sp>
    <dsp:sp modelId="{E4CA5238-0FAA-41C9-848C-D7A7DCE7432F}">
      <dsp:nvSpPr>
        <dsp:cNvPr id="0" name=""/>
        <dsp:cNvSpPr/>
      </dsp:nvSpPr>
      <dsp:spPr>
        <a:xfrm>
          <a:off x="0" y="2558275"/>
          <a:ext cx="10499725" cy="10225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955A3F-9C45-499B-AB58-382CEC66DB48}">
      <dsp:nvSpPr>
        <dsp:cNvPr id="0" name=""/>
        <dsp:cNvSpPr/>
      </dsp:nvSpPr>
      <dsp:spPr>
        <a:xfrm>
          <a:off x="309307" y="2788338"/>
          <a:ext cx="562376" cy="5623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76C17-4D65-4CDE-A439-4428526FB2A9}">
      <dsp:nvSpPr>
        <dsp:cNvPr id="0" name=""/>
        <dsp:cNvSpPr/>
      </dsp:nvSpPr>
      <dsp:spPr>
        <a:xfrm>
          <a:off x="1180991" y="2558275"/>
          <a:ext cx="9318733" cy="1022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15" tIns="108215" rIns="108215" bIns="10821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Analyse</a:t>
          </a:r>
          <a:r>
            <a:rPr lang="en-US" sz="2200" kern="1200" dirty="0"/>
            <a:t> the assignment brief and search for supporting literature</a:t>
          </a:r>
        </a:p>
      </dsp:txBody>
      <dsp:txXfrm>
        <a:off x="1180991" y="2558275"/>
        <a:ext cx="9318733" cy="1022503"/>
      </dsp:txXfrm>
    </dsp:sp>
    <dsp:sp modelId="{EC64593B-52BB-4EEA-80DD-E7DF7DDF6BE9}">
      <dsp:nvSpPr>
        <dsp:cNvPr id="0" name=""/>
        <dsp:cNvSpPr/>
      </dsp:nvSpPr>
      <dsp:spPr>
        <a:xfrm>
          <a:off x="0" y="3836404"/>
          <a:ext cx="10499725" cy="102250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F094D7-6EF2-4F10-A903-6A64C9D17765}">
      <dsp:nvSpPr>
        <dsp:cNvPr id="0" name=""/>
        <dsp:cNvSpPr/>
      </dsp:nvSpPr>
      <dsp:spPr>
        <a:xfrm>
          <a:off x="309307" y="4066467"/>
          <a:ext cx="562376" cy="5623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C37AFC-E694-43B6-9919-D5B83B001E4C}">
      <dsp:nvSpPr>
        <dsp:cNvPr id="0" name=""/>
        <dsp:cNvSpPr/>
      </dsp:nvSpPr>
      <dsp:spPr>
        <a:xfrm>
          <a:off x="1180991" y="3836404"/>
          <a:ext cx="9318733" cy="10225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215" tIns="108215" rIns="108215" bIns="10821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To develop the assignment question and apply the preparation to the presentation</a:t>
          </a:r>
        </a:p>
      </dsp:txBody>
      <dsp:txXfrm>
        <a:off x="1180991" y="3836404"/>
        <a:ext cx="9318733" cy="10225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11/23/2020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(These don’t have designer IDs since they were based off the default master slides already in the deck.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4834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(These don’t have designer IDs since they were based off the default master slides already in the deck.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273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(These don’t have designer IDs since they were based off the default master slides already in the deck.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943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(These don’t have designer IDs since they were based off the default master slides already in the deck.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42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9102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2695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154007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09375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2862706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0093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13787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  <p:sldLayoutId id="2147483869" r:id="rId17"/>
    <p:sldLayoutId id="2147483870" r:id="rId18"/>
    <p:sldLayoutId id="2147483871" r:id="rId19"/>
    <p:sldLayoutId id="2147483872" r:id="rId20"/>
    <p:sldLayoutId id="2147483873" r:id="rId21"/>
    <p:sldLayoutId id="2147483876" r:id="rId22"/>
    <p:sldLayoutId id="2147483877" r:id="rId2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wiki/view.php?id=288176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288531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000" b="1" dirty="0">
                <a:solidFill>
                  <a:schemeClr val="tx1"/>
                </a:solidFill>
                <a:latin typeface="+mn-lt"/>
              </a:rPr>
              <a:t>Assignment Preparation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908994" cy="3508908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COMMUNICATION AND INTEGRATED WORKING (BMNS4003)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C02B0-6114-45FA-BF40-69F0FB5E2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833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+mn-lt"/>
              </a:rPr>
              <a:t>AIM &amp; LEARNING OBJECTIVES 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2A5F5C6-0A35-4E6A-BF43-EDAF5AD55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26" name="Text Placeholder 1">
            <a:extLst>
              <a:ext uri="{FF2B5EF4-FFF2-40B4-BE49-F238E27FC236}">
                <a16:creationId xmlns:a16="http://schemas.microsoft.com/office/drawing/2014/main" id="{19D4129F-308C-497A-BA64-EB8F93902A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6344459"/>
              </p:ext>
            </p:extLst>
          </p:nvPr>
        </p:nvGraphicFramePr>
        <p:xfrm>
          <a:off x="854075" y="1625600"/>
          <a:ext cx="10499725" cy="4860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15055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02820-7F02-4F5F-8933-C0B61CFA2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940" y="365125"/>
            <a:ext cx="10515600" cy="1325563"/>
          </a:xfrm>
        </p:spPr>
        <p:txBody>
          <a:bodyPr/>
          <a:lstStyle/>
          <a:p>
            <a:r>
              <a:rPr lang="en-US" b="1" dirty="0">
                <a:latin typeface="+mn-lt"/>
              </a:rPr>
              <a:t>Criteria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A341B71E-5290-4693-8035-44F1D5307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81FCE4EA-92D0-4D04-BA86-2FFFEC99A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D2D9DB8-6AAC-452C-8711-DA2E869FD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3</a:t>
            </a:fld>
            <a:endParaRPr lang="en-US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095E68F-E14A-4E96-BFA4-26DA347D9E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6173261"/>
              </p:ext>
            </p:extLst>
          </p:nvPr>
        </p:nvGraphicFramePr>
        <p:xfrm>
          <a:off x="3141360" y="549429"/>
          <a:ext cx="7369789" cy="5416623"/>
        </p:xfrm>
        <a:graphic>
          <a:graphicData uri="http://schemas.openxmlformats.org/drawingml/2006/table">
            <a:tbl>
              <a:tblPr firstRow="1" firstCol="1" bandRow="1"/>
              <a:tblGrid>
                <a:gridCol w="4622236">
                  <a:extLst>
                    <a:ext uri="{9D8B030D-6E8A-4147-A177-3AD203B41FA5}">
                      <a16:colId xmlns:a16="http://schemas.microsoft.com/office/drawing/2014/main" val="545468124"/>
                    </a:ext>
                  </a:extLst>
                </a:gridCol>
                <a:gridCol w="1265727">
                  <a:extLst>
                    <a:ext uri="{9D8B030D-6E8A-4147-A177-3AD203B41FA5}">
                      <a16:colId xmlns:a16="http://schemas.microsoft.com/office/drawing/2014/main" val="445958912"/>
                    </a:ext>
                  </a:extLst>
                </a:gridCol>
                <a:gridCol w="1481826">
                  <a:extLst>
                    <a:ext uri="{9D8B030D-6E8A-4147-A177-3AD203B41FA5}">
                      <a16:colId xmlns:a16="http://schemas.microsoft.com/office/drawing/2014/main" val="2490270911"/>
                    </a:ext>
                  </a:extLst>
                </a:gridCol>
              </a:tblGrid>
              <a:tr h="669778">
                <a:tc>
                  <a:txBody>
                    <a:bodyPr/>
                    <a:lstStyle/>
                    <a:p>
                      <a:pPr algn="l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Generic</a:t>
                      </a:r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 Assessment Criteria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18288" marR="73152"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Marks available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 vert="vert27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marL="73152" marR="73152"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Marks 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marL="73152" marR="73152" algn="ctr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awarded</a:t>
                      </a:r>
                      <a:endParaRPr lang="en-GB" sz="1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 vert="vert27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480412"/>
                  </a:ext>
                </a:extLst>
              </a:tr>
              <a:tr h="433658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1. Engagement with Literature Skills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8280734"/>
                  </a:ext>
                </a:extLst>
              </a:tr>
              <a:tr h="219391">
                <a:tc rowSpan="2"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980" marR="41980" marT="20990" marB="2099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20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980" marR="41980" marT="20990" marB="2099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26467589"/>
                  </a:ext>
                </a:extLst>
              </a:tr>
              <a:tr h="34760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5172042"/>
                  </a:ext>
                </a:extLst>
              </a:tr>
              <a:tr h="433658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2. Knowledge and Understanding Skills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84368"/>
                  </a:ext>
                </a:extLst>
              </a:tr>
              <a:tr h="219391">
                <a:tc rowSpan="2"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980" marR="41980" marT="20990" marB="2099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20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980" marR="41980" marT="20990" marB="2099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8573873"/>
                  </a:ext>
                </a:extLst>
              </a:tr>
              <a:tr h="21939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7859113"/>
                  </a:ext>
                </a:extLst>
              </a:tr>
              <a:tr h="433658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3. Cognitive and Intellectual Skills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0712439"/>
                  </a:ext>
                </a:extLst>
              </a:tr>
              <a:tr h="219391">
                <a:tc rowSpan="2"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980" marR="41980" marT="20990" marB="2099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</a:rPr>
                        <a:t>30</a:t>
                      </a: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980" marR="41980" marT="20990" marB="2099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20693137"/>
                  </a:ext>
                </a:extLst>
              </a:tr>
              <a:tr h="34760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74592"/>
                  </a:ext>
                </a:extLst>
              </a:tr>
              <a:tr h="433658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4. Practical Application Skills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5476974"/>
                  </a:ext>
                </a:extLst>
              </a:tr>
              <a:tr h="219391">
                <a:tc rowSpan="2"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980" marR="41980" marT="20990" marB="2099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</a:rPr>
                        <a:t>15</a:t>
                      </a: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980" marR="41980" marT="20990" marB="2099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9866027"/>
                  </a:ext>
                </a:extLst>
              </a:tr>
              <a:tr h="21939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60214669"/>
                  </a:ext>
                </a:extLst>
              </a:tr>
              <a:tr h="433658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5. Transferable Skills for Life and Professional Practice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1693945"/>
                  </a:ext>
                </a:extLst>
              </a:tr>
              <a:tr h="219391">
                <a:tc rowSpan="2"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980" marR="41980" marT="20990" marB="2099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</a:rPr>
                        <a:t>15</a:t>
                      </a: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41980" marR="41980" marT="20990" marB="2099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53305460"/>
                  </a:ext>
                </a:extLst>
              </a:tr>
              <a:tr h="34760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200" b="0" i="0" u="none" strike="noStrike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1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1485" marR="31485" marT="437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01846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71053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B795-03E9-4E34-9357-C0628914A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+mn-lt"/>
              </a:rPr>
              <a:t>Task Description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FE2606-01A6-42E1-92A6-3DE26CCE73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3480"/>
            <a:ext cx="4937760" cy="950976"/>
          </a:xfrm>
        </p:spPr>
        <p:txBody>
          <a:bodyPr/>
          <a:lstStyle/>
          <a:p>
            <a:r>
              <a:rPr lang="en-US" dirty="0"/>
              <a:t>Prepare a 7-minute Presentation or Talk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37187F-D166-43ED-8E27-C7B4508E5C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7343" y="3088783"/>
            <a:ext cx="5300183" cy="306324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en-US" sz="1900" dirty="0"/>
              <a:t>This can be done using PowerPoint/Prezi with you presenting live to the panel.</a:t>
            </a:r>
          </a:p>
          <a:p>
            <a:pPr>
              <a:lnSpc>
                <a:spcPct val="120000"/>
              </a:lnSpc>
            </a:pPr>
            <a:r>
              <a:rPr lang="en-US" sz="1900" dirty="0"/>
              <a:t>Or just talking without visual aids live to the panel. </a:t>
            </a:r>
          </a:p>
          <a:p>
            <a:pPr>
              <a:lnSpc>
                <a:spcPct val="120000"/>
              </a:lnSpc>
            </a:pPr>
            <a:r>
              <a:rPr lang="en-US" sz="1900" dirty="0"/>
              <a:t>Or a recorded talk which can then be uploaded and watched by the panel. </a:t>
            </a:r>
          </a:p>
          <a:p>
            <a:pPr>
              <a:lnSpc>
                <a:spcPct val="120000"/>
              </a:lnSpc>
            </a:pPr>
            <a:r>
              <a:rPr lang="en-US" sz="1900" dirty="0"/>
              <a:t>Or a </a:t>
            </a:r>
            <a:r>
              <a:rPr lang="en-US" sz="1900" dirty="0" err="1"/>
              <a:t>Powerpoint</a:t>
            </a:r>
            <a:r>
              <a:rPr lang="en-US" sz="1900" dirty="0"/>
              <a:t>/Prezi with voiceover which can be uploaded and watched by the panel. </a:t>
            </a:r>
          </a:p>
          <a:p>
            <a:pPr>
              <a:lnSpc>
                <a:spcPct val="120000"/>
              </a:lnSpc>
            </a:pPr>
            <a:r>
              <a:rPr lang="en-US" sz="1900" dirty="0"/>
              <a:t>+/- 10%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E83021-5261-4534-AFFC-8C3A397ABC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962427" y="1874640"/>
            <a:ext cx="4937760" cy="950976"/>
          </a:xfrm>
        </p:spPr>
        <p:txBody>
          <a:bodyPr/>
          <a:lstStyle/>
          <a:p>
            <a:r>
              <a:rPr lang="en-US" dirty="0"/>
              <a:t>Personal reflection of your own experiences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1770C1-2986-4925-A7A9-598470F1C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76896" y="2962656"/>
            <a:ext cx="5123289" cy="306324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60000"/>
              </a:lnSpc>
            </a:pPr>
            <a:r>
              <a:rPr lang="en-US" sz="2000" dirty="0"/>
              <a:t>This is about </a:t>
            </a:r>
            <a:r>
              <a:rPr lang="en-US" sz="2000" b="1" dirty="0"/>
              <a:t>YOU</a:t>
            </a:r>
            <a:r>
              <a:rPr lang="en-US" sz="2000" dirty="0"/>
              <a:t> and your experiences.</a:t>
            </a:r>
          </a:p>
          <a:p>
            <a:pPr>
              <a:lnSpc>
                <a:spcPct val="160000"/>
              </a:lnSpc>
            </a:pPr>
            <a:r>
              <a:rPr lang="en-US" sz="2000" dirty="0"/>
              <a:t>First Person. </a:t>
            </a:r>
          </a:p>
          <a:p>
            <a:pPr>
              <a:lnSpc>
                <a:spcPct val="160000"/>
              </a:lnSpc>
            </a:pPr>
            <a:r>
              <a:rPr lang="en-US" sz="2000" dirty="0"/>
              <a:t>You can refer to yourself and use I. </a:t>
            </a:r>
          </a:p>
          <a:p>
            <a:pPr>
              <a:lnSpc>
                <a:spcPct val="160000"/>
              </a:lnSpc>
            </a:pPr>
            <a:r>
              <a:rPr lang="en-US" sz="2000" dirty="0"/>
              <a:t>Backed up with credible references and theory e.g. Journal articles, Books, Industry papers, Credited Authorities, underpinning theory (Johns reflective model)</a:t>
            </a:r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E2ACE18F-7572-4B57-B093-F422098CC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024A9-0184-448B-881E-CC722A916CB1}" type="slidenum">
              <a:rPr lang="en-US" smtClean="0"/>
              <a:pPr/>
              <a:t>4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A882BE-0D11-4B6E-856B-B16426D49219}"/>
              </a:ext>
            </a:extLst>
          </p:cNvPr>
          <p:cNvCxnSpPr/>
          <p:nvPr/>
        </p:nvCxnSpPr>
        <p:spPr>
          <a:xfrm flipV="1">
            <a:off x="6096000" y="1378226"/>
            <a:ext cx="0" cy="48122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4942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8C1B7C-03BA-4C6C-B759-6DAB6A63B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3" y="1718259"/>
            <a:ext cx="11483141" cy="4222331"/>
          </a:xfrm>
        </p:spPr>
        <p:txBody>
          <a:bodyPr>
            <a:normAutofit fontScale="92500" lnSpcReduction="10000"/>
          </a:bodyPr>
          <a:lstStyle/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b="1" dirty="0">
                <a:effectLst/>
                <a:ea typeface="Times New Roman" panose="02020603050405020304" pitchFamily="18" charset="0"/>
              </a:rPr>
              <a:t>Definition and breakdown of principles of partnership in nursing.</a:t>
            </a:r>
            <a:br>
              <a:rPr lang="en-GB" sz="2400" dirty="0">
                <a:effectLst/>
                <a:ea typeface="Times New Roman" panose="02020603050405020304" pitchFamily="18" charset="0"/>
              </a:rPr>
            </a:br>
            <a:r>
              <a:rPr lang="en-GB" sz="2400" dirty="0">
                <a:effectLst/>
                <a:ea typeface="Times New Roman" panose="02020603050405020304" pitchFamily="18" charset="0"/>
              </a:rPr>
              <a:t>- find a definition of the principles of partnership in nursing and reference it.</a:t>
            </a:r>
            <a:br>
              <a:rPr lang="en-GB" sz="2400" dirty="0">
                <a:effectLst/>
                <a:ea typeface="Times New Roman" panose="02020603050405020304" pitchFamily="18" charset="0"/>
              </a:rPr>
            </a:br>
            <a:r>
              <a:rPr lang="en-GB" sz="2400" dirty="0">
                <a:effectLst/>
                <a:ea typeface="Times New Roman" panose="02020603050405020304" pitchFamily="18" charset="0"/>
              </a:rPr>
              <a:t>- ‘breakdown’ or explain what are the principles of partnership in nursing? Provide reference to this. </a:t>
            </a:r>
          </a:p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b="1" dirty="0">
                <a:effectLst/>
                <a:ea typeface="Times New Roman" panose="02020603050405020304" pitchFamily="18" charset="0"/>
              </a:rPr>
              <a:t>Definition and breakdown of collaboration in nursing. </a:t>
            </a:r>
            <a:br>
              <a:rPr lang="en-GB" sz="2400" dirty="0">
                <a:effectLst/>
                <a:ea typeface="Times New Roman" panose="02020603050405020304" pitchFamily="18" charset="0"/>
              </a:rPr>
            </a:br>
            <a:r>
              <a:rPr lang="en-GB" sz="2400" dirty="0">
                <a:effectLst/>
                <a:ea typeface="Times New Roman" panose="02020603050405020304" pitchFamily="18" charset="0"/>
              </a:rPr>
              <a:t>- find a definition of collaboration in nursing and reference it. </a:t>
            </a:r>
            <a:br>
              <a:rPr lang="en-GB" sz="2400" dirty="0">
                <a:effectLst/>
                <a:ea typeface="Times New Roman" panose="02020603050405020304" pitchFamily="18" charset="0"/>
              </a:rPr>
            </a:br>
            <a:r>
              <a:rPr lang="en-GB" sz="2400" dirty="0">
                <a:effectLst/>
                <a:ea typeface="Times New Roman" panose="02020603050405020304" pitchFamily="18" charset="0"/>
              </a:rPr>
              <a:t>- ‘breakdown’ or explain how collaboration in nursing can be beneficial to both you and service users. Provide a reference to this. 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751E420-B483-4040-8E33-A32E82D74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720F25F-904B-4AA2-9CB6-69411308A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5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943B5E5F-9A03-4725-8A85-BE3739766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563" y="-1502797"/>
            <a:ext cx="4617720" cy="2578608"/>
          </a:xfrm>
        </p:spPr>
        <p:txBody>
          <a:bodyPr/>
          <a:lstStyle/>
          <a:p>
            <a:r>
              <a:rPr lang="en-GB" b="1" dirty="0">
                <a:latin typeface="+mn-lt"/>
              </a:rPr>
              <a:t>Content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8427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8C1B7C-03BA-4C6C-B759-6DAB6A63B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3" y="1718259"/>
            <a:ext cx="11483141" cy="4638091"/>
          </a:xfrm>
        </p:spPr>
        <p:txBody>
          <a:bodyPr>
            <a:normAutofit fontScale="92500" lnSpcReduction="10000"/>
          </a:bodyPr>
          <a:lstStyle/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b="1" dirty="0">
                <a:effectLst/>
                <a:ea typeface="Times New Roman" panose="02020603050405020304" pitchFamily="18" charset="0"/>
              </a:rPr>
              <a:t>The benefits of interagency working </a:t>
            </a:r>
            <a:br>
              <a:rPr lang="en-GB" sz="2400" b="1" dirty="0">
                <a:effectLst/>
                <a:ea typeface="Times New Roman" panose="02020603050405020304" pitchFamily="18" charset="0"/>
              </a:rPr>
            </a:br>
            <a:r>
              <a:rPr lang="en-GB" sz="2400" b="1" dirty="0">
                <a:effectLst/>
                <a:ea typeface="Times New Roman" panose="02020603050405020304" pitchFamily="18" charset="0"/>
              </a:rPr>
              <a:t>-</a:t>
            </a:r>
            <a:r>
              <a:rPr lang="en-GB" sz="2400" dirty="0">
                <a:ea typeface="Times New Roman" panose="02020603050405020304" pitchFamily="18" charset="0"/>
              </a:rPr>
              <a:t>What is interagency working and w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hat are the benefits to interagency working? Provide relevant examples backed up with references and literature. </a:t>
            </a:r>
            <a:endParaRPr lang="en-GB" sz="2400" b="1" dirty="0">
              <a:effectLst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b="1" dirty="0">
                <a:effectLst/>
                <a:ea typeface="Times New Roman" panose="02020603050405020304" pitchFamily="18" charset="0"/>
              </a:rPr>
              <a:t>Example of a time you have contributed effectively and proactively in a multi and/or interdisciplinary team </a:t>
            </a:r>
            <a:br>
              <a:rPr lang="en-GB" sz="2400" b="1" dirty="0">
                <a:effectLst/>
                <a:ea typeface="Times New Roman" panose="02020603050405020304" pitchFamily="18" charset="0"/>
              </a:rPr>
            </a:br>
            <a:r>
              <a:rPr lang="en-GB" sz="2400" b="1" dirty="0">
                <a:effectLst/>
                <a:ea typeface="Times New Roman" panose="02020603050405020304" pitchFamily="18" charset="0"/>
              </a:rPr>
              <a:t>- </a:t>
            </a:r>
            <a:r>
              <a:rPr lang="en-GB" sz="2400" dirty="0">
                <a:effectLst/>
                <a:ea typeface="Times New Roman" panose="02020603050405020304" pitchFamily="18" charset="0"/>
              </a:rPr>
              <a:t>Give examples related to your experiences in the workplace. </a:t>
            </a:r>
            <a:br>
              <a:rPr lang="en-GB" sz="2400" dirty="0">
                <a:effectLst/>
                <a:ea typeface="Times New Roman" panose="02020603050405020304" pitchFamily="18" charset="0"/>
              </a:rPr>
            </a:br>
            <a:r>
              <a:rPr lang="en-GB" sz="2400" dirty="0">
                <a:effectLst/>
                <a:ea typeface="Times New Roman" panose="02020603050405020304" pitchFamily="18" charset="0"/>
              </a:rPr>
              <a:t>- How have you contributed within a multi/interdisciplinary team?</a:t>
            </a:r>
            <a:br>
              <a:rPr lang="en-GB" sz="2400" dirty="0">
                <a:effectLst/>
                <a:ea typeface="Times New Roman" panose="02020603050405020304" pitchFamily="18" charset="0"/>
              </a:rPr>
            </a:br>
            <a:r>
              <a:rPr lang="en-GB" sz="2400" dirty="0">
                <a:effectLst/>
                <a:ea typeface="Times New Roman" panose="02020603050405020304" pitchFamily="18" charset="0"/>
              </a:rPr>
              <a:t>- Have you taken a proactive approach to working within the team? </a:t>
            </a:r>
            <a:br>
              <a:rPr lang="en-GB" sz="2400" dirty="0">
                <a:effectLst/>
                <a:ea typeface="Times New Roman" panose="02020603050405020304" pitchFamily="18" charset="0"/>
              </a:rPr>
            </a:br>
            <a:r>
              <a:rPr lang="en-GB" sz="2400" dirty="0">
                <a:effectLst/>
                <a:ea typeface="Times New Roman" panose="02020603050405020304" pitchFamily="18" charset="0"/>
              </a:rPr>
              <a:t>- Explain how! </a:t>
            </a:r>
            <a:endParaRPr lang="en-GB" sz="2400" b="1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751E420-B483-4040-8E33-A32E82D74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720F25F-904B-4AA2-9CB6-69411308A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6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943B5E5F-9A03-4725-8A85-BE3739766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563" y="-1502797"/>
            <a:ext cx="4617720" cy="2578608"/>
          </a:xfrm>
        </p:spPr>
        <p:txBody>
          <a:bodyPr/>
          <a:lstStyle/>
          <a:p>
            <a:r>
              <a:rPr lang="en-GB" b="1" dirty="0">
                <a:latin typeface="+mn-lt"/>
              </a:rPr>
              <a:t>Content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807178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8C1B7C-03BA-4C6C-B759-6DAB6A63B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3" y="1718259"/>
            <a:ext cx="11483141" cy="4638091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ea typeface="Times New Roman" panose="02020603050405020304" pitchFamily="18" charset="0"/>
              </a:rPr>
              <a:t>Own recommendations for improvement </a:t>
            </a:r>
            <a:br>
              <a:rPr lang="en-GB" sz="2000" b="1" dirty="0">
                <a:effectLst/>
                <a:ea typeface="Times New Roman" panose="02020603050405020304" pitchFamily="18" charset="0"/>
              </a:rPr>
            </a:br>
            <a:r>
              <a:rPr lang="en-GB" sz="2000" dirty="0">
                <a:effectLst/>
                <a:ea typeface="Times New Roman" panose="02020603050405020304" pitchFamily="18" charset="0"/>
              </a:rPr>
              <a:t>- How can you improve upon working with others in healthcare?</a:t>
            </a:r>
            <a:br>
              <a:rPr lang="en-GB" sz="2000" dirty="0">
                <a:effectLst/>
                <a:ea typeface="Times New Roman" panose="02020603050405020304" pitchFamily="18" charset="0"/>
              </a:rPr>
            </a:br>
            <a:r>
              <a:rPr lang="en-GB" sz="2000" dirty="0">
                <a:effectLst/>
                <a:ea typeface="Times New Roman" panose="02020603050405020304" pitchFamily="18" charset="0"/>
              </a:rPr>
              <a:t>- What recommendations can you give yourself for improving this skill for sustained professional practice within healthcare?</a:t>
            </a:r>
            <a:br>
              <a:rPr lang="en-GB" sz="2000" dirty="0">
                <a:effectLst/>
                <a:ea typeface="Times New Roman" panose="02020603050405020304" pitchFamily="18" charset="0"/>
              </a:rPr>
            </a:br>
            <a:r>
              <a:rPr lang="en-GB" sz="2000" dirty="0">
                <a:effectLst/>
                <a:ea typeface="Times New Roman" panose="02020603050405020304" pitchFamily="18" charset="0"/>
              </a:rPr>
              <a:t>- You can use Johns Model of reflection here example can be found on 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Week 3/4 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on your </a:t>
            </a:r>
            <a:r>
              <a:rPr lang="en-GB" sz="2000" b="1" dirty="0">
                <a:effectLst/>
                <a:ea typeface="Times New Roman" panose="02020603050405020304" pitchFamily="18" charset="0"/>
              </a:rPr>
              <a:t>Moodle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 Page. 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ea typeface="Times New Roman" panose="02020603050405020304" pitchFamily="18" charset="0"/>
              </a:rPr>
              <a:t>References – at least 10 </a:t>
            </a:r>
            <a:br>
              <a:rPr lang="en-GB" sz="2000" b="1" dirty="0">
                <a:effectLst/>
                <a:ea typeface="Times New Roman" panose="02020603050405020304" pitchFamily="18" charset="0"/>
              </a:rPr>
            </a:br>
            <a:r>
              <a:rPr lang="en-GB" sz="2000" b="1" dirty="0">
                <a:effectLst/>
                <a:ea typeface="Times New Roman" panose="02020603050405020304" pitchFamily="18" charset="0"/>
              </a:rPr>
              <a:t>- </a:t>
            </a:r>
            <a:r>
              <a:rPr lang="en-GB" sz="2000" dirty="0">
                <a:effectLst/>
                <a:ea typeface="Times New Roman" panose="02020603050405020304" pitchFamily="18" charset="0"/>
              </a:rPr>
              <a:t>(either put these on your final slide or upload as a single document on Turnitin) </a:t>
            </a:r>
          </a:p>
          <a:p>
            <a:pPr lvl="0">
              <a:lnSpc>
                <a:spcPct val="150000"/>
              </a:lnSpc>
              <a:spcAft>
                <a:spcPts val="600"/>
              </a:spcAft>
            </a:pPr>
            <a:endParaRPr lang="en-GB" sz="2400" b="1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751E420-B483-4040-8E33-A32E82D74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A720F25F-904B-4AA2-9CB6-69411308A1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7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943B5E5F-9A03-4725-8A85-BE3739766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563" y="-1502797"/>
            <a:ext cx="4617720" cy="2578608"/>
          </a:xfrm>
        </p:spPr>
        <p:txBody>
          <a:bodyPr/>
          <a:lstStyle/>
          <a:p>
            <a:r>
              <a:rPr lang="en-GB" b="1" dirty="0">
                <a:latin typeface="+mn-lt"/>
              </a:rPr>
              <a:t>Content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75198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F67F229A-48C3-4BE7-96EC-3C05DC7FB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42457"/>
            <a:ext cx="5406887" cy="2373086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+mn-lt"/>
              </a:rPr>
              <a:t>IMPORTANT</a:t>
            </a:r>
            <a:br>
              <a:rPr lang="en-US" b="1" dirty="0">
                <a:solidFill>
                  <a:schemeClr val="tx1"/>
                </a:solidFill>
                <a:latin typeface="+mn-lt"/>
              </a:rPr>
            </a:br>
            <a:r>
              <a:rPr lang="en-US" b="1" dirty="0">
                <a:solidFill>
                  <a:schemeClr val="tx1"/>
                </a:solidFill>
                <a:latin typeface="+mn-lt"/>
              </a:rPr>
              <a:t>PRESENTATION DATES  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9C693BAD-6B4E-48AD-88BF-D933B374A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B9E4CF7-70FB-40DF-BE47-6E5AE3154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C1EA167B-7079-4284-997F-7309C510B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8</a:t>
            </a:fld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041F48D-F184-4F9F-B5AC-F127F0898F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1106487"/>
            <a:ext cx="4618037" cy="543242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sz="2000" dirty="0"/>
              <a:t>Your presentation dates have been scheduled between… 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23</a:t>
            </a:r>
            <a:r>
              <a:rPr lang="en-US" sz="2000" b="1" baseline="30000" dirty="0"/>
              <a:t>rd</a:t>
            </a:r>
            <a:r>
              <a:rPr lang="en-US" sz="2000" b="1" dirty="0"/>
              <a:t> November 2020 </a:t>
            </a:r>
            <a:r>
              <a:rPr lang="en-US" sz="2000" dirty="0"/>
              <a:t>and the </a:t>
            </a:r>
          </a:p>
          <a:p>
            <a:pPr>
              <a:lnSpc>
                <a:spcPct val="150000"/>
              </a:lnSpc>
            </a:pPr>
            <a:r>
              <a:rPr lang="en-US" sz="2000" b="1" dirty="0"/>
              <a:t>11</a:t>
            </a:r>
            <a:r>
              <a:rPr lang="en-US" sz="2000" b="1" baseline="30000" dirty="0"/>
              <a:t>th</a:t>
            </a:r>
            <a:r>
              <a:rPr lang="en-US" sz="2000" b="1" dirty="0"/>
              <a:t> December 2020</a:t>
            </a:r>
          </a:p>
          <a:p>
            <a:pPr>
              <a:lnSpc>
                <a:spcPct val="150000"/>
              </a:lnSpc>
            </a:pPr>
            <a:endParaRPr lang="en-US" sz="2000" b="1" dirty="0"/>
          </a:p>
          <a:p>
            <a:pPr>
              <a:lnSpc>
                <a:spcPct val="150000"/>
              </a:lnSpc>
            </a:pPr>
            <a:r>
              <a:rPr lang="en-US" sz="2000" dirty="0"/>
              <a:t>You will be able to choose your dates through </a:t>
            </a:r>
            <a:r>
              <a:rPr lang="en-US" sz="2000" b="1" dirty="0"/>
              <a:t>Moodle </a:t>
            </a:r>
          </a:p>
          <a:p>
            <a:pPr>
              <a:lnSpc>
                <a:spcPct val="150000"/>
              </a:lnSpc>
            </a:pPr>
            <a:endParaRPr lang="en-US" sz="2000" b="1" dirty="0"/>
          </a:p>
          <a:p>
            <a:pPr>
              <a:lnSpc>
                <a:spcPct val="150000"/>
              </a:lnSpc>
            </a:pPr>
            <a:r>
              <a:rPr lang="en-US" sz="2000" dirty="0">
                <a:solidFill>
                  <a:schemeClr val="tx1"/>
                </a:solidFill>
                <a:latin typeface="+mn-lt"/>
              </a:rPr>
              <a:t>Complete the </a:t>
            </a:r>
            <a:r>
              <a:rPr lang="en-US" sz="2000" b="1" dirty="0">
                <a:solidFill>
                  <a:schemeClr val="tx1"/>
                </a:solidFill>
                <a:latin typeface="+mn-lt"/>
              </a:rPr>
              <a:t>Week 5 </a:t>
            </a:r>
            <a:r>
              <a:rPr lang="en-US" sz="2000" dirty="0">
                <a:solidFill>
                  <a:schemeClr val="tx1"/>
                </a:solidFill>
                <a:latin typeface="+mn-lt"/>
              </a:rPr>
              <a:t>‘Your Assignment Choices’ on </a:t>
            </a:r>
            <a:r>
              <a:rPr lang="en-US" sz="2000" b="1" dirty="0">
                <a:solidFill>
                  <a:schemeClr val="tx1"/>
                </a:solidFill>
                <a:latin typeface="+mn-lt"/>
              </a:rPr>
              <a:t>Moodle</a:t>
            </a:r>
            <a:r>
              <a:rPr lang="en-US" sz="2000" dirty="0">
                <a:solidFill>
                  <a:schemeClr val="tx1"/>
                </a:solidFill>
                <a:latin typeface="+mn-lt"/>
              </a:rPr>
              <a:t> if you have not done so already. </a:t>
            </a:r>
          </a:p>
          <a:p>
            <a:endParaRPr lang="en-US" dirty="0"/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849151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B795-03E9-4E34-9357-C0628914A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027" y="136525"/>
            <a:ext cx="10515600" cy="1325563"/>
          </a:xfrm>
        </p:spPr>
        <p:txBody>
          <a:bodyPr/>
          <a:lstStyle/>
          <a:p>
            <a:r>
              <a:rPr lang="en-US" b="1" dirty="0">
                <a:latin typeface="+mn-lt"/>
              </a:rPr>
              <a:t>Moodle Tasks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FE2606-01A6-42E1-92A6-3DE26CCE73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42851" y="1112424"/>
            <a:ext cx="7944945" cy="950976"/>
          </a:xfrm>
        </p:spPr>
        <p:txBody>
          <a:bodyPr/>
          <a:lstStyle/>
          <a:p>
            <a:r>
              <a:rPr lang="en-US" dirty="0"/>
              <a:t>Compulsory Assignment Task 1 – 400 words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37187F-D166-43ED-8E27-C7B4508E5C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7775" y="2437987"/>
            <a:ext cx="11055095" cy="4056763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US" dirty="0"/>
              <a:t>This can be found on your </a:t>
            </a:r>
            <a:r>
              <a:rPr lang="en-US" b="1" dirty="0"/>
              <a:t>Moodle </a:t>
            </a:r>
            <a:r>
              <a:rPr lang="en-US" dirty="0"/>
              <a:t>Page in </a:t>
            </a:r>
            <a:r>
              <a:rPr lang="en-US" b="1" dirty="0"/>
              <a:t>Week 7. </a:t>
            </a:r>
          </a:p>
          <a:p>
            <a:pPr>
              <a:lnSpc>
                <a:spcPct val="170000"/>
              </a:lnSpc>
            </a:pPr>
            <a:r>
              <a:rPr lang="en-US" dirty="0"/>
              <a:t>You will be asked </a:t>
            </a:r>
            <a:r>
              <a:rPr lang="en-US" b="1" dirty="0"/>
              <a:t>3</a:t>
            </a:r>
            <a:r>
              <a:rPr lang="en-US" dirty="0"/>
              <a:t> questions which will help develop your presentation. </a:t>
            </a:r>
          </a:p>
          <a:p>
            <a:pPr algn="l">
              <a:lnSpc>
                <a:spcPct val="170000"/>
              </a:lnSpc>
            </a:pPr>
            <a:r>
              <a:rPr lang="en-GB" b="1" i="0" dirty="0">
                <a:effectLst/>
              </a:rPr>
              <a:t>Q1</a:t>
            </a:r>
            <a:r>
              <a:rPr lang="en-GB" b="0" i="0" dirty="0">
                <a:effectLst/>
              </a:rPr>
              <a:t> - Define inter disciplinary working in nursing - Word Count: </a:t>
            </a:r>
            <a:r>
              <a:rPr lang="en-GB" b="1" i="0" dirty="0">
                <a:effectLst/>
              </a:rPr>
              <a:t>100</a:t>
            </a:r>
            <a:r>
              <a:rPr lang="en-GB" b="0" i="0" dirty="0">
                <a:effectLst/>
              </a:rPr>
              <a:t> - References: At least</a:t>
            </a:r>
            <a:r>
              <a:rPr lang="en-GB" b="1" i="0" dirty="0">
                <a:effectLst/>
              </a:rPr>
              <a:t> 2</a:t>
            </a:r>
          </a:p>
          <a:p>
            <a:pPr algn="l">
              <a:lnSpc>
                <a:spcPct val="170000"/>
              </a:lnSpc>
            </a:pPr>
            <a:r>
              <a:rPr lang="en-US" b="1" dirty="0"/>
              <a:t>Q2</a:t>
            </a:r>
            <a:r>
              <a:rPr lang="en-US" dirty="0"/>
              <a:t> - </a:t>
            </a:r>
            <a:r>
              <a:rPr lang="en-GB" b="0" i="0" dirty="0">
                <a:effectLst/>
              </a:rPr>
              <a:t>Define multi disciplinary working in nursing - Word Count: </a:t>
            </a:r>
            <a:r>
              <a:rPr lang="en-GB" b="1" i="0" dirty="0">
                <a:effectLst/>
              </a:rPr>
              <a:t>100</a:t>
            </a:r>
            <a:r>
              <a:rPr lang="en-GB" b="0" i="0" dirty="0">
                <a:effectLst/>
              </a:rPr>
              <a:t> - References: At least </a:t>
            </a:r>
            <a:r>
              <a:rPr lang="en-GB" b="1" i="0" dirty="0">
                <a:effectLst/>
              </a:rPr>
              <a:t>2</a:t>
            </a:r>
          </a:p>
          <a:p>
            <a:pPr algn="l">
              <a:lnSpc>
                <a:spcPct val="170000"/>
              </a:lnSpc>
            </a:pPr>
            <a:r>
              <a:rPr lang="en-GB" b="1" i="0" dirty="0">
                <a:effectLst/>
              </a:rPr>
              <a:t>Q3</a:t>
            </a:r>
            <a:r>
              <a:rPr lang="en-GB" b="0" i="0" dirty="0">
                <a:effectLst/>
              </a:rPr>
              <a:t> - How can effective communication improve partnership working between </a:t>
            </a:r>
            <a:r>
              <a:rPr lang="en-GB" b="0" i="0" u="none" strike="noStrike" dirty="0">
                <a:solidFill>
                  <a:srgbClr val="0070C0"/>
                </a:solidFill>
                <a:effectLst/>
                <a:hlinkClick r:id="rId3" tooltip="Multi and Inter Disciplinary Team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multi and inter disciplinary teams</a:t>
            </a:r>
            <a:r>
              <a:rPr lang="en-GB" b="0" i="0" dirty="0">
                <a:solidFill>
                  <a:srgbClr val="0070C0"/>
                </a:solidFill>
                <a:effectLst/>
              </a:rPr>
              <a:t> </a:t>
            </a:r>
            <a:r>
              <a:rPr lang="en-GB" b="0" i="0" dirty="0">
                <a:effectLst/>
              </a:rPr>
              <a:t>in nursing? - Word Count: </a:t>
            </a:r>
            <a:r>
              <a:rPr lang="en-GB" b="1" i="0" dirty="0">
                <a:effectLst/>
              </a:rPr>
              <a:t>200</a:t>
            </a:r>
            <a:r>
              <a:rPr lang="en-GB" b="0" i="0" dirty="0">
                <a:effectLst/>
              </a:rPr>
              <a:t> - References: At least </a:t>
            </a:r>
            <a:r>
              <a:rPr lang="en-GB" b="1" i="0" dirty="0">
                <a:effectLst/>
              </a:rPr>
              <a:t>5</a:t>
            </a:r>
          </a:p>
          <a:p>
            <a:endParaRPr lang="en-US" dirty="0"/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E2ACE18F-7572-4B57-B093-F422098CC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024A9-0184-448B-881E-CC722A916CB1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97819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B795-03E9-4E34-9357-C0628914A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027" y="136525"/>
            <a:ext cx="10515600" cy="1325563"/>
          </a:xfrm>
        </p:spPr>
        <p:txBody>
          <a:bodyPr/>
          <a:lstStyle/>
          <a:p>
            <a:r>
              <a:rPr lang="en-US" b="1" dirty="0">
                <a:latin typeface="+mn-lt"/>
              </a:rPr>
              <a:t>Moodle Tasks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E83021-5261-4534-AFFC-8C3A397ABC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217489" y="986600"/>
            <a:ext cx="9329263" cy="950976"/>
          </a:xfrm>
        </p:spPr>
        <p:txBody>
          <a:bodyPr/>
          <a:lstStyle/>
          <a:p>
            <a:r>
              <a:rPr lang="en-US" dirty="0"/>
              <a:t>Compulsory Assignment Task 2 – 600 words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1770C1-2986-4925-A7A9-598470F1C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89773" y="2184178"/>
            <a:ext cx="11754678" cy="394812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sz="2000" dirty="0"/>
              <a:t>This can be found on your Moodle Page under </a:t>
            </a:r>
            <a:r>
              <a:rPr lang="en-US" sz="2000" b="1" dirty="0"/>
              <a:t>Your Compulsory Activity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You will be asked </a:t>
            </a:r>
            <a:r>
              <a:rPr lang="en-US" sz="2000" b="1" dirty="0"/>
              <a:t>5</a:t>
            </a:r>
            <a:r>
              <a:rPr lang="en-US" sz="2000" dirty="0"/>
              <a:t> questions relating to Communication Techniques. </a:t>
            </a:r>
          </a:p>
          <a:p>
            <a:pPr algn="l">
              <a:lnSpc>
                <a:spcPct val="150000"/>
              </a:lnSpc>
            </a:pPr>
            <a:r>
              <a:rPr lang="en-US" sz="2000" b="1" dirty="0"/>
              <a:t>Q1 </a:t>
            </a:r>
            <a:r>
              <a:rPr lang="en-US" sz="2000" dirty="0"/>
              <a:t>- </a:t>
            </a:r>
            <a:r>
              <a:rPr lang="en-GB" sz="2000" b="0" i="0" dirty="0">
                <a:effectLst/>
              </a:rPr>
              <a:t>Look at the eight </a:t>
            </a:r>
            <a:r>
              <a:rPr lang="en-GB" sz="2000" b="0" i="0" u="none" strike="noStrike" dirty="0">
                <a:solidFill>
                  <a:srgbClr val="0070C0"/>
                </a:solidFill>
                <a:effectLst/>
                <a:hlinkClick r:id="rId3" tooltip="Communication Technique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communication techniques</a:t>
            </a:r>
            <a:r>
              <a:rPr lang="en-GB" sz="2000" b="0" i="0" dirty="0">
                <a:solidFill>
                  <a:srgbClr val="0070C0"/>
                </a:solidFill>
                <a:effectLst/>
              </a:rPr>
              <a:t> </a:t>
            </a:r>
            <a:r>
              <a:rPr lang="en-GB" sz="2000" b="0" i="0" dirty="0">
                <a:effectLst/>
              </a:rPr>
              <a:t>above. Pick the one you feel you will struggle with most - even if it is only slightly. Which one did you pick?</a:t>
            </a:r>
          </a:p>
          <a:p>
            <a:pPr algn="l">
              <a:lnSpc>
                <a:spcPct val="150000"/>
              </a:lnSpc>
            </a:pPr>
            <a:r>
              <a:rPr lang="en-GB" sz="2000" b="0" i="0" dirty="0">
                <a:effectLst/>
              </a:rPr>
              <a:t>Transparency </a:t>
            </a:r>
          </a:p>
          <a:p>
            <a:pPr algn="l">
              <a:lnSpc>
                <a:spcPct val="150000"/>
              </a:lnSpc>
            </a:pPr>
            <a:r>
              <a:rPr lang="en-GB" sz="2000" dirty="0"/>
              <a:t>Professional Duty of </a:t>
            </a:r>
            <a:r>
              <a:rPr lang="en-GB" sz="2000" dirty="0" err="1"/>
              <a:t>Candor</a:t>
            </a:r>
            <a:r>
              <a:rPr lang="en-GB" sz="2000" dirty="0"/>
              <a:t> </a:t>
            </a:r>
          </a:p>
          <a:p>
            <a:pPr algn="l">
              <a:lnSpc>
                <a:spcPct val="150000"/>
              </a:lnSpc>
            </a:pPr>
            <a:r>
              <a:rPr lang="en-GB" sz="2000" b="0" i="0" dirty="0">
                <a:effectLst/>
              </a:rPr>
              <a:t>Courage </a:t>
            </a:r>
          </a:p>
          <a:p>
            <a:pPr algn="l">
              <a:lnSpc>
                <a:spcPct val="150000"/>
              </a:lnSpc>
            </a:pPr>
            <a:r>
              <a:rPr lang="en-GB" sz="2000" dirty="0"/>
              <a:t>Respect </a:t>
            </a:r>
            <a:endParaRPr lang="en-GB" sz="2000" b="0" i="0" dirty="0">
              <a:effectLst/>
            </a:endParaRPr>
          </a:p>
          <a:p>
            <a:pPr algn="l">
              <a:lnSpc>
                <a:spcPct val="150000"/>
              </a:lnSpc>
            </a:pPr>
            <a:endParaRPr lang="en-GB" sz="2000" b="0" i="0" dirty="0">
              <a:effectLst/>
            </a:endParaRPr>
          </a:p>
          <a:p>
            <a:pPr algn="l"/>
            <a:endParaRPr lang="en-US" sz="2000" dirty="0"/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E2ACE18F-7572-4B57-B093-F422098CC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024A9-0184-448B-881E-CC722A916CB1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A4E319-DA67-4477-A7E9-C2171A4CF205}"/>
              </a:ext>
            </a:extLst>
          </p:cNvPr>
          <p:cNvSpPr txBox="1"/>
          <p:nvPr/>
        </p:nvSpPr>
        <p:spPr>
          <a:xfrm>
            <a:off x="7403990" y="4158239"/>
            <a:ext cx="4598237" cy="18804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Active Listening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Non-Discriminatory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Person </a:t>
            </a:r>
            <a:r>
              <a:rPr lang="en-GB" sz="2000" dirty="0" err="1"/>
              <a:t>Centered</a:t>
            </a:r>
            <a:r>
              <a:rPr lang="en-GB" sz="2000" dirty="0"/>
              <a:t>  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Sensitivity </a:t>
            </a:r>
          </a:p>
        </p:txBody>
      </p:sp>
    </p:spTree>
    <p:extLst>
      <p:ext uri="{BB962C8B-B14F-4D97-AF65-F5344CB8AC3E}">
        <p14:creationId xmlns:p14="http://schemas.microsoft.com/office/powerpoint/2010/main" val="14497347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9B795-03E9-4E34-9357-C0628914A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027" y="136525"/>
            <a:ext cx="10515600" cy="1325563"/>
          </a:xfrm>
        </p:spPr>
        <p:txBody>
          <a:bodyPr/>
          <a:lstStyle/>
          <a:p>
            <a:r>
              <a:rPr lang="en-US" b="1" dirty="0">
                <a:latin typeface="+mn-lt"/>
              </a:rPr>
              <a:t>Moodle Tasks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E83021-5261-4534-AFFC-8C3A397ABC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279374" y="799306"/>
            <a:ext cx="9329263" cy="950976"/>
          </a:xfrm>
        </p:spPr>
        <p:txBody>
          <a:bodyPr/>
          <a:lstStyle/>
          <a:p>
            <a:r>
              <a:rPr lang="en-US" dirty="0"/>
              <a:t>Compulsory Assignment Task 2 – 600 words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1770C1-2986-4925-A7A9-598470F1C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18661" y="1932844"/>
            <a:ext cx="11754678" cy="4606068"/>
          </a:xfrm>
        </p:spPr>
        <p:txBody>
          <a:bodyPr>
            <a:normAutofit fontScale="77500" lnSpcReduction="20000"/>
          </a:bodyPr>
          <a:lstStyle/>
          <a:p>
            <a:pPr algn="l">
              <a:lnSpc>
                <a:spcPct val="170000"/>
              </a:lnSpc>
            </a:pPr>
            <a:r>
              <a:rPr lang="en-US" sz="2300" b="1" dirty="0"/>
              <a:t>Q2</a:t>
            </a:r>
            <a:r>
              <a:rPr lang="en-US" sz="2300" dirty="0"/>
              <a:t> - </a:t>
            </a:r>
            <a:r>
              <a:rPr lang="en-GB" sz="2300" b="0" i="0" dirty="0">
                <a:effectLst/>
              </a:rPr>
              <a:t>Why did you pick this particular technique? What evidence do you have in your personal or professional life which shows you may find it difficult to uphold? - Word count minimum: </a:t>
            </a:r>
            <a:r>
              <a:rPr lang="en-GB" sz="2300" b="1" i="0" dirty="0">
                <a:effectLst/>
              </a:rPr>
              <a:t>100</a:t>
            </a:r>
          </a:p>
          <a:p>
            <a:pPr algn="l">
              <a:lnSpc>
                <a:spcPct val="170000"/>
              </a:lnSpc>
            </a:pPr>
            <a:r>
              <a:rPr lang="en-GB" sz="2300" b="1" dirty="0"/>
              <a:t>Q3</a:t>
            </a:r>
            <a:r>
              <a:rPr lang="en-GB" sz="2300" dirty="0"/>
              <a:t> - </a:t>
            </a:r>
            <a:r>
              <a:rPr lang="en-GB" sz="2300" b="0" i="0" dirty="0">
                <a:effectLst/>
              </a:rPr>
              <a:t>Now read one of the links below. Find the one which corresponds to your chosen technique. Answer the following question.</a:t>
            </a:r>
            <a:br>
              <a:rPr lang="en-GB" sz="2300" b="0" i="0" dirty="0">
                <a:effectLst/>
              </a:rPr>
            </a:br>
            <a:r>
              <a:rPr lang="en-GB" sz="2300" b="0" i="0" dirty="0">
                <a:effectLst/>
              </a:rPr>
              <a:t>- How would you summarise the article or content you have just read? - Word count minimum: </a:t>
            </a:r>
            <a:r>
              <a:rPr lang="en-GB" sz="2300" b="1" i="0" dirty="0">
                <a:effectLst/>
              </a:rPr>
              <a:t>200</a:t>
            </a:r>
            <a:r>
              <a:rPr lang="en-GB" sz="2300" b="0" i="0" dirty="0">
                <a:effectLst/>
              </a:rPr>
              <a:t> - References Needed: </a:t>
            </a:r>
            <a:r>
              <a:rPr lang="en-GB" sz="2300" b="1" i="0" dirty="0">
                <a:effectLst/>
              </a:rPr>
              <a:t>1</a:t>
            </a:r>
          </a:p>
          <a:p>
            <a:pPr algn="l">
              <a:lnSpc>
                <a:spcPct val="170000"/>
              </a:lnSpc>
            </a:pPr>
            <a:r>
              <a:rPr lang="en-GB" sz="2300" b="1" i="0" dirty="0">
                <a:effectLst/>
              </a:rPr>
              <a:t>Q4</a:t>
            </a:r>
            <a:r>
              <a:rPr lang="en-GB" sz="2300" i="0" dirty="0">
                <a:effectLst/>
              </a:rPr>
              <a:t> - </a:t>
            </a:r>
            <a:r>
              <a:rPr lang="en-GB" sz="2300" b="0" i="0" dirty="0">
                <a:effectLst/>
              </a:rPr>
              <a:t>What are the potential pitfalls of not being able to uphold your chosen technique? - Word count minimum: </a:t>
            </a:r>
            <a:r>
              <a:rPr lang="en-GB" sz="2300" b="1" i="0" dirty="0">
                <a:effectLst/>
              </a:rPr>
              <a:t>200</a:t>
            </a:r>
            <a:r>
              <a:rPr lang="en-GB" sz="2300" b="0" i="0" dirty="0">
                <a:effectLst/>
              </a:rPr>
              <a:t> - References needed: Up to </a:t>
            </a:r>
            <a:r>
              <a:rPr lang="en-GB" sz="2300" b="1" i="0" dirty="0">
                <a:effectLst/>
              </a:rPr>
              <a:t>5</a:t>
            </a:r>
            <a:r>
              <a:rPr lang="en-GB" sz="2300" b="0" i="0" dirty="0">
                <a:effectLst/>
              </a:rPr>
              <a:t> and </a:t>
            </a:r>
            <a:r>
              <a:rPr lang="en-GB" sz="2300" b="0" i="0" u="sng" dirty="0">
                <a:effectLst/>
              </a:rPr>
              <a:t>bibliographies</a:t>
            </a:r>
            <a:r>
              <a:rPr lang="en-GB" sz="2300" b="0" i="0" dirty="0">
                <a:effectLst/>
              </a:rPr>
              <a:t> are welcome </a:t>
            </a:r>
          </a:p>
          <a:p>
            <a:pPr algn="l">
              <a:lnSpc>
                <a:spcPct val="170000"/>
              </a:lnSpc>
            </a:pPr>
            <a:r>
              <a:rPr lang="en-GB" sz="2300" b="1" dirty="0"/>
              <a:t>Q5</a:t>
            </a:r>
            <a:r>
              <a:rPr lang="en-GB" sz="2300" dirty="0"/>
              <a:t> - </a:t>
            </a:r>
            <a:r>
              <a:rPr lang="en-GB" sz="2300" b="0" i="0" dirty="0">
                <a:effectLst/>
              </a:rPr>
              <a:t>What three recommendations can you make for yourself and anyone else finding it difficult to uphold this technique? - Word Count: </a:t>
            </a:r>
            <a:r>
              <a:rPr lang="en-GB" sz="2300" b="1" i="0" dirty="0">
                <a:effectLst/>
              </a:rPr>
              <a:t>100</a:t>
            </a:r>
            <a:endParaRPr lang="en-GB" sz="2000" b="1" i="0" dirty="0">
              <a:effectLst/>
            </a:endParaRPr>
          </a:p>
          <a:p>
            <a:pPr>
              <a:lnSpc>
                <a:spcPct val="150000"/>
              </a:lnSpc>
            </a:pPr>
            <a:endParaRPr lang="en-US" sz="2000" dirty="0"/>
          </a:p>
        </p:txBody>
      </p:sp>
      <p:sp>
        <p:nvSpPr>
          <p:cNvPr id="9" name="Slide Number Placeholder 7">
            <a:extLst>
              <a:ext uri="{FF2B5EF4-FFF2-40B4-BE49-F238E27FC236}">
                <a16:creationId xmlns:a16="http://schemas.microsoft.com/office/drawing/2014/main" id="{E2ACE18F-7572-4B57-B093-F422098CC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024A9-0184-448B-881E-CC722A916CB1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5439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C82D1-A53F-4BA3-844D-60F40F7F0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887" y="23018"/>
            <a:ext cx="10515600" cy="1325563"/>
          </a:xfrm>
        </p:spPr>
        <p:txBody>
          <a:bodyPr/>
          <a:lstStyle/>
          <a:p>
            <a:r>
              <a:rPr lang="en-GB" b="1" dirty="0">
                <a:latin typeface="+mn-lt"/>
              </a:rPr>
              <a:t>Example Layout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21203-BDF7-4877-962B-E2AAD8569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382" y="1348581"/>
            <a:ext cx="11473069" cy="4481512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en-GB" sz="1800" b="1" dirty="0"/>
              <a:t>Title</a:t>
            </a:r>
            <a:r>
              <a:rPr lang="en-GB" sz="1800" dirty="0"/>
              <a:t> – Working with others in Healthcare </a:t>
            </a:r>
          </a:p>
          <a:p>
            <a:pPr>
              <a:lnSpc>
                <a:spcPct val="170000"/>
              </a:lnSpc>
            </a:pPr>
            <a:r>
              <a:rPr lang="en-GB" sz="1800" b="1" dirty="0"/>
              <a:t>Introduction</a:t>
            </a:r>
            <a:r>
              <a:rPr lang="en-GB" sz="1800" dirty="0"/>
              <a:t> </a:t>
            </a:r>
          </a:p>
          <a:p>
            <a:pPr>
              <a:lnSpc>
                <a:spcPct val="170000"/>
              </a:lnSpc>
            </a:pPr>
            <a:r>
              <a:rPr lang="en-GB" sz="1800" b="1" dirty="0"/>
              <a:t>Main Body </a:t>
            </a:r>
            <a:br>
              <a:rPr lang="en-GB" sz="1800" dirty="0"/>
            </a:br>
            <a:r>
              <a:rPr lang="en-GB" sz="1800" dirty="0"/>
              <a:t>- Principles of Partnership in Nursing (Include definition and ‘breakdown’)</a:t>
            </a:r>
            <a:br>
              <a:rPr lang="en-GB" sz="1800" dirty="0"/>
            </a:br>
            <a:r>
              <a:rPr lang="en-GB" sz="1800" dirty="0"/>
              <a:t>- Collaboration in Nursing (Include definition and ‘breakdown’) </a:t>
            </a:r>
            <a:br>
              <a:rPr lang="en-GB" sz="1800" dirty="0"/>
            </a:br>
            <a:r>
              <a:rPr lang="en-GB" sz="1800" dirty="0"/>
              <a:t>- The benefits of Interagency working </a:t>
            </a:r>
            <a:br>
              <a:rPr lang="en-GB" sz="1800" dirty="0"/>
            </a:br>
            <a:r>
              <a:rPr lang="en-GB" sz="1800" dirty="0"/>
              <a:t>- How I have contributed to a multi and/or interdisciplinary team</a:t>
            </a:r>
            <a:br>
              <a:rPr lang="en-GB" sz="1800" dirty="0"/>
            </a:br>
            <a:r>
              <a:rPr lang="en-GB" sz="1800" dirty="0"/>
              <a:t>- Improvements for professional practice</a:t>
            </a:r>
          </a:p>
          <a:p>
            <a:pPr>
              <a:lnSpc>
                <a:spcPct val="170000"/>
              </a:lnSpc>
            </a:pPr>
            <a:r>
              <a:rPr lang="en-GB" sz="1800" b="1" dirty="0"/>
              <a:t>Conclusion</a:t>
            </a:r>
            <a:r>
              <a:rPr lang="en-GB" sz="1800" dirty="0"/>
              <a:t> </a:t>
            </a:r>
          </a:p>
          <a:p>
            <a:pPr>
              <a:lnSpc>
                <a:spcPct val="170000"/>
              </a:lnSpc>
            </a:pPr>
            <a:r>
              <a:rPr lang="en-GB" sz="1800" b="1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19891107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8CB2F-58BF-42B0-9C7D-91E18879B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5056" y="141789"/>
            <a:ext cx="5266944" cy="2143860"/>
          </a:xfrm>
        </p:spPr>
        <p:txBody>
          <a:bodyPr/>
          <a:lstStyle/>
          <a:p>
            <a:r>
              <a:rPr lang="en-GB" b="1" dirty="0">
                <a:latin typeface="+mn-lt"/>
              </a:rPr>
              <a:t>How to verbally communicate your 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856285-9968-403B-8071-65B9ABB65E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4042" y="594651"/>
            <a:ext cx="5266944" cy="876341"/>
          </a:xfrm>
        </p:spPr>
        <p:txBody>
          <a:bodyPr/>
          <a:lstStyle/>
          <a:p>
            <a:r>
              <a:rPr lang="en-GB" b="1" dirty="0"/>
              <a:t>Example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D4EC66-F0F4-44D7-81D7-4D94C186D411}"/>
              </a:ext>
            </a:extLst>
          </p:cNvPr>
          <p:cNvSpPr txBox="1"/>
          <p:nvPr/>
        </p:nvSpPr>
        <p:spPr>
          <a:xfrm>
            <a:off x="344557" y="1168956"/>
            <a:ext cx="6361043" cy="25326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I have worked within a multi disciplinary team during my career as a healthcare assistant in a nursing home. This involved collaborating with management, nurses and other healthcare professionals to achieve set goals and targets which will enhance service users experiences.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B2C347-846D-43DF-8FA6-D73E27A530B4}"/>
              </a:ext>
            </a:extLst>
          </p:cNvPr>
          <p:cNvSpPr txBox="1"/>
          <p:nvPr/>
        </p:nvSpPr>
        <p:spPr>
          <a:xfrm>
            <a:off x="344556" y="4125705"/>
            <a:ext cx="6361043" cy="2117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According to Harries (2020) collaborating effectively within a health and care setting can provide beneficial to staff as the communication techniques used enable a more cohesive and structured environment for service users.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3B2BC5DF-49F3-4A7B-8463-7D58F588ADBE}"/>
              </a:ext>
            </a:extLst>
          </p:cNvPr>
          <p:cNvCxnSpPr>
            <a:cxnSpLocks/>
          </p:cNvCxnSpPr>
          <p:nvPr/>
        </p:nvCxnSpPr>
        <p:spPr>
          <a:xfrm>
            <a:off x="3419061" y="3353284"/>
            <a:ext cx="0" cy="66212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A758163-D3FE-4954-B716-EFB638AA18EF}"/>
              </a:ext>
            </a:extLst>
          </p:cNvPr>
          <p:cNvCxnSpPr/>
          <p:nvPr/>
        </p:nvCxnSpPr>
        <p:spPr>
          <a:xfrm>
            <a:off x="3829878" y="3684346"/>
            <a:ext cx="3095178" cy="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2C0473AB-2DC4-49EF-8600-9C41B2A729CC}"/>
              </a:ext>
            </a:extLst>
          </p:cNvPr>
          <p:cNvSpPr txBox="1"/>
          <p:nvPr/>
        </p:nvSpPr>
        <p:spPr>
          <a:xfrm>
            <a:off x="7328452" y="3378471"/>
            <a:ext cx="41081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Statement is then backed up with relevant literature. </a:t>
            </a:r>
          </a:p>
        </p:txBody>
      </p:sp>
    </p:spTree>
    <p:extLst>
      <p:ext uri="{BB962C8B-B14F-4D97-AF65-F5344CB8AC3E}">
        <p14:creationId xmlns:p14="http://schemas.microsoft.com/office/powerpoint/2010/main" val="17135406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E08A1-FEAA-4F21-96E4-5A57CFAAB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368" y="2980215"/>
            <a:ext cx="5541264" cy="2148840"/>
          </a:xfrm>
        </p:spPr>
        <p:txBody>
          <a:bodyPr>
            <a:normAutofit fontScale="90000"/>
          </a:bodyPr>
          <a:lstStyle/>
          <a:p>
            <a:r>
              <a:rPr lang="en-US" sz="6700" b="1" dirty="0">
                <a:solidFill>
                  <a:schemeClr val="tx1"/>
                </a:solidFill>
              </a:rPr>
              <a:t>GOOD LUCK!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57B06-3F43-4092-8AB5-0AC060179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14</a:t>
            </a:fld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FC739B0E-37D0-4F48-A292-993ED5112A92}"/>
              </a:ext>
            </a:extLst>
          </p:cNvPr>
          <p:cNvSpPr txBox="1">
            <a:spLocks/>
          </p:cNvSpPr>
          <p:nvPr/>
        </p:nvSpPr>
        <p:spPr>
          <a:xfrm>
            <a:off x="2743200" y="3671316"/>
            <a:ext cx="6705600" cy="1664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79534048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5">
      <a:dk1>
        <a:sysClr val="windowText" lastClr="000000"/>
      </a:dk1>
      <a:lt1>
        <a:sysClr val="window" lastClr="FFFFFF"/>
      </a:lt1>
      <a:dk2>
        <a:srgbClr val="9999FF"/>
      </a:dk2>
      <a:lt2>
        <a:srgbClr val="E7E6E6"/>
      </a:lt2>
      <a:accent1>
        <a:srgbClr val="768BA6"/>
      </a:accent1>
      <a:accent2>
        <a:srgbClr val="A6778D"/>
      </a:accent2>
      <a:accent3>
        <a:srgbClr val="EB8067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FCC198-DBFA-46B2-A241-8E3888E6367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295</TotalTime>
  <Words>1191</Words>
  <Application>Microsoft Office PowerPoint</Application>
  <PresentationFormat>Widescreen</PresentationFormat>
  <Paragraphs>147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Elephant</vt:lpstr>
      <vt:lpstr>Symbol</vt:lpstr>
      <vt:lpstr>Brush</vt:lpstr>
      <vt:lpstr>Assignment Preparation </vt:lpstr>
      <vt:lpstr>AIM &amp; LEARNING OBJECTIVES </vt:lpstr>
      <vt:lpstr>Criteria</vt:lpstr>
      <vt:lpstr>Task Description</vt:lpstr>
      <vt:lpstr>Content </vt:lpstr>
      <vt:lpstr>Content </vt:lpstr>
      <vt:lpstr>Content </vt:lpstr>
      <vt:lpstr>IMPORTANT PRESENTATION DATES  </vt:lpstr>
      <vt:lpstr>Moodle Tasks </vt:lpstr>
      <vt:lpstr>Moodle Tasks </vt:lpstr>
      <vt:lpstr>Moodle Tasks </vt:lpstr>
      <vt:lpstr>Example Layout </vt:lpstr>
      <vt:lpstr>How to verbally communicate your references </vt:lpstr>
      <vt:lpstr>GOOD LUCK!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Preparation </dc:title>
  <dc:creator>Chloe Harries</dc:creator>
  <cp:lastModifiedBy>Chloe Harries</cp:lastModifiedBy>
  <cp:revision>14</cp:revision>
  <dcterms:created xsi:type="dcterms:W3CDTF">2020-11-22T15:12:22Z</dcterms:created>
  <dcterms:modified xsi:type="dcterms:W3CDTF">2020-11-23T15:03:32Z</dcterms:modified>
</cp:coreProperties>
</file>