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76" r:id="rId2"/>
    <p:sldId id="257" r:id="rId3"/>
    <p:sldId id="263" r:id="rId4"/>
    <p:sldId id="264" r:id="rId5"/>
    <p:sldId id="265" r:id="rId6"/>
    <p:sldId id="266" r:id="rId7"/>
    <p:sldId id="267" r:id="rId8"/>
    <p:sldId id="268" r:id="rId9"/>
    <p:sldId id="269" r:id="rId10"/>
    <p:sldId id="270" r:id="rId11"/>
    <p:sldId id="271" r:id="rId12"/>
    <p:sldId id="272" r:id="rId13"/>
    <p:sldId id="273" r:id="rId14"/>
    <p:sldId id="274" r:id="rId15"/>
    <p:sldId id="27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E150250-75FE-4019-8242-FA094102D7F2}" v="1" dt="2022-08-03T12:53:30.8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6"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fania Dinca" userId="8430838f-40fa-4648-bf3e-75706d0061e9" providerId="ADAL" clId="{CE150250-75FE-4019-8242-FA094102D7F2}"/>
    <pc:docChg chg="undo redo custSel addSld modSld">
      <pc:chgData name="Stefania Dinca" userId="8430838f-40fa-4648-bf3e-75706d0061e9" providerId="ADAL" clId="{CE150250-75FE-4019-8242-FA094102D7F2}" dt="2022-08-03T12:56:27.446" v="115" actId="313"/>
      <pc:docMkLst>
        <pc:docMk/>
      </pc:docMkLst>
      <pc:sldChg chg="modSp mod">
        <pc:chgData name="Stefania Dinca" userId="8430838f-40fa-4648-bf3e-75706d0061e9" providerId="ADAL" clId="{CE150250-75FE-4019-8242-FA094102D7F2}" dt="2022-08-03T12:56:27.446" v="115" actId="313"/>
        <pc:sldMkLst>
          <pc:docMk/>
          <pc:sldMk cId="3145448229" sldId="257"/>
        </pc:sldMkLst>
        <pc:spChg chg="mod">
          <ac:chgData name="Stefania Dinca" userId="8430838f-40fa-4648-bf3e-75706d0061e9" providerId="ADAL" clId="{CE150250-75FE-4019-8242-FA094102D7F2}" dt="2022-08-03T12:56:27.446" v="115" actId="313"/>
          <ac:spMkLst>
            <pc:docMk/>
            <pc:sldMk cId="3145448229" sldId="257"/>
            <ac:spMk id="2" creationId="{00000000-0000-0000-0000-000000000000}"/>
          </ac:spMkLst>
        </pc:spChg>
      </pc:sldChg>
      <pc:sldChg chg="addSp delSp modSp new mod">
        <pc:chgData name="Stefania Dinca" userId="8430838f-40fa-4648-bf3e-75706d0061e9" providerId="ADAL" clId="{CE150250-75FE-4019-8242-FA094102D7F2}" dt="2022-08-03T12:54:49.381" v="24" actId="20577"/>
        <pc:sldMkLst>
          <pc:docMk/>
          <pc:sldMk cId="2292991892" sldId="276"/>
        </pc:sldMkLst>
        <pc:spChg chg="mod">
          <ac:chgData name="Stefania Dinca" userId="8430838f-40fa-4648-bf3e-75706d0061e9" providerId="ADAL" clId="{CE150250-75FE-4019-8242-FA094102D7F2}" dt="2022-08-03T12:54:49.381" v="24" actId="20577"/>
          <ac:spMkLst>
            <pc:docMk/>
            <pc:sldMk cId="2292991892" sldId="276"/>
            <ac:spMk id="2" creationId="{B3E57F6E-C6B0-47A1-9702-E6BD2F3ADAF3}"/>
          </ac:spMkLst>
        </pc:spChg>
        <pc:spChg chg="del">
          <ac:chgData name="Stefania Dinca" userId="8430838f-40fa-4648-bf3e-75706d0061e9" providerId="ADAL" clId="{CE150250-75FE-4019-8242-FA094102D7F2}" dt="2022-08-03T12:53:30.897" v="1"/>
          <ac:spMkLst>
            <pc:docMk/>
            <pc:sldMk cId="2292991892" sldId="276"/>
            <ac:spMk id="3" creationId="{49A67E95-A3C1-4824-BD87-7A254E73DD33}"/>
          </ac:spMkLst>
        </pc:spChg>
        <pc:spChg chg="add mod">
          <ac:chgData name="Stefania Dinca" userId="8430838f-40fa-4648-bf3e-75706d0061e9" providerId="ADAL" clId="{CE150250-75FE-4019-8242-FA094102D7F2}" dt="2022-08-03T12:53:51.728" v="3" actId="255"/>
          <ac:spMkLst>
            <pc:docMk/>
            <pc:sldMk cId="2292991892" sldId="276"/>
            <ac:spMk id="4" creationId="{D4A32309-C3AB-4E73-A1AD-74055962041C}"/>
          </ac:spMkLst>
        </pc:spChg>
      </pc:sldChg>
    </pc:docChg>
  </pc:docChgLst>
</pc:chgInfo>
</file>

<file path=ppt/diagrams/_rels/data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354FAF6-E9A9-4511-BBEF-230E87C012C2}"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4D2F3087-89DD-4A74-8DCF-4FF907161A80}">
      <dgm:prSet/>
      <dgm:spPr/>
      <dgm:t>
        <a:bodyPr/>
        <a:lstStyle/>
        <a:p>
          <a:r>
            <a:rPr lang="en-US"/>
            <a:t>IBM and American Airlines have planned to develop SABRE or Semi-Automatic Business Research Environment</a:t>
          </a:r>
        </a:p>
      </dgm:t>
    </dgm:pt>
    <dgm:pt modelId="{0B3F6B72-5C7E-4441-9509-3A9F726E9239}" type="parTrans" cxnId="{38D14090-F63D-452F-A420-6357ECB627C7}">
      <dgm:prSet/>
      <dgm:spPr/>
      <dgm:t>
        <a:bodyPr/>
        <a:lstStyle/>
        <a:p>
          <a:endParaRPr lang="en-US"/>
        </a:p>
      </dgm:t>
    </dgm:pt>
    <dgm:pt modelId="{5BE309A7-6DCF-422D-9A87-5D1AFC9D584F}" type="sibTrans" cxnId="{38D14090-F63D-452F-A420-6357ECB627C7}">
      <dgm:prSet/>
      <dgm:spPr/>
      <dgm:t>
        <a:bodyPr/>
        <a:lstStyle/>
        <a:p>
          <a:endParaRPr lang="en-US"/>
        </a:p>
      </dgm:t>
    </dgm:pt>
    <dgm:pt modelId="{E48206F5-88E8-4A95-825D-E69E7A10FCCC}">
      <dgm:prSet/>
      <dgm:spPr/>
      <dgm:t>
        <a:bodyPr/>
        <a:lstStyle/>
        <a:p>
          <a:r>
            <a:rPr lang="en-US"/>
            <a:t>The entire concept had led to one of the most distinct real time business application and it eventually enabled in the replacement of the traditional system with the web based inter airline reservation system</a:t>
          </a:r>
        </a:p>
      </dgm:t>
    </dgm:pt>
    <dgm:pt modelId="{8D41D2EA-863F-4208-AA9A-1F372A137AC9}" type="parTrans" cxnId="{2FEDF54D-5FB0-4F3A-894F-064DF0E7523A}">
      <dgm:prSet/>
      <dgm:spPr/>
      <dgm:t>
        <a:bodyPr/>
        <a:lstStyle/>
        <a:p>
          <a:endParaRPr lang="en-US"/>
        </a:p>
      </dgm:t>
    </dgm:pt>
    <dgm:pt modelId="{20ECB76B-0339-434C-B8BF-53738CBBDF15}" type="sibTrans" cxnId="{2FEDF54D-5FB0-4F3A-894F-064DF0E7523A}">
      <dgm:prSet/>
      <dgm:spPr/>
      <dgm:t>
        <a:bodyPr/>
        <a:lstStyle/>
        <a:p>
          <a:endParaRPr lang="en-US"/>
        </a:p>
      </dgm:t>
    </dgm:pt>
    <dgm:pt modelId="{B3823FE8-DA5E-4BF0-B50E-626724DCDFD6}">
      <dgm:prSet/>
      <dgm:spPr/>
      <dgm:t>
        <a:bodyPr/>
        <a:lstStyle/>
        <a:p>
          <a:r>
            <a:rPr lang="en-US"/>
            <a:t>American Airlines has selected the approach to involve SABRE for ensuring that they are able to better competitive advantages and efficiency</a:t>
          </a:r>
        </a:p>
      </dgm:t>
    </dgm:pt>
    <dgm:pt modelId="{7F263AB6-3348-406F-A2EF-8B54E0E46E52}" type="parTrans" cxnId="{946C7C4F-A924-4514-8F82-964426D43206}">
      <dgm:prSet/>
      <dgm:spPr/>
      <dgm:t>
        <a:bodyPr/>
        <a:lstStyle/>
        <a:p>
          <a:endParaRPr lang="en-US"/>
        </a:p>
      </dgm:t>
    </dgm:pt>
    <dgm:pt modelId="{0E066929-A25D-49FE-BBD8-C6AE97D12081}" type="sibTrans" cxnId="{946C7C4F-A924-4514-8F82-964426D43206}">
      <dgm:prSet/>
      <dgm:spPr/>
      <dgm:t>
        <a:bodyPr/>
        <a:lstStyle/>
        <a:p>
          <a:endParaRPr lang="en-US"/>
        </a:p>
      </dgm:t>
    </dgm:pt>
    <dgm:pt modelId="{43C2EFE6-AEFC-4EB4-BC16-2A03206F7E46}">
      <dgm:prSet/>
      <dgm:spPr/>
      <dgm:t>
        <a:bodyPr/>
        <a:lstStyle/>
        <a:p>
          <a:r>
            <a:rPr lang="en-US"/>
            <a:t>Cost leadership is the establishment of a competitive benefit by having the lowest cost of operations in the specific industry</a:t>
          </a:r>
        </a:p>
      </dgm:t>
    </dgm:pt>
    <dgm:pt modelId="{B00FD3EA-6AC5-423F-8027-8B8070F6D96A}" type="parTrans" cxnId="{C55C8EC8-2D93-490F-894B-9CEFCE707CEA}">
      <dgm:prSet/>
      <dgm:spPr/>
      <dgm:t>
        <a:bodyPr/>
        <a:lstStyle/>
        <a:p>
          <a:endParaRPr lang="en-US"/>
        </a:p>
      </dgm:t>
    </dgm:pt>
    <dgm:pt modelId="{6C946A90-AF4F-4644-B059-681897536509}" type="sibTrans" cxnId="{C55C8EC8-2D93-490F-894B-9CEFCE707CEA}">
      <dgm:prSet/>
      <dgm:spPr/>
      <dgm:t>
        <a:bodyPr/>
        <a:lstStyle/>
        <a:p>
          <a:endParaRPr lang="en-US"/>
        </a:p>
      </dgm:t>
    </dgm:pt>
    <dgm:pt modelId="{433746CB-6356-4E73-BDD2-BC7D032F2B5E}">
      <dgm:prSet/>
      <dgm:spPr/>
      <dgm:t>
        <a:bodyPr/>
        <a:lstStyle/>
        <a:p>
          <a:r>
            <a:rPr lang="en-US"/>
            <a:t>Cost leadership is being driven by the organizational efficiency, scope, scale as well as cumulative experience</a:t>
          </a:r>
        </a:p>
      </dgm:t>
    </dgm:pt>
    <dgm:pt modelId="{D86ED2FD-E5F3-4088-8552-BFD47374F508}" type="parTrans" cxnId="{570948CD-44A6-4515-8299-2EB04D1E4E55}">
      <dgm:prSet/>
      <dgm:spPr/>
      <dgm:t>
        <a:bodyPr/>
        <a:lstStyle/>
        <a:p>
          <a:endParaRPr lang="en-US"/>
        </a:p>
      </dgm:t>
    </dgm:pt>
    <dgm:pt modelId="{3E7A7950-E487-4DD3-BC6C-ED722097F168}" type="sibTrans" cxnId="{570948CD-44A6-4515-8299-2EB04D1E4E55}">
      <dgm:prSet/>
      <dgm:spPr/>
      <dgm:t>
        <a:bodyPr/>
        <a:lstStyle/>
        <a:p>
          <a:endParaRPr lang="en-US"/>
        </a:p>
      </dgm:t>
    </dgm:pt>
    <dgm:pt modelId="{5A131987-5771-433E-89F6-2647AE1DC3CD}" type="pres">
      <dgm:prSet presAssocID="{8354FAF6-E9A9-4511-BBEF-230E87C012C2}" presName="linear" presStyleCnt="0">
        <dgm:presLayoutVars>
          <dgm:animLvl val="lvl"/>
          <dgm:resizeHandles val="exact"/>
        </dgm:presLayoutVars>
      </dgm:prSet>
      <dgm:spPr/>
    </dgm:pt>
    <dgm:pt modelId="{29C1E352-5294-4302-BDF2-C33AC1243C5D}" type="pres">
      <dgm:prSet presAssocID="{4D2F3087-89DD-4A74-8DCF-4FF907161A80}" presName="parentText" presStyleLbl="node1" presStyleIdx="0" presStyleCnt="5">
        <dgm:presLayoutVars>
          <dgm:chMax val="0"/>
          <dgm:bulletEnabled val="1"/>
        </dgm:presLayoutVars>
      </dgm:prSet>
      <dgm:spPr/>
    </dgm:pt>
    <dgm:pt modelId="{5CDDABBB-4F87-49BF-B62E-29FA9E436627}" type="pres">
      <dgm:prSet presAssocID="{5BE309A7-6DCF-422D-9A87-5D1AFC9D584F}" presName="spacer" presStyleCnt="0"/>
      <dgm:spPr/>
    </dgm:pt>
    <dgm:pt modelId="{B35FB4F5-47F3-40F1-9C4A-6F04D4C1F66A}" type="pres">
      <dgm:prSet presAssocID="{E48206F5-88E8-4A95-825D-E69E7A10FCCC}" presName="parentText" presStyleLbl="node1" presStyleIdx="1" presStyleCnt="5">
        <dgm:presLayoutVars>
          <dgm:chMax val="0"/>
          <dgm:bulletEnabled val="1"/>
        </dgm:presLayoutVars>
      </dgm:prSet>
      <dgm:spPr/>
    </dgm:pt>
    <dgm:pt modelId="{7A67D2C5-9BDD-48F6-AAC2-E0245396C08C}" type="pres">
      <dgm:prSet presAssocID="{20ECB76B-0339-434C-B8BF-53738CBBDF15}" presName="spacer" presStyleCnt="0"/>
      <dgm:spPr/>
    </dgm:pt>
    <dgm:pt modelId="{18CD033C-E6F1-42C3-B6E7-C9289941E0B5}" type="pres">
      <dgm:prSet presAssocID="{B3823FE8-DA5E-4BF0-B50E-626724DCDFD6}" presName="parentText" presStyleLbl="node1" presStyleIdx="2" presStyleCnt="5">
        <dgm:presLayoutVars>
          <dgm:chMax val="0"/>
          <dgm:bulletEnabled val="1"/>
        </dgm:presLayoutVars>
      </dgm:prSet>
      <dgm:spPr/>
    </dgm:pt>
    <dgm:pt modelId="{0F68FB67-DA18-499F-B11F-E75BF82946B3}" type="pres">
      <dgm:prSet presAssocID="{0E066929-A25D-49FE-BBD8-C6AE97D12081}" presName="spacer" presStyleCnt="0"/>
      <dgm:spPr/>
    </dgm:pt>
    <dgm:pt modelId="{83F1B9CD-A97E-4319-BBFF-411F50160809}" type="pres">
      <dgm:prSet presAssocID="{43C2EFE6-AEFC-4EB4-BC16-2A03206F7E46}" presName="parentText" presStyleLbl="node1" presStyleIdx="3" presStyleCnt="5">
        <dgm:presLayoutVars>
          <dgm:chMax val="0"/>
          <dgm:bulletEnabled val="1"/>
        </dgm:presLayoutVars>
      </dgm:prSet>
      <dgm:spPr/>
    </dgm:pt>
    <dgm:pt modelId="{1EFB122A-6F53-4042-92A0-C5570AAD2872}" type="pres">
      <dgm:prSet presAssocID="{6C946A90-AF4F-4644-B059-681897536509}" presName="spacer" presStyleCnt="0"/>
      <dgm:spPr/>
    </dgm:pt>
    <dgm:pt modelId="{529D30A3-3ADA-432E-93AD-7FCB234A6284}" type="pres">
      <dgm:prSet presAssocID="{433746CB-6356-4E73-BDD2-BC7D032F2B5E}" presName="parentText" presStyleLbl="node1" presStyleIdx="4" presStyleCnt="5">
        <dgm:presLayoutVars>
          <dgm:chMax val="0"/>
          <dgm:bulletEnabled val="1"/>
        </dgm:presLayoutVars>
      </dgm:prSet>
      <dgm:spPr/>
    </dgm:pt>
  </dgm:ptLst>
  <dgm:cxnLst>
    <dgm:cxn modelId="{FF18080B-9C20-48E0-800F-77037FE44F15}" type="presOf" srcId="{8354FAF6-E9A9-4511-BBEF-230E87C012C2}" destId="{5A131987-5771-433E-89F6-2647AE1DC3CD}" srcOrd="0" destOrd="0" presId="urn:microsoft.com/office/officeart/2005/8/layout/vList2"/>
    <dgm:cxn modelId="{500D3363-13B2-41C1-A290-00CD6A835D56}" type="presOf" srcId="{4D2F3087-89DD-4A74-8DCF-4FF907161A80}" destId="{29C1E352-5294-4302-BDF2-C33AC1243C5D}" srcOrd="0" destOrd="0" presId="urn:microsoft.com/office/officeart/2005/8/layout/vList2"/>
    <dgm:cxn modelId="{1001C444-9DAF-4967-A89A-0AFCEFC9C040}" type="presOf" srcId="{433746CB-6356-4E73-BDD2-BC7D032F2B5E}" destId="{529D30A3-3ADA-432E-93AD-7FCB234A6284}" srcOrd="0" destOrd="0" presId="urn:microsoft.com/office/officeart/2005/8/layout/vList2"/>
    <dgm:cxn modelId="{2FEDF54D-5FB0-4F3A-894F-064DF0E7523A}" srcId="{8354FAF6-E9A9-4511-BBEF-230E87C012C2}" destId="{E48206F5-88E8-4A95-825D-E69E7A10FCCC}" srcOrd="1" destOrd="0" parTransId="{8D41D2EA-863F-4208-AA9A-1F372A137AC9}" sibTransId="{20ECB76B-0339-434C-B8BF-53738CBBDF15}"/>
    <dgm:cxn modelId="{0D0BCD4E-1841-4194-BA20-401FF47831A9}" type="presOf" srcId="{B3823FE8-DA5E-4BF0-B50E-626724DCDFD6}" destId="{18CD033C-E6F1-42C3-B6E7-C9289941E0B5}" srcOrd="0" destOrd="0" presId="urn:microsoft.com/office/officeart/2005/8/layout/vList2"/>
    <dgm:cxn modelId="{946C7C4F-A924-4514-8F82-964426D43206}" srcId="{8354FAF6-E9A9-4511-BBEF-230E87C012C2}" destId="{B3823FE8-DA5E-4BF0-B50E-626724DCDFD6}" srcOrd="2" destOrd="0" parTransId="{7F263AB6-3348-406F-A2EF-8B54E0E46E52}" sibTransId="{0E066929-A25D-49FE-BBD8-C6AE97D12081}"/>
    <dgm:cxn modelId="{9E0A0258-251B-4004-8622-DD0EC81F7DEE}" type="presOf" srcId="{43C2EFE6-AEFC-4EB4-BC16-2A03206F7E46}" destId="{83F1B9CD-A97E-4319-BBFF-411F50160809}" srcOrd="0" destOrd="0" presId="urn:microsoft.com/office/officeart/2005/8/layout/vList2"/>
    <dgm:cxn modelId="{7194DB85-24F7-41EE-B287-82E88A72DA3C}" type="presOf" srcId="{E48206F5-88E8-4A95-825D-E69E7A10FCCC}" destId="{B35FB4F5-47F3-40F1-9C4A-6F04D4C1F66A}" srcOrd="0" destOrd="0" presId="urn:microsoft.com/office/officeart/2005/8/layout/vList2"/>
    <dgm:cxn modelId="{38D14090-F63D-452F-A420-6357ECB627C7}" srcId="{8354FAF6-E9A9-4511-BBEF-230E87C012C2}" destId="{4D2F3087-89DD-4A74-8DCF-4FF907161A80}" srcOrd="0" destOrd="0" parTransId="{0B3F6B72-5C7E-4441-9509-3A9F726E9239}" sibTransId="{5BE309A7-6DCF-422D-9A87-5D1AFC9D584F}"/>
    <dgm:cxn modelId="{C55C8EC8-2D93-490F-894B-9CEFCE707CEA}" srcId="{8354FAF6-E9A9-4511-BBEF-230E87C012C2}" destId="{43C2EFE6-AEFC-4EB4-BC16-2A03206F7E46}" srcOrd="3" destOrd="0" parTransId="{B00FD3EA-6AC5-423F-8027-8B8070F6D96A}" sibTransId="{6C946A90-AF4F-4644-B059-681897536509}"/>
    <dgm:cxn modelId="{570948CD-44A6-4515-8299-2EB04D1E4E55}" srcId="{8354FAF6-E9A9-4511-BBEF-230E87C012C2}" destId="{433746CB-6356-4E73-BDD2-BC7D032F2B5E}" srcOrd="4" destOrd="0" parTransId="{D86ED2FD-E5F3-4088-8552-BFD47374F508}" sibTransId="{3E7A7950-E487-4DD3-BC6C-ED722097F168}"/>
    <dgm:cxn modelId="{F2CCEC77-28AA-48AC-AA5C-404A0C0D6AC3}" type="presParOf" srcId="{5A131987-5771-433E-89F6-2647AE1DC3CD}" destId="{29C1E352-5294-4302-BDF2-C33AC1243C5D}" srcOrd="0" destOrd="0" presId="urn:microsoft.com/office/officeart/2005/8/layout/vList2"/>
    <dgm:cxn modelId="{F3CE9C8D-BC12-4B33-B4B2-6EA401B0F42D}" type="presParOf" srcId="{5A131987-5771-433E-89F6-2647AE1DC3CD}" destId="{5CDDABBB-4F87-49BF-B62E-29FA9E436627}" srcOrd="1" destOrd="0" presId="urn:microsoft.com/office/officeart/2005/8/layout/vList2"/>
    <dgm:cxn modelId="{5BFC634C-5362-480F-89DC-547E93900D02}" type="presParOf" srcId="{5A131987-5771-433E-89F6-2647AE1DC3CD}" destId="{B35FB4F5-47F3-40F1-9C4A-6F04D4C1F66A}" srcOrd="2" destOrd="0" presId="urn:microsoft.com/office/officeart/2005/8/layout/vList2"/>
    <dgm:cxn modelId="{93B3F11E-4B72-4A29-95C2-3F03DFB086EF}" type="presParOf" srcId="{5A131987-5771-433E-89F6-2647AE1DC3CD}" destId="{7A67D2C5-9BDD-48F6-AAC2-E0245396C08C}" srcOrd="3" destOrd="0" presId="urn:microsoft.com/office/officeart/2005/8/layout/vList2"/>
    <dgm:cxn modelId="{694A564C-0163-4F6C-986B-2671DACDCBA5}" type="presParOf" srcId="{5A131987-5771-433E-89F6-2647AE1DC3CD}" destId="{18CD033C-E6F1-42C3-B6E7-C9289941E0B5}" srcOrd="4" destOrd="0" presId="urn:microsoft.com/office/officeart/2005/8/layout/vList2"/>
    <dgm:cxn modelId="{43B8AFDA-55DC-4107-9D4F-3234F471C3C7}" type="presParOf" srcId="{5A131987-5771-433E-89F6-2647AE1DC3CD}" destId="{0F68FB67-DA18-499F-B11F-E75BF82946B3}" srcOrd="5" destOrd="0" presId="urn:microsoft.com/office/officeart/2005/8/layout/vList2"/>
    <dgm:cxn modelId="{13D1E612-34D2-4301-81F8-33C4DE8B9359}" type="presParOf" srcId="{5A131987-5771-433E-89F6-2647AE1DC3CD}" destId="{83F1B9CD-A97E-4319-BBFF-411F50160809}" srcOrd="6" destOrd="0" presId="urn:microsoft.com/office/officeart/2005/8/layout/vList2"/>
    <dgm:cxn modelId="{77ED1B0C-B8E7-4C8E-AEB4-AD8C42D08015}" type="presParOf" srcId="{5A131987-5771-433E-89F6-2647AE1DC3CD}" destId="{1EFB122A-6F53-4042-92A0-C5570AAD2872}" srcOrd="7" destOrd="0" presId="urn:microsoft.com/office/officeart/2005/8/layout/vList2"/>
    <dgm:cxn modelId="{4D035C4A-8362-456C-95A9-41717840B3A2}" type="presParOf" srcId="{5A131987-5771-433E-89F6-2647AE1DC3CD}" destId="{529D30A3-3ADA-432E-93AD-7FCB234A628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3F5ED8F-1D41-4426-9813-CD436F65C25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CBC34A9-2D4F-40D1-A856-5A6DCB6A7B30}">
      <dgm:prSet/>
      <dgm:spPr/>
      <dgm:t>
        <a:bodyPr/>
        <a:lstStyle/>
        <a:p>
          <a:r>
            <a:rPr lang="en-US"/>
            <a:t>This particular strategy of cost leadership has the objective to exploit production and other economies by producing highly standardized products with the help of advanced technologies</a:t>
          </a:r>
        </a:p>
      </dgm:t>
    </dgm:pt>
    <dgm:pt modelId="{A655F5AA-27BF-45DD-9E3D-14D1F3D5EBBA}" type="parTrans" cxnId="{1ED10560-665A-4E10-A7E5-17CAC31F0CA5}">
      <dgm:prSet/>
      <dgm:spPr/>
      <dgm:t>
        <a:bodyPr/>
        <a:lstStyle/>
        <a:p>
          <a:endParaRPr lang="en-US"/>
        </a:p>
      </dgm:t>
    </dgm:pt>
    <dgm:pt modelId="{730D386A-5E9C-4EE1-8410-62F5749B625B}" type="sibTrans" cxnId="{1ED10560-665A-4E10-A7E5-17CAC31F0CA5}">
      <dgm:prSet/>
      <dgm:spPr/>
      <dgm:t>
        <a:bodyPr/>
        <a:lstStyle/>
        <a:p>
          <a:endParaRPr lang="en-US"/>
        </a:p>
      </dgm:t>
    </dgm:pt>
    <dgm:pt modelId="{311CEF2E-313A-4E13-8EAE-94E5B6B3AA48}">
      <dgm:prSet/>
      <dgm:spPr/>
      <dgm:t>
        <a:bodyPr/>
        <a:lstStyle/>
        <a:p>
          <a:r>
            <a:rPr lang="en-US"/>
            <a:t>A competitive strategy is the subsequent set of procedures and policies that the respective business uses for gaining a competitive benefit in the market</a:t>
          </a:r>
        </a:p>
      </dgm:t>
    </dgm:pt>
    <dgm:pt modelId="{C216E692-067C-4B3F-A42D-46647F72C903}" type="parTrans" cxnId="{F16B9845-5C32-47D9-ADAF-03782EC84639}">
      <dgm:prSet/>
      <dgm:spPr/>
      <dgm:t>
        <a:bodyPr/>
        <a:lstStyle/>
        <a:p>
          <a:endParaRPr lang="en-US"/>
        </a:p>
      </dgm:t>
    </dgm:pt>
    <dgm:pt modelId="{02A221AC-CDD7-498B-AE9C-605124426E09}" type="sibTrans" cxnId="{F16B9845-5C32-47D9-ADAF-03782EC84639}">
      <dgm:prSet/>
      <dgm:spPr/>
      <dgm:t>
        <a:bodyPr/>
        <a:lstStyle/>
        <a:p>
          <a:endParaRPr lang="en-US"/>
        </a:p>
      </dgm:t>
    </dgm:pt>
    <dgm:pt modelId="{6A4D6FE4-350A-43D0-82A2-29367B91BA62}" type="pres">
      <dgm:prSet presAssocID="{B3F5ED8F-1D41-4426-9813-CD436F65C258}" presName="linear" presStyleCnt="0">
        <dgm:presLayoutVars>
          <dgm:animLvl val="lvl"/>
          <dgm:resizeHandles val="exact"/>
        </dgm:presLayoutVars>
      </dgm:prSet>
      <dgm:spPr/>
    </dgm:pt>
    <dgm:pt modelId="{24BB6806-F69A-4BA8-9149-6D79326D1FCD}" type="pres">
      <dgm:prSet presAssocID="{7CBC34A9-2D4F-40D1-A856-5A6DCB6A7B30}" presName="parentText" presStyleLbl="node1" presStyleIdx="0" presStyleCnt="2">
        <dgm:presLayoutVars>
          <dgm:chMax val="0"/>
          <dgm:bulletEnabled val="1"/>
        </dgm:presLayoutVars>
      </dgm:prSet>
      <dgm:spPr/>
    </dgm:pt>
    <dgm:pt modelId="{AB0D67BC-BBEB-4E49-A2CA-FCE6F9EDD80F}" type="pres">
      <dgm:prSet presAssocID="{730D386A-5E9C-4EE1-8410-62F5749B625B}" presName="spacer" presStyleCnt="0"/>
      <dgm:spPr/>
    </dgm:pt>
    <dgm:pt modelId="{75647A52-84D7-4B3B-B6FF-E98763D1C442}" type="pres">
      <dgm:prSet presAssocID="{311CEF2E-313A-4E13-8EAE-94E5B6B3AA48}" presName="parentText" presStyleLbl="node1" presStyleIdx="1" presStyleCnt="2">
        <dgm:presLayoutVars>
          <dgm:chMax val="0"/>
          <dgm:bulletEnabled val="1"/>
        </dgm:presLayoutVars>
      </dgm:prSet>
      <dgm:spPr/>
    </dgm:pt>
  </dgm:ptLst>
  <dgm:cxnLst>
    <dgm:cxn modelId="{1ED10560-665A-4E10-A7E5-17CAC31F0CA5}" srcId="{B3F5ED8F-1D41-4426-9813-CD436F65C258}" destId="{7CBC34A9-2D4F-40D1-A856-5A6DCB6A7B30}" srcOrd="0" destOrd="0" parTransId="{A655F5AA-27BF-45DD-9E3D-14D1F3D5EBBA}" sibTransId="{730D386A-5E9C-4EE1-8410-62F5749B625B}"/>
    <dgm:cxn modelId="{F16B9845-5C32-47D9-ADAF-03782EC84639}" srcId="{B3F5ED8F-1D41-4426-9813-CD436F65C258}" destId="{311CEF2E-313A-4E13-8EAE-94E5B6B3AA48}" srcOrd="1" destOrd="0" parTransId="{C216E692-067C-4B3F-A42D-46647F72C903}" sibTransId="{02A221AC-CDD7-498B-AE9C-605124426E09}"/>
    <dgm:cxn modelId="{0DBFC384-496E-411B-85D3-4A9D61A722FD}" type="presOf" srcId="{B3F5ED8F-1D41-4426-9813-CD436F65C258}" destId="{6A4D6FE4-350A-43D0-82A2-29367B91BA62}" srcOrd="0" destOrd="0" presId="urn:microsoft.com/office/officeart/2005/8/layout/vList2"/>
    <dgm:cxn modelId="{8108A0D3-F047-45FF-9EF7-1B3F50A6CB37}" type="presOf" srcId="{7CBC34A9-2D4F-40D1-A856-5A6DCB6A7B30}" destId="{24BB6806-F69A-4BA8-9149-6D79326D1FCD}" srcOrd="0" destOrd="0" presId="urn:microsoft.com/office/officeart/2005/8/layout/vList2"/>
    <dgm:cxn modelId="{AB9E65E5-2E88-466B-9164-CAB6C78B80E4}" type="presOf" srcId="{311CEF2E-313A-4E13-8EAE-94E5B6B3AA48}" destId="{75647A52-84D7-4B3B-B6FF-E98763D1C442}" srcOrd="0" destOrd="0" presId="urn:microsoft.com/office/officeart/2005/8/layout/vList2"/>
    <dgm:cxn modelId="{A148635B-EB39-472C-B375-E6DEC785B88A}" type="presParOf" srcId="{6A4D6FE4-350A-43D0-82A2-29367B91BA62}" destId="{24BB6806-F69A-4BA8-9149-6D79326D1FCD}" srcOrd="0" destOrd="0" presId="urn:microsoft.com/office/officeart/2005/8/layout/vList2"/>
    <dgm:cxn modelId="{DFD930B4-53B3-44DD-BC9E-7A6F5ECD0067}" type="presParOf" srcId="{6A4D6FE4-350A-43D0-82A2-29367B91BA62}" destId="{AB0D67BC-BBEB-4E49-A2CA-FCE6F9EDD80F}" srcOrd="1" destOrd="0" presId="urn:microsoft.com/office/officeart/2005/8/layout/vList2"/>
    <dgm:cxn modelId="{0E02D9F0-59BF-434D-A1DF-40B532CD1C0D}" type="presParOf" srcId="{6A4D6FE4-350A-43D0-82A2-29367B91BA62}" destId="{75647A52-84D7-4B3B-B6FF-E98763D1C442}"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2B1E08-A864-48D7-9999-C3498C43D49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401747B8-9599-41A3-A029-36F7686A7C48}">
      <dgm:prSet/>
      <dgm:spPr/>
      <dgm:t>
        <a:bodyPr/>
        <a:lstStyle/>
        <a:p>
          <a:r>
            <a:rPr lang="en-US"/>
            <a:t>The main motive for building SABRE was to decrease the overall costs for making airline seat reservations</a:t>
          </a:r>
        </a:p>
      </dgm:t>
    </dgm:pt>
    <dgm:pt modelId="{B94E3EEE-0D9D-4D0E-9058-0FA08A18F168}" type="parTrans" cxnId="{C61771AF-A66A-4F64-96C8-48782616A287}">
      <dgm:prSet/>
      <dgm:spPr/>
      <dgm:t>
        <a:bodyPr/>
        <a:lstStyle/>
        <a:p>
          <a:endParaRPr lang="en-US"/>
        </a:p>
      </dgm:t>
    </dgm:pt>
    <dgm:pt modelId="{74AAF1FD-F6E3-4CE4-BEC9-5D81495CBF61}" type="sibTrans" cxnId="{C61771AF-A66A-4F64-96C8-48782616A287}">
      <dgm:prSet/>
      <dgm:spPr/>
      <dgm:t>
        <a:bodyPr/>
        <a:lstStyle/>
        <a:p>
          <a:endParaRPr lang="en-US"/>
        </a:p>
      </dgm:t>
    </dgm:pt>
    <dgm:pt modelId="{C9D1B2FC-FA96-43AA-A506-5912C3DB77F1}">
      <dgm:prSet/>
      <dgm:spPr/>
      <dgm:t>
        <a:bodyPr/>
        <a:lstStyle/>
        <a:p>
          <a:r>
            <a:rPr lang="en-US"/>
            <a:t>It was observed that almost 30% of the investments were saved and the application expanded for using by the travel agents and eventually made reservations through various online terminals</a:t>
          </a:r>
        </a:p>
      </dgm:t>
    </dgm:pt>
    <dgm:pt modelId="{4480C94E-6DC9-45F2-9387-B70F58016C2A}" type="parTrans" cxnId="{756AF030-FD08-4F3D-8B42-646132319A35}">
      <dgm:prSet/>
      <dgm:spPr/>
      <dgm:t>
        <a:bodyPr/>
        <a:lstStyle/>
        <a:p>
          <a:endParaRPr lang="en-US"/>
        </a:p>
      </dgm:t>
    </dgm:pt>
    <dgm:pt modelId="{4345F94F-0321-4957-B5BC-C7E8B5C82A54}" type="sibTrans" cxnId="{756AF030-FD08-4F3D-8B42-646132319A35}">
      <dgm:prSet/>
      <dgm:spPr/>
      <dgm:t>
        <a:bodyPr/>
        <a:lstStyle/>
        <a:p>
          <a:endParaRPr lang="en-US"/>
        </a:p>
      </dgm:t>
    </dgm:pt>
    <dgm:pt modelId="{C1C7A514-0968-408E-BEFD-6A7B35B8CDE1}">
      <dgm:prSet/>
      <dgm:spPr/>
      <dgm:t>
        <a:bodyPr/>
        <a:lstStyle/>
        <a:p>
          <a:r>
            <a:rPr lang="en-US"/>
            <a:t>The competitive advantage refers to as different factors, which enable the business in producing products or services better or more cheaply than the competitors</a:t>
          </a:r>
        </a:p>
      </dgm:t>
    </dgm:pt>
    <dgm:pt modelId="{3D8293DF-A083-4B94-B8B1-ECAEE83ECE5D}" type="parTrans" cxnId="{64FD6B5D-3424-467F-9EA5-1F3223D1BB0E}">
      <dgm:prSet/>
      <dgm:spPr/>
      <dgm:t>
        <a:bodyPr/>
        <a:lstStyle/>
        <a:p>
          <a:endParaRPr lang="en-US"/>
        </a:p>
      </dgm:t>
    </dgm:pt>
    <dgm:pt modelId="{76741743-CE74-40CB-854A-90C96DCEF0FE}" type="sibTrans" cxnId="{64FD6B5D-3424-467F-9EA5-1F3223D1BB0E}">
      <dgm:prSet/>
      <dgm:spPr/>
      <dgm:t>
        <a:bodyPr/>
        <a:lstStyle/>
        <a:p>
          <a:endParaRPr lang="en-US"/>
        </a:p>
      </dgm:t>
    </dgm:pt>
    <dgm:pt modelId="{373CDD11-613F-42B9-8459-C0D9F6FD15EB}">
      <dgm:prSet/>
      <dgm:spPr/>
      <dgm:t>
        <a:bodyPr/>
        <a:lstStyle/>
        <a:p>
          <a:r>
            <a:rPr lang="en-US"/>
            <a:t>There are five types of competitive advantages and these include cost based advantages, benefits from a differentiated product or service, first mover benefit, time based advantage and technology based advantage</a:t>
          </a:r>
        </a:p>
      </dgm:t>
    </dgm:pt>
    <dgm:pt modelId="{214C13EF-6E03-410C-B561-F999DB63A7DD}" type="parTrans" cxnId="{D46C0592-974E-44D4-A7ED-809BB4B520AE}">
      <dgm:prSet/>
      <dgm:spPr/>
      <dgm:t>
        <a:bodyPr/>
        <a:lstStyle/>
        <a:p>
          <a:endParaRPr lang="en-US"/>
        </a:p>
      </dgm:t>
    </dgm:pt>
    <dgm:pt modelId="{3A6987EC-DB66-4149-8A01-4236F1EE9837}" type="sibTrans" cxnId="{D46C0592-974E-44D4-A7ED-809BB4B520AE}">
      <dgm:prSet/>
      <dgm:spPr/>
      <dgm:t>
        <a:bodyPr/>
        <a:lstStyle/>
        <a:p>
          <a:endParaRPr lang="en-US"/>
        </a:p>
      </dgm:t>
    </dgm:pt>
    <dgm:pt modelId="{5A1930A1-C706-4CD7-B90E-0666AF1B352E}" type="pres">
      <dgm:prSet presAssocID="{512B1E08-A864-48D7-9999-C3498C43D497}" presName="vert0" presStyleCnt="0">
        <dgm:presLayoutVars>
          <dgm:dir/>
          <dgm:animOne val="branch"/>
          <dgm:animLvl val="lvl"/>
        </dgm:presLayoutVars>
      </dgm:prSet>
      <dgm:spPr/>
    </dgm:pt>
    <dgm:pt modelId="{0363C5A2-917F-4DF3-BEC7-F3739DFC7D52}" type="pres">
      <dgm:prSet presAssocID="{401747B8-9599-41A3-A029-36F7686A7C48}" presName="thickLine" presStyleLbl="alignNode1" presStyleIdx="0" presStyleCnt="4"/>
      <dgm:spPr/>
    </dgm:pt>
    <dgm:pt modelId="{E8DCBBAC-A1AE-4EBE-BD2C-5F6B0254FBB0}" type="pres">
      <dgm:prSet presAssocID="{401747B8-9599-41A3-A029-36F7686A7C48}" presName="horz1" presStyleCnt="0"/>
      <dgm:spPr/>
    </dgm:pt>
    <dgm:pt modelId="{BA3FED11-3D06-487D-B100-0CEC0D4F3124}" type="pres">
      <dgm:prSet presAssocID="{401747B8-9599-41A3-A029-36F7686A7C48}" presName="tx1" presStyleLbl="revTx" presStyleIdx="0" presStyleCnt="4"/>
      <dgm:spPr/>
    </dgm:pt>
    <dgm:pt modelId="{ADF16E19-4218-4269-B26E-5B85CB66DB18}" type="pres">
      <dgm:prSet presAssocID="{401747B8-9599-41A3-A029-36F7686A7C48}" presName="vert1" presStyleCnt="0"/>
      <dgm:spPr/>
    </dgm:pt>
    <dgm:pt modelId="{C01F9D1E-2F6E-45AC-A5DC-73486853D04F}" type="pres">
      <dgm:prSet presAssocID="{C9D1B2FC-FA96-43AA-A506-5912C3DB77F1}" presName="thickLine" presStyleLbl="alignNode1" presStyleIdx="1" presStyleCnt="4"/>
      <dgm:spPr/>
    </dgm:pt>
    <dgm:pt modelId="{4F080721-FFE7-40BC-9590-92EF64F1E430}" type="pres">
      <dgm:prSet presAssocID="{C9D1B2FC-FA96-43AA-A506-5912C3DB77F1}" presName="horz1" presStyleCnt="0"/>
      <dgm:spPr/>
    </dgm:pt>
    <dgm:pt modelId="{E8F4A46B-A25E-4A57-8D96-992411CC16D5}" type="pres">
      <dgm:prSet presAssocID="{C9D1B2FC-FA96-43AA-A506-5912C3DB77F1}" presName="tx1" presStyleLbl="revTx" presStyleIdx="1" presStyleCnt="4"/>
      <dgm:spPr/>
    </dgm:pt>
    <dgm:pt modelId="{ED4A2313-44BA-4340-A268-39FEF6D7013B}" type="pres">
      <dgm:prSet presAssocID="{C9D1B2FC-FA96-43AA-A506-5912C3DB77F1}" presName="vert1" presStyleCnt="0"/>
      <dgm:spPr/>
    </dgm:pt>
    <dgm:pt modelId="{61FE4D29-9E1B-48AA-8260-48196A9766CB}" type="pres">
      <dgm:prSet presAssocID="{C1C7A514-0968-408E-BEFD-6A7B35B8CDE1}" presName="thickLine" presStyleLbl="alignNode1" presStyleIdx="2" presStyleCnt="4"/>
      <dgm:spPr/>
    </dgm:pt>
    <dgm:pt modelId="{BBC5387F-794B-4108-9DC4-44722C5CD7AE}" type="pres">
      <dgm:prSet presAssocID="{C1C7A514-0968-408E-BEFD-6A7B35B8CDE1}" presName="horz1" presStyleCnt="0"/>
      <dgm:spPr/>
    </dgm:pt>
    <dgm:pt modelId="{09779B24-5FD8-4AD6-B1AF-AB76AC167430}" type="pres">
      <dgm:prSet presAssocID="{C1C7A514-0968-408E-BEFD-6A7B35B8CDE1}" presName="tx1" presStyleLbl="revTx" presStyleIdx="2" presStyleCnt="4"/>
      <dgm:spPr/>
    </dgm:pt>
    <dgm:pt modelId="{C03BA652-3BDF-4548-AF92-9061DC8C043E}" type="pres">
      <dgm:prSet presAssocID="{C1C7A514-0968-408E-BEFD-6A7B35B8CDE1}" presName="vert1" presStyleCnt="0"/>
      <dgm:spPr/>
    </dgm:pt>
    <dgm:pt modelId="{BA0BF350-63CC-4565-AD36-9DB5B59E245C}" type="pres">
      <dgm:prSet presAssocID="{373CDD11-613F-42B9-8459-C0D9F6FD15EB}" presName="thickLine" presStyleLbl="alignNode1" presStyleIdx="3" presStyleCnt="4"/>
      <dgm:spPr/>
    </dgm:pt>
    <dgm:pt modelId="{4B88BF08-6A2D-44D6-AC0C-5942A887F2A3}" type="pres">
      <dgm:prSet presAssocID="{373CDD11-613F-42B9-8459-C0D9F6FD15EB}" presName="horz1" presStyleCnt="0"/>
      <dgm:spPr/>
    </dgm:pt>
    <dgm:pt modelId="{2ECFEC83-5F7C-4A9B-964D-C8A7382478DC}" type="pres">
      <dgm:prSet presAssocID="{373CDD11-613F-42B9-8459-C0D9F6FD15EB}" presName="tx1" presStyleLbl="revTx" presStyleIdx="3" presStyleCnt="4"/>
      <dgm:spPr/>
    </dgm:pt>
    <dgm:pt modelId="{4917737E-29CC-4843-8E2E-575245E37B6A}" type="pres">
      <dgm:prSet presAssocID="{373CDD11-613F-42B9-8459-C0D9F6FD15EB}" presName="vert1" presStyleCnt="0"/>
      <dgm:spPr/>
    </dgm:pt>
  </dgm:ptLst>
  <dgm:cxnLst>
    <dgm:cxn modelId="{3CE5E011-AD5E-4336-9641-153E60513690}" type="presOf" srcId="{401747B8-9599-41A3-A029-36F7686A7C48}" destId="{BA3FED11-3D06-487D-B100-0CEC0D4F3124}" srcOrd="0" destOrd="0" presId="urn:microsoft.com/office/officeart/2008/layout/LinedList"/>
    <dgm:cxn modelId="{72D4F02B-231F-45C3-A0D5-810DC5C2ABF0}" type="presOf" srcId="{373CDD11-613F-42B9-8459-C0D9F6FD15EB}" destId="{2ECFEC83-5F7C-4A9B-964D-C8A7382478DC}" srcOrd="0" destOrd="0" presId="urn:microsoft.com/office/officeart/2008/layout/LinedList"/>
    <dgm:cxn modelId="{756AF030-FD08-4F3D-8B42-646132319A35}" srcId="{512B1E08-A864-48D7-9999-C3498C43D497}" destId="{C9D1B2FC-FA96-43AA-A506-5912C3DB77F1}" srcOrd="1" destOrd="0" parTransId="{4480C94E-6DC9-45F2-9387-B70F58016C2A}" sibTransId="{4345F94F-0321-4957-B5BC-C7E8B5C82A54}"/>
    <dgm:cxn modelId="{64FD6B5D-3424-467F-9EA5-1F3223D1BB0E}" srcId="{512B1E08-A864-48D7-9999-C3498C43D497}" destId="{C1C7A514-0968-408E-BEFD-6A7B35B8CDE1}" srcOrd="2" destOrd="0" parTransId="{3D8293DF-A083-4B94-B8B1-ECAEE83ECE5D}" sibTransId="{76741743-CE74-40CB-854A-90C96DCEF0FE}"/>
    <dgm:cxn modelId="{0A3A6C77-B322-40F7-BF64-13BCE61700C6}" type="presOf" srcId="{512B1E08-A864-48D7-9999-C3498C43D497}" destId="{5A1930A1-C706-4CD7-B90E-0666AF1B352E}" srcOrd="0" destOrd="0" presId="urn:microsoft.com/office/officeart/2008/layout/LinedList"/>
    <dgm:cxn modelId="{47A2D78F-F1D3-4780-967D-7745DD94E14A}" type="presOf" srcId="{C9D1B2FC-FA96-43AA-A506-5912C3DB77F1}" destId="{E8F4A46B-A25E-4A57-8D96-992411CC16D5}" srcOrd="0" destOrd="0" presId="urn:microsoft.com/office/officeart/2008/layout/LinedList"/>
    <dgm:cxn modelId="{D46C0592-974E-44D4-A7ED-809BB4B520AE}" srcId="{512B1E08-A864-48D7-9999-C3498C43D497}" destId="{373CDD11-613F-42B9-8459-C0D9F6FD15EB}" srcOrd="3" destOrd="0" parTransId="{214C13EF-6E03-410C-B561-F999DB63A7DD}" sibTransId="{3A6987EC-DB66-4149-8A01-4236F1EE9837}"/>
    <dgm:cxn modelId="{C61771AF-A66A-4F64-96C8-48782616A287}" srcId="{512B1E08-A864-48D7-9999-C3498C43D497}" destId="{401747B8-9599-41A3-A029-36F7686A7C48}" srcOrd="0" destOrd="0" parTransId="{B94E3EEE-0D9D-4D0E-9058-0FA08A18F168}" sibTransId="{74AAF1FD-F6E3-4CE4-BEC9-5D81495CBF61}"/>
    <dgm:cxn modelId="{73F486C8-909C-4126-A7BB-F7399E76B29D}" type="presOf" srcId="{C1C7A514-0968-408E-BEFD-6A7B35B8CDE1}" destId="{09779B24-5FD8-4AD6-B1AF-AB76AC167430}" srcOrd="0" destOrd="0" presId="urn:microsoft.com/office/officeart/2008/layout/LinedList"/>
    <dgm:cxn modelId="{45A12A40-8165-40F0-9999-67D62EC68C95}" type="presParOf" srcId="{5A1930A1-C706-4CD7-B90E-0666AF1B352E}" destId="{0363C5A2-917F-4DF3-BEC7-F3739DFC7D52}" srcOrd="0" destOrd="0" presId="urn:microsoft.com/office/officeart/2008/layout/LinedList"/>
    <dgm:cxn modelId="{9159C729-1400-4149-BE93-4D52A9756756}" type="presParOf" srcId="{5A1930A1-C706-4CD7-B90E-0666AF1B352E}" destId="{E8DCBBAC-A1AE-4EBE-BD2C-5F6B0254FBB0}" srcOrd="1" destOrd="0" presId="urn:microsoft.com/office/officeart/2008/layout/LinedList"/>
    <dgm:cxn modelId="{24872602-B95B-4F74-8F36-ED954C624BB7}" type="presParOf" srcId="{E8DCBBAC-A1AE-4EBE-BD2C-5F6B0254FBB0}" destId="{BA3FED11-3D06-487D-B100-0CEC0D4F3124}" srcOrd="0" destOrd="0" presId="urn:microsoft.com/office/officeart/2008/layout/LinedList"/>
    <dgm:cxn modelId="{CF14F356-DC84-41B0-BC46-EB3BE81400CF}" type="presParOf" srcId="{E8DCBBAC-A1AE-4EBE-BD2C-5F6B0254FBB0}" destId="{ADF16E19-4218-4269-B26E-5B85CB66DB18}" srcOrd="1" destOrd="0" presId="urn:microsoft.com/office/officeart/2008/layout/LinedList"/>
    <dgm:cxn modelId="{4408800D-A456-4DEB-B97E-6A792B5084BB}" type="presParOf" srcId="{5A1930A1-C706-4CD7-B90E-0666AF1B352E}" destId="{C01F9D1E-2F6E-45AC-A5DC-73486853D04F}" srcOrd="2" destOrd="0" presId="urn:microsoft.com/office/officeart/2008/layout/LinedList"/>
    <dgm:cxn modelId="{AB7E6283-6C6C-4D50-8E05-D847D0AC33A9}" type="presParOf" srcId="{5A1930A1-C706-4CD7-B90E-0666AF1B352E}" destId="{4F080721-FFE7-40BC-9590-92EF64F1E430}" srcOrd="3" destOrd="0" presId="urn:microsoft.com/office/officeart/2008/layout/LinedList"/>
    <dgm:cxn modelId="{937CBC59-BFBE-4F56-BBB3-E4F9F5530B56}" type="presParOf" srcId="{4F080721-FFE7-40BC-9590-92EF64F1E430}" destId="{E8F4A46B-A25E-4A57-8D96-992411CC16D5}" srcOrd="0" destOrd="0" presId="urn:microsoft.com/office/officeart/2008/layout/LinedList"/>
    <dgm:cxn modelId="{E213E10D-2946-4AA5-9D70-0FDB5E6F1A72}" type="presParOf" srcId="{4F080721-FFE7-40BC-9590-92EF64F1E430}" destId="{ED4A2313-44BA-4340-A268-39FEF6D7013B}" srcOrd="1" destOrd="0" presId="urn:microsoft.com/office/officeart/2008/layout/LinedList"/>
    <dgm:cxn modelId="{AB9D2A0C-A862-4404-938C-599F36CDC421}" type="presParOf" srcId="{5A1930A1-C706-4CD7-B90E-0666AF1B352E}" destId="{61FE4D29-9E1B-48AA-8260-48196A9766CB}" srcOrd="4" destOrd="0" presId="urn:microsoft.com/office/officeart/2008/layout/LinedList"/>
    <dgm:cxn modelId="{C83E2BB3-05AA-4450-A5EE-D65C4080A1F5}" type="presParOf" srcId="{5A1930A1-C706-4CD7-B90E-0666AF1B352E}" destId="{BBC5387F-794B-4108-9DC4-44722C5CD7AE}" srcOrd="5" destOrd="0" presId="urn:microsoft.com/office/officeart/2008/layout/LinedList"/>
    <dgm:cxn modelId="{32CBE77C-AE86-4D6C-B6CA-4EB18C63B30A}" type="presParOf" srcId="{BBC5387F-794B-4108-9DC4-44722C5CD7AE}" destId="{09779B24-5FD8-4AD6-B1AF-AB76AC167430}" srcOrd="0" destOrd="0" presId="urn:microsoft.com/office/officeart/2008/layout/LinedList"/>
    <dgm:cxn modelId="{5FB7C936-86DE-460F-B212-DAE509993215}" type="presParOf" srcId="{BBC5387F-794B-4108-9DC4-44722C5CD7AE}" destId="{C03BA652-3BDF-4548-AF92-9061DC8C043E}" srcOrd="1" destOrd="0" presId="urn:microsoft.com/office/officeart/2008/layout/LinedList"/>
    <dgm:cxn modelId="{2A9AD537-36B3-4645-AF09-92D05DC630B9}" type="presParOf" srcId="{5A1930A1-C706-4CD7-B90E-0666AF1B352E}" destId="{BA0BF350-63CC-4565-AD36-9DB5B59E245C}" srcOrd="6" destOrd="0" presId="urn:microsoft.com/office/officeart/2008/layout/LinedList"/>
    <dgm:cxn modelId="{3ACD032C-A706-4627-A51C-A948926EA508}" type="presParOf" srcId="{5A1930A1-C706-4CD7-B90E-0666AF1B352E}" destId="{4B88BF08-6A2D-44D6-AC0C-5942A887F2A3}" srcOrd="7" destOrd="0" presId="urn:microsoft.com/office/officeart/2008/layout/LinedList"/>
    <dgm:cxn modelId="{17E251B0-C6E2-458B-AE94-B798723CC973}" type="presParOf" srcId="{4B88BF08-6A2D-44D6-AC0C-5942A887F2A3}" destId="{2ECFEC83-5F7C-4A9B-964D-C8A7382478DC}" srcOrd="0" destOrd="0" presId="urn:microsoft.com/office/officeart/2008/layout/LinedList"/>
    <dgm:cxn modelId="{1833B9A7-6251-4CDC-9208-4EC4A525E177}" type="presParOf" srcId="{4B88BF08-6A2D-44D6-AC0C-5942A887F2A3}" destId="{4917737E-29CC-4843-8E2E-575245E37B6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BD7BF7-A4C3-4EED-9D23-6C605013AE2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87604300-1D9E-4BAD-9D66-7650B6363581}">
      <dgm:prSet/>
      <dgm:spPr/>
      <dgm:t>
        <a:bodyPr/>
        <a:lstStyle/>
        <a:p>
          <a:r>
            <a:rPr lang="en-US"/>
            <a:t>SABRE has been responsible for ensuring that the organization of American Airlines is getting maximum competitive advantages, in terms of technology and cost effectiveness as well as product differentiation</a:t>
          </a:r>
        </a:p>
      </dgm:t>
    </dgm:pt>
    <dgm:pt modelId="{B36C1A1A-13CC-460F-86CC-87C386F9582F}" type="parTrans" cxnId="{31A51118-A2AE-4511-B4AD-AF907EC05111}">
      <dgm:prSet/>
      <dgm:spPr/>
      <dgm:t>
        <a:bodyPr/>
        <a:lstStyle/>
        <a:p>
          <a:endParaRPr lang="en-US"/>
        </a:p>
      </dgm:t>
    </dgm:pt>
    <dgm:pt modelId="{ED4D2ABB-439E-481F-ABDE-C0D58D03D860}" type="sibTrans" cxnId="{31A51118-A2AE-4511-B4AD-AF907EC05111}">
      <dgm:prSet/>
      <dgm:spPr/>
      <dgm:t>
        <a:bodyPr/>
        <a:lstStyle/>
        <a:p>
          <a:endParaRPr lang="en-US"/>
        </a:p>
      </dgm:t>
    </dgm:pt>
    <dgm:pt modelId="{02E4D82D-79BE-43DA-9217-2E4949ACDFE6}">
      <dgm:prSet/>
      <dgm:spPr/>
      <dgm:t>
        <a:bodyPr/>
        <a:lstStyle/>
        <a:p>
          <a:r>
            <a:rPr lang="en-US"/>
            <a:t>The consideration of IT strategy has helped the business for outlining the process of technology to be utilized for meeting information technology and business goals or objectives</a:t>
          </a:r>
        </a:p>
      </dgm:t>
    </dgm:pt>
    <dgm:pt modelId="{5636D141-F726-4AA9-890C-89EF0F746BE8}" type="parTrans" cxnId="{C819FEAF-78FE-4BF5-983C-2F916D0F0FB2}">
      <dgm:prSet/>
      <dgm:spPr/>
      <dgm:t>
        <a:bodyPr/>
        <a:lstStyle/>
        <a:p>
          <a:endParaRPr lang="en-US"/>
        </a:p>
      </dgm:t>
    </dgm:pt>
    <dgm:pt modelId="{BDF9728A-E842-47D4-8C99-AD97AF09B26E}" type="sibTrans" cxnId="{C819FEAF-78FE-4BF5-983C-2F916D0F0FB2}">
      <dgm:prSet/>
      <dgm:spPr/>
      <dgm:t>
        <a:bodyPr/>
        <a:lstStyle/>
        <a:p>
          <a:endParaRPr lang="en-US"/>
        </a:p>
      </dgm:t>
    </dgm:pt>
    <dgm:pt modelId="{032FB520-8E70-41CB-BDEC-375988ADC578}" type="pres">
      <dgm:prSet presAssocID="{27BD7BF7-A4C3-4EED-9D23-6C605013AE2F}" presName="vert0" presStyleCnt="0">
        <dgm:presLayoutVars>
          <dgm:dir/>
          <dgm:animOne val="branch"/>
          <dgm:animLvl val="lvl"/>
        </dgm:presLayoutVars>
      </dgm:prSet>
      <dgm:spPr/>
    </dgm:pt>
    <dgm:pt modelId="{CCDB9137-FBAA-4820-A516-B4B338E42C79}" type="pres">
      <dgm:prSet presAssocID="{87604300-1D9E-4BAD-9D66-7650B6363581}" presName="thickLine" presStyleLbl="alignNode1" presStyleIdx="0" presStyleCnt="2"/>
      <dgm:spPr/>
    </dgm:pt>
    <dgm:pt modelId="{57ED2EC9-17D6-488F-9C02-AE75DC83CFE5}" type="pres">
      <dgm:prSet presAssocID="{87604300-1D9E-4BAD-9D66-7650B6363581}" presName="horz1" presStyleCnt="0"/>
      <dgm:spPr/>
    </dgm:pt>
    <dgm:pt modelId="{17166708-1008-4F82-A251-D9872EA45753}" type="pres">
      <dgm:prSet presAssocID="{87604300-1D9E-4BAD-9D66-7650B6363581}" presName="tx1" presStyleLbl="revTx" presStyleIdx="0" presStyleCnt="2"/>
      <dgm:spPr/>
    </dgm:pt>
    <dgm:pt modelId="{AFA5FCA5-32B9-48F6-BB06-3DEA6BE2B188}" type="pres">
      <dgm:prSet presAssocID="{87604300-1D9E-4BAD-9D66-7650B6363581}" presName="vert1" presStyleCnt="0"/>
      <dgm:spPr/>
    </dgm:pt>
    <dgm:pt modelId="{D81648AC-4453-4CFD-BC15-79F180FFEECA}" type="pres">
      <dgm:prSet presAssocID="{02E4D82D-79BE-43DA-9217-2E4949ACDFE6}" presName="thickLine" presStyleLbl="alignNode1" presStyleIdx="1" presStyleCnt="2"/>
      <dgm:spPr/>
    </dgm:pt>
    <dgm:pt modelId="{8EBDD0D3-18B0-4DA1-97C3-208EA4D72A6D}" type="pres">
      <dgm:prSet presAssocID="{02E4D82D-79BE-43DA-9217-2E4949ACDFE6}" presName="horz1" presStyleCnt="0"/>
      <dgm:spPr/>
    </dgm:pt>
    <dgm:pt modelId="{B7A5E8B5-7012-4D23-A7D6-A3908EED3B23}" type="pres">
      <dgm:prSet presAssocID="{02E4D82D-79BE-43DA-9217-2E4949ACDFE6}" presName="tx1" presStyleLbl="revTx" presStyleIdx="1" presStyleCnt="2"/>
      <dgm:spPr/>
    </dgm:pt>
    <dgm:pt modelId="{CAE3611E-EEC3-4451-8D0C-E23A9D23306C}" type="pres">
      <dgm:prSet presAssocID="{02E4D82D-79BE-43DA-9217-2E4949ACDFE6}" presName="vert1" presStyleCnt="0"/>
      <dgm:spPr/>
    </dgm:pt>
  </dgm:ptLst>
  <dgm:cxnLst>
    <dgm:cxn modelId="{31A51118-A2AE-4511-B4AD-AF907EC05111}" srcId="{27BD7BF7-A4C3-4EED-9D23-6C605013AE2F}" destId="{87604300-1D9E-4BAD-9D66-7650B6363581}" srcOrd="0" destOrd="0" parTransId="{B36C1A1A-13CC-460F-86CC-87C386F9582F}" sibTransId="{ED4D2ABB-439E-481F-ABDE-C0D58D03D860}"/>
    <dgm:cxn modelId="{D6089527-23A4-492D-9CA9-04B9B4895182}" type="presOf" srcId="{87604300-1D9E-4BAD-9D66-7650B6363581}" destId="{17166708-1008-4F82-A251-D9872EA45753}" srcOrd="0" destOrd="0" presId="urn:microsoft.com/office/officeart/2008/layout/LinedList"/>
    <dgm:cxn modelId="{4B9DE05D-91F7-4817-8B49-F69A6F5BB635}" type="presOf" srcId="{02E4D82D-79BE-43DA-9217-2E4949ACDFE6}" destId="{B7A5E8B5-7012-4D23-A7D6-A3908EED3B23}" srcOrd="0" destOrd="0" presId="urn:microsoft.com/office/officeart/2008/layout/LinedList"/>
    <dgm:cxn modelId="{E2CD2969-1806-4E5A-8146-DE757F0D41A4}" type="presOf" srcId="{27BD7BF7-A4C3-4EED-9D23-6C605013AE2F}" destId="{032FB520-8E70-41CB-BDEC-375988ADC578}" srcOrd="0" destOrd="0" presId="urn:microsoft.com/office/officeart/2008/layout/LinedList"/>
    <dgm:cxn modelId="{C819FEAF-78FE-4BF5-983C-2F916D0F0FB2}" srcId="{27BD7BF7-A4C3-4EED-9D23-6C605013AE2F}" destId="{02E4D82D-79BE-43DA-9217-2E4949ACDFE6}" srcOrd="1" destOrd="0" parTransId="{5636D141-F726-4AA9-890C-89EF0F746BE8}" sibTransId="{BDF9728A-E842-47D4-8C99-AD97AF09B26E}"/>
    <dgm:cxn modelId="{272B99D9-0AFB-4BBD-8B48-796677B6F8F7}" type="presParOf" srcId="{032FB520-8E70-41CB-BDEC-375988ADC578}" destId="{CCDB9137-FBAA-4820-A516-B4B338E42C79}" srcOrd="0" destOrd="0" presId="urn:microsoft.com/office/officeart/2008/layout/LinedList"/>
    <dgm:cxn modelId="{8A247CFD-520D-4B0F-893B-F0F7FD53DED1}" type="presParOf" srcId="{032FB520-8E70-41CB-BDEC-375988ADC578}" destId="{57ED2EC9-17D6-488F-9C02-AE75DC83CFE5}" srcOrd="1" destOrd="0" presId="urn:microsoft.com/office/officeart/2008/layout/LinedList"/>
    <dgm:cxn modelId="{7AAE90A0-9B7B-4470-80C3-21BA4817E600}" type="presParOf" srcId="{57ED2EC9-17D6-488F-9C02-AE75DC83CFE5}" destId="{17166708-1008-4F82-A251-D9872EA45753}" srcOrd="0" destOrd="0" presId="urn:microsoft.com/office/officeart/2008/layout/LinedList"/>
    <dgm:cxn modelId="{55C6B321-6398-4E01-B3B1-27DC52A25A23}" type="presParOf" srcId="{57ED2EC9-17D6-488F-9C02-AE75DC83CFE5}" destId="{AFA5FCA5-32B9-48F6-BB06-3DEA6BE2B188}" srcOrd="1" destOrd="0" presId="urn:microsoft.com/office/officeart/2008/layout/LinedList"/>
    <dgm:cxn modelId="{5340831D-0185-4C5E-ABF8-F1A07D243FFE}" type="presParOf" srcId="{032FB520-8E70-41CB-BDEC-375988ADC578}" destId="{D81648AC-4453-4CFD-BC15-79F180FFEECA}" srcOrd="2" destOrd="0" presId="urn:microsoft.com/office/officeart/2008/layout/LinedList"/>
    <dgm:cxn modelId="{89CA726E-3ABD-41B2-9746-FBFB08324E87}" type="presParOf" srcId="{032FB520-8E70-41CB-BDEC-375988ADC578}" destId="{8EBDD0D3-18B0-4DA1-97C3-208EA4D72A6D}" srcOrd="3" destOrd="0" presId="urn:microsoft.com/office/officeart/2008/layout/LinedList"/>
    <dgm:cxn modelId="{9237326B-392C-497F-9591-FB4403F0431E}" type="presParOf" srcId="{8EBDD0D3-18B0-4DA1-97C3-208EA4D72A6D}" destId="{B7A5E8B5-7012-4D23-A7D6-A3908EED3B23}" srcOrd="0" destOrd="0" presId="urn:microsoft.com/office/officeart/2008/layout/LinedList"/>
    <dgm:cxn modelId="{80536689-A6A3-4A5C-B50F-A35CA2441F20}" type="presParOf" srcId="{8EBDD0D3-18B0-4DA1-97C3-208EA4D72A6D}" destId="{CAE3611E-EEC3-4451-8D0C-E23A9D23306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EB42E21-183B-44FB-99F5-2F24D9053C5E}"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6827B933-48D7-48BD-ACCD-8727DF9A7F69}">
      <dgm:prSet/>
      <dgm:spPr/>
      <dgm:t>
        <a:bodyPr/>
        <a:lstStyle/>
        <a:p>
          <a:r>
            <a:rPr lang="en-US"/>
            <a:t>In spite of the fact that SABRE has been successful, American Airlines was unable to maintain their competitive benefits in the later 1980s</a:t>
          </a:r>
        </a:p>
      </dgm:t>
    </dgm:pt>
    <dgm:pt modelId="{16A26553-2BFE-4B37-97DD-228945ECA18A}" type="parTrans" cxnId="{9F45A5A4-1B1A-4E44-8C92-BF513340F340}">
      <dgm:prSet/>
      <dgm:spPr/>
      <dgm:t>
        <a:bodyPr/>
        <a:lstStyle/>
        <a:p>
          <a:endParaRPr lang="en-US"/>
        </a:p>
      </dgm:t>
    </dgm:pt>
    <dgm:pt modelId="{AB8BEE37-3CFD-40D5-A38C-92E5F5C6AAC0}" type="sibTrans" cxnId="{9F45A5A4-1B1A-4E44-8C92-BF513340F340}">
      <dgm:prSet/>
      <dgm:spPr/>
      <dgm:t>
        <a:bodyPr/>
        <a:lstStyle/>
        <a:p>
          <a:endParaRPr lang="en-US"/>
        </a:p>
      </dgm:t>
    </dgm:pt>
    <dgm:pt modelId="{246187CE-3115-4023-A575-4E2642433C82}">
      <dgm:prSet/>
      <dgm:spPr/>
      <dgm:t>
        <a:bodyPr/>
        <a:lstStyle/>
        <a:p>
          <a:r>
            <a:rPr lang="en-US"/>
            <a:t>The distinct application has eventually expanded their reservation service for involving hotels and rental cars</a:t>
          </a:r>
        </a:p>
      </dgm:t>
    </dgm:pt>
    <dgm:pt modelId="{A3CF806C-D5EC-4A2C-BF87-E72D456E5C32}" type="parTrans" cxnId="{C187A1E8-7B40-497F-A8DD-626359349D25}">
      <dgm:prSet/>
      <dgm:spPr/>
      <dgm:t>
        <a:bodyPr/>
        <a:lstStyle/>
        <a:p>
          <a:endParaRPr lang="en-US"/>
        </a:p>
      </dgm:t>
    </dgm:pt>
    <dgm:pt modelId="{5B4B09C7-8568-47EF-AECA-1BB5CAE0F261}" type="sibTrans" cxnId="{C187A1E8-7B40-497F-A8DD-626359349D25}">
      <dgm:prSet/>
      <dgm:spPr/>
      <dgm:t>
        <a:bodyPr/>
        <a:lstStyle/>
        <a:p>
          <a:endParaRPr lang="en-US"/>
        </a:p>
      </dgm:t>
    </dgm:pt>
    <dgm:pt modelId="{6A723681-1B0F-4FEC-9CF9-B6EFF980DD00}">
      <dgm:prSet/>
      <dgm:spPr/>
      <dgm:t>
        <a:bodyPr/>
        <a:lstStyle/>
        <a:p>
          <a:r>
            <a:rPr lang="en-US"/>
            <a:t>It was responsible for creating a major issue in maintaining their competitive position and also gaining competitive benefits, by crossing their competitors</a:t>
          </a:r>
        </a:p>
      </dgm:t>
    </dgm:pt>
    <dgm:pt modelId="{B945EDD0-D10C-4199-9AD6-F05231D0DCDD}" type="parTrans" cxnId="{64241DB6-A0F6-4227-A901-8338317286C5}">
      <dgm:prSet/>
      <dgm:spPr/>
      <dgm:t>
        <a:bodyPr/>
        <a:lstStyle/>
        <a:p>
          <a:endParaRPr lang="en-US"/>
        </a:p>
      </dgm:t>
    </dgm:pt>
    <dgm:pt modelId="{18A68CB6-D017-4A5E-81F9-BA4AF59BA812}" type="sibTrans" cxnId="{64241DB6-A0F6-4227-A901-8338317286C5}">
      <dgm:prSet/>
      <dgm:spPr/>
      <dgm:t>
        <a:bodyPr/>
        <a:lstStyle/>
        <a:p>
          <a:endParaRPr lang="en-US"/>
        </a:p>
      </dgm:t>
    </dgm:pt>
    <dgm:pt modelId="{8B85CE56-9067-43F7-8717-1BB84E28EE62}">
      <dgm:prSet/>
      <dgm:spPr/>
      <dgm:t>
        <a:bodyPr/>
        <a:lstStyle/>
        <a:p>
          <a:r>
            <a:rPr lang="en-US"/>
            <a:t>Although the application was responsible for reducing the investments to a certain level; due to the involvement of the information technology and systems, the customers required to pay additionally for getting better results and efficiency in their services</a:t>
          </a:r>
        </a:p>
      </dgm:t>
    </dgm:pt>
    <dgm:pt modelId="{587150F4-7134-4735-A8CB-E525B11BE5AD}" type="parTrans" cxnId="{FAE4734E-F70D-4BAB-A96D-D9CA590457EF}">
      <dgm:prSet/>
      <dgm:spPr/>
      <dgm:t>
        <a:bodyPr/>
        <a:lstStyle/>
        <a:p>
          <a:endParaRPr lang="en-US"/>
        </a:p>
      </dgm:t>
    </dgm:pt>
    <dgm:pt modelId="{7F431F68-F2E4-4AF3-9D4A-B7B03944F6B7}" type="sibTrans" cxnId="{FAE4734E-F70D-4BAB-A96D-D9CA590457EF}">
      <dgm:prSet/>
      <dgm:spPr/>
      <dgm:t>
        <a:bodyPr/>
        <a:lstStyle/>
        <a:p>
          <a:endParaRPr lang="en-US"/>
        </a:p>
      </dgm:t>
    </dgm:pt>
    <dgm:pt modelId="{B61D98CC-88E4-47DC-8FF4-C172B4ED48F8}" type="pres">
      <dgm:prSet presAssocID="{1EB42E21-183B-44FB-99F5-2F24D9053C5E}" presName="vert0" presStyleCnt="0">
        <dgm:presLayoutVars>
          <dgm:dir/>
          <dgm:animOne val="branch"/>
          <dgm:animLvl val="lvl"/>
        </dgm:presLayoutVars>
      </dgm:prSet>
      <dgm:spPr/>
    </dgm:pt>
    <dgm:pt modelId="{5D37CBE2-E82A-4C91-A7A9-B80CA031266C}" type="pres">
      <dgm:prSet presAssocID="{6827B933-48D7-48BD-ACCD-8727DF9A7F69}" presName="thickLine" presStyleLbl="alignNode1" presStyleIdx="0" presStyleCnt="4"/>
      <dgm:spPr/>
    </dgm:pt>
    <dgm:pt modelId="{0DCD5A57-821D-4531-8055-B3DDD7AAEECC}" type="pres">
      <dgm:prSet presAssocID="{6827B933-48D7-48BD-ACCD-8727DF9A7F69}" presName="horz1" presStyleCnt="0"/>
      <dgm:spPr/>
    </dgm:pt>
    <dgm:pt modelId="{458A9CD2-77DD-4B6D-8E94-BB8F714B80D6}" type="pres">
      <dgm:prSet presAssocID="{6827B933-48D7-48BD-ACCD-8727DF9A7F69}" presName="tx1" presStyleLbl="revTx" presStyleIdx="0" presStyleCnt="4"/>
      <dgm:spPr/>
    </dgm:pt>
    <dgm:pt modelId="{CBF6D859-3008-4B10-931E-31AFE51DB201}" type="pres">
      <dgm:prSet presAssocID="{6827B933-48D7-48BD-ACCD-8727DF9A7F69}" presName="vert1" presStyleCnt="0"/>
      <dgm:spPr/>
    </dgm:pt>
    <dgm:pt modelId="{5E604E04-C54D-4224-82F8-4460499661FA}" type="pres">
      <dgm:prSet presAssocID="{246187CE-3115-4023-A575-4E2642433C82}" presName="thickLine" presStyleLbl="alignNode1" presStyleIdx="1" presStyleCnt="4"/>
      <dgm:spPr/>
    </dgm:pt>
    <dgm:pt modelId="{E39FC44F-BCB5-4158-8B97-CA2E469E0283}" type="pres">
      <dgm:prSet presAssocID="{246187CE-3115-4023-A575-4E2642433C82}" presName="horz1" presStyleCnt="0"/>
      <dgm:spPr/>
    </dgm:pt>
    <dgm:pt modelId="{9A9162EA-CD43-4621-9B55-A2ACF492ABC8}" type="pres">
      <dgm:prSet presAssocID="{246187CE-3115-4023-A575-4E2642433C82}" presName="tx1" presStyleLbl="revTx" presStyleIdx="1" presStyleCnt="4"/>
      <dgm:spPr/>
    </dgm:pt>
    <dgm:pt modelId="{835D0A79-5B86-4BCE-8E9B-08797781AF7E}" type="pres">
      <dgm:prSet presAssocID="{246187CE-3115-4023-A575-4E2642433C82}" presName="vert1" presStyleCnt="0"/>
      <dgm:spPr/>
    </dgm:pt>
    <dgm:pt modelId="{341D7DF5-ADAB-48A5-85D5-85A7DE97CCD2}" type="pres">
      <dgm:prSet presAssocID="{6A723681-1B0F-4FEC-9CF9-B6EFF980DD00}" presName="thickLine" presStyleLbl="alignNode1" presStyleIdx="2" presStyleCnt="4"/>
      <dgm:spPr/>
    </dgm:pt>
    <dgm:pt modelId="{840D972A-5A11-44FE-B81B-D32CFC3B6A5C}" type="pres">
      <dgm:prSet presAssocID="{6A723681-1B0F-4FEC-9CF9-B6EFF980DD00}" presName="horz1" presStyleCnt="0"/>
      <dgm:spPr/>
    </dgm:pt>
    <dgm:pt modelId="{5A63D489-37C3-4BB7-BC0E-5185EF0B74AE}" type="pres">
      <dgm:prSet presAssocID="{6A723681-1B0F-4FEC-9CF9-B6EFF980DD00}" presName="tx1" presStyleLbl="revTx" presStyleIdx="2" presStyleCnt="4"/>
      <dgm:spPr/>
    </dgm:pt>
    <dgm:pt modelId="{AE6561B6-573A-4E93-9B57-52E636F1601D}" type="pres">
      <dgm:prSet presAssocID="{6A723681-1B0F-4FEC-9CF9-B6EFF980DD00}" presName="vert1" presStyleCnt="0"/>
      <dgm:spPr/>
    </dgm:pt>
    <dgm:pt modelId="{AFC1BF12-F218-4120-8A68-574C395A5157}" type="pres">
      <dgm:prSet presAssocID="{8B85CE56-9067-43F7-8717-1BB84E28EE62}" presName="thickLine" presStyleLbl="alignNode1" presStyleIdx="3" presStyleCnt="4"/>
      <dgm:spPr/>
    </dgm:pt>
    <dgm:pt modelId="{4D34C9B3-1573-4FC0-BBE7-4027581EB49A}" type="pres">
      <dgm:prSet presAssocID="{8B85CE56-9067-43F7-8717-1BB84E28EE62}" presName="horz1" presStyleCnt="0"/>
      <dgm:spPr/>
    </dgm:pt>
    <dgm:pt modelId="{53FF941A-1922-47FD-8EA0-456F5FBC2FFD}" type="pres">
      <dgm:prSet presAssocID="{8B85CE56-9067-43F7-8717-1BB84E28EE62}" presName="tx1" presStyleLbl="revTx" presStyleIdx="3" presStyleCnt="4"/>
      <dgm:spPr/>
    </dgm:pt>
    <dgm:pt modelId="{FE0097B9-4038-42F5-B0F9-20F684DBE331}" type="pres">
      <dgm:prSet presAssocID="{8B85CE56-9067-43F7-8717-1BB84E28EE62}" presName="vert1" presStyleCnt="0"/>
      <dgm:spPr/>
    </dgm:pt>
  </dgm:ptLst>
  <dgm:cxnLst>
    <dgm:cxn modelId="{348D7F19-291C-4723-AC8C-8223820DEF4D}" type="presOf" srcId="{6827B933-48D7-48BD-ACCD-8727DF9A7F69}" destId="{458A9CD2-77DD-4B6D-8E94-BB8F714B80D6}" srcOrd="0" destOrd="0" presId="urn:microsoft.com/office/officeart/2008/layout/LinedList"/>
    <dgm:cxn modelId="{FAE4734E-F70D-4BAB-A96D-D9CA590457EF}" srcId="{1EB42E21-183B-44FB-99F5-2F24D9053C5E}" destId="{8B85CE56-9067-43F7-8717-1BB84E28EE62}" srcOrd="3" destOrd="0" parTransId="{587150F4-7134-4735-A8CB-E525B11BE5AD}" sibTransId="{7F431F68-F2E4-4AF3-9D4A-B7B03944F6B7}"/>
    <dgm:cxn modelId="{7FA84E79-81CD-4664-9FB7-04CE27B58EBD}" type="presOf" srcId="{6A723681-1B0F-4FEC-9CF9-B6EFF980DD00}" destId="{5A63D489-37C3-4BB7-BC0E-5185EF0B74AE}" srcOrd="0" destOrd="0" presId="urn:microsoft.com/office/officeart/2008/layout/LinedList"/>
    <dgm:cxn modelId="{4531E37F-BA04-4537-9786-28AA32CFE1BE}" type="presOf" srcId="{246187CE-3115-4023-A575-4E2642433C82}" destId="{9A9162EA-CD43-4621-9B55-A2ACF492ABC8}" srcOrd="0" destOrd="0" presId="urn:microsoft.com/office/officeart/2008/layout/LinedList"/>
    <dgm:cxn modelId="{83D4B89E-FFB4-4749-A2C0-EECCF29E49FB}" type="presOf" srcId="{8B85CE56-9067-43F7-8717-1BB84E28EE62}" destId="{53FF941A-1922-47FD-8EA0-456F5FBC2FFD}" srcOrd="0" destOrd="0" presId="urn:microsoft.com/office/officeart/2008/layout/LinedList"/>
    <dgm:cxn modelId="{651CD6A0-4FA4-4AFD-8413-C6A65D11B36E}" type="presOf" srcId="{1EB42E21-183B-44FB-99F5-2F24D9053C5E}" destId="{B61D98CC-88E4-47DC-8FF4-C172B4ED48F8}" srcOrd="0" destOrd="0" presId="urn:microsoft.com/office/officeart/2008/layout/LinedList"/>
    <dgm:cxn modelId="{9F45A5A4-1B1A-4E44-8C92-BF513340F340}" srcId="{1EB42E21-183B-44FB-99F5-2F24D9053C5E}" destId="{6827B933-48D7-48BD-ACCD-8727DF9A7F69}" srcOrd="0" destOrd="0" parTransId="{16A26553-2BFE-4B37-97DD-228945ECA18A}" sibTransId="{AB8BEE37-3CFD-40D5-A38C-92E5F5C6AAC0}"/>
    <dgm:cxn modelId="{64241DB6-A0F6-4227-A901-8338317286C5}" srcId="{1EB42E21-183B-44FB-99F5-2F24D9053C5E}" destId="{6A723681-1B0F-4FEC-9CF9-B6EFF980DD00}" srcOrd="2" destOrd="0" parTransId="{B945EDD0-D10C-4199-9AD6-F05231D0DCDD}" sibTransId="{18A68CB6-D017-4A5E-81F9-BA4AF59BA812}"/>
    <dgm:cxn modelId="{C187A1E8-7B40-497F-A8DD-626359349D25}" srcId="{1EB42E21-183B-44FB-99F5-2F24D9053C5E}" destId="{246187CE-3115-4023-A575-4E2642433C82}" srcOrd="1" destOrd="0" parTransId="{A3CF806C-D5EC-4A2C-BF87-E72D456E5C32}" sibTransId="{5B4B09C7-8568-47EF-AECA-1BB5CAE0F261}"/>
    <dgm:cxn modelId="{F0843DDD-D521-47BB-AC42-C9C881C779D6}" type="presParOf" srcId="{B61D98CC-88E4-47DC-8FF4-C172B4ED48F8}" destId="{5D37CBE2-E82A-4C91-A7A9-B80CA031266C}" srcOrd="0" destOrd="0" presId="urn:microsoft.com/office/officeart/2008/layout/LinedList"/>
    <dgm:cxn modelId="{C8D06E63-3DE6-4CE6-997E-D4EE27FC4DDA}" type="presParOf" srcId="{B61D98CC-88E4-47DC-8FF4-C172B4ED48F8}" destId="{0DCD5A57-821D-4531-8055-B3DDD7AAEECC}" srcOrd="1" destOrd="0" presId="urn:microsoft.com/office/officeart/2008/layout/LinedList"/>
    <dgm:cxn modelId="{8CC27FDC-844A-4093-8976-918ABBE8F7A6}" type="presParOf" srcId="{0DCD5A57-821D-4531-8055-B3DDD7AAEECC}" destId="{458A9CD2-77DD-4B6D-8E94-BB8F714B80D6}" srcOrd="0" destOrd="0" presId="urn:microsoft.com/office/officeart/2008/layout/LinedList"/>
    <dgm:cxn modelId="{64820D4D-487F-49E9-A1B0-366898A2645D}" type="presParOf" srcId="{0DCD5A57-821D-4531-8055-B3DDD7AAEECC}" destId="{CBF6D859-3008-4B10-931E-31AFE51DB201}" srcOrd="1" destOrd="0" presId="urn:microsoft.com/office/officeart/2008/layout/LinedList"/>
    <dgm:cxn modelId="{4863A7B3-42C4-4D79-ADF0-2399917CCE9F}" type="presParOf" srcId="{B61D98CC-88E4-47DC-8FF4-C172B4ED48F8}" destId="{5E604E04-C54D-4224-82F8-4460499661FA}" srcOrd="2" destOrd="0" presId="urn:microsoft.com/office/officeart/2008/layout/LinedList"/>
    <dgm:cxn modelId="{3E9E3091-32CD-44CE-B028-0C8105F755D9}" type="presParOf" srcId="{B61D98CC-88E4-47DC-8FF4-C172B4ED48F8}" destId="{E39FC44F-BCB5-4158-8B97-CA2E469E0283}" srcOrd="3" destOrd="0" presId="urn:microsoft.com/office/officeart/2008/layout/LinedList"/>
    <dgm:cxn modelId="{355ABD10-4032-475B-A122-C5FF8E8168C4}" type="presParOf" srcId="{E39FC44F-BCB5-4158-8B97-CA2E469E0283}" destId="{9A9162EA-CD43-4621-9B55-A2ACF492ABC8}" srcOrd="0" destOrd="0" presId="urn:microsoft.com/office/officeart/2008/layout/LinedList"/>
    <dgm:cxn modelId="{AEF47093-C87A-4AD1-91D2-E5F9A917FAB9}" type="presParOf" srcId="{E39FC44F-BCB5-4158-8B97-CA2E469E0283}" destId="{835D0A79-5B86-4BCE-8E9B-08797781AF7E}" srcOrd="1" destOrd="0" presId="urn:microsoft.com/office/officeart/2008/layout/LinedList"/>
    <dgm:cxn modelId="{79FA9214-A4AA-4768-BD0D-C9287819A959}" type="presParOf" srcId="{B61D98CC-88E4-47DC-8FF4-C172B4ED48F8}" destId="{341D7DF5-ADAB-48A5-85D5-85A7DE97CCD2}" srcOrd="4" destOrd="0" presId="urn:microsoft.com/office/officeart/2008/layout/LinedList"/>
    <dgm:cxn modelId="{582D3AB2-F1FF-42A5-BDBE-3BE013B9F460}" type="presParOf" srcId="{B61D98CC-88E4-47DC-8FF4-C172B4ED48F8}" destId="{840D972A-5A11-44FE-B81B-D32CFC3B6A5C}" srcOrd="5" destOrd="0" presId="urn:microsoft.com/office/officeart/2008/layout/LinedList"/>
    <dgm:cxn modelId="{571FA741-A2EA-43F8-91B4-294F86347DE5}" type="presParOf" srcId="{840D972A-5A11-44FE-B81B-D32CFC3B6A5C}" destId="{5A63D489-37C3-4BB7-BC0E-5185EF0B74AE}" srcOrd="0" destOrd="0" presId="urn:microsoft.com/office/officeart/2008/layout/LinedList"/>
    <dgm:cxn modelId="{14864D55-BE71-4348-9B02-53BD8ACD461C}" type="presParOf" srcId="{840D972A-5A11-44FE-B81B-D32CFC3B6A5C}" destId="{AE6561B6-573A-4E93-9B57-52E636F1601D}" srcOrd="1" destOrd="0" presId="urn:microsoft.com/office/officeart/2008/layout/LinedList"/>
    <dgm:cxn modelId="{91C83064-8D4F-48EB-A297-F7FD91BBC786}" type="presParOf" srcId="{B61D98CC-88E4-47DC-8FF4-C172B4ED48F8}" destId="{AFC1BF12-F218-4120-8A68-574C395A5157}" srcOrd="6" destOrd="0" presId="urn:microsoft.com/office/officeart/2008/layout/LinedList"/>
    <dgm:cxn modelId="{4EAED14B-76B7-4576-8AA7-34168FC3BE09}" type="presParOf" srcId="{B61D98CC-88E4-47DC-8FF4-C172B4ED48F8}" destId="{4D34C9B3-1573-4FC0-BBE7-4027581EB49A}" srcOrd="7" destOrd="0" presId="urn:microsoft.com/office/officeart/2008/layout/LinedList"/>
    <dgm:cxn modelId="{E727996D-29E5-44E6-A738-37D6574854C5}" type="presParOf" srcId="{4D34C9B3-1573-4FC0-BBE7-4027581EB49A}" destId="{53FF941A-1922-47FD-8EA0-456F5FBC2FFD}" srcOrd="0" destOrd="0" presId="urn:microsoft.com/office/officeart/2008/layout/LinedList"/>
    <dgm:cxn modelId="{096917FF-8BC2-4626-87C0-5B5A653E86CA}" type="presParOf" srcId="{4D34C9B3-1573-4FC0-BBE7-4027581EB49A}" destId="{FE0097B9-4038-42F5-B0F9-20F684DBE33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001BD9C-1B49-4159-9305-B116422F66D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DCCFA8A-624F-4CE6-A97C-E2B5B83F818F}">
      <dgm:prSet/>
      <dgm:spPr/>
      <dgm:t>
        <a:bodyPr/>
        <a:lstStyle/>
        <a:p>
          <a:r>
            <a:rPr lang="en-US"/>
            <a:t>An information system can be defined as a formal, socio technical and organizational system that is being designed for the purpose of collecting, processing, storing and even distributing information</a:t>
          </a:r>
        </a:p>
      </dgm:t>
    </dgm:pt>
    <dgm:pt modelId="{8F841659-11E6-4A49-B83A-3BF37E10DB73}" type="parTrans" cxnId="{927E67DA-87EA-4269-BD52-167565DFF3EE}">
      <dgm:prSet/>
      <dgm:spPr/>
      <dgm:t>
        <a:bodyPr/>
        <a:lstStyle/>
        <a:p>
          <a:endParaRPr lang="en-US"/>
        </a:p>
      </dgm:t>
    </dgm:pt>
    <dgm:pt modelId="{1DFCF78B-A272-486E-B2DB-CC3C1D978A9D}" type="sibTrans" cxnId="{927E67DA-87EA-4269-BD52-167565DFF3EE}">
      <dgm:prSet/>
      <dgm:spPr/>
      <dgm:t>
        <a:bodyPr/>
        <a:lstStyle/>
        <a:p>
          <a:endParaRPr lang="en-US"/>
        </a:p>
      </dgm:t>
    </dgm:pt>
    <dgm:pt modelId="{A48B5CE1-E284-45D4-873A-290F1E6AAF59}">
      <dgm:prSet/>
      <dgm:spPr/>
      <dgm:t>
        <a:bodyPr/>
        <a:lstStyle/>
        <a:p>
          <a:r>
            <a:rPr lang="en-US"/>
            <a:t>The information systems are comprised by four major elements of tasks, people, structures and technologies</a:t>
          </a:r>
        </a:p>
      </dgm:t>
    </dgm:pt>
    <dgm:pt modelId="{38666CFF-19AF-423E-B2A6-D34BC3299C70}" type="parTrans" cxnId="{81F765B8-3AB3-484E-A167-81F61CFF84F3}">
      <dgm:prSet/>
      <dgm:spPr/>
      <dgm:t>
        <a:bodyPr/>
        <a:lstStyle/>
        <a:p>
          <a:endParaRPr lang="en-US"/>
        </a:p>
      </dgm:t>
    </dgm:pt>
    <dgm:pt modelId="{00BCC8DD-06D1-4503-BD44-727FFC089017}" type="sibTrans" cxnId="{81F765B8-3AB3-484E-A167-81F61CFF84F3}">
      <dgm:prSet/>
      <dgm:spPr/>
      <dgm:t>
        <a:bodyPr/>
        <a:lstStyle/>
        <a:p>
          <a:endParaRPr lang="en-US"/>
        </a:p>
      </dgm:t>
    </dgm:pt>
    <dgm:pt modelId="{72B86B2B-98AF-46E6-AF55-4DA1A9928941}">
      <dgm:prSet/>
      <dgm:spPr/>
      <dgm:t>
        <a:bodyPr/>
        <a:lstStyle/>
        <a:p>
          <a:r>
            <a:rPr lang="en-US"/>
            <a:t>The organizational management is able to gain maximum advantages from an information system and these include operational efficiency, reduction of the costs, supply of information to the decision makers, better customers’ services, constant availability of the systems and even a growth in communication methods and capabilities</a:t>
          </a:r>
        </a:p>
      </dgm:t>
    </dgm:pt>
    <dgm:pt modelId="{92E119AE-97FF-4C88-9792-0C3CDA0A8E54}" type="parTrans" cxnId="{89265B5B-23DE-4923-982F-F234D348A8C6}">
      <dgm:prSet/>
      <dgm:spPr/>
      <dgm:t>
        <a:bodyPr/>
        <a:lstStyle/>
        <a:p>
          <a:endParaRPr lang="en-US"/>
        </a:p>
      </dgm:t>
    </dgm:pt>
    <dgm:pt modelId="{3B1D4BC4-F666-48C6-B676-9FBEE1F0DB92}" type="sibTrans" cxnId="{89265B5B-23DE-4923-982F-F234D348A8C6}">
      <dgm:prSet/>
      <dgm:spPr/>
      <dgm:t>
        <a:bodyPr/>
        <a:lstStyle/>
        <a:p>
          <a:endParaRPr lang="en-US"/>
        </a:p>
      </dgm:t>
    </dgm:pt>
    <dgm:pt modelId="{5BF770E8-7574-4ACA-9988-4C16CA5D0428}" type="pres">
      <dgm:prSet presAssocID="{4001BD9C-1B49-4159-9305-B116422F66D5}" presName="root" presStyleCnt="0">
        <dgm:presLayoutVars>
          <dgm:dir/>
          <dgm:resizeHandles val="exact"/>
        </dgm:presLayoutVars>
      </dgm:prSet>
      <dgm:spPr/>
    </dgm:pt>
    <dgm:pt modelId="{85166F55-5C50-4882-8782-6CF5B4D0897A}" type="pres">
      <dgm:prSet presAssocID="{EDCCFA8A-624F-4CE6-A97C-E2B5B83F818F}" presName="compNode" presStyleCnt="0"/>
      <dgm:spPr/>
    </dgm:pt>
    <dgm:pt modelId="{F6789C32-8141-4B2D-A468-C69613AF82CE}" type="pres">
      <dgm:prSet presAssocID="{EDCCFA8A-624F-4CE6-A97C-E2B5B83F818F}" presName="bgRect" presStyleLbl="bgShp" presStyleIdx="0" presStyleCnt="3"/>
      <dgm:spPr/>
    </dgm:pt>
    <dgm:pt modelId="{70958B69-3714-49EF-912C-D358990AAC9F}" type="pres">
      <dgm:prSet presAssocID="{EDCCFA8A-624F-4CE6-A97C-E2B5B83F818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586D0DD6-88AA-4D94-B22F-E8CFB6F234BD}" type="pres">
      <dgm:prSet presAssocID="{EDCCFA8A-624F-4CE6-A97C-E2B5B83F818F}" presName="spaceRect" presStyleCnt="0"/>
      <dgm:spPr/>
    </dgm:pt>
    <dgm:pt modelId="{87E88871-3429-4FB7-ABC7-47E0D560FF14}" type="pres">
      <dgm:prSet presAssocID="{EDCCFA8A-624F-4CE6-A97C-E2B5B83F818F}" presName="parTx" presStyleLbl="revTx" presStyleIdx="0" presStyleCnt="3">
        <dgm:presLayoutVars>
          <dgm:chMax val="0"/>
          <dgm:chPref val="0"/>
        </dgm:presLayoutVars>
      </dgm:prSet>
      <dgm:spPr/>
    </dgm:pt>
    <dgm:pt modelId="{968B98FD-EF8E-4BC9-9740-5160B212CB97}" type="pres">
      <dgm:prSet presAssocID="{1DFCF78B-A272-486E-B2DB-CC3C1D978A9D}" presName="sibTrans" presStyleCnt="0"/>
      <dgm:spPr/>
    </dgm:pt>
    <dgm:pt modelId="{81B60421-663A-433A-9765-BCFBED7BBA4F}" type="pres">
      <dgm:prSet presAssocID="{A48B5CE1-E284-45D4-873A-290F1E6AAF59}" presName="compNode" presStyleCnt="0"/>
      <dgm:spPr/>
    </dgm:pt>
    <dgm:pt modelId="{EF55AD68-621C-4008-89A4-A16A51890921}" type="pres">
      <dgm:prSet presAssocID="{A48B5CE1-E284-45D4-873A-290F1E6AAF59}" presName="bgRect" presStyleLbl="bgShp" presStyleIdx="1" presStyleCnt="3"/>
      <dgm:spPr/>
    </dgm:pt>
    <dgm:pt modelId="{70805D05-BB96-44AE-9313-1603DD345C23}" type="pres">
      <dgm:prSet presAssocID="{A48B5CE1-E284-45D4-873A-290F1E6AAF5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nching Diagram"/>
        </a:ext>
      </dgm:extLst>
    </dgm:pt>
    <dgm:pt modelId="{071E3106-F47F-45BE-9A54-BC42AED1B582}" type="pres">
      <dgm:prSet presAssocID="{A48B5CE1-E284-45D4-873A-290F1E6AAF59}" presName="spaceRect" presStyleCnt="0"/>
      <dgm:spPr/>
    </dgm:pt>
    <dgm:pt modelId="{403D699C-FC3E-4092-8946-3127B0979D5D}" type="pres">
      <dgm:prSet presAssocID="{A48B5CE1-E284-45D4-873A-290F1E6AAF59}" presName="parTx" presStyleLbl="revTx" presStyleIdx="1" presStyleCnt="3">
        <dgm:presLayoutVars>
          <dgm:chMax val="0"/>
          <dgm:chPref val="0"/>
        </dgm:presLayoutVars>
      </dgm:prSet>
      <dgm:spPr/>
    </dgm:pt>
    <dgm:pt modelId="{B7ADFCD6-5016-4753-899A-D86289E484B0}" type="pres">
      <dgm:prSet presAssocID="{00BCC8DD-06D1-4503-BD44-727FFC089017}" presName="sibTrans" presStyleCnt="0"/>
      <dgm:spPr/>
    </dgm:pt>
    <dgm:pt modelId="{3FAE6B2B-F0F1-4D01-A778-63E655BA2B3A}" type="pres">
      <dgm:prSet presAssocID="{72B86B2B-98AF-46E6-AF55-4DA1A9928941}" presName="compNode" presStyleCnt="0"/>
      <dgm:spPr/>
    </dgm:pt>
    <dgm:pt modelId="{74835FFE-08BB-4983-9336-AB121104072F}" type="pres">
      <dgm:prSet presAssocID="{72B86B2B-98AF-46E6-AF55-4DA1A9928941}" presName="bgRect" presStyleLbl="bgShp" presStyleIdx="2" presStyleCnt="3"/>
      <dgm:spPr/>
    </dgm:pt>
    <dgm:pt modelId="{C8CB47C0-88DD-4136-89E4-39FD3F464424}" type="pres">
      <dgm:prSet presAssocID="{72B86B2B-98AF-46E6-AF55-4DA1A992894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123D7C29-05A0-45B5-848E-DE5D53BB741F}" type="pres">
      <dgm:prSet presAssocID="{72B86B2B-98AF-46E6-AF55-4DA1A9928941}" presName="spaceRect" presStyleCnt="0"/>
      <dgm:spPr/>
    </dgm:pt>
    <dgm:pt modelId="{55F9032F-3177-42E9-AD08-CEE867FF02C4}" type="pres">
      <dgm:prSet presAssocID="{72B86B2B-98AF-46E6-AF55-4DA1A9928941}" presName="parTx" presStyleLbl="revTx" presStyleIdx="2" presStyleCnt="3">
        <dgm:presLayoutVars>
          <dgm:chMax val="0"/>
          <dgm:chPref val="0"/>
        </dgm:presLayoutVars>
      </dgm:prSet>
      <dgm:spPr/>
    </dgm:pt>
  </dgm:ptLst>
  <dgm:cxnLst>
    <dgm:cxn modelId="{89265B5B-23DE-4923-982F-F234D348A8C6}" srcId="{4001BD9C-1B49-4159-9305-B116422F66D5}" destId="{72B86B2B-98AF-46E6-AF55-4DA1A9928941}" srcOrd="2" destOrd="0" parTransId="{92E119AE-97FF-4C88-9792-0C3CDA0A8E54}" sibTransId="{3B1D4BC4-F666-48C6-B676-9FBEE1F0DB92}"/>
    <dgm:cxn modelId="{3BF9CD7F-2C16-4129-970B-3E8DDBC4E129}" type="presOf" srcId="{A48B5CE1-E284-45D4-873A-290F1E6AAF59}" destId="{403D699C-FC3E-4092-8946-3127B0979D5D}" srcOrd="0" destOrd="0" presId="urn:microsoft.com/office/officeart/2018/2/layout/IconVerticalSolidList"/>
    <dgm:cxn modelId="{C689EA86-41A5-44FE-A495-CF39B99D1DA9}" type="presOf" srcId="{72B86B2B-98AF-46E6-AF55-4DA1A9928941}" destId="{55F9032F-3177-42E9-AD08-CEE867FF02C4}" srcOrd="0" destOrd="0" presId="urn:microsoft.com/office/officeart/2018/2/layout/IconVerticalSolidList"/>
    <dgm:cxn modelId="{6E8F4EAF-402F-4B1B-9BA2-525017C6864E}" type="presOf" srcId="{EDCCFA8A-624F-4CE6-A97C-E2B5B83F818F}" destId="{87E88871-3429-4FB7-ABC7-47E0D560FF14}" srcOrd="0" destOrd="0" presId="urn:microsoft.com/office/officeart/2018/2/layout/IconVerticalSolidList"/>
    <dgm:cxn modelId="{81F765B8-3AB3-484E-A167-81F61CFF84F3}" srcId="{4001BD9C-1B49-4159-9305-B116422F66D5}" destId="{A48B5CE1-E284-45D4-873A-290F1E6AAF59}" srcOrd="1" destOrd="0" parTransId="{38666CFF-19AF-423E-B2A6-D34BC3299C70}" sibTransId="{00BCC8DD-06D1-4503-BD44-727FFC089017}"/>
    <dgm:cxn modelId="{927E67DA-87EA-4269-BD52-167565DFF3EE}" srcId="{4001BD9C-1B49-4159-9305-B116422F66D5}" destId="{EDCCFA8A-624F-4CE6-A97C-E2B5B83F818F}" srcOrd="0" destOrd="0" parTransId="{8F841659-11E6-4A49-B83A-3BF37E10DB73}" sibTransId="{1DFCF78B-A272-486E-B2DB-CC3C1D978A9D}"/>
    <dgm:cxn modelId="{EB96B6EE-AD65-4097-92D4-C86C1D863B40}" type="presOf" srcId="{4001BD9C-1B49-4159-9305-B116422F66D5}" destId="{5BF770E8-7574-4ACA-9988-4C16CA5D0428}" srcOrd="0" destOrd="0" presId="urn:microsoft.com/office/officeart/2018/2/layout/IconVerticalSolidList"/>
    <dgm:cxn modelId="{946305B2-8A09-4F7A-AD0F-7DE459D26598}" type="presParOf" srcId="{5BF770E8-7574-4ACA-9988-4C16CA5D0428}" destId="{85166F55-5C50-4882-8782-6CF5B4D0897A}" srcOrd="0" destOrd="0" presId="urn:microsoft.com/office/officeart/2018/2/layout/IconVerticalSolidList"/>
    <dgm:cxn modelId="{D1A8C4C7-DA5D-444E-937B-43E58BCB9FE2}" type="presParOf" srcId="{85166F55-5C50-4882-8782-6CF5B4D0897A}" destId="{F6789C32-8141-4B2D-A468-C69613AF82CE}" srcOrd="0" destOrd="0" presId="urn:microsoft.com/office/officeart/2018/2/layout/IconVerticalSolidList"/>
    <dgm:cxn modelId="{43407DA9-5B40-4BD3-9F05-DED657255CE4}" type="presParOf" srcId="{85166F55-5C50-4882-8782-6CF5B4D0897A}" destId="{70958B69-3714-49EF-912C-D358990AAC9F}" srcOrd="1" destOrd="0" presId="urn:microsoft.com/office/officeart/2018/2/layout/IconVerticalSolidList"/>
    <dgm:cxn modelId="{E62F4082-9B92-48F2-BB37-CBCAA5EB8AEB}" type="presParOf" srcId="{85166F55-5C50-4882-8782-6CF5B4D0897A}" destId="{586D0DD6-88AA-4D94-B22F-E8CFB6F234BD}" srcOrd="2" destOrd="0" presId="urn:microsoft.com/office/officeart/2018/2/layout/IconVerticalSolidList"/>
    <dgm:cxn modelId="{69BE8563-B7FD-49D5-9202-BD184952667B}" type="presParOf" srcId="{85166F55-5C50-4882-8782-6CF5B4D0897A}" destId="{87E88871-3429-4FB7-ABC7-47E0D560FF14}" srcOrd="3" destOrd="0" presId="urn:microsoft.com/office/officeart/2018/2/layout/IconVerticalSolidList"/>
    <dgm:cxn modelId="{846FF5F0-4BF7-43B5-8D73-B2041E873081}" type="presParOf" srcId="{5BF770E8-7574-4ACA-9988-4C16CA5D0428}" destId="{968B98FD-EF8E-4BC9-9740-5160B212CB97}" srcOrd="1" destOrd="0" presId="urn:microsoft.com/office/officeart/2018/2/layout/IconVerticalSolidList"/>
    <dgm:cxn modelId="{C8BF14B1-7C57-4886-9B9E-DE3E48ACC159}" type="presParOf" srcId="{5BF770E8-7574-4ACA-9988-4C16CA5D0428}" destId="{81B60421-663A-433A-9765-BCFBED7BBA4F}" srcOrd="2" destOrd="0" presId="urn:microsoft.com/office/officeart/2018/2/layout/IconVerticalSolidList"/>
    <dgm:cxn modelId="{ABA3BC17-73D7-4A26-AD0C-631CBBB0E26B}" type="presParOf" srcId="{81B60421-663A-433A-9765-BCFBED7BBA4F}" destId="{EF55AD68-621C-4008-89A4-A16A51890921}" srcOrd="0" destOrd="0" presId="urn:microsoft.com/office/officeart/2018/2/layout/IconVerticalSolidList"/>
    <dgm:cxn modelId="{37AAAC94-31C7-47EC-AA67-41F1DF95FEE6}" type="presParOf" srcId="{81B60421-663A-433A-9765-BCFBED7BBA4F}" destId="{70805D05-BB96-44AE-9313-1603DD345C23}" srcOrd="1" destOrd="0" presId="urn:microsoft.com/office/officeart/2018/2/layout/IconVerticalSolidList"/>
    <dgm:cxn modelId="{DBCB4ED8-E1B1-48F2-9DD5-C23158665A98}" type="presParOf" srcId="{81B60421-663A-433A-9765-BCFBED7BBA4F}" destId="{071E3106-F47F-45BE-9A54-BC42AED1B582}" srcOrd="2" destOrd="0" presId="urn:microsoft.com/office/officeart/2018/2/layout/IconVerticalSolidList"/>
    <dgm:cxn modelId="{479F1580-8BF2-4FED-A356-B804D1DDF697}" type="presParOf" srcId="{81B60421-663A-433A-9765-BCFBED7BBA4F}" destId="{403D699C-FC3E-4092-8946-3127B0979D5D}" srcOrd="3" destOrd="0" presId="urn:microsoft.com/office/officeart/2018/2/layout/IconVerticalSolidList"/>
    <dgm:cxn modelId="{D8904399-E6FC-4FB3-B39B-4BD54DCDD1C3}" type="presParOf" srcId="{5BF770E8-7574-4ACA-9988-4C16CA5D0428}" destId="{B7ADFCD6-5016-4753-899A-D86289E484B0}" srcOrd="3" destOrd="0" presId="urn:microsoft.com/office/officeart/2018/2/layout/IconVerticalSolidList"/>
    <dgm:cxn modelId="{6076FBC1-6FD3-46B5-B3F2-6A2FD1A83D37}" type="presParOf" srcId="{5BF770E8-7574-4ACA-9988-4C16CA5D0428}" destId="{3FAE6B2B-F0F1-4D01-A778-63E655BA2B3A}" srcOrd="4" destOrd="0" presId="urn:microsoft.com/office/officeart/2018/2/layout/IconVerticalSolidList"/>
    <dgm:cxn modelId="{0F0E93D7-4E50-40F2-B5F8-D5BED2AEF871}" type="presParOf" srcId="{3FAE6B2B-F0F1-4D01-A778-63E655BA2B3A}" destId="{74835FFE-08BB-4983-9336-AB121104072F}" srcOrd="0" destOrd="0" presId="urn:microsoft.com/office/officeart/2018/2/layout/IconVerticalSolidList"/>
    <dgm:cxn modelId="{D66C59E1-3227-4D46-8031-3141CB3D6496}" type="presParOf" srcId="{3FAE6B2B-F0F1-4D01-A778-63E655BA2B3A}" destId="{C8CB47C0-88DD-4136-89E4-39FD3F464424}" srcOrd="1" destOrd="0" presId="urn:microsoft.com/office/officeart/2018/2/layout/IconVerticalSolidList"/>
    <dgm:cxn modelId="{3D33F5BC-28E4-4BC1-9EF5-02B726C38A1A}" type="presParOf" srcId="{3FAE6B2B-F0F1-4D01-A778-63E655BA2B3A}" destId="{123D7C29-05A0-45B5-848E-DE5D53BB741F}" srcOrd="2" destOrd="0" presId="urn:microsoft.com/office/officeart/2018/2/layout/IconVerticalSolidList"/>
    <dgm:cxn modelId="{C7A3E311-7339-43F5-9604-A2A4E85982E8}" type="presParOf" srcId="{3FAE6B2B-F0F1-4D01-A778-63E655BA2B3A}" destId="{55F9032F-3177-42E9-AD08-CEE867FF02C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66DD1DA-C860-40DF-A36E-D6F1538015FF}"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A83DAA11-A9F4-4BDF-81FF-57DFB4E96C41}">
      <dgm:prSet/>
      <dgm:spPr/>
      <dgm:t>
        <a:bodyPr/>
        <a:lstStyle/>
        <a:p>
          <a:r>
            <a:rPr lang="en-US"/>
            <a:t>The TPS even assists in the overall processing of the sales order entries, sales management, shipping and payroll as well as other routine transactions that are required for maintaining the operations</a:t>
          </a:r>
        </a:p>
      </dgm:t>
    </dgm:pt>
    <dgm:pt modelId="{82279EAE-7575-4EE1-93F3-5ECD06B496FA}" type="parTrans" cxnId="{745F5D00-4B0C-4D70-9E0A-320DB6895409}">
      <dgm:prSet/>
      <dgm:spPr/>
      <dgm:t>
        <a:bodyPr/>
        <a:lstStyle/>
        <a:p>
          <a:endParaRPr lang="en-US"/>
        </a:p>
      </dgm:t>
    </dgm:pt>
    <dgm:pt modelId="{627523BC-93CF-4C2A-B7EB-DF598E38BF90}" type="sibTrans" cxnId="{745F5D00-4B0C-4D70-9E0A-320DB6895409}">
      <dgm:prSet/>
      <dgm:spPr/>
      <dgm:t>
        <a:bodyPr/>
        <a:lstStyle/>
        <a:p>
          <a:endParaRPr lang="en-US"/>
        </a:p>
      </dgm:t>
    </dgm:pt>
    <dgm:pt modelId="{62A5F82C-315D-4F4E-8241-D7CA9D8743C9}">
      <dgm:prSet/>
      <dgm:spPr/>
      <dgm:t>
        <a:bodyPr/>
        <a:lstStyle/>
        <a:p>
          <a:r>
            <a:rPr lang="en-US"/>
            <a:t>The information system is also responsible for ensuring that the communication data would be easily accessible and even in a specific centralized location</a:t>
          </a:r>
        </a:p>
      </dgm:t>
    </dgm:pt>
    <dgm:pt modelId="{F7DC850C-BF5F-469B-9B93-DAA87EB0041E}" type="parTrans" cxnId="{DBFA4EDD-4444-4F03-AB5C-DC46BC323416}">
      <dgm:prSet/>
      <dgm:spPr/>
      <dgm:t>
        <a:bodyPr/>
        <a:lstStyle/>
        <a:p>
          <a:endParaRPr lang="en-US"/>
        </a:p>
      </dgm:t>
    </dgm:pt>
    <dgm:pt modelId="{6D541C0B-3AF5-4A7C-B4C5-2CCB060BF164}" type="sibTrans" cxnId="{DBFA4EDD-4444-4F03-AB5C-DC46BC323416}">
      <dgm:prSet/>
      <dgm:spPr/>
      <dgm:t>
        <a:bodyPr/>
        <a:lstStyle/>
        <a:p>
          <a:endParaRPr lang="en-US"/>
        </a:p>
      </dgm:t>
    </dgm:pt>
    <dgm:pt modelId="{736FE4CB-92C3-4B05-81EC-2611C8E8A745}">
      <dgm:prSet/>
      <dgm:spPr/>
      <dgm:t>
        <a:bodyPr/>
        <a:lstStyle/>
        <a:p>
          <a:r>
            <a:rPr lang="en-US"/>
            <a:t>This particular system is responsible for storing as well as extracting confidential information for the users to enhance or increase their respective knowledge and even optimizing various collaboration efforts for the purpose of completing their tasks</a:t>
          </a:r>
        </a:p>
      </dgm:t>
    </dgm:pt>
    <dgm:pt modelId="{BB91B2A2-841F-4CE1-A0C5-7194677DE0E0}" type="parTrans" cxnId="{555D1237-3B5A-4F53-8854-5D68ED1F864A}">
      <dgm:prSet/>
      <dgm:spPr/>
      <dgm:t>
        <a:bodyPr/>
        <a:lstStyle/>
        <a:p>
          <a:endParaRPr lang="en-US"/>
        </a:p>
      </dgm:t>
    </dgm:pt>
    <dgm:pt modelId="{41388C9F-1CB4-40A3-9471-6A4EC030F652}" type="sibTrans" cxnId="{555D1237-3B5A-4F53-8854-5D68ED1F864A}">
      <dgm:prSet/>
      <dgm:spPr/>
      <dgm:t>
        <a:bodyPr/>
        <a:lstStyle/>
        <a:p>
          <a:endParaRPr lang="en-US"/>
        </a:p>
      </dgm:t>
    </dgm:pt>
    <dgm:pt modelId="{B1635387-740F-43EC-A841-BAFF2B8CBC2F}" type="pres">
      <dgm:prSet presAssocID="{866DD1DA-C860-40DF-A36E-D6F1538015FF}" presName="vert0" presStyleCnt="0">
        <dgm:presLayoutVars>
          <dgm:dir/>
          <dgm:animOne val="branch"/>
          <dgm:animLvl val="lvl"/>
        </dgm:presLayoutVars>
      </dgm:prSet>
      <dgm:spPr/>
    </dgm:pt>
    <dgm:pt modelId="{28F3D312-2926-4FE4-8283-162F0C99CEB5}" type="pres">
      <dgm:prSet presAssocID="{A83DAA11-A9F4-4BDF-81FF-57DFB4E96C41}" presName="thickLine" presStyleLbl="alignNode1" presStyleIdx="0" presStyleCnt="3"/>
      <dgm:spPr/>
    </dgm:pt>
    <dgm:pt modelId="{71ADA1F6-5A66-4AF8-9194-C63724076C5A}" type="pres">
      <dgm:prSet presAssocID="{A83DAA11-A9F4-4BDF-81FF-57DFB4E96C41}" presName="horz1" presStyleCnt="0"/>
      <dgm:spPr/>
    </dgm:pt>
    <dgm:pt modelId="{8C52A4E2-66AF-4753-B858-2A8544C09CAE}" type="pres">
      <dgm:prSet presAssocID="{A83DAA11-A9F4-4BDF-81FF-57DFB4E96C41}" presName="tx1" presStyleLbl="revTx" presStyleIdx="0" presStyleCnt="3"/>
      <dgm:spPr/>
    </dgm:pt>
    <dgm:pt modelId="{9F8D156D-C3D1-46A8-A22F-8D99365D9680}" type="pres">
      <dgm:prSet presAssocID="{A83DAA11-A9F4-4BDF-81FF-57DFB4E96C41}" presName="vert1" presStyleCnt="0"/>
      <dgm:spPr/>
    </dgm:pt>
    <dgm:pt modelId="{9641D0BB-840E-4386-93C4-A86A33FB3CE1}" type="pres">
      <dgm:prSet presAssocID="{62A5F82C-315D-4F4E-8241-D7CA9D8743C9}" presName="thickLine" presStyleLbl="alignNode1" presStyleIdx="1" presStyleCnt="3"/>
      <dgm:spPr/>
    </dgm:pt>
    <dgm:pt modelId="{F8ECEFEA-ED4D-46F8-90BB-56067BD70CC8}" type="pres">
      <dgm:prSet presAssocID="{62A5F82C-315D-4F4E-8241-D7CA9D8743C9}" presName="horz1" presStyleCnt="0"/>
      <dgm:spPr/>
    </dgm:pt>
    <dgm:pt modelId="{F14339BD-286B-4D56-8CDB-C7828D5E1528}" type="pres">
      <dgm:prSet presAssocID="{62A5F82C-315D-4F4E-8241-D7CA9D8743C9}" presName="tx1" presStyleLbl="revTx" presStyleIdx="1" presStyleCnt="3"/>
      <dgm:spPr/>
    </dgm:pt>
    <dgm:pt modelId="{9FF1C389-0D9A-49A9-8977-2D015195E4E0}" type="pres">
      <dgm:prSet presAssocID="{62A5F82C-315D-4F4E-8241-D7CA9D8743C9}" presName="vert1" presStyleCnt="0"/>
      <dgm:spPr/>
    </dgm:pt>
    <dgm:pt modelId="{484EA631-27EA-437B-AEDB-B04FDF94A410}" type="pres">
      <dgm:prSet presAssocID="{736FE4CB-92C3-4B05-81EC-2611C8E8A745}" presName="thickLine" presStyleLbl="alignNode1" presStyleIdx="2" presStyleCnt="3"/>
      <dgm:spPr/>
    </dgm:pt>
    <dgm:pt modelId="{4113C228-2CD2-4F3D-BF87-20E413E6CFBE}" type="pres">
      <dgm:prSet presAssocID="{736FE4CB-92C3-4B05-81EC-2611C8E8A745}" presName="horz1" presStyleCnt="0"/>
      <dgm:spPr/>
    </dgm:pt>
    <dgm:pt modelId="{44E60A9C-D432-4639-B574-2CA285B82812}" type="pres">
      <dgm:prSet presAssocID="{736FE4CB-92C3-4B05-81EC-2611C8E8A745}" presName="tx1" presStyleLbl="revTx" presStyleIdx="2" presStyleCnt="3"/>
      <dgm:spPr/>
    </dgm:pt>
    <dgm:pt modelId="{A1B19170-A455-4E62-B0EF-F18F282B6F0E}" type="pres">
      <dgm:prSet presAssocID="{736FE4CB-92C3-4B05-81EC-2611C8E8A745}" presName="vert1" presStyleCnt="0"/>
      <dgm:spPr/>
    </dgm:pt>
  </dgm:ptLst>
  <dgm:cxnLst>
    <dgm:cxn modelId="{745F5D00-4B0C-4D70-9E0A-320DB6895409}" srcId="{866DD1DA-C860-40DF-A36E-D6F1538015FF}" destId="{A83DAA11-A9F4-4BDF-81FF-57DFB4E96C41}" srcOrd="0" destOrd="0" parTransId="{82279EAE-7575-4EE1-93F3-5ECD06B496FA}" sibTransId="{627523BC-93CF-4C2A-B7EB-DF598E38BF90}"/>
    <dgm:cxn modelId="{4740252B-7DFA-464E-A398-AC81DFE38ECF}" type="presOf" srcId="{866DD1DA-C860-40DF-A36E-D6F1538015FF}" destId="{B1635387-740F-43EC-A841-BAFF2B8CBC2F}" srcOrd="0" destOrd="0" presId="urn:microsoft.com/office/officeart/2008/layout/LinedList"/>
    <dgm:cxn modelId="{555D1237-3B5A-4F53-8854-5D68ED1F864A}" srcId="{866DD1DA-C860-40DF-A36E-D6F1538015FF}" destId="{736FE4CB-92C3-4B05-81EC-2611C8E8A745}" srcOrd="2" destOrd="0" parTransId="{BB91B2A2-841F-4CE1-A0C5-7194677DE0E0}" sibTransId="{41388C9F-1CB4-40A3-9471-6A4EC030F652}"/>
    <dgm:cxn modelId="{26201B3E-8A9D-44B2-9CD9-E37A2C20FC52}" type="presOf" srcId="{62A5F82C-315D-4F4E-8241-D7CA9D8743C9}" destId="{F14339BD-286B-4D56-8CDB-C7828D5E1528}" srcOrd="0" destOrd="0" presId="urn:microsoft.com/office/officeart/2008/layout/LinedList"/>
    <dgm:cxn modelId="{72AB14A8-D20B-412A-AFAE-146A697F4A33}" type="presOf" srcId="{A83DAA11-A9F4-4BDF-81FF-57DFB4E96C41}" destId="{8C52A4E2-66AF-4753-B858-2A8544C09CAE}" srcOrd="0" destOrd="0" presId="urn:microsoft.com/office/officeart/2008/layout/LinedList"/>
    <dgm:cxn modelId="{37011AB5-5DF2-4FAF-9AD5-907B3FE23831}" type="presOf" srcId="{736FE4CB-92C3-4B05-81EC-2611C8E8A745}" destId="{44E60A9C-D432-4639-B574-2CA285B82812}" srcOrd="0" destOrd="0" presId="urn:microsoft.com/office/officeart/2008/layout/LinedList"/>
    <dgm:cxn modelId="{DBFA4EDD-4444-4F03-AB5C-DC46BC323416}" srcId="{866DD1DA-C860-40DF-A36E-D6F1538015FF}" destId="{62A5F82C-315D-4F4E-8241-D7CA9D8743C9}" srcOrd="1" destOrd="0" parTransId="{F7DC850C-BF5F-469B-9B93-DAA87EB0041E}" sibTransId="{6D541C0B-3AF5-4A7C-B4C5-2CCB060BF164}"/>
    <dgm:cxn modelId="{7F0026F9-6516-4C33-9EFA-E793EE37A1EC}" type="presParOf" srcId="{B1635387-740F-43EC-A841-BAFF2B8CBC2F}" destId="{28F3D312-2926-4FE4-8283-162F0C99CEB5}" srcOrd="0" destOrd="0" presId="urn:microsoft.com/office/officeart/2008/layout/LinedList"/>
    <dgm:cxn modelId="{2D056A29-9561-4835-97D5-5304C9EDCE0E}" type="presParOf" srcId="{B1635387-740F-43EC-A841-BAFF2B8CBC2F}" destId="{71ADA1F6-5A66-4AF8-9194-C63724076C5A}" srcOrd="1" destOrd="0" presId="urn:microsoft.com/office/officeart/2008/layout/LinedList"/>
    <dgm:cxn modelId="{DC621E42-4C45-4DFF-B675-9EC4124CA68E}" type="presParOf" srcId="{71ADA1F6-5A66-4AF8-9194-C63724076C5A}" destId="{8C52A4E2-66AF-4753-B858-2A8544C09CAE}" srcOrd="0" destOrd="0" presId="urn:microsoft.com/office/officeart/2008/layout/LinedList"/>
    <dgm:cxn modelId="{7090AFEB-2824-4908-8985-872B0FBA406B}" type="presParOf" srcId="{71ADA1F6-5A66-4AF8-9194-C63724076C5A}" destId="{9F8D156D-C3D1-46A8-A22F-8D99365D9680}" srcOrd="1" destOrd="0" presId="urn:microsoft.com/office/officeart/2008/layout/LinedList"/>
    <dgm:cxn modelId="{F905A4AA-DBBE-4750-BB79-B72A67154FBF}" type="presParOf" srcId="{B1635387-740F-43EC-A841-BAFF2B8CBC2F}" destId="{9641D0BB-840E-4386-93C4-A86A33FB3CE1}" srcOrd="2" destOrd="0" presId="urn:microsoft.com/office/officeart/2008/layout/LinedList"/>
    <dgm:cxn modelId="{CC4BFDA1-16D0-492A-B8EC-8F92EAC77F8C}" type="presParOf" srcId="{B1635387-740F-43EC-A841-BAFF2B8CBC2F}" destId="{F8ECEFEA-ED4D-46F8-90BB-56067BD70CC8}" srcOrd="3" destOrd="0" presId="urn:microsoft.com/office/officeart/2008/layout/LinedList"/>
    <dgm:cxn modelId="{B88F17DB-0E5F-4FD3-A07F-F62ED1494FD8}" type="presParOf" srcId="{F8ECEFEA-ED4D-46F8-90BB-56067BD70CC8}" destId="{F14339BD-286B-4D56-8CDB-C7828D5E1528}" srcOrd="0" destOrd="0" presId="urn:microsoft.com/office/officeart/2008/layout/LinedList"/>
    <dgm:cxn modelId="{2C973B7D-3BD3-4C45-BE77-56BBAD4590A7}" type="presParOf" srcId="{F8ECEFEA-ED4D-46F8-90BB-56067BD70CC8}" destId="{9FF1C389-0D9A-49A9-8977-2D015195E4E0}" srcOrd="1" destOrd="0" presId="urn:microsoft.com/office/officeart/2008/layout/LinedList"/>
    <dgm:cxn modelId="{98141A15-81E8-42EB-B543-23FA71801549}" type="presParOf" srcId="{B1635387-740F-43EC-A841-BAFF2B8CBC2F}" destId="{484EA631-27EA-437B-AEDB-B04FDF94A410}" srcOrd="4" destOrd="0" presId="urn:microsoft.com/office/officeart/2008/layout/LinedList"/>
    <dgm:cxn modelId="{808FD786-8097-4ADF-95BF-F082BCD17CCB}" type="presParOf" srcId="{B1635387-740F-43EC-A841-BAFF2B8CBC2F}" destId="{4113C228-2CD2-4F3D-BF87-20E413E6CFBE}" srcOrd="5" destOrd="0" presId="urn:microsoft.com/office/officeart/2008/layout/LinedList"/>
    <dgm:cxn modelId="{ED00BC92-ABB4-4FF9-8470-E5B97469B3DE}" type="presParOf" srcId="{4113C228-2CD2-4F3D-BF87-20E413E6CFBE}" destId="{44E60A9C-D432-4639-B574-2CA285B82812}" srcOrd="0" destOrd="0" presId="urn:microsoft.com/office/officeart/2008/layout/LinedList"/>
    <dgm:cxn modelId="{E6BBE39E-2FFE-427D-9171-C8C9CF6FBE49}" type="presParOf" srcId="{4113C228-2CD2-4F3D-BF87-20E413E6CFBE}" destId="{A1B19170-A455-4E62-B0EF-F18F282B6F0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9873B67-0973-41A1-B5CD-8A1C9D0E57B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143791A-78EC-4C4D-95DC-168773BB71CF}">
      <dgm:prSet/>
      <dgm:spPr/>
      <dgm:t>
        <a:bodyPr/>
        <a:lstStyle/>
        <a:p>
          <a:r>
            <a:rPr lang="en-US"/>
            <a:t>The inclusion of a KMS is being utilized by the employees, managers and customers for ensuring that the respective technical capabilities are being integrated throughout the company and even providing proper visuals for helping the staff to make proper sense of the data</a:t>
          </a:r>
        </a:p>
      </dgm:t>
    </dgm:pt>
    <dgm:pt modelId="{47BFA468-8691-4577-A6CB-5B8D74B8F9AA}" type="parTrans" cxnId="{E0D82CEA-194B-4D3B-8438-319983997394}">
      <dgm:prSet/>
      <dgm:spPr/>
      <dgm:t>
        <a:bodyPr/>
        <a:lstStyle/>
        <a:p>
          <a:endParaRPr lang="en-US"/>
        </a:p>
      </dgm:t>
    </dgm:pt>
    <dgm:pt modelId="{0D463247-D8F5-464B-B6B4-A94C0F03C066}" type="sibTrans" cxnId="{E0D82CEA-194B-4D3B-8438-319983997394}">
      <dgm:prSet/>
      <dgm:spPr/>
      <dgm:t>
        <a:bodyPr/>
        <a:lstStyle/>
        <a:p>
          <a:endParaRPr lang="en-US"/>
        </a:p>
      </dgm:t>
    </dgm:pt>
    <dgm:pt modelId="{2E1F7B3B-1C2D-4BA8-A6EA-4EEEB866E0D5}">
      <dgm:prSet/>
      <dgm:spPr/>
      <dgm:t>
        <a:bodyPr/>
        <a:lstStyle/>
        <a:p>
          <a:r>
            <a:rPr lang="en-US"/>
            <a:t>The respective information system is also responsible for providing an active accessibility to the external information that is needed by the workers, who require external knowledge for completing the responsibilities</a:t>
          </a:r>
        </a:p>
      </dgm:t>
    </dgm:pt>
    <dgm:pt modelId="{F4130445-A748-4E43-A75F-DDAEB05313EF}" type="parTrans" cxnId="{34A6F391-3CB5-41BF-9E09-C55547B24F3F}">
      <dgm:prSet/>
      <dgm:spPr/>
      <dgm:t>
        <a:bodyPr/>
        <a:lstStyle/>
        <a:p>
          <a:endParaRPr lang="en-US"/>
        </a:p>
      </dgm:t>
    </dgm:pt>
    <dgm:pt modelId="{205E33DA-29B6-4081-861C-EF621791C2FB}" type="sibTrans" cxnId="{34A6F391-3CB5-41BF-9E09-C55547B24F3F}">
      <dgm:prSet/>
      <dgm:spPr/>
      <dgm:t>
        <a:bodyPr/>
        <a:lstStyle/>
        <a:p>
          <a:endParaRPr lang="en-US"/>
        </a:p>
      </dgm:t>
    </dgm:pt>
    <dgm:pt modelId="{A724AA96-0BAD-4F0B-8E4E-90FFEBDF910A}">
      <dgm:prSet/>
      <dgm:spPr/>
      <dgm:t>
        <a:bodyPr/>
        <a:lstStyle/>
        <a:p>
          <a:r>
            <a:rPr lang="en-US"/>
            <a:t>The category of the information system is responsible for retrieving information and generating proper reports for helping them accordingly</a:t>
          </a:r>
        </a:p>
      </dgm:t>
    </dgm:pt>
    <dgm:pt modelId="{22B34E37-6075-4CE0-8284-5CEBC547B4F4}" type="parTrans" cxnId="{3824738C-1563-4477-B658-841B177FCC14}">
      <dgm:prSet/>
      <dgm:spPr/>
      <dgm:t>
        <a:bodyPr/>
        <a:lstStyle/>
        <a:p>
          <a:endParaRPr lang="en-US"/>
        </a:p>
      </dgm:t>
    </dgm:pt>
    <dgm:pt modelId="{2B492AFC-0825-4434-9488-256EC3AB7B82}" type="sibTrans" cxnId="{3824738C-1563-4477-B658-841B177FCC14}">
      <dgm:prSet/>
      <dgm:spPr/>
      <dgm:t>
        <a:bodyPr/>
        <a:lstStyle/>
        <a:p>
          <a:endParaRPr lang="en-US"/>
        </a:p>
      </dgm:t>
    </dgm:pt>
    <dgm:pt modelId="{21959E84-6C29-49CB-99AE-6FC8BD716A3E}" type="pres">
      <dgm:prSet presAssocID="{69873B67-0973-41A1-B5CD-8A1C9D0E57B3}" presName="vert0" presStyleCnt="0">
        <dgm:presLayoutVars>
          <dgm:dir/>
          <dgm:animOne val="branch"/>
          <dgm:animLvl val="lvl"/>
        </dgm:presLayoutVars>
      </dgm:prSet>
      <dgm:spPr/>
    </dgm:pt>
    <dgm:pt modelId="{D0CCB4A2-C936-461F-9152-2DDC70CDD554}" type="pres">
      <dgm:prSet presAssocID="{B143791A-78EC-4C4D-95DC-168773BB71CF}" presName="thickLine" presStyleLbl="alignNode1" presStyleIdx="0" presStyleCnt="3"/>
      <dgm:spPr/>
    </dgm:pt>
    <dgm:pt modelId="{38365FAD-A3FC-479B-8364-63E8E5644B8B}" type="pres">
      <dgm:prSet presAssocID="{B143791A-78EC-4C4D-95DC-168773BB71CF}" presName="horz1" presStyleCnt="0"/>
      <dgm:spPr/>
    </dgm:pt>
    <dgm:pt modelId="{6F768DDA-DC92-489B-A749-50EB87B518C2}" type="pres">
      <dgm:prSet presAssocID="{B143791A-78EC-4C4D-95DC-168773BB71CF}" presName="tx1" presStyleLbl="revTx" presStyleIdx="0" presStyleCnt="3"/>
      <dgm:spPr/>
    </dgm:pt>
    <dgm:pt modelId="{9E6D9F89-DC09-4290-9368-A4E107DEE605}" type="pres">
      <dgm:prSet presAssocID="{B143791A-78EC-4C4D-95DC-168773BB71CF}" presName="vert1" presStyleCnt="0"/>
      <dgm:spPr/>
    </dgm:pt>
    <dgm:pt modelId="{A0DD2097-E7B6-4548-8462-CC8B5D9F88B7}" type="pres">
      <dgm:prSet presAssocID="{2E1F7B3B-1C2D-4BA8-A6EA-4EEEB866E0D5}" presName="thickLine" presStyleLbl="alignNode1" presStyleIdx="1" presStyleCnt="3"/>
      <dgm:spPr/>
    </dgm:pt>
    <dgm:pt modelId="{A0B889EB-7397-42E4-9348-677A5AEE9F7C}" type="pres">
      <dgm:prSet presAssocID="{2E1F7B3B-1C2D-4BA8-A6EA-4EEEB866E0D5}" presName="horz1" presStyleCnt="0"/>
      <dgm:spPr/>
    </dgm:pt>
    <dgm:pt modelId="{1FEFB270-6584-4186-AB1F-FE5F43DE3557}" type="pres">
      <dgm:prSet presAssocID="{2E1F7B3B-1C2D-4BA8-A6EA-4EEEB866E0D5}" presName="tx1" presStyleLbl="revTx" presStyleIdx="1" presStyleCnt="3"/>
      <dgm:spPr/>
    </dgm:pt>
    <dgm:pt modelId="{06D5C2D1-E998-42F2-9AF3-5424DD76C33A}" type="pres">
      <dgm:prSet presAssocID="{2E1F7B3B-1C2D-4BA8-A6EA-4EEEB866E0D5}" presName="vert1" presStyleCnt="0"/>
      <dgm:spPr/>
    </dgm:pt>
    <dgm:pt modelId="{BBF17AEE-6CC7-444D-A57D-6E0DABCDBEF3}" type="pres">
      <dgm:prSet presAssocID="{A724AA96-0BAD-4F0B-8E4E-90FFEBDF910A}" presName="thickLine" presStyleLbl="alignNode1" presStyleIdx="2" presStyleCnt="3"/>
      <dgm:spPr/>
    </dgm:pt>
    <dgm:pt modelId="{47D3CB16-EB45-40E6-8D6A-BB503944A491}" type="pres">
      <dgm:prSet presAssocID="{A724AA96-0BAD-4F0B-8E4E-90FFEBDF910A}" presName="horz1" presStyleCnt="0"/>
      <dgm:spPr/>
    </dgm:pt>
    <dgm:pt modelId="{D9B01D58-2181-4F89-B284-192E7ACF9FA5}" type="pres">
      <dgm:prSet presAssocID="{A724AA96-0BAD-4F0B-8E4E-90FFEBDF910A}" presName="tx1" presStyleLbl="revTx" presStyleIdx="2" presStyleCnt="3"/>
      <dgm:spPr/>
    </dgm:pt>
    <dgm:pt modelId="{4765D44C-6D14-47D6-8C0B-72356BA48C1E}" type="pres">
      <dgm:prSet presAssocID="{A724AA96-0BAD-4F0B-8E4E-90FFEBDF910A}" presName="vert1" presStyleCnt="0"/>
      <dgm:spPr/>
    </dgm:pt>
  </dgm:ptLst>
  <dgm:cxnLst>
    <dgm:cxn modelId="{1224306E-ED37-4315-8718-395008AB41CB}" type="presOf" srcId="{A724AA96-0BAD-4F0B-8E4E-90FFEBDF910A}" destId="{D9B01D58-2181-4F89-B284-192E7ACF9FA5}" srcOrd="0" destOrd="0" presId="urn:microsoft.com/office/officeart/2008/layout/LinedList"/>
    <dgm:cxn modelId="{3824738C-1563-4477-B658-841B177FCC14}" srcId="{69873B67-0973-41A1-B5CD-8A1C9D0E57B3}" destId="{A724AA96-0BAD-4F0B-8E4E-90FFEBDF910A}" srcOrd="2" destOrd="0" parTransId="{22B34E37-6075-4CE0-8284-5CEBC547B4F4}" sibTransId="{2B492AFC-0825-4434-9488-256EC3AB7B82}"/>
    <dgm:cxn modelId="{34A6F391-3CB5-41BF-9E09-C55547B24F3F}" srcId="{69873B67-0973-41A1-B5CD-8A1C9D0E57B3}" destId="{2E1F7B3B-1C2D-4BA8-A6EA-4EEEB866E0D5}" srcOrd="1" destOrd="0" parTransId="{F4130445-A748-4E43-A75F-DDAEB05313EF}" sibTransId="{205E33DA-29B6-4081-861C-EF621791C2FB}"/>
    <dgm:cxn modelId="{ABF98AB3-6E88-4436-916D-08896364F9BA}" type="presOf" srcId="{2E1F7B3B-1C2D-4BA8-A6EA-4EEEB866E0D5}" destId="{1FEFB270-6584-4186-AB1F-FE5F43DE3557}" srcOrd="0" destOrd="0" presId="urn:microsoft.com/office/officeart/2008/layout/LinedList"/>
    <dgm:cxn modelId="{CAC40BC3-95C5-4D48-906D-5D028C681FFD}" type="presOf" srcId="{69873B67-0973-41A1-B5CD-8A1C9D0E57B3}" destId="{21959E84-6C29-49CB-99AE-6FC8BD716A3E}" srcOrd="0" destOrd="0" presId="urn:microsoft.com/office/officeart/2008/layout/LinedList"/>
    <dgm:cxn modelId="{6CB12CDF-59CF-4278-AFD1-4B2AE83A4249}" type="presOf" srcId="{B143791A-78EC-4C4D-95DC-168773BB71CF}" destId="{6F768DDA-DC92-489B-A749-50EB87B518C2}" srcOrd="0" destOrd="0" presId="urn:microsoft.com/office/officeart/2008/layout/LinedList"/>
    <dgm:cxn modelId="{E0D82CEA-194B-4D3B-8438-319983997394}" srcId="{69873B67-0973-41A1-B5CD-8A1C9D0E57B3}" destId="{B143791A-78EC-4C4D-95DC-168773BB71CF}" srcOrd="0" destOrd="0" parTransId="{47BFA468-8691-4577-A6CB-5B8D74B8F9AA}" sibTransId="{0D463247-D8F5-464B-B6B4-A94C0F03C066}"/>
    <dgm:cxn modelId="{502155CF-84EE-4CE8-A95F-AEB1F8D5AA33}" type="presParOf" srcId="{21959E84-6C29-49CB-99AE-6FC8BD716A3E}" destId="{D0CCB4A2-C936-461F-9152-2DDC70CDD554}" srcOrd="0" destOrd="0" presId="urn:microsoft.com/office/officeart/2008/layout/LinedList"/>
    <dgm:cxn modelId="{7A06F77F-F6E9-465E-89E1-56B097C41796}" type="presParOf" srcId="{21959E84-6C29-49CB-99AE-6FC8BD716A3E}" destId="{38365FAD-A3FC-479B-8364-63E8E5644B8B}" srcOrd="1" destOrd="0" presId="urn:microsoft.com/office/officeart/2008/layout/LinedList"/>
    <dgm:cxn modelId="{B1FDDB3E-4AC8-4437-B257-268408EA4E5D}" type="presParOf" srcId="{38365FAD-A3FC-479B-8364-63E8E5644B8B}" destId="{6F768DDA-DC92-489B-A749-50EB87B518C2}" srcOrd="0" destOrd="0" presId="urn:microsoft.com/office/officeart/2008/layout/LinedList"/>
    <dgm:cxn modelId="{0A2C1000-32BE-4357-8B6B-463CB710BC50}" type="presParOf" srcId="{38365FAD-A3FC-479B-8364-63E8E5644B8B}" destId="{9E6D9F89-DC09-4290-9368-A4E107DEE605}" srcOrd="1" destOrd="0" presId="urn:microsoft.com/office/officeart/2008/layout/LinedList"/>
    <dgm:cxn modelId="{FE213761-1522-43D6-899D-310A5597722E}" type="presParOf" srcId="{21959E84-6C29-49CB-99AE-6FC8BD716A3E}" destId="{A0DD2097-E7B6-4548-8462-CC8B5D9F88B7}" srcOrd="2" destOrd="0" presId="urn:microsoft.com/office/officeart/2008/layout/LinedList"/>
    <dgm:cxn modelId="{5C32F5C2-E719-4E4E-9F46-72BBE5EF04AE}" type="presParOf" srcId="{21959E84-6C29-49CB-99AE-6FC8BD716A3E}" destId="{A0B889EB-7397-42E4-9348-677A5AEE9F7C}" srcOrd="3" destOrd="0" presId="urn:microsoft.com/office/officeart/2008/layout/LinedList"/>
    <dgm:cxn modelId="{7682611D-81EF-492C-8C0F-C9038B389C65}" type="presParOf" srcId="{A0B889EB-7397-42E4-9348-677A5AEE9F7C}" destId="{1FEFB270-6584-4186-AB1F-FE5F43DE3557}" srcOrd="0" destOrd="0" presId="urn:microsoft.com/office/officeart/2008/layout/LinedList"/>
    <dgm:cxn modelId="{83904C4E-0FB3-4DCC-A410-33A6C5DD592B}" type="presParOf" srcId="{A0B889EB-7397-42E4-9348-677A5AEE9F7C}" destId="{06D5C2D1-E998-42F2-9AF3-5424DD76C33A}" srcOrd="1" destOrd="0" presId="urn:microsoft.com/office/officeart/2008/layout/LinedList"/>
    <dgm:cxn modelId="{045D11C3-90A8-4491-B332-6464190AC46C}" type="presParOf" srcId="{21959E84-6C29-49CB-99AE-6FC8BD716A3E}" destId="{BBF17AEE-6CC7-444D-A57D-6E0DABCDBEF3}" srcOrd="4" destOrd="0" presId="urn:microsoft.com/office/officeart/2008/layout/LinedList"/>
    <dgm:cxn modelId="{E495E738-6E68-4DDA-B5A9-7D103420ACE6}" type="presParOf" srcId="{21959E84-6C29-49CB-99AE-6FC8BD716A3E}" destId="{47D3CB16-EB45-40E6-8D6A-BB503944A491}" srcOrd="5" destOrd="0" presId="urn:microsoft.com/office/officeart/2008/layout/LinedList"/>
    <dgm:cxn modelId="{3A43E6D5-51C5-4E77-AE39-6D2424504338}" type="presParOf" srcId="{47D3CB16-EB45-40E6-8D6A-BB503944A491}" destId="{D9B01D58-2181-4F89-B284-192E7ACF9FA5}" srcOrd="0" destOrd="0" presId="urn:microsoft.com/office/officeart/2008/layout/LinedList"/>
    <dgm:cxn modelId="{B804BDD3-0591-4C11-BEF8-8D6EB9F367A6}" type="presParOf" srcId="{47D3CB16-EB45-40E6-8D6A-BB503944A491}" destId="{4765D44C-6D14-47D6-8C0B-72356BA48C1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6214B6B-605B-42A7-8319-57028D583EA4}"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6184E92-010A-430C-AEF5-098146516F8B}">
      <dgm:prSet/>
      <dgm:spPr/>
      <dgm:t>
        <a:bodyPr/>
        <a:lstStyle/>
        <a:p>
          <a:r>
            <a:rPr lang="en-US"/>
            <a:t>There are three levels of a business and these are top management or the administrative level, middle management or executive level and low management or supervisory level</a:t>
          </a:r>
        </a:p>
      </dgm:t>
    </dgm:pt>
    <dgm:pt modelId="{AA945A1C-5E3C-4001-A58A-76529955A04F}" type="parTrans" cxnId="{C6F78523-59DB-4433-9A77-C09CC4C1F323}">
      <dgm:prSet/>
      <dgm:spPr/>
      <dgm:t>
        <a:bodyPr/>
        <a:lstStyle/>
        <a:p>
          <a:endParaRPr lang="en-US"/>
        </a:p>
      </dgm:t>
    </dgm:pt>
    <dgm:pt modelId="{DCD4E4B1-210D-4F68-B4F8-09DB80EBBF86}" type="sibTrans" cxnId="{C6F78523-59DB-4433-9A77-C09CC4C1F323}">
      <dgm:prSet/>
      <dgm:spPr/>
      <dgm:t>
        <a:bodyPr/>
        <a:lstStyle/>
        <a:p>
          <a:endParaRPr lang="en-US"/>
        </a:p>
      </dgm:t>
    </dgm:pt>
    <dgm:pt modelId="{83CEF3E4-13F1-4111-B51C-2A6E2856A50D}">
      <dgm:prSet/>
      <dgm:spPr/>
      <dgm:t>
        <a:bodyPr/>
        <a:lstStyle/>
        <a:p>
          <a:r>
            <a:rPr lang="en-US"/>
            <a:t>These three levels of management refer to as the line of division, which exists within different managerial positions in a company</a:t>
          </a:r>
        </a:p>
      </dgm:t>
    </dgm:pt>
    <dgm:pt modelId="{01CCD3E4-696A-44F7-8541-23810F3C511A}" type="parTrans" cxnId="{07FF84F6-2F52-4557-8B0C-9F1E0B5B6971}">
      <dgm:prSet/>
      <dgm:spPr/>
      <dgm:t>
        <a:bodyPr/>
        <a:lstStyle/>
        <a:p>
          <a:endParaRPr lang="en-US"/>
        </a:p>
      </dgm:t>
    </dgm:pt>
    <dgm:pt modelId="{50CE327E-FA7E-4013-9A14-33664540F783}" type="sibTrans" cxnId="{07FF84F6-2F52-4557-8B0C-9F1E0B5B6971}">
      <dgm:prSet/>
      <dgm:spPr/>
      <dgm:t>
        <a:bodyPr/>
        <a:lstStyle/>
        <a:p>
          <a:endParaRPr lang="en-US"/>
        </a:p>
      </dgm:t>
    </dgm:pt>
    <dgm:pt modelId="{98F6D08E-2C8D-4A98-9464-288273DAF68E}">
      <dgm:prSet/>
      <dgm:spPr/>
      <dgm:t>
        <a:bodyPr/>
        <a:lstStyle/>
        <a:p>
          <a:r>
            <a:rPr lang="en-US"/>
            <a:t>The computer based information systems are required for supporting the managers at each level of the organization to ensure that strategic planning and execution of the overall business success is completed</a:t>
          </a:r>
        </a:p>
      </dgm:t>
    </dgm:pt>
    <dgm:pt modelId="{B7DA9FDC-6320-4AE4-B625-3795DF49F379}" type="parTrans" cxnId="{2DA485B3-DEF4-4626-80B1-6B025253CDBF}">
      <dgm:prSet/>
      <dgm:spPr/>
      <dgm:t>
        <a:bodyPr/>
        <a:lstStyle/>
        <a:p>
          <a:endParaRPr lang="en-US"/>
        </a:p>
      </dgm:t>
    </dgm:pt>
    <dgm:pt modelId="{8913C3EB-C667-41EB-A014-BDF527490AEC}" type="sibTrans" cxnId="{2DA485B3-DEF4-4626-80B1-6B025253CDBF}">
      <dgm:prSet/>
      <dgm:spPr/>
      <dgm:t>
        <a:bodyPr/>
        <a:lstStyle/>
        <a:p>
          <a:endParaRPr lang="en-US"/>
        </a:p>
      </dgm:t>
    </dgm:pt>
    <dgm:pt modelId="{791C95A8-B187-476A-AE0B-AF6B285ADD62}">
      <dgm:prSet/>
      <dgm:spPr/>
      <dgm:t>
        <a:bodyPr/>
        <a:lstStyle/>
        <a:p>
          <a:r>
            <a:rPr lang="en-US"/>
            <a:t>The consideration of a knowledge management system can be termed as highly beneficial for this particular level of management to improve organizational agility as well as faster decision making process</a:t>
          </a:r>
        </a:p>
      </dgm:t>
    </dgm:pt>
    <dgm:pt modelId="{127C08D1-A107-48CB-BFBF-AFD155F92436}" type="parTrans" cxnId="{C13A6C29-D879-4856-9EC0-5231DACAD555}">
      <dgm:prSet/>
      <dgm:spPr/>
      <dgm:t>
        <a:bodyPr/>
        <a:lstStyle/>
        <a:p>
          <a:endParaRPr lang="en-US"/>
        </a:p>
      </dgm:t>
    </dgm:pt>
    <dgm:pt modelId="{581B883F-2111-40EB-846B-AD05DABF66B0}" type="sibTrans" cxnId="{C13A6C29-D879-4856-9EC0-5231DACAD555}">
      <dgm:prSet/>
      <dgm:spPr/>
      <dgm:t>
        <a:bodyPr/>
        <a:lstStyle/>
        <a:p>
          <a:endParaRPr lang="en-US"/>
        </a:p>
      </dgm:t>
    </dgm:pt>
    <dgm:pt modelId="{1E26150C-4BCA-488D-8319-8459B77B14E6}" type="pres">
      <dgm:prSet presAssocID="{B6214B6B-605B-42A7-8319-57028D583EA4}" presName="vert0" presStyleCnt="0">
        <dgm:presLayoutVars>
          <dgm:dir/>
          <dgm:animOne val="branch"/>
          <dgm:animLvl val="lvl"/>
        </dgm:presLayoutVars>
      </dgm:prSet>
      <dgm:spPr/>
    </dgm:pt>
    <dgm:pt modelId="{D7B5515F-F1F6-4092-8404-38ED35EA7108}" type="pres">
      <dgm:prSet presAssocID="{26184E92-010A-430C-AEF5-098146516F8B}" presName="thickLine" presStyleLbl="alignNode1" presStyleIdx="0" presStyleCnt="4"/>
      <dgm:spPr/>
    </dgm:pt>
    <dgm:pt modelId="{8F371B6D-2168-4406-80E3-4391271C809C}" type="pres">
      <dgm:prSet presAssocID="{26184E92-010A-430C-AEF5-098146516F8B}" presName="horz1" presStyleCnt="0"/>
      <dgm:spPr/>
    </dgm:pt>
    <dgm:pt modelId="{BD969607-E777-4526-9E57-C1DA0D43B435}" type="pres">
      <dgm:prSet presAssocID="{26184E92-010A-430C-AEF5-098146516F8B}" presName="tx1" presStyleLbl="revTx" presStyleIdx="0" presStyleCnt="4"/>
      <dgm:spPr/>
    </dgm:pt>
    <dgm:pt modelId="{5D237294-364A-4E68-9DB4-50D7BFAD1C35}" type="pres">
      <dgm:prSet presAssocID="{26184E92-010A-430C-AEF5-098146516F8B}" presName="vert1" presStyleCnt="0"/>
      <dgm:spPr/>
    </dgm:pt>
    <dgm:pt modelId="{C49CB463-B251-4310-A6B6-8126DE1DC770}" type="pres">
      <dgm:prSet presAssocID="{83CEF3E4-13F1-4111-B51C-2A6E2856A50D}" presName="thickLine" presStyleLbl="alignNode1" presStyleIdx="1" presStyleCnt="4"/>
      <dgm:spPr/>
    </dgm:pt>
    <dgm:pt modelId="{CD333AB5-35E2-47E5-B78D-572DDBD237E0}" type="pres">
      <dgm:prSet presAssocID="{83CEF3E4-13F1-4111-B51C-2A6E2856A50D}" presName="horz1" presStyleCnt="0"/>
      <dgm:spPr/>
    </dgm:pt>
    <dgm:pt modelId="{8F321D73-5209-48AA-8D69-2DEC94958A68}" type="pres">
      <dgm:prSet presAssocID="{83CEF3E4-13F1-4111-B51C-2A6E2856A50D}" presName="tx1" presStyleLbl="revTx" presStyleIdx="1" presStyleCnt="4"/>
      <dgm:spPr/>
    </dgm:pt>
    <dgm:pt modelId="{A140593E-8BDF-40A3-B3D6-29482866CB82}" type="pres">
      <dgm:prSet presAssocID="{83CEF3E4-13F1-4111-B51C-2A6E2856A50D}" presName="vert1" presStyleCnt="0"/>
      <dgm:spPr/>
    </dgm:pt>
    <dgm:pt modelId="{949CF861-0698-4B1E-A346-0AB7843DCACD}" type="pres">
      <dgm:prSet presAssocID="{98F6D08E-2C8D-4A98-9464-288273DAF68E}" presName="thickLine" presStyleLbl="alignNode1" presStyleIdx="2" presStyleCnt="4"/>
      <dgm:spPr/>
    </dgm:pt>
    <dgm:pt modelId="{7A791AA9-FFA4-495B-A0F1-3FD9AB722F99}" type="pres">
      <dgm:prSet presAssocID="{98F6D08E-2C8D-4A98-9464-288273DAF68E}" presName="horz1" presStyleCnt="0"/>
      <dgm:spPr/>
    </dgm:pt>
    <dgm:pt modelId="{C1D171BF-2ED0-47BF-AFD1-8B3BADFFFCE2}" type="pres">
      <dgm:prSet presAssocID="{98F6D08E-2C8D-4A98-9464-288273DAF68E}" presName="tx1" presStyleLbl="revTx" presStyleIdx="2" presStyleCnt="4"/>
      <dgm:spPr/>
    </dgm:pt>
    <dgm:pt modelId="{0F828365-84DB-4C9E-9AB0-196BBF473A16}" type="pres">
      <dgm:prSet presAssocID="{98F6D08E-2C8D-4A98-9464-288273DAF68E}" presName="vert1" presStyleCnt="0"/>
      <dgm:spPr/>
    </dgm:pt>
    <dgm:pt modelId="{35A29D32-728B-4E92-B74B-29983CFD78F2}" type="pres">
      <dgm:prSet presAssocID="{791C95A8-B187-476A-AE0B-AF6B285ADD62}" presName="thickLine" presStyleLbl="alignNode1" presStyleIdx="3" presStyleCnt="4"/>
      <dgm:spPr/>
    </dgm:pt>
    <dgm:pt modelId="{EA80BFAC-0FF5-46A7-BFAC-E5072A024A64}" type="pres">
      <dgm:prSet presAssocID="{791C95A8-B187-476A-AE0B-AF6B285ADD62}" presName="horz1" presStyleCnt="0"/>
      <dgm:spPr/>
    </dgm:pt>
    <dgm:pt modelId="{ACD0569B-F91F-450D-820A-74107AB86162}" type="pres">
      <dgm:prSet presAssocID="{791C95A8-B187-476A-AE0B-AF6B285ADD62}" presName="tx1" presStyleLbl="revTx" presStyleIdx="3" presStyleCnt="4"/>
      <dgm:spPr/>
    </dgm:pt>
    <dgm:pt modelId="{51467ADC-AD05-4D8B-9151-820D9264AA4E}" type="pres">
      <dgm:prSet presAssocID="{791C95A8-B187-476A-AE0B-AF6B285ADD62}" presName="vert1" presStyleCnt="0"/>
      <dgm:spPr/>
    </dgm:pt>
  </dgm:ptLst>
  <dgm:cxnLst>
    <dgm:cxn modelId="{C6F78523-59DB-4433-9A77-C09CC4C1F323}" srcId="{B6214B6B-605B-42A7-8319-57028D583EA4}" destId="{26184E92-010A-430C-AEF5-098146516F8B}" srcOrd="0" destOrd="0" parTransId="{AA945A1C-5E3C-4001-A58A-76529955A04F}" sibTransId="{DCD4E4B1-210D-4F68-B4F8-09DB80EBBF86}"/>
    <dgm:cxn modelId="{C13A6C29-D879-4856-9EC0-5231DACAD555}" srcId="{B6214B6B-605B-42A7-8319-57028D583EA4}" destId="{791C95A8-B187-476A-AE0B-AF6B285ADD62}" srcOrd="3" destOrd="0" parTransId="{127C08D1-A107-48CB-BFBF-AFD155F92436}" sibTransId="{581B883F-2111-40EB-846B-AD05DABF66B0}"/>
    <dgm:cxn modelId="{BE81A36E-D1C1-4356-AA2B-7754491C7112}" type="presOf" srcId="{26184E92-010A-430C-AEF5-098146516F8B}" destId="{BD969607-E777-4526-9E57-C1DA0D43B435}" srcOrd="0" destOrd="0" presId="urn:microsoft.com/office/officeart/2008/layout/LinedList"/>
    <dgm:cxn modelId="{47419F70-B14C-48EE-A7BC-956AD6E70711}" type="presOf" srcId="{98F6D08E-2C8D-4A98-9464-288273DAF68E}" destId="{C1D171BF-2ED0-47BF-AFD1-8B3BADFFFCE2}" srcOrd="0" destOrd="0" presId="urn:microsoft.com/office/officeart/2008/layout/LinedList"/>
    <dgm:cxn modelId="{4FF55852-747B-4377-9EBE-2649C74EBC0B}" type="presOf" srcId="{791C95A8-B187-476A-AE0B-AF6B285ADD62}" destId="{ACD0569B-F91F-450D-820A-74107AB86162}" srcOrd="0" destOrd="0" presId="urn:microsoft.com/office/officeart/2008/layout/LinedList"/>
    <dgm:cxn modelId="{2DA485B3-DEF4-4626-80B1-6B025253CDBF}" srcId="{B6214B6B-605B-42A7-8319-57028D583EA4}" destId="{98F6D08E-2C8D-4A98-9464-288273DAF68E}" srcOrd="2" destOrd="0" parTransId="{B7DA9FDC-6320-4AE4-B625-3795DF49F379}" sibTransId="{8913C3EB-C667-41EB-A014-BDF527490AEC}"/>
    <dgm:cxn modelId="{E887F1D0-696B-4D80-8E97-94E990D537A6}" type="presOf" srcId="{83CEF3E4-13F1-4111-B51C-2A6E2856A50D}" destId="{8F321D73-5209-48AA-8D69-2DEC94958A68}" srcOrd="0" destOrd="0" presId="urn:microsoft.com/office/officeart/2008/layout/LinedList"/>
    <dgm:cxn modelId="{70248EE8-C9D7-4D46-B46A-654BADF6DED7}" type="presOf" srcId="{B6214B6B-605B-42A7-8319-57028D583EA4}" destId="{1E26150C-4BCA-488D-8319-8459B77B14E6}" srcOrd="0" destOrd="0" presId="urn:microsoft.com/office/officeart/2008/layout/LinedList"/>
    <dgm:cxn modelId="{07FF84F6-2F52-4557-8B0C-9F1E0B5B6971}" srcId="{B6214B6B-605B-42A7-8319-57028D583EA4}" destId="{83CEF3E4-13F1-4111-B51C-2A6E2856A50D}" srcOrd="1" destOrd="0" parTransId="{01CCD3E4-696A-44F7-8541-23810F3C511A}" sibTransId="{50CE327E-FA7E-4013-9A14-33664540F783}"/>
    <dgm:cxn modelId="{62F02AAB-32DF-452B-ACDC-F7E7AA89378E}" type="presParOf" srcId="{1E26150C-4BCA-488D-8319-8459B77B14E6}" destId="{D7B5515F-F1F6-4092-8404-38ED35EA7108}" srcOrd="0" destOrd="0" presId="urn:microsoft.com/office/officeart/2008/layout/LinedList"/>
    <dgm:cxn modelId="{8258AD70-A091-48DA-9440-0C10787C5FA9}" type="presParOf" srcId="{1E26150C-4BCA-488D-8319-8459B77B14E6}" destId="{8F371B6D-2168-4406-80E3-4391271C809C}" srcOrd="1" destOrd="0" presId="urn:microsoft.com/office/officeart/2008/layout/LinedList"/>
    <dgm:cxn modelId="{B34B929F-7CCF-4A37-A6BB-09550126C1F9}" type="presParOf" srcId="{8F371B6D-2168-4406-80E3-4391271C809C}" destId="{BD969607-E777-4526-9E57-C1DA0D43B435}" srcOrd="0" destOrd="0" presId="urn:microsoft.com/office/officeart/2008/layout/LinedList"/>
    <dgm:cxn modelId="{12ECC2E3-764F-4BA2-B2BD-73B18083AE64}" type="presParOf" srcId="{8F371B6D-2168-4406-80E3-4391271C809C}" destId="{5D237294-364A-4E68-9DB4-50D7BFAD1C35}" srcOrd="1" destOrd="0" presId="urn:microsoft.com/office/officeart/2008/layout/LinedList"/>
    <dgm:cxn modelId="{833E5BF4-D2A2-4EA7-88E4-9C80939BF63D}" type="presParOf" srcId="{1E26150C-4BCA-488D-8319-8459B77B14E6}" destId="{C49CB463-B251-4310-A6B6-8126DE1DC770}" srcOrd="2" destOrd="0" presId="urn:microsoft.com/office/officeart/2008/layout/LinedList"/>
    <dgm:cxn modelId="{2778FF6B-388D-4297-9C7A-5727F132B228}" type="presParOf" srcId="{1E26150C-4BCA-488D-8319-8459B77B14E6}" destId="{CD333AB5-35E2-47E5-B78D-572DDBD237E0}" srcOrd="3" destOrd="0" presId="urn:microsoft.com/office/officeart/2008/layout/LinedList"/>
    <dgm:cxn modelId="{FEA623CA-CE33-4AF0-9E52-0629C8BA0891}" type="presParOf" srcId="{CD333AB5-35E2-47E5-B78D-572DDBD237E0}" destId="{8F321D73-5209-48AA-8D69-2DEC94958A68}" srcOrd="0" destOrd="0" presId="urn:microsoft.com/office/officeart/2008/layout/LinedList"/>
    <dgm:cxn modelId="{3A474771-3C4C-4D8E-B78B-F21ADB1B0C34}" type="presParOf" srcId="{CD333AB5-35E2-47E5-B78D-572DDBD237E0}" destId="{A140593E-8BDF-40A3-B3D6-29482866CB82}" srcOrd="1" destOrd="0" presId="urn:microsoft.com/office/officeart/2008/layout/LinedList"/>
    <dgm:cxn modelId="{8CF6BEA7-7EF2-43CC-997D-113C71B127A2}" type="presParOf" srcId="{1E26150C-4BCA-488D-8319-8459B77B14E6}" destId="{949CF861-0698-4B1E-A346-0AB7843DCACD}" srcOrd="4" destOrd="0" presId="urn:microsoft.com/office/officeart/2008/layout/LinedList"/>
    <dgm:cxn modelId="{ACFB9255-195F-4ADD-8855-0BA4E82DC65B}" type="presParOf" srcId="{1E26150C-4BCA-488D-8319-8459B77B14E6}" destId="{7A791AA9-FFA4-495B-A0F1-3FD9AB722F99}" srcOrd="5" destOrd="0" presId="urn:microsoft.com/office/officeart/2008/layout/LinedList"/>
    <dgm:cxn modelId="{EB85B6D3-482A-4A65-B44C-98D7C6670CCD}" type="presParOf" srcId="{7A791AA9-FFA4-495B-A0F1-3FD9AB722F99}" destId="{C1D171BF-2ED0-47BF-AFD1-8B3BADFFFCE2}" srcOrd="0" destOrd="0" presId="urn:microsoft.com/office/officeart/2008/layout/LinedList"/>
    <dgm:cxn modelId="{E1E625E4-76D8-4D4E-AD6F-C475C83861AF}" type="presParOf" srcId="{7A791AA9-FFA4-495B-A0F1-3FD9AB722F99}" destId="{0F828365-84DB-4C9E-9AB0-196BBF473A16}" srcOrd="1" destOrd="0" presId="urn:microsoft.com/office/officeart/2008/layout/LinedList"/>
    <dgm:cxn modelId="{8A442D08-2993-45BB-B3BD-DE75798F1FE3}" type="presParOf" srcId="{1E26150C-4BCA-488D-8319-8459B77B14E6}" destId="{35A29D32-728B-4E92-B74B-29983CFD78F2}" srcOrd="6" destOrd="0" presId="urn:microsoft.com/office/officeart/2008/layout/LinedList"/>
    <dgm:cxn modelId="{F145E8E7-48D4-455E-A0ED-44665F5173CF}" type="presParOf" srcId="{1E26150C-4BCA-488D-8319-8459B77B14E6}" destId="{EA80BFAC-0FF5-46A7-BFAC-E5072A024A64}" srcOrd="7" destOrd="0" presId="urn:microsoft.com/office/officeart/2008/layout/LinedList"/>
    <dgm:cxn modelId="{7FBE8620-86F0-4407-A109-C57855304DA8}" type="presParOf" srcId="{EA80BFAC-0FF5-46A7-BFAC-E5072A024A64}" destId="{ACD0569B-F91F-450D-820A-74107AB86162}" srcOrd="0" destOrd="0" presId="urn:microsoft.com/office/officeart/2008/layout/LinedList"/>
    <dgm:cxn modelId="{1B3132E9-3B80-45DD-BD6F-0A7E1F4C1C39}" type="presParOf" srcId="{EA80BFAC-0FF5-46A7-BFAC-E5072A024A64}" destId="{51467ADC-AD05-4D8B-9151-820D9264AA4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B5F3382D-E7AE-4204-9C30-AC44CFFED72B}"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927E5551-61B5-4C4A-B6FD-5271C33F7D95}">
      <dgm:prSet/>
      <dgm:spPr/>
      <dgm:t>
        <a:bodyPr/>
        <a:lstStyle/>
        <a:p>
          <a:r>
            <a:rPr lang="en-US"/>
            <a:t>GOFWAN, H.</a:t>
          </a:r>
        </a:p>
      </dgm:t>
    </dgm:pt>
    <dgm:pt modelId="{B41D4224-5671-4CEA-874B-8CF0B07FA397}" type="parTrans" cxnId="{3A554EF1-CD3C-44B7-A107-5BDA80FC1EA5}">
      <dgm:prSet/>
      <dgm:spPr/>
      <dgm:t>
        <a:bodyPr/>
        <a:lstStyle/>
        <a:p>
          <a:endParaRPr lang="en-US"/>
        </a:p>
      </dgm:t>
    </dgm:pt>
    <dgm:pt modelId="{49EA00C4-B039-4EAC-8EDD-2B3C6856BB11}" type="sibTrans" cxnId="{3A554EF1-CD3C-44B7-A107-5BDA80FC1EA5}">
      <dgm:prSet/>
      <dgm:spPr/>
      <dgm:t>
        <a:bodyPr/>
        <a:lstStyle/>
        <a:p>
          <a:endParaRPr lang="en-US"/>
        </a:p>
      </dgm:t>
    </dgm:pt>
    <dgm:pt modelId="{0844D3B1-6C38-4F00-820F-454D5ECEC724}">
      <dgm:prSet/>
      <dgm:spPr/>
      <dgm:t>
        <a:bodyPr/>
        <a:lstStyle/>
        <a:p>
          <a:r>
            <a:rPr lang="en-US"/>
            <a:t>Effect of accounting information system on financial performance of firms: A review of literature</a:t>
          </a:r>
        </a:p>
      </dgm:t>
    </dgm:pt>
    <dgm:pt modelId="{5D13252B-6EF8-44CF-8488-9FA5C2846F7D}" type="parTrans" cxnId="{8E7AD32B-B818-4E05-B68C-64AFE078BA05}">
      <dgm:prSet/>
      <dgm:spPr/>
      <dgm:t>
        <a:bodyPr/>
        <a:lstStyle/>
        <a:p>
          <a:endParaRPr lang="en-US"/>
        </a:p>
      </dgm:t>
    </dgm:pt>
    <dgm:pt modelId="{076739A6-DA70-494D-807C-05C0F62291D0}" type="sibTrans" cxnId="{8E7AD32B-B818-4E05-B68C-64AFE078BA05}">
      <dgm:prSet/>
      <dgm:spPr/>
      <dgm:t>
        <a:bodyPr/>
        <a:lstStyle/>
        <a:p>
          <a:endParaRPr lang="en-US"/>
        </a:p>
      </dgm:t>
    </dgm:pt>
    <dgm:pt modelId="{0A98EFD6-B8C0-46F7-8A5D-C7C86EB505CF}">
      <dgm:prSet/>
      <dgm:spPr/>
      <dgm:t>
        <a:bodyPr/>
        <a:lstStyle/>
        <a:p>
          <a:r>
            <a:rPr lang="en-US"/>
            <a:t>DEPARTMENT OF ACCOUNTING -2nd Departmental Seminar Series with the Theme–History of Accounting Thoughts: A Methodological Approach</a:t>
          </a:r>
        </a:p>
      </dgm:t>
    </dgm:pt>
    <dgm:pt modelId="{E2FA218C-18E7-4044-93FE-5CBF01C3A151}" type="parTrans" cxnId="{3EEB4AAC-C89E-4BB9-9333-660F76C7B497}">
      <dgm:prSet/>
      <dgm:spPr/>
      <dgm:t>
        <a:bodyPr/>
        <a:lstStyle/>
        <a:p>
          <a:endParaRPr lang="en-US"/>
        </a:p>
      </dgm:t>
    </dgm:pt>
    <dgm:pt modelId="{E5D788DE-8C1F-4F7D-AC82-D2ACCE0AD3DE}" type="sibTrans" cxnId="{3EEB4AAC-C89E-4BB9-9333-660F76C7B497}">
      <dgm:prSet/>
      <dgm:spPr/>
      <dgm:t>
        <a:bodyPr/>
        <a:lstStyle/>
        <a:p>
          <a:endParaRPr lang="en-US"/>
        </a:p>
      </dgm:t>
    </dgm:pt>
    <dgm:pt modelId="{3D6E8ACF-9667-43A2-A3D0-EFD5A2F15A24}" type="pres">
      <dgm:prSet presAssocID="{B5F3382D-E7AE-4204-9C30-AC44CFFED72B}" presName="vert0" presStyleCnt="0">
        <dgm:presLayoutVars>
          <dgm:dir/>
          <dgm:animOne val="branch"/>
          <dgm:animLvl val="lvl"/>
        </dgm:presLayoutVars>
      </dgm:prSet>
      <dgm:spPr/>
    </dgm:pt>
    <dgm:pt modelId="{032BF36D-893B-4EFC-BCA4-15D6D7A70804}" type="pres">
      <dgm:prSet presAssocID="{927E5551-61B5-4C4A-B6FD-5271C33F7D95}" presName="thickLine" presStyleLbl="alignNode1" presStyleIdx="0" presStyleCnt="3"/>
      <dgm:spPr/>
    </dgm:pt>
    <dgm:pt modelId="{27E7B488-FD84-4759-A6A7-4242554ECAB6}" type="pres">
      <dgm:prSet presAssocID="{927E5551-61B5-4C4A-B6FD-5271C33F7D95}" presName="horz1" presStyleCnt="0"/>
      <dgm:spPr/>
    </dgm:pt>
    <dgm:pt modelId="{20E623D3-FBF6-458E-A285-D080EE8CAF08}" type="pres">
      <dgm:prSet presAssocID="{927E5551-61B5-4C4A-B6FD-5271C33F7D95}" presName="tx1" presStyleLbl="revTx" presStyleIdx="0" presStyleCnt="3"/>
      <dgm:spPr/>
    </dgm:pt>
    <dgm:pt modelId="{014B46C2-42AF-45E1-B69A-954332D09427}" type="pres">
      <dgm:prSet presAssocID="{927E5551-61B5-4C4A-B6FD-5271C33F7D95}" presName="vert1" presStyleCnt="0"/>
      <dgm:spPr/>
    </dgm:pt>
    <dgm:pt modelId="{45DD4C04-1C09-41BA-90C9-A62094020286}" type="pres">
      <dgm:prSet presAssocID="{0844D3B1-6C38-4F00-820F-454D5ECEC724}" presName="thickLine" presStyleLbl="alignNode1" presStyleIdx="1" presStyleCnt="3"/>
      <dgm:spPr/>
    </dgm:pt>
    <dgm:pt modelId="{970AEB04-0740-45F6-9319-B67C4431121C}" type="pres">
      <dgm:prSet presAssocID="{0844D3B1-6C38-4F00-820F-454D5ECEC724}" presName="horz1" presStyleCnt="0"/>
      <dgm:spPr/>
    </dgm:pt>
    <dgm:pt modelId="{A5ADAA52-F872-4A83-8D35-05133BE1085C}" type="pres">
      <dgm:prSet presAssocID="{0844D3B1-6C38-4F00-820F-454D5ECEC724}" presName="tx1" presStyleLbl="revTx" presStyleIdx="1" presStyleCnt="3"/>
      <dgm:spPr/>
    </dgm:pt>
    <dgm:pt modelId="{62569CD7-9ACD-4E91-A257-1C5CCF5AEA65}" type="pres">
      <dgm:prSet presAssocID="{0844D3B1-6C38-4F00-820F-454D5ECEC724}" presName="vert1" presStyleCnt="0"/>
      <dgm:spPr/>
    </dgm:pt>
    <dgm:pt modelId="{946F0FE4-B4C9-4929-A120-B5BEE2256610}" type="pres">
      <dgm:prSet presAssocID="{0A98EFD6-B8C0-46F7-8A5D-C7C86EB505CF}" presName="thickLine" presStyleLbl="alignNode1" presStyleIdx="2" presStyleCnt="3"/>
      <dgm:spPr/>
    </dgm:pt>
    <dgm:pt modelId="{8BA2A281-E247-4FEB-858F-30A338ECEF51}" type="pres">
      <dgm:prSet presAssocID="{0A98EFD6-B8C0-46F7-8A5D-C7C86EB505CF}" presName="horz1" presStyleCnt="0"/>
      <dgm:spPr/>
    </dgm:pt>
    <dgm:pt modelId="{DE1A28CC-5474-4356-AE5B-FC09FABA2D1D}" type="pres">
      <dgm:prSet presAssocID="{0A98EFD6-B8C0-46F7-8A5D-C7C86EB505CF}" presName="tx1" presStyleLbl="revTx" presStyleIdx="2" presStyleCnt="3"/>
      <dgm:spPr/>
    </dgm:pt>
    <dgm:pt modelId="{E90540E1-516E-432D-9BB2-CE91FDE00040}" type="pres">
      <dgm:prSet presAssocID="{0A98EFD6-B8C0-46F7-8A5D-C7C86EB505CF}" presName="vert1" presStyleCnt="0"/>
      <dgm:spPr/>
    </dgm:pt>
  </dgm:ptLst>
  <dgm:cxnLst>
    <dgm:cxn modelId="{8E7AD32B-B818-4E05-B68C-64AFE078BA05}" srcId="{B5F3382D-E7AE-4204-9C30-AC44CFFED72B}" destId="{0844D3B1-6C38-4F00-820F-454D5ECEC724}" srcOrd="1" destOrd="0" parTransId="{5D13252B-6EF8-44CF-8488-9FA5C2846F7D}" sibTransId="{076739A6-DA70-494D-807C-05C0F62291D0}"/>
    <dgm:cxn modelId="{3EEB4AAC-C89E-4BB9-9333-660F76C7B497}" srcId="{B5F3382D-E7AE-4204-9C30-AC44CFFED72B}" destId="{0A98EFD6-B8C0-46F7-8A5D-C7C86EB505CF}" srcOrd="2" destOrd="0" parTransId="{E2FA218C-18E7-4044-93FE-5CBF01C3A151}" sibTransId="{E5D788DE-8C1F-4F7D-AC82-D2ACCE0AD3DE}"/>
    <dgm:cxn modelId="{E291D9B2-6E26-430A-8ECB-E89B0D79BDE5}" type="presOf" srcId="{927E5551-61B5-4C4A-B6FD-5271C33F7D95}" destId="{20E623D3-FBF6-458E-A285-D080EE8CAF08}" srcOrd="0" destOrd="0" presId="urn:microsoft.com/office/officeart/2008/layout/LinedList"/>
    <dgm:cxn modelId="{57903BD7-ECFE-4993-A556-6CDB505C0B8B}" type="presOf" srcId="{0A98EFD6-B8C0-46F7-8A5D-C7C86EB505CF}" destId="{DE1A28CC-5474-4356-AE5B-FC09FABA2D1D}" srcOrd="0" destOrd="0" presId="urn:microsoft.com/office/officeart/2008/layout/LinedList"/>
    <dgm:cxn modelId="{D6184DD8-71D4-44AF-BF58-F7CF8D8E24DC}" type="presOf" srcId="{B5F3382D-E7AE-4204-9C30-AC44CFFED72B}" destId="{3D6E8ACF-9667-43A2-A3D0-EFD5A2F15A24}" srcOrd="0" destOrd="0" presId="urn:microsoft.com/office/officeart/2008/layout/LinedList"/>
    <dgm:cxn modelId="{3143FEE9-AEE9-4C20-A25C-144DC7EF1531}" type="presOf" srcId="{0844D3B1-6C38-4F00-820F-454D5ECEC724}" destId="{A5ADAA52-F872-4A83-8D35-05133BE1085C}" srcOrd="0" destOrd="0" presId="urn:microsoft.com/office/officeart/2008/layout/LinedList"/>
    <dgm:cxn modelId="{3A554EF1-CD3C-44B7-A107-5BDA80FC1EA5}" srcId="{B5F3382D-E7AE-4204-9C30-AC44CFFED72B}" destId="{927E5551-61B5-4C4A-B6FD-5271C33F7D95}" srcOrd="0" destOrd="0" parTransId="{B41D4224-5671-4CEA-874B-8CF0B07FA397}" sibTransId="{49EA00C4-B039-4EAC-8EDD-2B3C6856BB11}"/>
    <dgm:cxn modelId="{5C387379-DB32-462E-89E9-CB9045C0449E}" type="presParOf" srcId="{3D6E8ACF-9667-43A2-A3D0-EFD5A2F15A24}" destId="{032BF36D-893B-4EFC-BCA4-15D6D7A70804}" srcOrd="0" destOrd="0" presId="urn:microsoft.com/office/officeart/2008/layout/LinedList"/>
    <dgm:cxn modelId="{5916F550-58AF-4351-89BD-2325153ED804}" type="presParOf" srcId="{3D6E8ACF-9667-43A2-A3D0-EFD5A2F15A24}" destId="{27E7B488-FD84-4759-A6A7-4242554ECAB6}" srcOrd="1" destOrd="0" presId="urn:microsoft.com/office/officeart/2008/layout/LinedList"/>
    <dgm:cxn modelId="{6706A4B9-117B-440F-93AA-FD4A58F5D874}" type="presParOf" srcId="{27E7B488-FD84-4759-A6A7-4242554ECAB6}" destId="{20E623D3-FBF6-458E-A285-D080EE8CAF08}" srcOrd="0" destOrd="0" presId="urn:microsoft.com/office/officeart/2008/layout/LinedList"/>
    <dgm:cxn modelId="{23695CA3-EDB5-4B22-AFCB-1DBD2E0A55DB}" type="presParOf" srcId="{27E7B488-FD84-4759-A6A7-4242554ECAB6}" destId="{014B46C2-42AF-45E1-B69A-954332D09427}" srcOrd="1" destOrd="0" presId="urn:microsoft.com/office/officeart/2008/layout/LinedList"/>
    <dgm:cxn modelId="{A3547226-A4CF-4B25-AA74-D52E40CF791B}" type="presParOf" srcId="{3D6E8ACF-9667-43A2-A3D0-EFD5A2F15A24}" destId="{45DD4C04-1C09-41BA-90C9-A62094020286}" srcOrd="2" destOrd="0" presId="urn:microsoft.com/office/officeart/2008/layout/LinedList"/>
    <dgm:cxn modelId="{6B7D9678-9081-46DC-A6B2-3B16FCA9F572}" type="presParOf" srcId="{3D6E8ACF-9667-43A2-A3D0-EFD5A2F15A24}" destId="{970AEB04-0740-45F6-9319-B67C4431121C}" srcOrd="3" destOrd="0" presId="urn:microsoft.com/office/officeart/2008/layout/LinedList"/>
    <dgm:cxn modelId="{F6FE1F61-628F-4687-9CEC-C8C50C5268F1}" type="presParOf" srcId="{970AEB04-0740-45F6-9319-B67C4431121C}" destId="{A5ADAA52-F872-4A83-8D35-05133BE1085C}" srcOrd="0" destOrd="0" presId="urn:microsoft.com/office/officeart/2008/layout/LinedList"/>
    <dgm:cxn modelId="{8AE8BC59-65D7-46C9-BC1E-ACC431F1CFA6}" type="presParOf" srcId="{970AEB04-0740-45F6-9319-B67C4431121C}" destId="{62569CD7-9ACD-4E91-A257-1C5CCF5AEA65}" srcOrd="1" destOrd="0" presId="urn:microsoft.com/office/officeart/2008/layout/LinedList"/>
    <dgm:cxn modelId="{2E94D94A-B735-41F5-9EAB-92C92C5625D2}" type="presParOf" srcId="{3D6E8ACF-9667-43A2-A3D0-EFD5A2F15A24}" destId="{946F0FE4-B4C9-4929-A120-B5BEE2256610}" srcOrd="4" destOrd="0" presId="urn:microsoft.com/office/officeart/2008/layout/LinedList"/>
    <dgm:cxn modelId="{1629F2DA-6F18-45CF-9937-48BDA1F78E8E}" type="presParOf" srcId="{3D6E8ACF-9667-43A2-A3D0-EFD5A2F15A24}" destId="{8BA2A281-E247-4FEB-858F-30A338ECEF51}" srcOrd="5" destOrd="0" presId="urn:microsoft.com/office/officeart/2008/layout/LinedList"/>
    <dgm:cxn modelId="{1B02232A-10EB-4291-BA97-1A250514A929}" type="presParOf" srcId="{8BA2A281-E247-4FEB-858F-30A338ECEF51}" destId="{DE1A28CC-5474-4356-AE5B-FC09FABA2D1D}" srcOrd="0" destOrd="0" presId="urn:microsoft.com/office/officeart/2008/layout/LinedList"/>
    <dgm:cxn modelId="{B8AB52E8-34F6-4440-8F40-9DFA81FB21F5}" type="presParOf" srcId="{8BA2A281-E247-4FEB-858F-30A338ECEF51}" destId="{E90540E1-516E-432D-9BB2-CE91FDE0004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C1E352-5294-4302-BDF2-C33AC1243C5D}">
      <dsp:nvSpPr>
        <dsp:cNvPr id="0" name=""/>
        <dsp:cNvSpPr/>
      </dsp:nvSpPr>
      <dsp:spPr>
        <a:xfrm>
          <a:off x="0" y="107850"/>
          <a:ext cx="5980170" cy="992013"/>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IBM and American Airlines have planned to develop SABRE or Semi-Automatic Business Research Environment</a:t>
          </a:r>
        </a:p>
      </dsp:txBody>
      <dsp:txXfrm>
        <a:off x="48426" y="156276"/>
        <a:ext cx="5883318" cy="895161"/>
      </dsp:txXfrm>
    </dsp:sp>
    <dsp:sp modelId="{B35FB4F5-47F3-40F1-9C4A-6F04D4C1F66A}">
      <dsp:nvSpPr>
        <dsp:cNvPr id="0" name=""/>
        <dsp:cNvSpPr/>
      </dsp:nvSpPr>
      <dsp:spPr>
        <a:xfrm>
          <a:off x="0" y="1140184"/>
          <a:ext cx="5980170" cy="992013"/>
        </a:xfrm>
        <a:prstGeom prst="roundRect">
          <a:avLst/>
        </a:prstGeom>
        <a:solidFill>
          <a:schemeClr val="accent2">
            <a:hueOff val="375921"/>
            <a:satOff val="-2178"/>
            <a:lumOff val="254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The entire concept had led to one of the most distinct real time business application and it eventually enabled in the replacement of the traditional system with the web based inter airline reservation system</a:t>
          </a:r>
        </a:p>
      </dsp:txBody>
      <dsp:txXfrm>
        <a:off x="48426" y="1188610"/>
        <a:ext cx="5883318" cy="895161"/>
      </dsp:txXfrm>
    </dsp:sp>
    <dsp:sp modelId="{18CD033C-E6F1-42C3-B6E7-C9289941E0B5}">
      <dsp:nvSpPr>
        <dsp:cNvPr id="0" name=""/>
        <dsp:cNvSpPr/>
      </dsp:nvSpPr>
      <dsp:spPr>
        <a:xfrm>
          <a:off x="0" y="2172518"/>
          <a:ext cx="5980170" cy="992013"/>
        </a:xfrm>
        <a:prstGeom prst="roundRect">
          <a:avLst/>
        </a:prstGeom>
        <a:solidFill>
          <a:schemeClr val="accent2">
            <a:hueOff val="751842"/>
            <a:satOff val="-4355"/>
            <a:lumOff val="509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American Airlines has selected the approach to involve SABRE for ensuring that they are able to better competitive advantages and efficiency</a:t>
          </a:r>
        </a:p>
      </dsp:txBody>
      <dsp:txXfrm>
        <a:off x="48426" y="2220944"/>
        <a:ext cx="5883318" cy="895161"/>
      </dsp:txXfrm>
    </dsp:sp>
    <dsp:sp modelId="{83F1B9CD-A97E-4319-BBFF-411F50160809}">
      <dsp:nvSpPr>
        <dsp:cNvPr id="0" name=""/>
        <dsp:cNvSpPr/>
      </dsp:nvSpPr>
      <dsp:spPr>
        <a:xfrm>
          <a:off x="0" y="3204851"/>
          <a:ext cx="5980170" cy="992013"/>
        </a:xfrm>
        <a:prstGeom prst="roundRect">
          <a:avLst/>
        </a:prstGeom>
        <a:solidFill>
          <a:schemeClr val="accent2">
            <a:hueOff val="1127762"/>
            <a:satOff val="-6533"/>
            <a:lumOff val="7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Cost leadership is the establishment of a competitive benefit by having the lowest cost of operations in the specific industry</a:t>
          </a:r>
        </a:p>
      </dsp:txBody>
      <dsp:txXfrm>
        <a:off x="48426" y="3253277"/>
        <a:ext cx="5883318" cy="895161"/>
      </dsp:txXfrm>
    </dsp:sp>
    <dsp:sp modelId="{529D30A3-3ADA-432E-93AD-7FCB234A6284}">
      <dsp:nvSpPr>
        <dsp:cNvPr id="0" name=""/>
        <dsp:cNvSpPr/>
      </dsp:nvSpPr>
      <dsp:spPr>
        <a:xfrm>
          <a:off x="0" y="4237185"/>
          <a:ext cx="5980170" cy="992013"/>
        </a:xfrm>
        <a:prstGeom prst="roundRect">
          <a:avLst/>
        </a:prstGeom>
        <a:solidFill>
          <a:schemeClr val="accent2">
            <a:hueOff val="1503683"/>
            <a:satOff val="-8710"/>
            <a:lumOff val="101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Cost leadership is being driven by the organizational efficiency, scope, scale as well as cumulative experience</a:t>
          </a:r>
        </a:p>
      </dsp:txBody>
      <dsp:txXfrm>
        <a:off x="48426" y="4285611"/>
        <a:ext cx="5883318" cy="8951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BB6806-F69A-4BA8-9149-6D79326D1FCD}">
      <dsp:nvSpPr>
        <dsp:cNvPr id="0" name=""/>
        <dsp:cNvSpPr/>
      </dsp:nvSpPr>
      <dsp:spPr>
        <a:xfrm>
          <a:off x="0" y="14964"/>
          <a:ext cx="5980170" cy="261612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This particular strategy of cost leadership has the objective to exploit production and other economies by producing highly standardized products with the help of advanced technologies</a:t>
          </a:r>
        </a:p>
      </dsp:txBody>
      <dsp:txXfrm>
        <a:off x="127708" y="142672"/>
        <a:ext cx="5724754" cy="2360704"/>
      </dsp:txXfrm>
    </dsp:sp>
    <dsp:sp modelId="{75647A52-84D7-4B3B-B6FF-E98763D1C442}">
      <dsp:nvSpPr>
        <dsp:cNvPr id="0" name=""/>
        <dsp:cNvSpPr/>
      </dsp:nvSpPr>
      <dsp:spPr>
        <a:xfrm>
          <a:off x="0" y="2705965"/>
          <a:ext cx="5980170" cy="2616120"/>
        </a:xfrm>
        <a:prstGeom prst="roundRect">
          <a:avLst/>
        </a:prstGeom>
        <a:solidFill>
          <a:schemeClr val="accent2">
            <a:hueOff val="1503683"/>
            <a:satOff val="-8710"/>
            <a:lumOff val="101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US" sz="2600" kern="1200"/>
            <a:t>A competitive strategy is the subsequent set of procedures and policies that the respective business uses for gaining a competitive benefit in the market</a:t>
          </a:r>
        </a:p>
      </dsp:txBody>
      <dsp:txXfrm>
        <a:off x="127708" y="2833673"/>
        <a:ext cx="5724754" cy="23607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63C5A2-917F-4DF3-BEC7-F3739DFC7D52}">
      <dsp:nvSpPr>
        <dsp:cNvPr id="0" name=""/>
        <dsp:cNvSpPr/>
      </dsp:nvSpPr>
      <dsp:spPr>
        <a:xfrm>
          <a:off x="0" y="0"/>
          <a:ext cx="598017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3FED11-3D06-487D-B100-0CEC0D4F3124}">
      <dsp:nvSpPr>
        <dsp:cNvPr id="0" name=""/>
        <dsp:cNvSpPr/>
      </dsp:nvSpPr>
      <dsp:spPr>
        <a:xfrm>
          <a:off x="0" y="0"/>
          <a:ext cx="5980170" cy="1334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The main motive for building SABRE was to decrease the overall costs for making airline seat reservations</a:t>
          </a:r>
        </a:p>
      </dsp:txBody>
      <dsp:txXfrm>
        <a:off x="0" y="0"/>
        <a:ext cx="5980170" cy="1334262"/>
      </dsp:txXfrm>
    </dsp:sp>
    <dsp:sp modelId="{C01F9D1E-2F6E-45AC-A5DC-73486853D04F}">
      <dsp:nvSpPr>
        <dsp:cNvPr id="0" name=""/>
        <dsp:cNvSpPr/>
      </dsp:nvSpPr>
      <dsp:spPr>
        <a:xfrm>
          <a:off x="0" y="1334262"/>
          <a:ext cx="5980170" cy="0"/>
        </a:xfrm>
        <a:prstGeom prst="line">
          <a:avLst/>
        </a:prstGeom>
        <a:solidFill>
          <a:schemeClr val="accent2">
            <a:hueOff val="501228"/>
            <a:satOff val="-2903"/>
            <a:lumOff val="3398"/>
            <a:alphaOff val="0"/>
          </a:schemeClr>
        </a:solidFill>
        <a:ln w="12700" cap="flat" cmpd="sng" algn="ctr">
          <a:solidFill>
            <a:schemeClr val="accent2">
              <a:hueOff val="501228"/>
              <a:satOff val="-2903"/>
              <a:lumOff val="33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8F4A46B-A25E-4A57-8D96-992411CC16D5}">
      <dsp:nvSpPr>
        <dsp:cNvPr id="0" name=""/>
        <dsp:cNvSpPr/>
      </dsp:nvSpPr>
      <dsp:spPr>
        <a:xfrm>
          <a:off x="0" y="1334262"/>
          <a:ext cx="5980170" cy="1334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It was observed that almost 30% of the investments were saved and the application expanded for using by the travel agents and eventually made reservations through various online terminals</a:t>
          </a:r>
        </a:p>
      </dsp:txBody>
      <dsp:txXfrm>
        <a:off x="0" y="1334262"/>
        <a:ext cx="5980170" cy="1334262"/>
      </dsp:txXfrm>
    </dsp:sp>
    <dsp:sp modelId="{61FE4D29-9E1B-48AA-8260-48196A9766CB}">
      <dsp:nvSpPr>
        <dsp:cNvPr id="0" name=""/>
        <dsp:cNvSpPr/>
      </dsp:nvSpPr>
      <dsp:spPr>
        <a:xfrm>
          <a:off x="0" y="2668525"/>
          <a:ext cx="5980170" cy="0"/>
        </a:xfrm>
        <a:prstGeom prst="line">
          <a:avLst/>
        </a:prstGeom>
        <a:solidFill>
          <a:schemeClr val="accent2">
            <a:hueOff val="1002456"/>
            <a:satOff val="-5807"/>
            <a:lumOff val="6797"/>
            <a:alphaOff val="0"/>
          </a:schemeClr>
        </a:solidFill>
        <a:ln w="12700" cap="flat" cmpd="sng" algn="ctr">
          <a:solidFill>
            <a:schemeClr val="accent2">
              <a:hueOff val="1002456"/>
              <a:satOff val="-5807"/>
              <a:lumOff val="67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9779B24-5FD8-4AD6-B1AF-AB76AC167430}">
      <dsp:nvSpPr>
        <dsp:cNvPr id="0" name=""/>
        <dsp:cNvSpPr/>
      </dsp:nvSpPr>
      <dsp:spPr>
        <a:xfrm>
          <a:off x="0" y="2668525"/>
          <a:ext cx="5980170" cy="1334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The competitive advantage refers to as different factors, which enable the business in producing products or services better or more cheaply than the competitors</a:t>
          </a:r>
        </a:p>
      </dsp:txBody>
      <dsp:txXfrm>
        <a:off x="0" y="2668525"/>
        <a:ext cx="5980170" cy="1334262"/>
      </dsp:txXfrm>
    </dsp:sp>
    <dsp:sp modelId="{BA0BF350-63CC-4565-AD36-9DB5B59E245C}">
      <dsp:nvSpPr>
        <dsp:cNvPr id="0" name=""/>
        <dsp:cNvSpPr/>
      </dsp:nvSpPr>
      <dsp:spPr>
        <a:xfrm>
          <a:off x="0" y="4002787"/>
          <a:ext cx="5980170" cy="0"/>
        </a:xfrm>
        <a:prstGeom prst="line">
          <a:avLst/>
        </a:prstGeom>
        <a:solidFill>
          <a:schemeClr val="accent2">
            <a:hueOff val="1503683"/>
            <a:satOff val="-8710"/>
            <a:lumOff val="10195"/>
            <a:alphaOff val="0"/>
          </a:schemeClr>
        </a:solidFill>
        <a:ln w="12700" cap="flat" cmpd="sng" algn="ctr">
          <a:solidFill>
            <a:schemeClr val="accent2">
              <a:hueOff val="1503683"/>
              <a:satOff val="-8710"/>
              <a:lumOff val="101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ECFEC83-5F7C-4A9B-964D-C8A7382478DC}">
      <dsp:nvSpPr>
        <dsp:cNvPr id="0" name=""/>
        <dsp:cNvSpPr/>
      </dsp:nvSpPr>
      <dsp:spPr>
        <a:xfrm>
          <a:off x="0" y="4002787"/>
          <a:ext cx="5980170" cy="1334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There are five types of competitive advantages and these include cost based advantages, benefits from a differentiated product or service, first mover benefit, time based advantage and technology based advantage</a:t>
          </a:r>
        </a:p>
      </dsp:txBody>
      <dsp:txXfrm>
        <a:off x="0" y="4002787"/>
        <a:ext cx="5980170" cy="13342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DB9137-FBAA-4820-A516-B4B338E42C79}">
      <dsp:nvSpPr>
        <dsp:cNvPr id="0" name=""/>
        <dsp:cNvSpPr/>
      </dsp:nvSpPr>
      <dsp:spPr>
        <a:xfrm>
          <a:off x="0" y="0"/>
          <a:ext cx="598017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166708-1008-4F82-A251-D9872EA45753}">
      <dsp:nvSpPr>
        <dsp:cNvPr id="0" name=""/>
        <dsp:cNvSpPr/>
      </dsp:nvSpPr>
      <dsp:spPr>
        <a:xfrm>
          <a:off x="0" y="0"/>
          <a:ext cx="5980170" cy="2668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SABRE has been responsible for ensuring that the organization of American Airlines is getting maximum competitive advantages, in terms of technology and cost effectiveness as well as product differentiation</a:t>
          </a:r>
        </a:p>
      </dsp:txBody>
      <dsp:txXfrm>
        <a:off x="0" y="0"/>
        <a:ext cx="5980170" cy="2668525"/>
      </dsp:txXfrm>
    </dsp:sp>
    <dsp:sp modelId="{D81648AC-4453-4CFD-BC15-79F180FFEECA}">
      <dsp:nvSpPr>
        <dsp:cNvPr id="0" name=""/>
        <dsp:cNvSpPr/>
      </dsp:nvSpPr>
      <dsp:spPr>
        <a:xfrm>
          <a:off x="0" y="2668525"/>
          <a:ext cx="5980170" cy="0"/>
        </a:xfrm>
        <a:prstGeom prst="line">
          <a:avLst/>
        </a:prstGeom>
        <a:solidFill>
          <a:schemeClr val="accent2">
            <a:hueOff val="1503683"/>
            <a:satOff val="-8710"/>
            <a:lumOff val="10195"/>
            <a:alphaOff val="0"/>
          </a:schemeClr>
        </a:solidFill>
        <a:ln w="12700" cap="flat" cmpd="sng" algn="ctr">
          <a:solidFill>
            <a:schemeClr val="accent2">
              <a:hueOff val="1503683"/>
              <a:satOff val="-8710"/>
              <a:lumOff val="101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A5E8B5-7012-4D23-A7D6-A3908EED3B23}">
      <dsp:nvSpPr>
        <dsp:cNvPr id="0" name=""/>
        <dsp:cNvSpPr/>
      </dsp:nvSpPr>
      <dsp:spPr>
        <a:xfrm>
          <a:off x="0" y="2668525"/>
          <a:ext cx="5980170" cy="2668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a:t>The consideration of IT strategy has helped the business for outlining the process of technology to be utilized for meeting information technology and business goals or objectives</a:t>
          </a:r>
        </a:p>
      </dsp:txBody>
      <dsp:txXfrm>
        <a:off x="0" y="2668525"/>
        <a:ext cx="5980170" cy="266852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37CBE2-E82A-4C91-A7A9-B80CA031266C}">
      <dsp:nvSpPr>
        <dsp:cNvPr id="0" name=""/>
        <dsp:cNvSpPr/>
      </dsp:nvSpPr>
      <dsp:spPr>
        <a:xfrm>
          <a:off x="0" y="0"/>
          <a:ext cx="598017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8A9CD2-77DD-4B6D-8E94-BB8F714B80D6}">
      <dsp:nvSpPr>
        <dsp:cNvPr id="0" name=""/>
        <dsp:cNvSpPr/>
      </dsp:nvSpPr>
      <dsp:spPr>
        <a:xfrm>
          <a:off x="0" y="0"/>
          <a:ext cx="5980170" cy="1334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In spite of the fact that SABRE has been successful, American Airlines was unable to maintain their competitive benefits in the later 1980s</a:t>
          </a:r>
        </a:p>
      </dsp:txBody>
      <dsp:txXfrm>
        <a:off x="0" y="0"/>
        <a:ext cx="5980170" cy="1334262"/>
      </dsp:txXfrm>
    </dsp:sp>
    <dsp:sp modelId="{5E604E04-C54D-4224-82F8-4460499661FA}">
      <dsp:nvSpPr>
        <dsp:cNvPr id="0" name=""/>
        <dsp:cNvSpPr/>
      </dsp:nvSpPr>
      <dsp:spPr>
        <a:xfrm>
          <a:off x="0" y="1334262"/>
          <a:ext cx="5980170" cy="0"/>
        </a:xfrm>
        <a:prstGeom prst="line">
          <a:avLst/>
        </a:prstGeom>
        <a:solidFill>
          <a:schemeClr val="accent2">
            <a:hueOff val="501228"/>
            <a:satOff val="-2903"/>
            <a:lumOff val="3398"/>
            <a:alphaOff val="0"/>
          </a:schemeClr>
        </a:solidFill>
        <a:ln w="12700" cap="flat" cmpd="sng" algn="ctr">
          <a:solidFill>
            <a:schemeClr val="accent2">
              <a:hueOff val="501228"/>
              <a:satOff val="-2903"/>
              <a:lumOff val="33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9162EA-CD43-4621-9B55-A2ACF492ABC8}">
      <dsp:nvSpPr>
        <dsp:cNvPr id="0" name=""/>
        <dsp:cNvSpPr/>
      </dsp:nvSpPr>
      <dsp:spPr>
        <a:xfrm>
          <a:off x="0" y="1334262"/>
          <a:ext cx="5980170" cy="1334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The distinct application has eventually expanded their reservation service for involving hotels and rental cars</a:t>
          </a:r>
        </a:p>
      </dsp:txBody>
      <dsp:txXfrm>
        <a:off x="0" y="1334262"/>
        <a:ext cx="5980170" cy="1334262"/>
      </dsp:txXfrm>
    </dsp:sp>
    <dsp:sp modelId="{341D7DF5-ADAB-48A5-85D5-85A7DE97CCD2}">
      <dsp:nvSpPr>
        <dsp:cNvPr id="0" name=""/>
        <dsp:cNvSpPr/>
      </dsp:nvSpPr>
      <dsp:spPr>
        <a:xfrm>
          <a:off x="0" y="2668525"/>
          <a:ext cx="5980170" cy="0"/>
        </a:xfrm>
        <a:prstGeom prst="line">
          <a:avLst/>
        </a:prstGeom>
        <a:solidFill>
          <a:schemeClr val="accent2">
            <a:hueOff val="1002456"/>
            <a:satOff val="-5807"/>
            <a:lumOff val="6797"/>
            <a:alphaOff val="0"/>
          </a:schemeClr>
        </a:solidFill>
        <a:ln w="12700" cap="flat" cmpd="sng" algn="ctr">
          <a:solidFill>
            <a:schemeClr val="accent2">
              <a:hueOff val="1002456"/>
              <a:satOff val="-5807"/>
              <a:lumOff val="67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A63D489-37C3-4BB7-BC0E-5185EF0B74AE}">
      <dsp:nvSpPr>
        <dsp:cNvPr id="0" name=""/>
        <dsp:cNvSpPr/>
      </dsp:nvSpPr>
      <dsp:spPr>
        <a:xfrm>
          <a:off x="0" y="2668525"/>
          <a:ext cx="5980170" cy="1334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It was responsible for creating a major issue in maintaining their competitive position and also gaining competitive benefits, by crossing their competitors</a:t>
          </a:r>
        </a:p>
      </dsp:txBody>
      <dsp:txXfrm>
        <a:off x="0" y="2668525"/>
        <a:ext cx="5980170" cy="1334262"/>
      </dsp:txXfrm>
    </dsp:sp>
    <dsp:sp modelId="{AFC1BF12-F218-4120-8A68-574C395A5157}">
      <dsp:nvSpPr>
        <dsp:cNvPr id="0" name=""/>
        <dsp:cNvSpPr/>
      </dsp:nvSpPr>
      <dsp:spPr>
        <a:xfrm>
          <a:off x="0" y="4002787"/>
          <a:ext cx="5980170" cy="0"/>
        </a:xfrm>
        <a:prstGeom prst="line">
          <a:avLst/>
        </a:prstGeom>
        <a:solidFill>
          <a:schemeClr val="accent2">
            <a:hueOff val="1503683"/>
            <a:satOff val="-8710"/>
            <a:lumOff val="10195"/>
            <a:alphaOff val="0"/>
          </a:schemeClr>
        </a:solidFill>
        <a:ln w="12700" cap="flat" cmpd="sng" algn="ctr">
          <a:solidFill>
            <a:schemeClr val="accent2">
              <a:hueOff val="1503683"/>
              <a:satOff val="-8710"/>
              <a:lumOff val="101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FF941A-1922-47FD-8EA0-456F5FBC2FFD}">
      <dsp:nvSpPr>
        <dsp:cNvPr id="0" name=""/>
        <dsp:cNvSpPr/>
      </dsp:nvSpPr>
      <dsp:spPr>
        <a:xfrm>
          <a:off x="0" y="4002787"/>
          <a:ext cx="5980170" cy="1334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US" sz="1700" kern="1200"/>
            <a:t>Although the application was responsible for reducing the investments to a certain level; due to the involvement of the information technology and systems, the customers required to pay additionally for getting better results and efficiency in their services</a:t>
          </a:r>
        </a:p>
      </dsp:txBody>
      <dsp:txXfrm>
        <a:off x="0" y="4002787"/>
        <a:ext cx="5980170" cy="13342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789C32-8141-4B2D-A468-C69613AF82CE}">
      <dsp:nvSpPr>
        <dsp:cNvPr id="0" name=""/>
        <dsp:cNvSpPr/>
      </dsp:nvSpPr>
      <dsp:spPr>
        <a:xfrm>
          <a:off x="0" y="3061"/>
          <a:ext cx="5980170" cy="12543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958B69-3714-49EF-912C-D358990AAC9F}">
      <dsp:nvSpPr>
        <dsp:cNvPr id="0" name=""/>
        <dsp:cNvSpPr/>
      </dsp:nvSpPr>
      <dsp:spPr>
        <a:xfrm>
          <a:off x="379436" y="285287"/>
          <a:ext cx="690559" cy="6898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E88871-3429-4FB7-ABC7-47E0D560FF14}">
      <dsp:nvSpPr>
        <dsp:cNvPr id="0" name=""/>
        <dsp:cNvSpPr/>
      </dsp:nvSpPr>
      <dsp:spPr>
        <a:xfrm>
          <a:off x="1449432" y="3061"/>
          <a:ext cx="4119788" cy="156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938" tIns="165938" rIns="165938" bIns="165938" numCol="1" spcCol="1270" anchor="ctr" anchorCtr="0">
          <a:noAutofit/>
        </a:bodyPr>
        <a:lstStyle/>
        <a:p>
          <a:pPr marL="0" lvl="0" indent="0" algn="l" defTabSz="622300">
            <a:lnSpc>
              <a:spcPct val="90000"/>
            </a:lnSpc>
            <a:spcBef>
              <a:spcPct val="0"/>
            </a:spcBef>
            <a:spcAft>
              <a:spcPct val="35000"/>
            </a:spcAft>
            <a:buNone/>
          </a:pPr>
          <a:r>
            <a:rPr lang="en-US" sz="1400" kern="1200"/>
            <a:t>An information system can be defined as a formal, socio technical and organizational system that is being designed for the purpose of collecting, processing, storing and even distributing information</a:t>
          </a:r>
        </a:p>
      </dsp:txBody>
      <dsp:txXfrm>
        <a:off x="1449432" y="3061"/>
        <a:ext cx="4119788" cy="1567919"/>
      </dsp:txXfrm>
    </dsp:sp>
    <dsp:sp modelId="{EF55AD68-621C-4008-89A4-A16A51890921}">
      <dsp:nvSpPr>
        <dsp:cNvPr id="0" name=""/>
        <dsp:cNvSpPr/>
      </dsp:nvSpPr>
      <dsp:spPr>
        <a:xfrm>
          <a:off x="0" y="1884565"/>
          <a:ext cx="5980170" cy="12543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805D05-BB96-44AE-9313-1603DD345C23}">
      <dsp:nvSpPr>
        <dsp:cNvPr id="0" name=""/>
        <dsp:cNvSpPr/>
      </dsp:nvSpPr>
      <dsp:spPr>
        <a:xfrm>
          <a:off x="379436" y="2166790"/>
          <a:ext cx="690559" cy="6898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3D699C-FC3E-4092-8946-3127B0979D5D}">
      <dsp:nvSpPr>
        <dsp:cNvPr id="0" name=""/>
        <dsp:cNvSpPr/>
      </dsp:nvSpPr>
      <dsp:spPr>
        <a:xfrm>
          <a:off x="1449432" y="1884565"/>
          <a:ext cx="4119788" cy="156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938" tIns="165938" rIns="165938" bIns="165938" numCol="1" spcCol="1270" anchor="ctr" anchorCtr="0">
          <a:noAutofit/>
        </a:bodyPr>
        <a:lstStyle/>
        <a:p>
          <a:pPr marL="0" lvl="0" indent="0" algn="l" defTabSz="622300">
            <a:lnSpc>
              <a:spcPct val="90000"/>
            </a:lnSpc>
            <a:spcBef>
              <a:spcPct val="0"/>
            </a:spcBef>
            <a:spcAft>
              <a:spcPct val="35000"/>
            </a:spcAft>
            <a:buNone/>
          </a:pPr>
          <a:r>
            <a:rPr lang="en-US" sz="1400" kern="1200"/>
            <a:t>The information systems are comprised by four major elements of tasks, people, structures and technologies</a:t>
          </a:r>
        </a:p>
      </dsp:txBody>
      <dsp:txXfrm>
        <a:off x="1449432" y="1884565"/>
        <a:ext cx="4119788" cy="1567919"/>
      </dsp:txXfrm>
    </dsp:sp>
    <dsp:sp modelId="{74835FFE-08BB-4983-9336-AB121104072F}">
      <dsp:nvSpPr>
        <dsp:cNvPr id="0" name=""/>
        <dsp:cNvSpPr/>
      </dsp:nvSpPr>
      <dsp:spPr>
        <a:xfrm>
          <a:off x="0" y="3766068"/>
          <a:ext cx="5980170" cy="12543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CB47C0-88DD-4136-89E4-39FD3F464424}">
      <dsp:nvSpPr>
        <dsp:cNvPr id="0" name=""/>
        <dsp:cNvSpPr/>
      </dsp:nvSpPr>
      <dsp:spPr>
        <a:xfrm>
          <a:off x="379807" y="4048294"/>
          <a:ext cx="690559" cy="6898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5F9032F-3177-42E9-AD08-CEE867FF02C4}">
      <dsp:nvSpPr>
        <dsp:cNvPr id="0" name=""/>
        <dsp:cNvSpPr/>
      </dsp:nvSpPr>
      <dsp:spPr>
        <a:xfrm>
          <a:off x="1450173" y="3766068"/>
          <a:ext cx="4119788" cy="15679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5938" tIns="165938" rIns="165938" bIns="165938" numCol="1" spcCol="1270" anchor="ctr" anchorCtr="0">
          <a:noAutofit/>
        </a:bodyPr>
        <a:lstStyle/>
        <a:p>
          <a:pPr marL="0" lvl="0" indent="0" algn="l" defTabSz="622300">
            <a:lnSpc>
              <a:spcPct val="90000"/>
            </a:lnSpc>
            <a:spcBef>
              <a:spcPct val="0"/>
            </a:spcBef>
            <a:spcAft>
              <a:spcPct val="35000"/>
            </a:spcAft>
            <a:buNone/>
          </a:pPr>
          <a:r>
            <a:rPr lang="en-US" sz="1400" kern="1200"/>
            <a:t>The organizational management is able to gain maximum advantages from an information system and these include operational efficiency, reduction of the costs, supply of information to the decision makers, better customers’ services, constant availability of the systems and even a growth in communication methods and capabilities</a:t>
          </a:r>
        </a:p>
      </dsp:txBody>
      <dsp:txXfrm>
        <a:off x="1450173" y="3766068"/>
        <a:ext cx="4119788" cy="156791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F3D312-2926-4FE4-8283-162F0C99CEB5}">
      <dsp:nvSpPr>
        <dsp:cNvPr id="0" name=""/>
        <dsp:cNvSpPr/>
      </dsp:nvSpPr>
      <dsp:spPr>
        <a:xfrm>
          <a:off x="0" y="2605"/>
          <a:ext cx="598017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C52A4E2-66AF-4753-B858-2A8544C09CAE}">
      <dsp:nvSpPr>
        <dsp:cNvPr id="0" name=""/>
        <dsp:cNvSpPr/>
      </dsp:nvSpPr>
      <dsp:spPr>
        <a:xfrm>
          <a:off x="0" y="2605"/>
          <a:ext cx="5980170" cy="1777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TPS even assists in the overall processing of the sales order entries, sales management, shipping and payroll as well as other routine transactions that are required for maintaining the operations</a:t>
          </a:r>
        </a:p>
      </dsp:txBody>
      <dsp:txXfrm>
        <a:off x="0" y="2605"/>
        <a:ext cx="5980170" cy="1777279"/>
      </dsp:txXfrm>
    </dsp:sp>
    <dsp:sp modelId="{9641D0BB-840E-4386-93C4-A86A33FB3CE1}">
      <dsp:nvSpPr>
        <dsp:cNvPr id="0" name=""/>
        <dsp:cNvSpPr/>
      </dsp:nvSpPr>
      <dsp:spPr>
        <a:xfrm>
          <a:off x="0" y="1779885"/>
          <a:ext cx="5980170" cy="0"/>
        </a:xfrm>
        <a:prstGeom prst="line">
          <a:avLst/>
        </a:prstGeom>
        <a:solidFill>
          <a:schemeClr val="accent2">
            <a:hueOff val="751842"/>
            <a:satOff val="-4355"/>
            <a:lumOff val="5097"/>
            <a:alphaOff val="0"/>
          </a:schemeClr>
        </a:solidFill>
        <a:ln w="12700" cap="flat" cmpd="sng" algn="ctr">
          <a:solidFill>
            <a:schemeClr val="accent2">
              <a:hueOff val="751842"/>
              <a:satOff val="-4355"/>
              <a:lumOff val="50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14339BD-286B-4D56-8CDB-C7828D5E1528}">
      <dsp:nvSpPr>
        <dsp:cNvPr id="0" name=""/>
        <dsp:cNvSpPr/>
      </dsp:nvSpPr>
      <dsp:spPr>
        <a:xfrm>
          <a:off x="0" y="1779885"/>
          <a:ext cx="5980170" cy="1777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information system is also responsible for ensuring that the communication data would be easily accessible and even in a specific centralized location</a:t>
          </a:r>
        </a:p>
      </dsp:txBody>
      <dsp:txXfrm>
        <a:off x="0" y="1779885"/>
        <a:ext cx="5980170" cy="1777279"/>
      </dsp:txXfrm>
    </dsp:sp>
    <dsp:sp modelId="{484EA631-27EA-437B-AEDB-B04FDF94A410}">
      <dsp:nvSpPr>
        <dsp:cNvPr id="0" name=""/>
        <dsp:cNvSpPr/>
      </dsp:nvSpPr>
      <dsp:spPr>
        <a:xfrm>
          <a:off x="0" y="3557164"/>
          <a:ext cx="5980170" cy="0"/>
        </a:xfrm>
        <a:prstGeom prst="line">
          <a:avLst/>
        </a:prstGeom>
        <a:solidFill>
          <a:schemeClr val="accent2">
            <a:hueOff val="1503683"/>
            <a:satOff val="-8710"/>
            <a:lumOff val="10195"/>
            <a:alphaOff val="0"/>
          </a:schemeClr>
        </a:solidFill>
        <a:ln w="12700" cap="flat" cmpd="sng" algn="ctr">
          <a:solidFill>
            <a:schemeClr val="accent2">
              <a:hueOff val="1503683"/>
              <a:satOff val="-8710"/>
              <a:lumOff val="101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E60A9C-D432-4639-B574-2CA285B82812}">
      <dsp:nvSpPr>
        <dsp:cNvPr id="0" name=""/>
        <dsp:cNvSpPr/>
      </dsp:nvSpPr>
      <dsp:spPr>
        <a:xfrm>
          <a:off x="0" y="3557164"/>
          <a:ext cx="5980170" cy="1777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This particular system is responsible for storing as well as extracting confidential information for the users to enhance or increase their respective knowledge and even optimizing various collaboration efforts for the purpose of completing their tasks</a:t>
          </a:r>
        </a:p>
      </dsp:txBody>
      <dsp:txXfrm>
        <a:off x="0" y="3557164"/>
        <a:ext cx="5980170" cy="177727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CCB4A2-C936-461F-9152-2DDC70CDD554}">
      <dsp:nvSpPr>
        <dsp:cNvPr id="0" name=""/>
        <dsp:cNvSpPr/>
      </dsp:nvSpPr>
      <dsp:spPr>
        <a:xfrm>
          <a:off x="0" y="2605"/>
          <a:ext cx="598017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768DDA-DC92-489B-A749-50EB87B518C2}">
      <dsp:nvSpPr>
        <dsp:cNvPr id="0" name=""/>
        <dsp:cNvSpPr/>
      </dsp:nvSpPr>
      <dsp:spPr>
        <a:xfrm>
          <a:off x="0" y="2605"/>
          <a:ext cx="5980170" cy="1777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inclusion of a KMS is being utilized by the employees, managers and customers for ensuring that the respective technical capabilities are being integrated throughout the company and even providing proper visuals for helping the staff to make proper sense of the data</a:t>
          </a:r>
        </a:p>
      </dsp:txBody>
      <dsp:txXfrm>
        <a:off x="0" y="2605"/>
        <a:ext cx="5980170" cy="1777279"/>
      </dsp:txXfrm>
    </dsp:sp>
    <dsp:sp modelId="{A0DD2097-E7B6-4548-8462-CC8B5D9F88B7}">
      <dsp:nvSpPr>
        <dsp:cNvPr id="0" name=""/>
        <dsp:cNvSpPr/>
      </dsp:nvSpPr>
      <dsp:spPr>
        <a:xfrm>
          <a:off x="0" y="1779885"/>
          <a:ext cx="5980170" cy="0"/>
        </a:xfrm>
        <a:prstGeom prst="line">
          <a:avLst/>
        </a:prstGeom>
        <a:solidFill>
          <a:schemeClr val="accent2">
            <a:hueOff val="751842"/>
            <a:satOff val="-4355"/>
            <a:lumOff val="5097"/>
            <a:alphaOff val="0"/>
          </a:schemeClr>
        </a:solidFill>
        <a:ln w="12700" cap="flat" cmpd="sng" algn="ctr">
          <a:solidFill>
            <a:schemeClr val="accent2">
              <a:hueOff val="751842"/>
              <a:satOff val="-4355"/>
              <a:lumOff val="50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EFB270-6584-4186-AB1F-FE5F43DE3557}">
      <dsp:nvSpPr>
        <dsp:cNvPr id="0" name=""/>
        <dsp:cNvSpPr/>
      </dsp:nvSpPr>
      <dsp:spPr>
        <a:xfrm>
          <a:off x="0" y="1779885"/>
          <a:ext cx="5980170" cy="1777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respective information system is also responsible for providing an active accessibility to the external information that is needed by the workers, who require external knowledge for completing the responsibilities</a:t>
          </a:r>
        </a:p>
      </dsp:txBody>
      <dsp:txXfrm>
        <a:off x="0" y="1779885"/>
        <a:ext cx="5980170" cy="1777279"/>
      </dsp:txXfrm>
    </dsp:sp>
    <dsp:sp modelId="{BBF17AEE-6CC7-444D-A57D-6E0DABCDBEF3}">
      <dsp:nvSpPr>
        <dsp:cNvPr id="0" name=""/>
        <dsp:cNvSpPr/>
      </dsp:nvSpPr>
      <dsp:spPr>
        <a:xfrm>
          <a:off x="0" y="3557164"/>
          <a:ext cx="5980170" cy="0"/>
        </a:xfrm>
        <a:prstGeom prst="line">
          <a:avLst/>
        </a:prstGeom>
        <a:solidFill>
          <a:schemeClr val="accent2">
            <a:hueOff val="1503683"/>
            <a:satOff val="-8710"/>
            <a:lumOff val="10195"/>
            <a:alphaOff val="0"/>
          </a:schemeClr>
        </a:solidFill>
        <a:ln w="12700" cap="flat" cmpd="sng" algn="ctr">
          <a:solidFill>
            <a:schemeClr val="accent2">
              <a:hueOff val="1503683"/>
              <a:satOff val="-8710"/>
              <a:lumOff val="101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B01D58-2181-4F89-B284-192E7ACF9FA5}">
      <dsp:nvSpPr>
        <dsp:cNvPr id="0" name=""/>
        <dsp:cNvSpPr/>
      </dsp:nvSpPr>
      <dsp:spPr>
        <a:xfrm>
          <a:off x="0" y="3557164"/>
          <a:ext cx="5980170" cy="1777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t>The category of the information system is responsible for retrieving information and generating proper reports for helping them accordingly</a:t>
          </a:r>
        </a:p>
      </dsp:txBody>
      <dsp:txXfrm>
        <a:off x="0" y="3557164"/>
        <a:ext cx="5980170" cy="177727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B5515F-F1F6-4092-8404-38ED35EA7108}">
      <dsp:nvSpPr>
        <dsp:cNvPr id="0" name=""/>
        <dsp:cNvSpPr/>
      </dsp:nvSpPr>
      <dsp:spPr>
        <a:xfrm>
          <a:off x="0" y="0"/>
          <a:ext cx="598017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969607-E777-4526-9E57-C1DA0D43B435}">
      <dsp:nvSpPr>
        <dsp:cNvPr id="0" name=""/>
        <dsp:cNvSpPr/>
      </dsp:nvSpPr>
      <dsp:spPr>
        <a:xfrm>
          <a:off x="0" y="0"/>
          <a:ext cx="5980170" cy="1334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There are three levels of a business and these are top management or the administrative level, middle management or executive level and low management or supervisory level</a:t>
          </a:r>
        </a:p>
      </dsp:txBody>
      <dsp:txXfrm>
        <a:off x="0" y="0"/>
        <a:ext cx="5980170" cy="1334262"/>
      </dsp:txXfrm>
    </dsp:sp>
    <dsp:sp modelId="{C49CB463-B251-4310-A6B6-8126DE1DC770}">
      <dsp:nvSpPr>
        <dsp:cNvPr id="0" name=""/>
        <dsp:cNvSpPr/>
      </dsp:nvSpPr>
      <dsp:spPr>
        <a:xfrm>
          <a:off x="0" y="1334262"/>
          <a:ext cx="5980170" cy="0"/>
        </a:xfrm>
        <a:prstGeom prst="line">
          <a:avLst/>
        </a:prstGeom>
        <a:solidFill>
          <a:schemeClr val="accent2">
            <a:hueOff val="501228"/>
            <a:satOff val="-2903"/>
            <a:lumOff val="3398"/>
            <a:alphaOff val="0"/>
          </a:schemeClr>
        </a:solidFill>
        <a:ln w="12700" cap="flat" cmpd="sng" algn="ctr">
          <a:solidFill>
            <a:schemeClr val="accent2">
              <a:hueOff val="501228"/>
              <a:satOff val="-2903"/>
              <a:lumOff val="33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321D73-5209-48AA-8D69-2DEC94958A68}">
      <dsp:nvSpPr>
        <dsp:cNvPr id="0" name=""/>
        <dsp:cNvSpPr/>
      </dsp:nvSpPr>
      <dsp:spPr>
        <a:xfrm>
          <a:off x="0" y="1334262"/>
          <a:ext cx="5980170" cy="1334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These three levels of management refer to as the line of division, which exists within different managerial positions in a company</a:t>
          </a:r>
        </a:p>
      </dsp:txBody>
      <dsp:txXfrm>
        <a:off x="0" y="1334262"/>
        <a:ext cx="5980170" cy="1334262"/>
      </dsp:txXfrm>
    </dsp:sp>
    <dsp:sp modelId="{949CF861-0698-4B1E-A346-0AB7843DCACD}">
      <dsp:nvSpPr>
        <dsp:cNvPr id="0" name=""/>
        <dsp:cNvSpPr/>
      </dsp:nvSpPr>
      <dsp:spPr>
        <a:xfrm>
          <a:off x="0" y="2668525"/>
          <a:ext cx="5980170" cy="0"/>
        </a:xfrm>
        <a:prstGeom prst="line">
          <a:avLst/>
        </a:prstGeom>
        <a:solidFill>
          <a:schemeClr val="accent2">
            <a:hueOff val="1002456"/>
            <a:satOff val="-5807"/>
            <a:lumOff val="6797"/>
            <a:alphaOff val="0"/>
          </a:schemeClr>
        </a:solidFill>
        <a:ln w="12700" cap="flat" cmpd="sng" algn="ctr">
          <a:solidFill>
            <a:schemeClr val="accent2">
              <a:hueOff val="1002456"/>
              <a:satOff val="-5807"/>
              <a:lumOff val="67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D171BF-2ED0-47BF-AFD1-8B3BADFFFCE2}">
      <dsp:nvSpPr>
        <dsp:cNvPr id="0" name=""/>
        <dsp:cNvSpPr/>
      </dsp:nvSpPr>
      <dsp:spPr>
        <a:xfrm>
          <a:off x="0" y="2668525"/>
          <a:ext cx="5980170" cy="1334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 computer based information systems are required for supporting the managers at each level of the organization to ensure that strategic planning and execution of the overall business success is completed</a:t>
          </a:r>
        </a:p>
      </dsp:txBody>
      <dsp:txXfrm>
        <a:off x="0" y="2668525"/>
        <a:ext cx="5980170" cy="1334262"/>
      </dsp:txXfrm>
    </dsp:sp>
    <dsp:sp modelId="{35A29D32-728B-4E92-B74B-29983CFD78F2}">
      <dsp:nvSpPr>
        <dsp:cNvPr id="0" name=""/>
        <dsp:cNvSpPr/>
      </dsp:nvSpPr>
      <dsp:spPr>
        <a:xfrm>
          <a:off x="0" y="4002787"/>
          <a:ext cx="5980170" cy="0"/>
        </a:xfrm>
        <a:prstGeom prst="line">
          <a:avLst/>
        </a:prstGeom>
        <a:solidFill>
          <a:schemeClr val="accent2">
            <a:hueOff val="1503683"/>
            <a:satOff val="-8710"/>
            <a:lumOff val="10195"/>
            <a:alphaOff val="0"/>
          </a:schemeClr>
        </a:solidFill>
        <a:ln w="12700" cap="flat" cmpd="sng" algn="ctr">
          <a:solidFill>
            <a:schemeClr val="accent2">
              <a:hueOff val="1503683"/>
              <a:satOff val="-8710"/>
              <a:lumOff val="101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D0569B-F91F-450D-820A-74107AB86162}">
      <dsp:nvSpPr>
        <dsp:cNvPr id="0" name=""/>
        <dsp:cNvSpPr/>
      </dsp:nvSpPr>
      <dsp:spPr>
        <a:xfrm>
          <a:off x="0" y="4002787"/>
          <a:ext cx="5980170" cy="13342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kern="1200"/>
            <a:t>The consideration of a knowledge management system can be termed as highly beneficial for this particular level of management to improve organizational agility as well as faster decision making process</a:t>
          </a:r>
        </a:p>
      </dsp:txBody>
      <dsp:txXfrm>
        <a:off x="0" y="4002787"/>
        <a:ext cx="5980170" cy="133426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2BF36D-893B-4EFC-BCA4-15D6D7A70804}">
      <dsp:nvSpPr>
        <dsp:cNvPr id="0" name=""/>
        <dsp:cNvSpPr/>
      </dsp:nvSpPr>
      <dsp:spPr>
        <a:xfrm>
          <a:off x="0" y="2605"/>
          <a:ext cx="598017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E623D3-FBF6-458E-A285-D080EE8CAF08}">
      <dsp:nvSpPr>
        <dsp:cNvPr id="0" name=""/>
        <dsp:cNvSpPr/>
      </dsp:nvSpPr>
      <dsp:spPr>
        <a:xfrm>
          <a:off x="0" y="2605"/>
          <a:ext cx="5980170" cy="1777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GOFWAN, H.</a:t>
          </a:r>
        </a:p>
      </dsp:txBody>
      <dsp:txXfrm>
        <a:off x="0" y="2605"/>
        <a:ext cx="5980170" cy="1777279"/>
      </dsp:txXfrm>
    </dsp:sp>
    <dsp:sp modelId="{45DD4C04-1C09-41BA-90C9-A62094020286}">
      <dsp:nvSpPr>
        <dsp:cNvPr id="0" name=""/>
        <dsp:cNvSpPr/>
      </dsp:nvSpPr>
      <dsp:spPr>
        <a:xfrm>
          <a:off x="0" y="1779885"/>
          <a:ext cx="5980170" cy="0"/>
        </a:xfrm>
        <a:prstGeom prst="line">
          <a:avLst/>
        </a:prstGeom>
        <a:solidFill>
          <a:schemeClr val="accent2">
            <a:hueOff val="751842"/>
            <a:satOff val="-4355"/>
            <a:lumOff val="5097"/>
            <a:alphaOff val="0"/>
          </a:schemeClr>
        </a:solidFill>
        <a:ln w="12700" cap="flat" cmpd="sng" algn="ctr">
          <a:solidFill>
            <a:schemeClr val="accent2">
              <a:hueOff val="751842"/>
              <a:satOff val="-4355"/>
              <a:lumOff val="509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ADAA52-F872-4A83-8D35-05133BE1085C}">
      <dsp:nvSpPr>
        <dsp:cNvPr id="0" name=""/>
        <dsp:cNvSpPr/>
      </dsp:nvSpPr>
      <dsp:spPr>
        <a:xfrm>
          <a:off x="0" y="1779885"/>
          <a:ext cx="5980170" cy="1777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Effect of accounting information system on financial performance of firms: A review of literature</a:t>
          </a:r>
        </a:p>
      </dsp:txBody>
      <dsp:txXfrm>
        <a:off x="0" y="1779885"/>
        <a:ext cx="5980170" cy="1777279"/>
      </dsp:txXfrm>
    </dsp:sp>
    <dsp:sp modelId="{946F0FE4-B4C9-4929-A120-B5BEE2256610}">
      <dsp:nvSpPr>
        <dsp:cNvPr id="0" name=""/>
        <dsp:cNvSpPr/>
      </dsp:nvSpPr>
      <dsp:spPr>
        <a:xfrm>
          <a:off x="0" y="3557164"/>
          <a:ext cx="5980170" cy="0"/>
        </a:xfrm>
        <a:prstGeom prst="line">
          <a:avLst/>
        </a:prstGeom>
        <a:solidFill>
          <a:schemeClr val="accent2">
            <a:hueOff val="1503683"/>
            <a:satOff val="-8710"/>
            <a:lumOff val="10195"/>
            <a:alphaOff val="0"/>
          </a:schemeClr>
        </a:solidFill>
        <a:ln w="12700" cap="flat" cmpd="sng" algn="ctr">
          <a:solidFill>
            <a:schemeClr val="accent2">
              <a:hueOff val="1503683"/>
              <a:satOff val="-8710"/>
              <a:lumOff val="101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E1A28CC-5474-4356-AE5B-FC09FABA2D1D}">
      <dsp:nvSpPr>
        <dsp:cNvPr id="0" name=""/>
        <dsp:cNvSpPr/>
      </dsp:nvSpPr>
      <dsp:spPr>
        <a:xfrm>
          <a:off x="0" y="3557164"/>
          <a:ext cx="5980170" cy="17772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DEPARTMENT OF ACCOUNTING -2nd Departmental Seminar Series with the Theme–History of Accounting Thoughts: A Methodological Approach</a:t>
          </a:r>
        </a:p>
      </dsp:txBody>
      <dsp:txXfrm>
        <a:off x="0" y="3557164"/>
        <a:ext cx="5980170" cy="177727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8/3/2022</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26522264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8/3/2022</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8382451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8/3/2022</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590529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8/3/2022</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11162696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8/3/2022</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806754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8/3/2022</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1359065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8/3/2022</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3273583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8/3/2022</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7968371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8/3/2022</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30627936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8/3/2022</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32601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8/3/2022</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8188166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8/3/2022</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18336381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57F6E-C6B0-47A1-9702-E6BD2F3ADAF3}"/>
              </a:ext>
            </a:extLst>
          </p:cNvPr>
          <p:cNvSpPr>
            <a:spLocks noGrp="1"/>
          </p:cNvSpPr>
          <p:nvPr>
            <p:ph type="ctrTitle"/>
          </p:nvPr>
        </p:nvSpPr>
        <p:spPr/>
        <p:txBody>
          <a:bodyPr/>
          <a:lstStyle/>
          <a:p>
            <a:r>
              <a:rPr lang="en-US" dirty="0"/>
              <a:t>End of Term Assessment BMSW 5106 Presentation</a:t>
            </a:r>
            <a:endParaRPr lang="en-GB" dirty="0"/>
          </a:p>
        </p:txBody>
      </p:sp>
      <p:sp>
        <p:nvSpPr>
          <p:cNvPr id="4" name="Rectangle 1">
            <a:extLst>
              <a:ext uri="{FF2B5EF4-FFF2-40B4-BE49-F238E27FC236}">
                <a16:creationId xmlns:a16="http://schemas.microsoft.com/office/drawing/2014/main" id="{D4A32309-C3AB-4E73-A1AD-74055962041C}"/>
              </a:ext>
            </a:extLst>
          </p:cNvPr>
          <p:cNvSpPr>
            <a:spLocks noGrp="1" noChangeArrowheads="1"/>
          </p:cNvSpPr>
          <p:nvPr>
            <p:ph type="subTitle" idx="1"/>
          </p:nvPr>
        </p:nvSpPr>
        <p:spPr bwMode="auto">
          <a:xfrm>
            <a:off x="1517904" y="5104692"/>
            <a:ext cx="5923416"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solidFill>
                  <a:srgbClr val="4472C4"/>
                </a:solidFill>
                <a:effectLst/>
                <a:latin typeface="Arial" panose="020B0604020202020204" pitchFamily="34" charset="0"/>
                <a:ea typeface="Times New Roman" panose="02020603050405020304" pitchFamily="18" charset="0"/>
                <a:cs typeface="Arial" panose="020B0604020202020204" pitchFamily="34" charset="0"/>
              </a:rPr>
              <a:t>Carmen Liliana Dinca student id: 1919499</a:t>
            </a:r>
            <a:endParaRPr kumimoji="0" lang="en-US" altLang="en-US"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29918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Freeform: Shape 12">
            <a:extLst>
              <a:ext uri="{FF2B5EF4-FFF2-40B4-BE49-F238E27FC236}">
                <a16:creationId xmlns:a16="http://schemas.microsoft.com/office/drawing/2014/main" id="{A8DDC302-DBEC-4742-B54B-5E9AAFE969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430001" cy="6858000"/>
          </a:xfrm>
          <a:custGeom>
            <a:avLst/>
            <a:gdLst>
              <a:gd name="connsiteX0" fmla="*/ 0 w 11430001"/>
              <a:gd name="connsiteY0" fmla="*/ 0 h 6858000"/>
              <a:gd name="connsiteX1" fmla="*/ 5330522 w 11430001"/>
              <a:gd name="connsiteY1" fmla="*/ 0 h 6858000"/>
              <a:gd name="connsiteX2" fmla="*/ 5334002 w 11430001"/>
              <a:gd name="connsiteY2" fmla="*/ 0 h 6858000"/>
              <a:gd name="connsiteX3" fmla="*/ 5334002 w 11430001"/>
              <a:gd name="connsiteY3" fmla="*/ 762270 h 6858000"/>
              <a:gd name="connsiteX4" fmla="*/ 11430001 w 11430001"/>
              <a:gd name="connsiteY4" fmla="*/ 762270 h 6858000"/>
              <a:gd name="connsiteX5" fmla="*/ 11430001 w 11430001"/>
              <a:gd name="connsiteY5" fmla="*/ 6094807 h 6858000"/>
              <a:gd name="connsiteX6" fmla="*/ 5330522 w 11430001"/>
              <a:gd name="connsiteY6" fmla="*/ 6094807 h 6858000"/>
              <a:gd name="connsiteX7" fmla="*/ 5330522 w 11430001"/>
              <a:gd name="connsiteY7" fmla="*/ 6858000 h 6858000"/>
              <a:gd name="connsiteX8" fmla="*/ 0 w 11430001"/>
              <a:gd name="connsiteY8" fmla="*/ 6858000 h 6858000"/>
              <a:gd name="connsiteX9" fmla="*/ 0 w 11430001"/>
              <a:gd name="connsiteY9" fmla="*/ 609480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30001" h="6858000">
                <a:moveTo>
                  <a:pt x="0" y="0"/>
                </a:moveTo>
                <a:lnTo>
                  <a:pt x="5330522" y="0"/>
                </a:lnTo>
                <a:lnTo>
                  <a:pt x="5334002" y="0"/>
                </a:lnTo>
                <a:lnTo>
                  <a:pt x="5334002" y="762270"/>
                </a:lnTo>
                <a:lnTo>
                  <a:pt x="11430001" y="762270"/>
                </a:lnTo>
                <a:lnTo>
                  <a:pt x="11430001" y="6094807"/>
                </a:lnTo>
                <a:lnTo>
                  <a:pt x="5330522" y="6094807"/>
                </a:lnTo>
                <a:lnTo>
                  <a:pt x="5330522" y="6858000"/>
                </a:lnTo>
                <a:lnTo>
                  <a:pt x="0" y="6858000"/>
                </a:lnTo>
                <a:lnTo>
                  <a:pt x="0" y="6094807"/>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cNvSpPr>
            <a:spLocks noGrp="1"/>
          </p:cNvSpPr>
          <p:nvPr>
            <p:ph type="ctrTitle"/>
          </p:nvPr>
        </p:nvSpPr>
        <p:spPr>
          <a:xfrm>
            <a:off x="6082616" y="1517904"/>
            <a:ext cx="4579288" cy="2796945"/>
          </a:xfrm>
        </p:spPr>
        <p:txBody>
          <a:bodyPr>
            <a:normAutofit fontScale="90000"/>
          </a:bodyPr>
          <a:lstStyle/>
          <a:p>
            <a:pPr algn="l"/>
            <a:r>
              <a:rPr lang="en-US" dirty="0"/>
              <a:t>Table of Contents</a:t>
            </a:r>
            <a:br>
              <a:rPr lang="en-US" dirty="0"/>
            </a:br>
            <a:r>
              <a:rPr lang="en-US" sz="2400" dirty="0"/>
              <a:t>Slide 3-9 Case study</a:t>
            </a:r>
            <a:br>
              <a:rPr lang="en-US" sz="2400" dirty="0"/>
            </a:br>
            <a:r>
              <a:rPr lang="en-US" sz="2400" dirty="0"/>
              <a:t>Slide 10-14 Information Systems</a:t>
            </a:r>
            <a:br>
              <a:rPr lang="en-US" sz="2400" dirty="0"/>
            </a:br>
            <a:r>
              <a:rPr lang="en-US" sz="2400" dirty="0"/>
              <a:t>Slide 15 Reference</a:t>
            </a:r>
            <a:endParaRPr lang="en-US" dirty="0"/>
          </a:p>
        </p:txBody>
      </p:sp>
      <p:pic>
        <p:nvPicPr>
          <p:cNvPr id="3" name="Picture 2">
            <a:extLst>
              <a:ext uri="{FF2B5EF4-FFF2-40B4-BE49-F238E27FC236}">
                <a16:creationId xmlns:a16="http://schemas.microsoft.com/office/drawing/2014/main" id="{0CD252CC-540E-5B71-417F-BD910EF43C2E}"/>
              </a:ext>
            </a:extLst>
          </p:cNvPr>
          <p:cNvPicPr>
            <a:picLocks noChangeAspect="1"/>
          </p:cNvPicPr>
          <p:nvPr/>
        </p:nvPicPr>
        <p:blipFill rotWithShape="1">
          <a:blip r:embed="rId2"/>
          <a:srcRect l="9264" r="20822" b="1"/>
          <a:stretch/>
        </p:blipFill>
        <p:spPr>
          <a:xfrm>
            <a:off x="20" y="758953"/>
            <a:ext cx="5327883" cy="5335854"/>
          </a:xfrm>
          <a:prstGeom prst="rect">
            <a:avLst/>
          </a:prstGeom>
        </p:spPr>
      </p:pic>
    </p:spTree>
    <p:extLst>
      <p:ext uri="{BB962C8B-B14F-4D97-AF65-F5344CB8AC3E}">
        <p14:creationId xmlns:p14="http://schemas.microsoft.com/office/powerpoint/2010/main" val="31454482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05B437B7-8977-4FCB-A046-84E7F8E294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30001" cy="6168789"/>
          </a:xfrm>
          <a:custGeom>
            <a:avLst/>
            <a:gdLst>
              <a:gd name="connsiteX0" fmla="*/ 0 w 11430001"/>
              <a:gd name="connsiteY0" fmla="*/ 0 h 6168789"/>
              <a:gd name="connsiteX1" fmla="*/ 5334002 w 11430001"/>
              <a:gd name="connsiteY1" fmla="*/ 0 h 6168789"/>
              <a:gd name="connsiteX2" fmla="*/ 5334002 w 11430001"/>
              <a:gd name="connsiteY2" fmla="*/ 771523 h 6168789"/>
              <a:gd name="connsiteX3" fmla="*/ 11430001 w 11430001"/>
              <a:gd name="connsiteY3" fmla="*/ 771523 h 6168789"/>
              <a:gd name="connsiteX4" fmla="*/ 11430001 w 11430001"/>
              <a:gd name="connsiteY4" fmla="*/ 6168789 h 6168789"/>
              <a:gd name="connsiteX5" fmla="*/ 0 w 11430001"/>
              <a:gd name="connsiteY5" fmla="*/ 6168789 h 616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30001" h="6168789">
                <a:moveTo>
                  <a:pt x="0" y="0"/>
                </a:moveTo>
                <a:lnTo>
                  <a:pt x="5334002" y="0"/>
                </a:lnTo>
                <a:lnTo>
                  <a:pt x="5334002" y="771523"/>
                </a:lnTo>
                <a:lnTo>
                  <a:pt x="11430001" y="771523"/>
                </a:lnTo>
                <a:lnTo>
                  <a:pt x="11430001" y="6168789"/>
                </a:lnTo>
                <a:lnTo>
                  <a:pt x="0" y="6168789"/>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cNvSpPr>
            <a:spLocks noGrp="1"/>
          </p:cNvSpPr>
          <p:nvPr>
            <p:ph type="ctrTitle"/>
          </p:nvPr>
        </p:nvSpPr>
        <p:spPr>
          <a:xfrm>
            <a:off x="6082616" y="1517904"/>
            <a:ext cx="4579288" cy="2796945"/>
          </a:xfrm>
        </p:spPr>
        <p:txBody>
          <a:bodyPr>
            <a:normAutofit/>
          </a:bodyPr>
          <a:lstStyle/>
          <a:p>
            <a:pPr algn="l"/>
            <a:r>
              <a:rPr lang="en-US" dirty="0"/>
              <a:t>1. Part 1: Case Study</a:t>
            </a:r>
          </a:p>
        </p:txBody>
      </p:sp>
      <p:pic>
        <p:nvPicPr>
          <p:cNvPr id="7" name="Graphic 6" descr="Research">
            <a:extLst>
              <a:ext uri="{FF2B5EF4-FFF2-40B4-BE49-F238E27FC236}">
                <a16:creationId xmlns:a16="http://schemas.microsoft.com/office/drawing/2014/main" id="{E71F952F-A76C-B525-0D4D-CB88C70FF7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8615" y="1137236"/>
            <a:ext cx="4579288" cy="4579288"/>
          </a:xfrm>
          <a:prstGeom prst="rect">
            <a:avLst/>
          </a:prstGeom>
        </p:spPr>
      </p:pic>
    </p:spTree>
    <p:extLst>
      <p:ext uri="{BB962C8B-B14F-4D97-AF65-F5344CB8AC3E}">
        <p14:creationId xmlns:p14="http://schemas.microsoft.com/office/powerpoint/2010/main" val="19790045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cNvSpPr>
            <a:spLocks noGrp="1"/>
          </p:cNvSpPr>
          <p:nvPr>
            <p:ph type="ctrTitle"/>
          </p:nvPr>
        </p:nvSpPr>
        <p:spPr>
          <a:xfrm>
            <a:off x="762000" y="779915"/>
            <a:ext cx="3908996" cy="5337050"/>
          </a:xfrm>
        </p:spPr>
        <p:txBody>
          <a:bodyPr anchor="ctr">
            <a:normAutofit/>
          </a:bodyPr>
          <a:lstStyle/>
          <a:p>
            <a:r>
              <a:rPr lang="en-US" sz="2900" dirty="0"/>
              <a:t>1.1 Description of the Overall Approach adopted by American Airlines for incorporating the basic Competitive Strategies of Cost Leadership and Product Differentiation</a:t>
            </a:r>
          </a:p>
        </p:txBody>
      </p:sp>
      <p:graphicFrame>
        <p:nvGraphicFramePr>
          <p:cNvPr id="6" name="Content Placeholder">
            <a:extLst>
              <a:ext uri="{FF2B5EF4-FFF2-40B4-BE49-F238E27FC236}">
                <a16:creationId xmlns:a16="http://schemas.microsoft.com/office/drawing/2014/main" id="{E0B6DC65-858F-4EBA-C207-AF5B213252EE}"/>
              </a:ext>
            </a:extLst>
          </p:cNvPr>
          <p:cNvGraphicFramePr>
            <a:graphicFrameLocks noGrp="1"/>
          </p:cNvGraphicFramePr>
          <p:nvPr>
            <p:ph idx="1"/>
            <p:extLst>
              <p:ext uri="{D42A27DB-BD31-4B8C-83A1-F6EECF244321}">
                <p14:modId xmlns:p14="http://schemas.microsoft.com/office/powerpoint/2010/main" val="1753300105"/>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573549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cNvSpPr>
            <a:spLocks noGrp="1"/>
          </p:cNvSpPr>
          <p:nvPr>
            <p:ph type="ctrTitle"/>
          </p:nvPr>
        </p:nvSpPr>
        <p:spPr>
          <a:xfrm>
            <a:off x="762000" y="779915"/>
            <a:ext cx="3908996" cy="5337050"/>
          </a:xfrm>
        </p:spPr>
        <p:txBody>
          <a:bodyPr anchor="ctr">
            <a:normAutofit/>
          </a:bodyPr>
          <a:lstStyle/>
          <a:p>
            <a:r>
              <a:rPr lang="en-US" sz="2900" dirty="0"/>
              <a:t>1.1 Description of the Overall Approach adopted by American Airlines for incorporating the basic Competitive Strategies of Cost Leadership and Product Differentiation</a:t>
            </a:r>
          </a:p>
        </p:txBody>
      </p:sp>
      <p:graphicFrame>
        <p:nvGraphicFramePr>
          <p:cNvPr id="6" name="Content Placeholder">
            <a:extLst>
              <a:ext uri="{FF2B5EF4-FFF2-40B4-BE49-F238E27FC236}">
                <a16:creationId xmlns:a16="http://schemas.microsoft.com/office/drawing/2014/main" id="{E9589EF2-5E89-D635-900B-19EC3EED5B8C}"/>
              </a:ext>
            </a:extLst>
          </p:cNvPr>
          <p:cNvGraphicFramePr>
            <a:graphicFrameLocks noGrp="1"/>
          </p:cNvGraphicFramePr>
          <p:nvPr>
            <p:ph idx="1"/>
            <p:extLst>
              <p:ext uri="{D42A27DB-BD31-4B8C-83A1-F6EECF244321}">
                <p14:modId xmlns:p14="http://schemas.microsoft.com/office/powerpoint/2010/main" val="3742398320"/>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989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cNvSpPr>
            <a:spLocks noGrp="1"/>
          </p:cNvSpPr>
          <p:nvPr>
            <p:ph type="ctrTitle"/>
          </p:nvPr>
        </p:nvSpPr>
        <p:spPr>
          <a:xfrm>
            <a:off x="762000" y="779915"/>
            <a:ext cx="3908996" cy="5337050"/>
          </a:xfrm>
        </p:spPr>
        <p:txBody>
          <a:bodyPr anchor="ctr">
            <a:normAutofit/>
          </a:bodyPr>
          <a:lstStyle/>
          <a:p>
            <a:r>
              <a:rPr lang="en-US" dirty="0"/>
              <a:t>1.2 SABRE providing American Airlines with a Competitive Advantage</a:t>
            </a:r>
          </a:p>
        </p:txBody>
      </p:sp>
      <p:graphicFrame>
        <p:nvGraphicFramePr>
          <p:cNvPr id="6" name="Content Placeholder">
            <a:extLst>
              <a:ext uri="{FF2B5EF4-FFF2-40B4-BE49-F238E27FC236}">
                <a16:creationId xmlns:a16="http://schemas.microsoft.com/office/drawing/2014/main" id="{EDAFE285-6956-6976-48C3-3E746981191C}"/>
              </a:ext>
            </a:extLst>
          </p:cNvPr>
          <p:cNvGraphicFramePr>
            <a:graphicFrameLocks noGrp="1"/>
          </p:cNvGraphicFramePr>
          <p:nvPr>
            <p:ph idx="1"/>
            <p:extLst>
              <p:ext uri="{D42A27DB-BD31-4B8C-83A1-F6EECF244321}">
                <p14:modId xmlns:p14="http://schemas.microsoft.com/office/powerpoint/2010/main" val="655785860"/>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33544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cNvSpPr>
            <a:spLocks noGrp="1"/>
          </p:cNvSpPr>
          <p:nvPr>
            <p:ph type="ctrTitle"/>
          </p:nvPr>
        </p:nvSpPr>
        <p:spPr>
          <a:xfrm>
            <a:off x="762000" y="779915"/>
            <a:ext cx="3908996" cy="5337050"/>
          </a:xfrm>
        </p:spPr>
        <p:txBody>
          <a:bodyPr anchor="ctr">
            <a:normAutofit/>
          </a:bodyPr>
          <a:lstStyle/>
          <a:p>
            <a:r>
              <a:rPr lang="en-US" dirty="0"/>
              <a:t>1.2 SABRE providing American Airlines with a Competitive Advantage</a:t>
            </a:r>
          </a:p>
        </p:txBody>
      </p:sp>
      <p:graphicFrame>
        <p:nvGraphicFramePr>
          <p:cNvPr id="6" name="Content Placeholder">
            <a:extLst>
              <a:ext uri="{FF2B5EF4-FFF2-40B4-BE49-F238E27FC236}">
                <a16:creationId xmlns:a16="http://schemas.microsoft.com/office/drawing/2014/main" id="{C5985E0D-3DF1-6729-8A5A-070BCB61D673}"/>
              </a:ext>
            </a:extLst>
          </p:cNvPr>
          <p:cNvGraphicFramePr>
            <a:graphicFrameLocks noGrp="1"/>
          </p:cNvGraphicFramePr>
          <p:nvPr>
            <p:ph idx="1"/>
            <p:extLst>
              <p:ext uri="{D42A27DB-BD31-4B8C-83A1-F6EECF244321}">
                <p14:modId xmlns:p14="http://schemas.microsoft.com/office/powerpoint/2010/main" val="3085816480"/>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483570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cNvSpPr>
            <a:spLocks noGrp="1"/>
          </p:cNvSpPr>
          <p:nvPr>
            <p:ph type="ctrTitle"/>
          </p:nvPr>
        </p:nvSpPr>
        <p:spPr>
          <a:xfrm>
            <a:off x="762000" y="779915"/>
            <a:ext cx="3908996" cy="5337050"/>
          </a:xfrm>
        </p:spPr>
        <p:txBody>
          <a:bodyPr anchor="ctr">
            <a:normAutofit/>
          </a:bodyPr>
          <a:lstStyle/>
          <a:p>
            <a:r>
              <a:rPr lang="en-US" sz="3600" dirty="0"/>
              <a:t>1.3 Factors playing a part in the Erosion of the Organizational Lead over the Competitors and the Reaction of the Company</a:t>
            </a:r>
          </a:p>
        </p:txBody>
      </p:sp>
      <p:graphicFrame>
        <p:nvGraphicFramePr>
          <p:cNvPr id="6" name="Content Placeholder">
            <a:extLst>
              <a:ext uri="{FF2B5EF4-FFF2-40B4-BE49-F238E27FC236}">
                <a16:creationId xmlns:a16="http://schemas.microsoft.com/office/drawing/2014/main" id="{841AD67F-9E55-8A50-5DD5-19D4FFA5BB5F}"/>
              </a:ext>
            </a:extLst>
          </p:cNvPr>
          <p:cNvGraphicFramePr>
            <a:graphicFrameLocks noGrp="1"/>
          </p:cNvGraphicFramePr>
          <p:nvPr>
            <p:ph idx="1"/>
            <p:extLst>
              <p:ext uri="{D42A27DB-BD31-4B8C-83A1-F6EECF244321}">
                <p14:modId xmlns:p14="http://schemas.microsoft.com/office/powerpoint/2010/main" val="871294586"/>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2723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DB667490-DB81-488B-B0E9-A2D13C48B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cNvSpPr>
            <a:spLocks noGrp="1"/>
          </p:cNvSpPr>
          <p:nvPr>
            <p:ph type="ctrTitle"/>
          </p:nvPr>
        </p:nvSpPr>
        <p:spPr>
          <a:xfrm>
            <a:off x="1517904" y="1517903"/>
            <a:ext cx="4512858" cy="1345115"/>
          </a:xfrm>
        </p:spPr>
        <p:txBody>
          <a:bodyPr>
            <a:normAutofit/>
          </a:bodyPr>
          <a:lstStyle/>
          <a:p>
            <a:r>
              <a:rPr lang="en-US" sz="2000" dirty="0"/>
              <a:t>1.3 Factors playing a part in the Erosion of the Organizational Lead over the Competitors and the Reaction of the Company</a:t>
            </a:r>
          </a:p>
        </p:txBody>
      </p:sp>
      <p:sp>
        <p:nvSpPr>
          <p:cNvPr id="3" name="Content Placeholder"/>
          <p:cNvSpPr>
            <a:spLocks noGrp="1"/>
          </p:cNvSpPr>
          <p:nvPr>
            <p:ph idx="1"/>
          </p:nvPr>
        </p:nvSpPr>
        <p:spPr>
          <a:xfrm>
            <a:off x="1517904" y="2970222"/>
            <a:ext cx="4512857" cy="3128825"/>
          </a:xfrm>
        </p:spPr>
        <p:txBody>
          <a:bodyPr>
            <a:normAutofit/>
          </a:bodyPr>
          <a:lstStyle/>
          <a:p>
            <a:pPr lvl="0">
              <a:lnSpc>
                <a:spcPct val="95000"/>
              </a:lnSpc>
            </a:pPr>
            <a:r>
              <a:rPr lang="en-US" dirty="0"/>
              <a:t>The organizational management has reacted subsequently on the issues and factors for ensuring that they are able to get back their position through the involvement of SABRE</a:t>
            </a:r>
          </a:p>
        </p:txBody>
      </p:sp>
      <p:pic>
        <p:nvPicPr>
          <p:cNvPr id="8" name="Graphic 7" descr="Hierarchy">
            <a:extLst>
              <a:ext uri="{FF2B5EF4-FFF2-40B4-BE49-F238E27FC236}">
                <a16:creationId xmlns:a16="http://schemas.microsoft.com/office/drawing/2014/main" id="{CE77B49A-7638-F935-E011-CD3BE80FAF5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57999" y="1888689"/>
            <a:ext cx="3839571" cy="3839571"/>
          </a:xfrm>
          <a:prstGeom prst="rect">
            <a:avLst/>
          </a:prstGeom>
        </p:spPr>
      </p:pic>
    </p:spTree>
    <p:extLst>
      <p:ext uri="{BB962C8B-B14F-4D97-AF65-F5344CB8AC3E}">
        <p14:creationId xmlns:p14="http://schemas.microsoft.com/office/powerpoint/2010/main" val="9153286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45BA4C-9B54-4496-821F-9E0985CA9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5E1BB9D-FAFF-4C3E-9E44-13F8FBABCD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Freeform: Shape 13">
            <a:extLst>
              <a:ext uri="{FF2B5EF4-FFF2-40B4-BE49-F238E27FC236}">
                <a16:creationId xmlns:a16="http://schemas.microsoft.com/office/drawing/2014/main" id="{05B437B7-8977-4FCB-A046-84E7F8E294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30001" cy="6168789"/>
          </a:xfrm>
          <a:custGeom>
            <a:avLst/>
            <a:gdLst>
              <a:gd name="connsiteX0" fmla="*/ 0 w 11430001"/>
              <a:gd name="connsiteY0" fmla="*/ 0 h 6168789"/>
              <a:gd name="connsiteX1" fmla="*/ 5334002 w 11430001"/>
              <a:gd name="connsiteY1" fmla="*/ 0 h 6168789"/>
              <a:gd name="connsiteX2" fmla="*/ 5334002 w 11430001"/>
              <a:gd name="connsiteY2" fmla="*/ 771523 h 6168789"/>
              <a:gd name="connsiteX3" fmla="*/ 11430001 w 11430001"/>
              <a:gd name="connsiteY3" fmla="*/ 771523 h 6168789"/>
              <a:gd name="connsiteX4" fmla="*/ 11430001 w 11430001"/>
              <a:gd name="connsiteY4" fmla="*/ 6168789 h 6168789"/>
              <a:gd name="connsiteX5" fmla="*/ 0 w 11430001"/>
              <a:gd name="connsiteY5" fmla="*/ 6168789 h 616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30001" h="6168789">
                <a:moveTo>
                  <a:pt x="0" y="0"/>
                </a:moveTo>
                <a:lnTo>
                  <a:pt x="5334002" y="0"/>
                </a:lnTo>
                <a:lnTo>
                  <a:pt x="5334002" y="771523"/>
                </a:lnTo>
                <a:lnTo>
                  <a:pt x="11430001" y="771523"/>
                </a:lnTo>
                <a:lnTo>
                  <a:pt x="11430001" y="6168789"/>
                </a:lnTo>
                <a:lnTo>
                  <a:pt x="0" y="6168789"/>
                </a:lnTo>
                <a:close/>
              </a:path>
            </a:pathLst>
          </a:custGeom>
          <a:ln w="762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cNvSpPr>
            <a:spLocks noGrp="1"/>
          </p:cNvSpPr>
          <p:nvPr>
            <p:ph type="ctrTitle"/>
          </p:nvPr>
        </p:nvSpPr>
        <p:spPr>
          <a:xfrm>
            <a:off x="6082616" y="1517904"/>
            <a:ext cx="4579288" cy="2796945"/>
          </a:xfrm>
        </p:spPr>
        <p:txBody>
          <a:bodyPr>
            <a:normAutofit/>
          </a:bodyPr>
          <a:lstStyle/>
          <a:p>
            <a:pPr algn="l"/>
            <a:r>
              <a:rPr lang="en-US" dirty="0"/>
              <a:t>2. Part 2: Information Systems</a:t>
            </a:r>
          </a:p>
        </p:txBody>
      </p:sp>
      <p:pic>
        <p:nvPicPr>
          <p:cNvPr id="7" name="Graphic 6" descr="Programmer">
            <a:extLst>
              <a:ext uri="{FF2B5EF4-FFF2-40B4-BE49-F238E27FC236}">
                <a16:creationId xmlns:a16="http://schemas.microsoft.com/office/drawing/2014/main" id="{0DEFF3BA-D762-23E4-0EAE-5693CDC8818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8615" y="1137236"/>
            <a:ext cx="4579288" cy="4579288"/>
          </a:xfrm>
          <a:prstGeom prst="rect">
            <a:avLst/>
          </a:prstGeom>
        </p:spPr>
      </p:pic>
    </p:spTree>
    <p:extLst>
      <p:ext uri="{BB962C8B-B14F-4D97-AF65-F5344CB8AC3E}">
        <p14:creationId xmlns:p14="http://schemas.microsoft.com/office/powerpoint/2010/main" val="28909204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cNvSpPr>
            <a:spLocks noGrp="1"/>
          </p:cNvSpPr>
          <p:nvPr>
            <p:ph type="ctrTitle"/>
          </p:nvPr>
        </p:nvSpPr>
        <p:spPr>
          <a:xfrm>
            <a:off x="762000" y="779915"/>
            <a:ext cx="3908996" cy="5337050"/>
          </a:xfrm>
        </p:spPr>
        <p:txBody>
          <a:bodyPr anchor="ctr">
            <a:normAutofit/>
          </a:bodyPr>
          <a:lstStyle/>
          <a:p>
            <a:r>
              <a:rPr lang="en-US" dirty="0"/>
              <a:t>2.1 Definition of an Information System</a:t>
            </a:r>
          </a:p>
        </p:txBody>
      </p:sp>
      <p:graphicFrame>
        <p:nvGraphicFramePr>
          <p:cNvPr id="6" name="Content Placeholder">
            <a:extLst>
              <a:ext uri="{FF2B5EF4-FFF2-40B4-BE49-F238E27FC236}">
                <a16:creationId xmlns:a16="http://schemas.microsoft.com/office/drawing/2014/main" id="{3C89717C-B53D-9303-FAEA-83C922F161D7}"/>
              </a:ext>
            </a:extLst>
          </p:cNvPr>
          <p:cNvGraphicFramePr>
            <a:graphicFrameLocks noGrp="1"/>
          </p:cNvGraphicFramePr>
          <p:nvPr>
            <p:ph idx="1"/>
            <p:extLst>
              <p:ext uri="{D42A27DB-BD31-4B8C-83A1-F6EECF244321}">
                <p14:modId xmlns:p14="http://schemas.microsoft.com/office/powerpoint/2010/main" val="2850541666"/>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01664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cNvSpPr>
            <a:spLocks noGrp="1"/>
          </p:cNvSpPr>
          <p:nvPr>
            <p:ph type="ctrTitle"/>
          </p:nvPr>
        </p:nvSpPr>
        <p:spPr>
          <a:xfrm>
            <a:off x="762000" y="779915"/>
            <a:ext cx="3908996" cy="5337050"/>
          </a:xfrm>
        </p:spPr>
        <p:txBody>
          <a:bodyPr anchor="ctr">
            <a:normAutofit/>
          </a:bodyPr>
          <a:lstStyle/>
          <a:p>
            <a:r>
              <a:rPr lang="en-US" sz="3900" dirty="0"/>
              <a:t>2.2 Description of the Categories of Computer based Information System with Business Examples</a:t>
            </a:r>
          </a:p>
        </p:txBody>
      </p:sp>
      <p:graphicFrame>
        <p:nvGraphicFramePr>
          <p:cNvPr id="6" name="Content Placeholder">
            <a:extLst>
              <a:ext uri="{FF2B5EF4-FFF2-40B4-BE49-F238E27FC236}">
                <a16:creationId xmlns:a16="http://schemas.microsoft.com/office/drawing/2014/main" id="{83B22BEB-FAF8-6881-52B0-3CAE450E4560}"/>
              </a:ext>
            </a:extLst>
          </p:cNvPr>
          <p:cNvGraphicFramePr>
            <a:graphicFrameLocks noGrp="1"/>
          </p:cNvGraphicFramePr>
          <p:nvPr>
            <p:ph idx="1"/>
            <p:extLst>
              <p:ext uri="{D42A27DB-BD31-4B8C-83A1-F6EECF244321}">
                <p14:modId xmlns:p14="http://schemas.microsoft.com/office/powerpoint/2010/main" val="2910820080"/>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87630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cNvSpPr>
            <a:spLocks noGrp="1"/>
          </p:cNvSpPr>
          <p:nvPr>
            <p:ph type="ctrTitle"/>
          </p:nvPr>
        </p:nvSpPr>
        <p:spPr>
          <a:xfrm>
            <a:off x="762000" y="779915"/>
            <a:ext cx="3908996" cy="5337050"/>
          </a:xfrm>
        </p:spPr>
        <p:txBody>
          <a:bodyPr anchor="ctr">
            <a:normAutofit/>
          </a:bodyPr>
          <a:lstStyle/>
          <a:p>
            <a:r>
              <a:rPr lang="en-US" sz="3900" dirty="0"/>
              <a:t>2.2 Description of the Categories of Computer based Information System with Business Examples</a:t>
            </a:r>
          </a:p>
        </p:txBody>
      </p:sp>
      <p:graphicFrame>
        <p:nvGraphicFramePr>
          <p:cNvPr id="6" name="Content Placeholder">
            <a:extLst>
              <a:ext uri="{FF2B5EF4-FFF2-40B4-BE49-F238E27FC236}">
                <a16:creationId xmlns:a16="http://schemas.microsoft.com/office/drawing/2014/main" id="{685FF5CB-284D-BEBD-F607-6BFC099B7B75}"/>
              </a:ext>
            </a:extLst>
          </p:cNvPr>
          <p:cNvGraphicFramePr>
            <a:graphicFrameLocks noGrp="1"/>
          </p:cNvGraphicFramePr>
          <p:nvPr>
            <p:ph idx="1"/>
            <p:extLst>
              <p:ext uri="{D42A27DB-BD31-4B8C-83A1-F6EECF244321}">
                <p14:modId xmlns:p14="http://schemas.microsoft.com/office/powerpoint/2010/main" val="3832100230"/>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084546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cNvSpPr>
            <a:spLocks noGrp="1"/>
          </p:cNvSpPr>
          <p:nvPr>
            <p:ph type="ctrTitle"/>
          </p:nvPr>
        </p:nvSpPr>
        <p:spPr>
          <a:xfrm>
            <a:off x="762000" y="779915"/>
            <a:ext cx="3908996" cy="5337050"/>
          </a:xfrm>
        </p:spPr>
        <p:txBody>
          <a:bodyPr anchor="ctr">
            <a:normAutofit/>
          </a:bodyPr>
          <a:lstStyle/>
          <a:p>
            <a:r>
              <a:rPr lang="en-US" sz="3600" dirty="0"/>
              <a:t>2.3 Explanation of the Process of Computer based Information Systems supporting the managers at each level of the Organization</a:t>
            </a:r>
          </a:p>
        </p:txBody>
      </p:sp>
      <p:graphicFrame>
        <p:nvGraphicFramePr>
          <p:cNvPr id="6" name="Content Placeholder">
            <a:extLst>
              <a:ext uri="{FF2B5EF4-FFF2-40B4-BE49-F238E27FC236}">
                <a16:creationId xmlns:a16="http://schemas.microsoft.com/office/drawing/2014/main" id="{2C463243-83BB-74A6-126F-48073FA3E9C7}"/>
              </a:ext>
            </a:extLst>
          </p:cNvPr>
          <p:cNvGraphicFramePr>
            <a:graphicFrameLocks noGrp="1"/>
          </p:cNvGraphicFramePr>
          <p:nvPr>
            <p:ph idx="1"/>
            <p:extLst>
              <p:ext uri="{D42A27DB-BD31-4B8C-83A1-F6EECF244321}">
                <p14:modId xmlns:p14="http://schemas.microsoft.com/office/powerpoint/2010/main" val="3431360798"/>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663645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cNvSpPr>
            <a:spLocks noGrp="1"/>
          </p:cNvSpPr>
          <p:nvPr>
            <p:ph type="ctrTitle"/>
          </p:nvPr>
        </p:nvSpPr>
        <p:spPr>
          <a:xfrm>
            <a:off x="762000" y="779915"/>
            <a:ext cx="3908996" cy="5337050"/>
          </a:xfrm>
        </p:spPr>
        <p:txBody>
          <a:bodyPr anchor="ctr">
            <a:normAutofit/>
          </a:bodyPr>
          <a:lstStyle/>
          <a:p>
            <a:r>
              <a:rPr lang="en-US" dirty="0"/>
              <a:t>References</a:t>
            </a:r>
          </a:p>
        </p:txBody>
      </p:sp>
      <p:graphicFrame>
        <p:nvGraphicFramePr>
          <p:cNvPr id="6" name="Content Placeholder">
            <a:extLst>
              <a:ext uri="{FF2B5EF4-FFF2-40B4-BE49-F238E27FC236}">
                <a16:creationId xmlns:a16="http://schemas.microsoft.com/office/drawing/2014/main" id="{25B70859-A8B8-D4F3-D45B-CB9B18517698}"/>
              </a:ext>
            </a:extLst>
          </p:cNvPr>
          <p:cNvGraphicFramePr>
            <a:graphicFrameLocks noGrp="1"/>
          </p:cNvGraphicFramePr>
          <p:nvPr>
            <p:ph idx="1"/>
            <p:extLst>
              <p:ext uri="{D42A27DB-BD31-4B8C-83A1-F6EECF244321}">
                <p14:modId xmlns:p14="http://schemas.microsoft.com/office/powerpoint/2010/main" val="191432761"/>
              </p:ext>
            </p:extLst>
          </p:nvPr>
        </p:nvGraphicFramePr>
        <p:xfrm>
          <a:off x="5416298" y="758951"/>
          <a:ext cx="5980170" cy="53370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18028918"/>
      </p:ext>
    </p:extLst>
  </p:cSld>
  <p:clrMapOvr>
    <a:masterClrMapping/>
  </p:clrMapOvr>
</p:sld>
</file>

<file path=ppt/theme/theme1.xml><?xml version="1.0" encoding="utf-8"?>
<a:theme xmlns:a="http://schemas.openxmlformats.org/drawingml/2006/main" name="PrismaticVTI">
  <a:themeElements>
    <a:clrScheme name="AnalogousFromRegularSeedRightStep">
      <a:dk1>
        <a:srgbClr val="000000"/>
      </a:dk1>
      <a:lt1>
        <a:srgbClr val="FFFFFF"/>
      </a:lt1>
      <a:dk2>
        <a:srgbClr val="1A212F"/>
      </a:dk2>
      <a:lt2>
        <a:srgbClr val="F3F0F2"/>
      </a:lt2>
      <a:accent1>
        <a:srgbClr val="24B660"/>
      </a:accent1>
      <a:accent2>
        <a:srgbClr val="17B499"/>
      </a:accent2>
      <a:accent3>
        <a:srgbClr val="28ACD7"/>
      </a:accent3>
      <a:accent4>
        <a:srgbClr val="1B58D1"/>
      </a:accent4>
      <a:accent5>
        <a:srgbClr val="3E2FE4"/>
      </a:accent5>
      <a:accent6>
        <a:srgbClr val="751BD1"/>
      </a:accent6>
      <a:hlink>
        <a:srgbClr val="BF3F8A"/>
      </a:hlink>
      <a:folHlink>
        <a:srgbClr val="7F7F7F"/>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docProps/app.xml><?xml version="1.0" encoding="utf-8"?>
<Properties xmlns="http://schemas.openxmlformats.org/officeDocument/2006/extended-properties" xmlns:vt="http://schemas.openxmlformats.org/officeDocument/2006/docPropsVTypes">
  <TotalTime>3</TotalTime>
  <Words>1085</Words>
  <Application>Microsoft Office PowerPoint</Application>
  <PresentationFormat>Widescreen</PresentationFormat>
  <Paragraphs>50</Paragraphs>
  <Slides>15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Aharoni</vt:lpstr>
      <vt:lpstr>Arial</vt:lpstr>
      <vt:lpstr>Avenir Next LT Pro</vt:lpstr>
      <vt:lpstr>PrismaticVTI</vt:lpstr>
      <vt:lpstr>End of Term Assessment BMSW 5106 Presentation</vt:lpstr>
      <vt:lpstr>Table of Contents Slide 3-9 Case study Slide 10-14 Information Systems Slide 15 Reference</vt:lpstr>
      <vt:lpstr>1. Part 1: Case Study</vt:lpstr>
      <vt:lpstr>1.1 Description of the Overall Approach adopted by American Airlines for incorporating the basic Competitive Strategies of Cost Leadership and Product Differentiation</vt:lpstr>
      <vt:lpstr>1.1 Description of the Overall Approach adopted by American Airlines for incorporating the basic Competitive Strategies of Cost Leadership and Product Differentiation</vt:lpstr>
      <vt:lpstr>1.2 SABRE providing American Airlines with a Competitive Advantage</vt:lpstr>
      <vt:lpstr>1.2 SABRE providing American Airlines with a Competitive Advantage</vt:lpstr>
      <vt:lpstr>1.3 Factors playing a part in the Erosion of the Organizational Lead over the Competitors and the Reaction of the Company</vt:lpstr>
      <vt:lpstr>1.3 Factors playing a part in the Erosion of the Organizational Lead over the Competitors and the Reaction of the Company</vt:lpstr>
      <vt:lpstr>2. Part 2: Information Systems</vt:lpstr>
      <vt:lpstr>2.1 Definition of an Information System</vt:lpstr>
      <vt:lpstr>2.2 Description of the Categories of Computer based Information System with Business Examples</vt:lpstr>
      <vt:lpstr>2.2 Description of the Categories of Computer based Information System with Business Examples</vt:lpstr>
      <vt:lpstr>2.3 Explanation of the Process of Computer based Information Systems supporting the managers at each level of the Organization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c:creator>
  <cp:lastModifiedBy>Stefania Dinca</cp:lastModifiedBy>
  <cp:revision>1</cp:revision>
  <dcterms:created xsi:type="dcterms:W3CDTF">2022-08-03T12:48:47Z</dcterms:created>
  <dcterms:modified xsi:type="dcterms:W3CDTF">2022-08-03T12:56:32Z</dcterms:modified>
</cp:coreProperties>
</file>