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73" r:id="rId7"/>
    <p:sldId id="261" r:id="rId8"/>
    <p:sldId id="274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5" r:id="rId20"/>
    <p:sldId id="272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C9A227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napToObjects="1">
      <p:cViewPr varScale="1">
        <p:scale>
          <a:sx n="83" d="100"/>
          <a:sy n="83" d="100"/>
        </p:scale>
        <p:origin x="-629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roundedCorners val="1"/>
  <c:chart>
    <c:title>
      <c:layout/>
    </c:title>
    <c:plotArea>
      <c:layout/>
      <c:barChart>
        <c:barDir val="col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Adults who smoke (%)</c:v>
                </c:pt>
              </c:strCache>
            </c:strRef>
          </c:tx>
          <c:invertIfNegative val="1"/>
          <c:dPt>
            <c:idx val="0"/>
            <c:invertIfNegative val="1"/>
            <c:spPr>
              <a:solidFill>
                <a:schemeClr val="accent3">
                  <a:lumMod val="40000"/>
                  <a:lumOff val="60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EA7-4152-97E3-6ED3C5B23123}"/>
              </c:ext>
            </c:extLst>
          </c:dPt>
          <c:cat>
            <c:strRef>
              <c:f>Sheet1!$A$2:$A$3</c:f>
              <c:strCache>
                <c:ptCount val="2"/>
                <c:pt idx="0">
                  <c:v>England</c:v>
                </c:pt>
                <c:pt idx="1">
                  <c:v>Coventry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11.9</c:v>
                </c:pt>
                <c:pt idx="1">
                  <c:v>16.399999999999999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EA7-4152-97E3-6ED3C5B23123}"/>
            </c:ext>
          </c:extLst>
        </c:ser>
        <c:axId val="77200768"/>
        <c:axId val="116987008"/>
      </c:barChart>
      <c:catAx>
        <c:axId val="77200768"/>
        <c:scaling>
          <c:orientation val="minMax"/>
        </c:scaling>
        <c:axPos val="b"/>
        <c:numFmt formatCode="General" sourceLinked="0"/>
        <c:tickLblPos val="nextTo"/>
        <c:crossAx val="116987008"/>
        <c:crosses val="autoZero"/>
        <c:auto val="1"/>
        <c:lblAlgn val="ctr"/>
        <c:lblOffset val="100"/>
      </c:catAx>
      <c:valAx>
        <c:axId val="116987008"/>
        <c:scaling>
          <c:orientation val="minMax"/>
          <c:max val="20"/>
          <c:min val="0"/>
        </c:scaling>
        <c:axPos val="l"/>
        <c:numFmt formatCode="General" sourceLinked="1"/>
        <c:tickLblPos val="nextTo"/>
        <c:crossAx val="77200768"/>
        <c:crosses val="autoZero"/>
        <c:crossBetween val="between"/>
        <c:majorUnit val="5"/>
      </c:valAx>
    </c:plotArea>
    <c:plotVisOnly val="1"/>
    <c:dispBlanksAs val="gap"/>
    <c:showDLblsOverMax val="1"/>
  </c:chart>
  <c:txPr>
    <a:bodyPr/>
    <a:lstStyle/>
    <a:p>
      <a:pPr>
        <a:defRPr sz="1800">
          <a:solidFill>
            <a:schemeClr val="bg2"/>
          </a:solidFill>
        </a:defRPr>
      </a:pPr>
      <a:endParaRPr lang="en-US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2/15/2026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2/15/2026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2/15/2026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2/15/2026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2/15/2026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2/15/2026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2/15/2026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2/15/2026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2/15/2026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2/15/2026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2/15/2026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pPr/>
              <a:t>2/15/2026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>
            <a:off x="8229600" y="0"/>
            <a:ext cx="3962095" cy="6858000"/>
          </a:xfrm>
          <a:prstGeom prst="rtTriangle">
            <a:avLst/>
          </a:prstGeom>
          <a:solidFill>
            <a:srgbClr val="8B1E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64592"/>
          </a:xfrm>
          <a:prstGeom prst="rect">
            <a:avLst/>
          </a:prstGeom>
          <a:solidFill>
            <a:srgbClr val="C9A22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731520" y="822960"/>
            <a:ext cx="10789920" cy="10058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sz="3800" b="1" dirty="0">
                <a:solidFill>
                  <a:srgbClr val="F3F4F6"/>
                </a:solidFill>
              </a:rPr>
              <a:t>Evaluation of smoking cessation </a:t>
            </a:r>
            <a:r>
              <a:rPr sz="3800" b="1" dirty="0" err="1">
                <a:solidFill>
                  <a:srgbClr val="F3F4F6"/>
                </a:solidFill>
              </a:rPr>
              <a:t>programmes</a:t>
            </a:r>
            <a:r>
              <a:rPr sz="3800" b="1" dirty="0">
                <a:solidFill>
                  <a:srgbClr val="F3F4F6"/>
                </a:solidFill>
              </a:rPr>
              <a:t>
among young adults in Coventry</a:t>
            </a:r>
          </a:p>
          <a:p>
            <a:r>
              <a:rPr sz="1800" dirty="0">
                <a:solidFill>
                  <a:srgbClr val="9CA3AF"/>
                </a:solidFill>
              </a:rPr>
              <a:t>Research proposal presentation (community health </a:t>
            </a:r>
            <a:r>
              <a:rPr sz="1800" dirty="0" err="1">
                <a:solidFill>
                  <a:srgbClr val="9CA3AF"/>
                </a:solidFill>
              </a:rPr>
              <a:t>centres</a:t>
            </a:r>
            <a:r>
              <a:rPr sz="1800" dirty="0">
                <a:solidFill>
                  <a:srgbClr val="9CA3AF"/>
                </a:solidFill>
              </a:rPr>
              <a:t>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31520" y="6446520"/>
            <a:ext cx="10789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9CA3AF"/>
                </a:solidFill>
              </a:defRPr>
            </a:pPr>
            <a:r>
              <a:t>Coventry | 2026</a:t>
            </a:r>
          </a:p>
        </p:txBody>
      </p:sp>
      <p:sp>
        <p:nvSpPr>
          <p:cNvPr id="7" name="Rectangle 6"/>
          <p:cNvSpPr/>
          <p:nvPr/>
        </p:nvSpPr>
        <p:spPr>
          <a:xfrm>
            <a:off x="487680" y="4307705"/>
            <a:ext cx="6096000" cy="116955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 sz="1400">
                <a:solidFill>
                  <a:srgbClr val="F3F4F6"/>
                </a:solidFill>
              </a:defRPr>
            </a:pPr>
            <a:r>
              <a:rPr lang="en-US" b="1" dirty="0" smtClean="0"/>
              <a:t>Student Name: MD AKTARUJJAMAN</a:t>
            </a:r>
            <a:endParaRPr lang="en-US" dirty="0" smtClean="0"/>
          </a:p>
          <a:p>
            <a:pPr>
              <a:defRPr sz="1400">
                <a:solidFill>
                  <a:srgbClr val="F3F4F6"/>
                </a:solidFill>
              </a:defRPr>
            </a:pPr>
            <a:r>
              <a:rPr lang="en-US" b="1" dirty="0" smtClean="0"/>
              <a:t>Student ID: 2512989</a:t>
            </a:r>
          </a:p>
          <a:p>
            <a:pPr>
              <a:defRPr sz="1400">
                <a:solidFill>
                  <a:srgbClr val="F3F4F6"/>
                </a:solidFill>
              </a:defRPr>
            </a:pPr>
            <a:r>
              <a:rPr lang="en-US" b="1" dirty="0" smtClean="0"/>
              <a:t>Email Address: </a:t>
            </a:r>
            <a:r>
              <a:rPr lang="en-US" dirty="0" smtClean="0"/>
              <a:t>2512989@student.uwtsd.ac.uk</a:t>
            </a:r>
          </a:p>
          <a:p>
            <a:pPr>
              <a:defRPr sz="1400">
                <a:solidFill>
                  <a:srgbClr val="F3F4F6"/>
                </a:solidFill>
              </a:defRPr>
            </a:pPr>
            <a:r>
              <a:rPr lang="en-US" dirty="0" smtClean="0"/>
              <a:t>S</a:t>
            </a:r>
            <a:r>
              <a:rPr lang="en-US" b="1" dirty="0" smtClean="0"/>
              <a:t>upervisor</a:t>
            </a:r>
            <a:r>
              <a:rPr lang="en-US" dirty="0" smtClean="0"/>
              <a:t>: Dr Zeno Leung</a:t>
            </a:r>
          </a:p>
          <a:p>
            <a:pPr>
              <a:defRPr sz="1400">
                <a:solidFill>
                  <a:srgbClr val="F3F4F6"/>
                </a:solidFill>
              </a:defRPr>
            </a:pPr>
            <a:r>
              <a:rPr lang="en-US" b="1" dirty="0" err="1" smtClean="0"/>
              <a:t>Programme</a:t>
            </a:r>
            <a:r>
              <a:rPr lang="en-US" b="1" dirty="0" smtClean="0"/>
              <a:t>: </a:t>
            </a:r>
            <a:r>
              <a:rPr lang="en-US" dirty="0" err="1" smtClean="0"/>
              <a:t>MSc</a:t>
            </a:r>
            <a:r>
              <a:rPr lang="en-US" dirty="0" smtClean="0"/>
              <a:t> Public Health and Social Care in Practice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320040"/>
          </a:xfrm>
          <a:prstGeom prst="rect">
            <a:avLst/>
          </a:prstGeom>
          <a:solidFill>
            <a:srgbClr val="8B1E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ounded Rectangle 2"/>
          <p:cNvSpPr/>
          <p:nvPr/>
        </p:nvSpPr>
        <p:spPr>
          <a:xfrm>
            <a:off x="731520" y="502920"/>
            <a:ext cx="3108960" cy="384048"/>
          </a:xfrm>
          <a:prstGeom prst="roundRect">
            <a:avLst/>
          </a:prstGeom>
          <a:solidFill>
            <a:srgbClr val="C9A22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b="1" dirty="0">
                <a:solidFill>
                  <a:srgbClr val="111827"/>
                </a:solidFill>
              </a:rPr>
              <a:t>OVERVIEW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22960" y="1442270"/>
            <a:ext cx="10789920" cy="10058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sz="3800" b="1" dirty="0">
                <a:solidFill>
                  <a:srgbClr val="F3F4F6"/>
                </a:solidFill>
              </a:rPr>
              <a:t>Agenda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22960" y="1828800"/>
            <a:ext cx="10972800" cy="30931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spcAft>
                <a:spcPts val="600"/>
              </a:spcAft>
              <a:buFont typeface="+mj-lt"/>
              <a:buAutoNum type="arabicPeriod"/>
              <a:defRPr sz="2000">
                <a:solidFill>
                  <a:srgbClr val="F3F4F6"/>
                </a:solidFill>
              </a:defRPr>
            </a:pPr>
            <a:endParaRPr lang="en-US" dirty="0"/>
          </a:p>
          <a:p>
            <a:pPr marL="457200" indent="-457200">
              <a:spcAft>
                <a:spcPts val="600"/>
              </a:spcAft>
              <a:buFont typeface="+mj-lt"/>
              <a:buAutoNum type="arabicPeriod"/>
              <a:defRPr sz="2000">
                <a:solidFill>
                  <a:srgbClr val="F3F4F6"/>
                </a:solidFill>
              </a:defRPr>
            </a:pPr>
            <a:endParaRPr lang="en-US" dirty="0"/>
          </a:p>
          <a:p>
            <a:pPr marL="457200" indent="-457200">
              <a:spcAft>
                <a:spcPts val="600"/>
              </a:spcAft>
              <a:buFont typeface="+mj-lt"/>
              <a:buAutoNum type="arabicPeriod"/>
              <a:defRPr sz="2000">
                <a:solidFill>
                  <a:srgbClr val="F3F4F6"/>
                </a:solidFill>
              </a:defRPr>
            </a:pPr>
            <a:r>
              <a:rPr dirty="0"/>
              <a:t>Background and local prevalence</a:t>
            </a:r>
          </a:p>
          <a:p>
            <a:pPr marL="457200" indent="-457200">
              <a:spcAft>
                <a:spcPts val="600"/>
              </a:spcAft>
              <a:buFont typeface="+mj-lt"/>
              <a:buAutoNum type="arabicPeriod"/>
              <a:defRPr sz="2000">
                <a:solidFill>
                  <a:srgbClr val="F3F4F6"/>
                </a:solidFill>
              </a:defRPr>
            </a:pPr>
            <a:r>
              <a:rPr dirty="0"/>
              <a:t>Problem statement and evidence gap</a:t>
            </a:r>
          </a:p>
          <a:p>
            <a:pPr marL="457200" indent="-457200">
              <a:spcAft>
                <a:spcPts val="600"/>
              </a:spcAft>
              <a:buFont typeface="+mj-lt"/>
              <a:buAutoNum type="arabicPeriod"/>
              <a:defRPr sz="2000">
                <a:solidFill>
                  <a:srgbClr val="F3F4F6"/>
                </a:solidFill>
              </a:defRPr>
            </a:pPr>
            <a:r>
              <a:rPr dirty="0"/>
              <a:t>Research question, aim, and objectives</a:t>
            </a:r>
          </a:p>
          <a:p>
            <a:pPr marL="457200" indent="-457200">
              <a:spcAft>
                <a:spcPts val="600"/>
              </a:spcAft>
              <a:buFont typeface="+mj-lt"/>
              <a:buAutoNum type="arabicPeriod"/>
              <a:defRPr sz="2000">
                <a:solidFill>
                  <a:srgbClr val="F3F4F6"/>
                </a:solidFill>
              </a:defRPr>
            </a:pPr>
            <a:r>
              <a:rPr dirty="0"/>
              <a:t>Proposed evaluation approach and measures</a:t>
            </a:r>
          </a:p>
          <a:p>
            <a:pPr marL="457200" indent="-457200">
              <a:spcAft>
                <a:spcPts val="600"/>
              </a:spcAft>
              <a:buFont typeface="+mj-lt"/>
              <a:buAutoNum type="arabicPeriod"/>
              <a:defRPr sz="2000">
                <a:solidFill>
                  <a:srgbClr val="F3F4F6"/>
                </a:solidFill>
              </a:defRPr>
            </a:pPr>
            <a:r>
              <a:rPr dirty="0"/>
              <a:t>Expected impact and implications</a:t>
            </a:r>
          </a:p>
          <a:p>
            <a:pPr marL="457200" indent="-457200">
              <a:spcAft>
                <a:spcPts val="600"/>
              </a:spcAft>
              <a:buFont typeface="+mj-lt"/>
              <a:buAutoNum type="arabicPeriod"/>
              <a:defRPr sz="2000">
                <a:solidFill>
                  <a:srgbClr val="F3F4F6"/>
                </a:solidFill>
              </a:defRPr>
            </a:pPr>
            <a:r>
              <a:rPr dirty="0"/>
              <a:t>Key references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31520" y="6446520"/>
            <a:ext cx="10789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1000">
                <a:solidFill>
                  <a:srgbClr val="9CA3AF"/>
                </a:solidFill>
                <a:latin typeface="Calibri"/>
              </a:rPr>
              <a:t>Slide 2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320040"/>
          </a:xfrm>
          <a:prstGeom prst="rect">
            <a:avLst/>
          </a:prstGeom>
          <a:solidFill>
            <a:srgbClr val="8B1E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ounded Rectangle 2"/>
          <p:cNvSpPr/>
          <p:nvPr/>
        </p:nvSpPr>
        <p:spPr>
          <a:xfrm>
            <a:off x="731520" y="502920"/>
            <a:ext cx="3108960" cy="384048"/>
          </a:xfrm>
          <a:prstGeom prst="roundRect">
            <a:avLst/>
          </a:prstGeom>
          <a:solidFill>
            <a:srgbClr val="C9A22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b="1" dirty="0">
                <a:solidFill>
                  <a:srgbClr val="111827"/>
                </a:solidFill>
              </a:rPr>
              <a:t>BACKGROUND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22960" y="1129284"/>
            <a:ext cx="10789920" cy="10058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sz="3800" b="1" dirty="0">
                <a:solidFill>
                  <a:srgbClr val="F3F4F6"/>
                </a:solidFill>
              </a:rPr>
              <a:t>Why smoking cessation still matters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22960" y="1828800"/>
            <a:ext cx="6766560" cy="24006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spcAft>
                <a:spcPts val="600"/>
              </a:spcAft>
              <a:buFont typeface="Arial" panose="020B0604020202020204" pitchFamily="34" charset="0"/>
              <a:buChar char="•"/>
              <a:defRPr sz="1800">
                <a:solidFill>
                  <a:srgbClr val="F3F4F6"/>
                </a:solidFill>
              </a:defRPr>
            </a:pPr>
            <a:r>
              <a:rPr sz="2000" dirty="0"/>
              <a:t>Smoking remains a leading preventable cause of morbidity and mortality, contributing to cardiovascular and respiratory disease and cancer.</a:t>
            </a:r>
          </a:p>
          <a:p>
            <a:pPr marL="285750" indent="-285750" algn="just">
              <a:spcAft>
                <a:spcPts val="600"/>
              </a:spcAft>
              <a:buFont typeface="Arial" panose="020B0604020202020204" pitchFamily="34" charset="0"/>
              <a:buChar char="•"/>
              <a:defRPr sz="1800">
                <a:solidFill>
                  <a:srgbClr val="F3F4F6"/>
                </a:solidFill>
              </a:defRPr>
            </a:pPr>
            <a:r>
              <a:rPr sz="2000" dirty="0"/>
              <a:t>Cessation outcomes vary due to </a:t>
            </a:r>
            <a:r>
              <a:rPr sz="2000" dirty="0" err="1"/>
              <a:t>behavioural</a:t>
            </a:r>
            <a:r>
              <a:rPr sz="2000" dirty="0"/>
              <a:t>, psychological, and social influences on quitting and relapse.</a:t>
            </a:r>
          </a:p>
          <a:p>
            <a:pPr marL="285750" indent="-285750" algn="just">
              <a:spcAft>
                <a:spcPts val="600"/>
              </a:spcAft>
              <a:buFont typeface="Arial" panose="020B0604020202020204" pitchFamily="34" charset="0"/>
              <a:buChar char="•"/>
              <a:defRPr sz="1800">
                <a:solidFill>
                  <a:srgbClr val="F3F4F6"/>
                </a:solidFill>
              </a:defRPr>
            </a:pPr>
            <a:r>
              <a:rPr sz="2000" dirty="0"/>
              <a:t>Effective support needs to be accessible, engaging, and responsive to real-world barriers.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8229600" y="1920240"/>
            <a:ext cx="3291840" cy="1097280"/>
          </a:xfrm>
          <a:prstGeom prst="roundRect">
            <a:avLst/>
          </a:prstGeom>
          <a:solidFill>
            <a:srgbClr val="C9A22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2800" b="1">
                <a:solidFill>
                  <a:srgbClr val="111827"/>
                </a:solidFill>
              </a:rPr>
              <a:t>Behavioural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229600" y="3337560"/>
            <a:ext cx="3291840" cy="1097280"/>
          </a:xfrm>
          <a:prstGeom prst="roundRect">
            <a:avLst/>
          </a:prstGeom>
          <a:solidFill>
            <a:srgbClr val="2DD4B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2800" b="1">
                <a:solidFill>
                  <a:srgbClr val="F3F4F6"/>
                </a:solidFill>
              </a:rPr>
              <a:t>Psychological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229600" y="4754880"/>
            <a:ext cx="3291840" cy="1097280"/>
          </a:xfrm>
          <a:prstGeom prst="roundRect">
            <a:avLst/>
          </a:prstGeom>
          <a:solidFill>
            <a:srgbClr val="8B1E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2800" b="1">
                <a:solidFill>
                  <a:srgbClr val="F3F4F6"/>
                </a:solidFill>
              </a:rPr>
              <a:t>Social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31520" y="6446520"/>
            <a:ext cx="10789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9CA3AF"/>
                </a:solidFill>
              </a:defRPr>
            </a:pPr>
            <a:r>
              <a:t>Sources: Spiropoulou and Spyropoulos (2024); Park et al. (2023)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320040"/>
          </a:xfrm>
          <a:prstGeom prst="rect">
            <a:avLst/>
          </a:prstGeom>
          <a:solidFill>
            <a:srgbClr val="8B1E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ounded Rectangle 2"/>
          <p:cNvSpPr/>
          <p:nvPr/>
        </p:nvSpPr>
        <p:spPr>
          <a:xfrm>
            <a:off x="731520" y="502920"/>
            <a:ext cx="3108960" cy="384048"/>
          </a:xfrm>
          <a:prstGeom prst="roundRect">
            <a:avLst/>
          </a:prstGeom>
          <a:solidFill>
            <a:srgbClr val="C9A22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>
                <a:solidFill>
                  <a:srgbClr val="111827"/>
                </a:solidFill>
              </a:rPr>
              <a:t>PREVALENCE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822960"/>
            <a:ext cx="10789920" cy="10058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sz="3800" b="1">
                <a:solidFill>
                  <a:srgbClr val="F3F4F6"/>
                </a:solidFill>
              </a:rPr>
              <a:t>Smoking prevalence: Coventry vs England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22960" y="1828800"/>
            <a:ext cx="2834640" cy="1463040"/>
          </a:xfrm>
          <a:prstGeom prst="roundRect">
            <a:avLst/>
          </a:prstGeom>
          <a:solidFill>
            <a:srgbClr val="8B1E3F"/>
          </a:solidFill>
          <a:ln w="15875">
            <a:solidFill>
              <a:srgbClr val="C9A22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200"/>
              </a:spcAft>
            </a:pPr>
            <a:r>
              <a:rPr sz="1200" b="1">
                <a:solidFill>
                  <a:srgbClr val="F3F4F6"/>
                </a:solidFill>
              </a:rPr>
              <a:t>Coventry adults who smoke</a:t>
            </a:r>
          </a:p>
          <a:p>
            <a:pPr>
              <a:spcAft>
                <a:spcPts val="200"/>
              </a:spcAft>
            </a:pPr>
            <a:r>
              <a:rPr sz="2800" b="1">
                <a:solidFill>
                  <a:srgbClr val="F3F4F6"/>
                </a:solidFill>
              </a:rPr>
              <a:t>16.4%</a:t>
            </a:r>
          </a:p>
          <a:p>
            <a:r>
              <a:rPr sz="1200">
                <a:solidFill>
                  <a:srgbClr val="F3F4F6"/>
                </a:solidFill>
              </a:rPr>
              <a:t>Coventry City Council (2023)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822960" y="3474720"/>
            <a:ext cx="2834640" cy="1463040"/>
          </a:xfrm>
          <a:prstGeom prst="roundRect">
            <a:avLst/>
          </a:prstGeom>
          <a:solidFill>
            <a:srgbClr val="1F2937"/>
          </a:solidFill>
          <a:ln w="15875">
            <a:solidFill>
              <a:srgbClr val="C9A22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200"/>
              </a:spcAft>
            </a:pPr>
            <a:r>
              <a:rPr sz="1200" b="1" dirty="0">
                <a:solidFill>
                  <a:srgbClr val="F3F4F6"/>
                </a:solidFill>
              </a:rPr>
              <a:t>England average</a:t>
            </a:r>
          </a:p>
          <a:p>
            <a:pPr>
              <a:spcAft>
                <a:spcPts val="200"/>
              </a:spcAft>
            </a:pPr>
            <a:r>
              <a:rPr sz="2800" b="1" dirty="0">
                <a:solidFill>
                  <a:srgbClr val="F3F4F6"/>
                </a:solidFill>
              </a:rPr>
              <a:t>11.9%</a:t>
            </a:r>
          </a:p>
          <a:p>
            <a:r>
              <a:rPr sz="1200" dirty="0">
                <a:solidFill>
                  <a:srgbClr val="F3F4F6"/>
                </a:solidFill>
              </a:rPr>
              <a:t>GOV.UK (2025)</a:t>
            </a:r>
          </a:p>
        </p:txBody>
      </p:sp>
      <p:graphicFrame>
        <p:nvGraphicFramePr>
          <p:cNvPr id="7" name="Chart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765627182"/>
              </p:ext>
            </p:extLst>
          </p:nvPr>
        </p:nvGraphicFramePr>
        <p:xfrm>
          <a:off x="4023360" y="1828800"/>
          <a:ext cx="7498079" cy="37490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4114800" y="5669280"/>
            <a:ext cx="740664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defRPr sz="1400">
                <a:solidFill>
                  <a:srgbClr val="F3F4F6"/>
                </a:solidFill>
              </a:defRPr>
            </a:pPr>
            <a:r>
              <a:rPr dirty="0"/>
              <a:t>Higher local prevalence indicates a clear public health priority for Coventry.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31520" y="6446520"/>
            <a:ext cx="10789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1000">
                <a:solidFill>
                  <a:srgbClr val="9CA3AF"/>
                </a:solidFill>
                <a:latin typeface="Calibri"/>
              </a:rPr>
              <a:t>Slide 4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320040"/>
          </a:xfrm>
          <a:prstGeom prst="rect">
            <a:avLst/>
          </a:prstGeom>
          <a:solidFill>
            <a:srgbClr val="8B1E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ounded Rectangle 2"/>
          <p:cNvSpPr/>
          <p:nvPr/>
        </p:nvSpPr>
        <p:spPr>
          <a:xfrm>
            <a:off x="731520" y="502920"/>
            <a:ext cx="3108960" cy="384048"/>
          </a:xfrm>
          <a:prstGeom prst="roundRect">
            <a:avLst/>
          </a:prstGeom>
          <a:solidFill>
            <a:srgbClr val="C9A22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600" b="1" dirty="0">
                <a:solidFill>
                  <a:srgbClr val="111827"/>
                </a:solidFill>
              </a:rPr>
              <a:t>PRIORITY GROUP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22960" y="1188720"/>
            <a:ext cx="10789920" cy="10058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sz="3800" b="1" dirty="0">
                <a:solidFill>
                  <a:srgbClr val="F3F4F6"/>
                </a:solidFill>
              </a:rPr>
              <a:t>Why focus on young adults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22960" y="1920240"/>
            <a:ext cx="6949440" cy="20928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  <a:defRPr sz="1800">
                <a:solidFill>
                  <a:srgbClr val="F3F4F6"/>
                </a:solidFill>
              </a:defRPr>
            </a:pPr>
            <a:r>
              <a:rPr sz="2000" dirty="0"/>
              <a:t>Early tobacco use increases long-term nicotine dependence and later chronic health harms.</a:t>
            </a:r>
          </a:p>
          <a:p>
            <a:pPr algn="just">
              <a:spcAft>
                <a:spcPts val="600"/>
              </a:spcAft>
              <a:defRPr sz="1800">
                <a:solidFill>
                  <a:srgbClr val="F3F4F6"/>
                </a:solidFill>
              </a:defRPr>
            </a:pPr>
            <a:r>
              <a:rPr sz="2000" dirty="0"/>
              <a:t>Rising nicotine-use </a:t>
            </a:r>
            <a:r>
              <a:rPr sz="2000" dirty="0" err="1"/>
              <a:t>behaviours</a:t>
            </a:r>
            <a:r>
              <a:rPr sz="2000" dirty="0"/>
              <a:t>, including vaping, may sustain dependence and complicate quitting.</a:t>
            </a:r>
          </a:p>
          <a:p>
            <a:pPr algn="just">
              <a:spcAft>
                <a:spcPts val="600"/>
              </a:spcAft>
              <a:defRPr sz="1800">
                <a:solidFill>
                  <a:srgbClr val="F3F4F6"/>
                </a:solidFill>
              </a:defRPr>
            </a:pPr>
            <a:r>
              <a:rPr sz="2000" dirty="0"/>
              <a:t>Young adults may face social and </a:t>
            </a:r>
            <a:r>
              <a:rPr sz="2000" dirty="0" err="1"/>
              <a:t>behavioural</a:t>
            </a:r>
            <a:r>
              <a:rPr sz="2000" dirty="0"/>
              <a:t> barriers that increase relapse risk.</a:t>
            </a:r>
          </a:p>
        </p:txBody>
      </p:sp>
      <p:sp>
        <p:nvSpPr>
          <p:cNvPr id="6" name="Chevron 5"/>
          <p:cNvSpPr/>
          <p:nvPr/>
        </p:nvSpPr>
        <p:spPr>
          <a:xfrm>
            <a:off x="8229600" y="2194560"/>
            <a:ext cx="3474720" cy="914400"/>
          </a:xfrm>
          <a:prstGeom prst="chevron">
            <a:avLst/>
          </a:prstGeom>
          <a:solidFill>
            <a:srgbClr val="C9A22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600" b="1">
                <a:solidFill>
                  <a:srgbClr val="111827"/>
                </a:solidFill>
              </a:rPr>
              <a:t>Early use</a:t>
            </a:r>
          </a:p>
        </p:txBody>
      </p:sp>
      <p:sp>
        <p:nvSpPr>
          <p:cNvPr id="7" name="Chevron 6"/>
          <p:cNvSpPr/>
          <p:nvPr/>
        </p:nvSpPr>
        <p:spPr>
          <a:xfrm>
            <a:off x="8229600" y="3246120"/>
            <a:ext cx="3474720" cy="914400"/>
          </a:xfrm>
          <a:prstGeom prst="chevron">
            <a:avLst/>
          </a:prstGeom>
          <a:solidFill>
            <a:srgbClr val="8B1E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600" b="1">
                <a:solidFill>
                  <a:srgbClr val="F3F4F6"/>
                </a:solidFill>
              </a:rPr>
              <a:t>Dependence</a:t>
            </a:r>
          </a:p>
        </p:txBody>
      </p:sp>
      <p:sp>
        <p:nvSpPr>
          <p:cNvPr id="8" name="Chevron 7"/>
          <p:cNvSpPr/>
          <p:nvPr/>
        </p:nvSpPr>
        <p:spPr>
          <a:xfrm>
            <a:off x="8229600" y="4297680"/>
            <a:ext cx="3474720" cy="914400"/>
          </a:xfrm>
          <a:prstGeom prst="chevron">
            <a:avLst/>
          </a:prstGeom>
          <a:solidFill>
            <a:srgbClr val="1F29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600" b="1">
                <a:solidFill>
                  <a:srgbClr val="F3F4F6"/>
                </a:solidFill>
              </a:rPr>
              <a:t>Chronic harm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31520" y="6446520"/>
            <a:ext cx="10789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9CA3AF"/>
                </a:solidFill>
              </a:defRPr>
            </a:pPr>
            <a:r>
              <a:t>Sources: Zmak (2024); Al-Hamdani et al. (2023); Jackson et al. (2024); Park et al. (2023)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182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2000" cy="320040"/>
          </a:xfrm>
          <a:prstGeom prst="rect">
            <a:avLst/>
          </a:prstGeom>
          <a:solidFill>
            <a:srgbClr val="8B1E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ounded Rectangle 2"/>
          <p:cNvSpPr/>
          <p:nvPr/>
        </p:nvSpPr>
        <p:spPr>
          <a:xfrm>
            <a:off x="731520" y="502920"/>
            <a:ext cx="3108960" cy="384048"/>
          </a:xfrm>
          <a:prstGeom prst="roundRect">
            <a:avLst/>
          </a:prstGeom>
          <a:solidFill>
            <a:srgbClr val="C9A22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200" b="1">
                <a:solidFill>
                  <a:srgbClr val="111827"/>
                </a:solidFill>
                <a:latin typeface="Calibri"/>
              </a:rPr>
              <a:t>BARRIERS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868680"/>
            <a:ext cx="1097280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200" b="1">
                <a:solidFill>
                  <a:srgbClr val="F3F4F6"/>
                </a:solidFill>
                <a:latin typeface="Calibri"/>
              </a:defRPr>
            </a:pPr>
            <a:r>
              <a:t>Barriers to quitting for young adults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22960" y="1965960"/>
            <a:ext cx="6583680" cy="42976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800">
                <a:solidFill>
                  <a:srgbClr val="F3F4F6"/>
                </a:solidFill>
                <a:latin typeface="Calibri"/>
              </a:defRPr>
            </a:pPr>
            <a:r>
              <a:t>Nicotine dependence and relapse risk are shaped by behavioural, psychological, and social influences (Park et al., 2023).</a:t>
            </a:r>
          </a:p>
          <a:p>
            <a:pPr>
              <a:spcAft>
                <a:spcPts val="600"/>
              </a:spcAft>
              <a:defRPr sz="1800">
                <a:solidFill>
                  <a:srgbClr val="F3F4F6"/>
                </a:solidFill>
                <a:latin typeface="Calibri"/>
              </a:defRPr>
            </a:pPr>
            <a:r>
              <a:t>Rising vaping and mixed nicotine use can sustain dependence and complicate cessation attempts (Jackson et al., 2024).</a:t>
            </a:r>
          </a:p>
          <a:p>
            <a:pPr>
              <a:spcAft>
                <a:spcPts val="600"/>
              </a:spcAft>
              <a:defRPr sz="1800">
                <a:solidFill>
                  <a:srgbClr val="F3F4F6"/>
                </a:solidFill>
                <a:latin typeface="Calibri"/>
              </a:defRPr>
            </a:pPr>
            <a:r>
              <a:t>Engagement barriers (missed sessions, drop-out) can reduce programme effectiveness, even when interventions are evidence-based (Mitchell et al., 2025).</a:t>
            </a:r>
          </a:p>
          <a:p>
            <a:pPr>
              <a:spcAft>
                <a:spcPts val="600"/>
              </a:spcAft>
              <a:defRPr sz="1800">
                <a:solidFill>
                  <a:srgbClr val="F3F4F6"/>
                </a:solidFill>
                <a:latin typeface="Calibri"/>
              </a:defRPr>
            </a:pPr>
            <a:r>
              <a:t>Socioeconomic and social needs can interact with tobacco use and make quitting harder without tailored support (Tsoh et al., 2022; Potter et al., 2024).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7863840" y="2057400"/>
            <a:ext cx="3840480" cy="1005840"/>
          </a:xfrm>
          <a:prstGeom prst="roundRect">
            <a:avLst/>
          </a:prstGeom>
          <a:solidFill>
            <a:srgbClr val="C9A22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800" b="1">
                <a:solidFill>
                  <a:srgbClr val="111827"/>
                </a:solidFill>
                <a:latin typeface="Calibri"/>
              </a:rPr>
              <a:t>Behavioural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863840" y="3246120"/>
            <a:ext cx="3840480" cy="1005840"/>
          </a:xfrm>
          <a:prstGeom prst="roundRect">
            <a:avLst/>
          </a:prstGeom>
          <a:solidFill>
            <a:srgbClr val="8B1E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800" b="1">
                <a:solidFill>
                  <a:srgbClr val="F3F4F6"/>
                </a:solidFill>
                <a:latin typeface="Calibri"/>
              </a:rPr>
              <a:t>Psychological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863840" y="4434840"/>
            <a:ext cx="3840480" cy="1005840"/>
          </a:xfrm>
          <a:prstGeom prst="roundRect">
            <a:avLst/>
          </a:prstGeom>
          <a:solidFill>
            <a:srgbClr val="1F29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800" b="1">
                <a:solidFill>
                  <a:srgbClr val="F3F4F6"/>
                </a:solidFill>
                <a:latin typeface="Calibri"/>
              </a:rPr>
              <a:t>Social and structural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31520" y="6446520"/>
            <a:ext cx="109728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1000">
                <a:solidFill>
                  <a:srgbClr val="9CA3AF"/>
                </a:solidFill>
                <a:latin typeface="Calibri"/>
              </a:rPr>
              <a:t>Slide 6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320040"/>
          </a:xfrm>
          <a:prstGeom prst="rect">
            <a:avLst/>
          </a:prstGeom>
          <a:solidFill>
            <a:srgbClr val="8B1E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ounded Rectangle 2"/>
          <p:cNvSpPr/>
          <p:nvPr/>
        </p:nvSpPr>
        <p:spPr>
          <a:xfrm>
            <a:off x="731520" y="502920"/>
            <a:ext cx="3108960" cy="384048"/>
          </a:xfrm>
          <a:prstGeom prst="roundRect">
            <a:avLst/>
          </a:prstGeom>
          <a:solidFill>
            <a:srgbClr val="C9A22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600" b="1" dirty="0">
                <a:solidFill>
                  <a:srgbClr val="111827"/>
                </a:solidFill>
              </a:rPr>
              <a:t>NEED FOR STUDY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1069848"/>
            <a:ext cx="10789920" cy="10058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sz="3800" b="1" dirty="0">
                <a:solidFill>
                  <a:srgbClr val="F3F4F6"/>
                </a:solidFill>
              </a:rPr>
              <a:t>Problem statement and evidence gap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22960" y="1828800"/>
            <a:ext cx="10972800" cy="24776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spcAft>
                <a:spcPts val="600"/>
              </a:spcAft>
              <a:buFont typeface="Arial" panose="020B0604020202020204" pitchFamily="34" charset="0"/>
              <a:buChar char="•"/>
              <a:defRPr sz="1800">
                <a:solidFill>
                  <a:srgbClr val="F3F4F6"/>
                </a:solidFill>
              </a:defRPr>
            </a:pPr>
            <a:r>
              <a:rPr sz="2000" dirty="0"/>
              <a:t>Public health problem: Smoking remains prevalent in England despite cessation services (GOV.UK, 2025).</a:t>
            </a:r>
          </a:p>
          <a:p>
            <a:pPr marL="342900" indent="-342900" algn="just">
              <a:spcAft>
                <a:spcPts val="600"/>
              </a:spcAft>
              <a:buFont typeface="Arial" panose="020B0604020202020204" pitchFamily="34" charset="0"/>
              <a:buChar char="•"/>
              <a:defRPr sz="1800">
                <a:solidFill>
                  <a:srgbClr val="F3F4F6"/>
                </a:solidFill>
              </a:defRPr>
            </a:pPr>
            <a:r>
              <a:rPr sz="2000" dirty="0"/>
              <a:t>Evidence gap: </a:t>
            </a:r>
            <a:r>
              <a:rPr sz="2000" dirty="0" err="1"/>
              <a:t>Programme</a:t>
            </a:r>
            <a:r>
              <a:rPr sz="2000" dirty="0"/>
              <a:t> effectiveness varies due to engagement and </a:t>
            </a:r>
            <a:r>
              <a:rPr sz="2000" dirty="0" err="1"/>
              <a:t>behavioural</a:t>
            </a:r>
            <a:r>
              <a:rPr sz="2000" dirty="0"/>
              <a:t> and psychological factors (Mitchell et al., 2025; Coffey et al., 2020).</a:t>
            </a:r>
          </a:p>
          <a:p>
            <a:pPr marL="342900" indent="-342900" algn="just">
              <a:spcAft>
                <a:spcPts val="600"/>
              </a:spcAft>
              <a:buFont typeface="Arial" panose="020B0604020202020204" pitchFamily="34" charset="0"/>
              <a:buChar char="•"/>
              <a:defRPr sz="1800">
                <a:solidFill>
                  <a:srgbClr val="F3F4F6"/>
                </a:solidFill>
              </a:defRPr>
            </a:pPr>
            <a:r>
              <a:rPr sz="2000" dirty="0"/>
              <a:t>Practice gap: Community health </a:t>
            </a:r>
            <a:r>
              <a:rPr sz="2000" dirty="0" err="1"/>
              <a:t>centres</a:t>
            </a:r>
            <a:r>
              <a:rPr sz="2000" dirty="0"/>
              <a:t> deliver support, but outcomes differ for people with complex social and </a:t>
            </a:r>
            <a:r>
              <a:rPr sz="2000" dirty="0" err="1"/>
              <a:t>behavioural</a:t>
            </a:r>
            <a:r>
              <a:rPr sz="2000" dirty="0"/>
              <a:t> needs (Potter et al., 2024).</a:t>
            </a:r>
          </a:p>
          <a:p>
            <a:pPr marL="342900" indent="-342900" algn="just">
              <a:spcAft>
                <a:spcPts val="600"/>
              </a:spcAft>
              <a:buFont typeface="Arial" panose="020B0604020202020204" pitchFamily="34" charset="0"/>
              <a:buChar char="•"/>
              <a:defRPr sz="1800">
                <a:solidFill>
                  <a:srgbClr val="F3F4F6"/>
                </a:solidFill>
              </a:defRPr>
            </a:pPr>
            <a:r>
              <a:rPr sz="2000" dirty="0"/>
              <a:t>Local research need: Limited evaluation focused on young adults in Coventry.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731520" y="4526280"/>
            <a:ext cx="2560320" cy="731520"/>
          </a:xfrm>
          <a:prstGeom prst="roundRect">
            <a:avLst/>
          </a:prstGeom>
          <a:solidFill>
            <a:srgbClr val="1F2937"/>
          </a:solidFill>
          <a:ln>
            <a:solidFill>
              <a:srgbClr val="C9A22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2000" b="1">
                <a:solidFill>
                  <a:srgbClr val="F3F4F6"/>
                </a:solidFill>
              </a:rPr>
              <a:t>Public health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566159" y="4526280"/>
            <a:ext cx="2560320" cy="731520"/>
          </a:xfrm>
          <a:prstGeom prst="roundRect">
            <a:avLst/>
          </a:prstGeom>
          <a:solidFill>
            <a:srgbClr val="1F2937"/>
          </a:solidFill>
          <a:ln>
            <a:solidFill>
              <a:srgbClr val="C9A22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2000" b="1">
                <a:solidFill>
                  <a:srgbClr val="F3F4F6"/>
                </a:solidFill>
              </a:rPr>
              <a:t>Evidence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400800" y="4526280"/>
            <a:ext cx="2560320" cy="731520"/>
          </a:xfrm>
          <a:prstGeom prst="roundRect">
            <a:avLst/>
          </a:prstGeom>
          <a:solidFill>
            <a:srgbClr val="1F2937"/>
          </a:solidFill>
          <a:ln>
            <a:solidFill>
              <a:srgbClr val="C9A22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2000" b="1">
                <a:solidFill>
                  <a:srgbClr val="F3F4F6"/>
                </a:solidFill>
              </a:rPr>
              <a:t>Practice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9235440" y="4526280"/>
            <a:ext cx="2560320" cy="731520"/>
          </a:xfrm>
          <a:prstGeom prst="roundRect">
            <a:avLst/>
          </a:prstGeom>
          <a:solidFill>
            <a:srgbClr val="1F2937"/>
          </a:solidFill>
          <a:ln>
            <a:solidFill>
              <a:srgbClr val="C9A22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2000" b="1">
                <a:solidFill>
                  <a:srgbClr val="F3F4F6"/>
                </a:solidFill>
              </a:rPr>
              <a:t>Local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31520" y="6446520"/>
            <a:ext cx="10789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1000">
                <a:solidFill>
                  <a:srgbClr val="9CA3AF"/>
                </a:solidFill>
                <a:latin typeface="Calibri"/>
              </a:rPr>
              <a:t>Slide 7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182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2000" cy="320040"/>
          </a:xfrm>
          <a:prstGeom prst="rect">
            <a:avLst/>
          </a:prstGeom>
          <a:solidFill>
            <a:srgbClr val="8B1E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ounded Rectangle 2"/>
          <p:cNvSpPr/>
          <p:nvPr/>
        </p:nvSpPr>
        <p:spPr>
          <a:xfrm>
            <a:off x="731520" y="502920"/>
            <a:ext cx="3108960" cy="384048"/>
          </a:xfrm>
          <a:prstGeom prst="roundRect">
            <a:avLst/>
          </a:prstGeom>
          <a:solidFill>
            <a:srgbClr val="C9A22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200" b="1">
                <a:solidFill>
                  <a:srgbClr val="111827"/>
                </a:solidFill>
                <a:latin typeface="Calibri"/>
              </a:rPr>
              <a:t>RATIONALE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868680"/>
            <a:ext cx="1097280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200" b="1">
                <a:solidFill>
                  <a:srgbClr val="F3F4F6"/>
                </a:solidFill>
                <a:latin typeface="Calibri"/>
              </a:defRPr>
            </a:pPr>
            <a:r>
              <a:t>Why evaluate Coventry programmes now?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22960" y="1965960"/>
            <a:ext cx="10972800" cy="3383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800">
                <a:solidFill>
                  <a:srgbClr val="F3F4F6"/>
                </a:solidFill>
                <a:latin typeface="Calibri"/>
              </a:defRPr>
            </a:pPr>
            <a:r>
              <a:t>Local need: Coventry smoking prevalence is higher than the England average, indicating a clear public health priority (Coventry City Council, 2023; GOV.UK, 2025).</a:t>
            </a:r>
          </a:p>
          <a:p>
            <a:pPr>
              <a:spcAft>
                <a:spcPts val="600"/>
              </a:spcAft>
              <a:defRPr sz="1800">
                <a:solidFill>
                  <a:srgbClr val="F3F4F6"/>
                </a:solidFill>
                <a:latin typeface="Calibri"/>
              </a:defRPr>
            </a:pPr>
            <a:r>
              <a:t>Young adults are a high-risk group for long-term dependence, and vaping trends may affect quitting pathways (Zmak, 2024; Jackson et al., 2024).</a:t>
            </a:r>
          </a:p>
          <a:p>
            <a:pPr>
              <a:spcAft>
                <a:spcPts val="600"/>
              </a:spcAft>
              <a:defRPr sz="1800">
                <a:solidFill>
                  <a:srgbClr val="F3F4F6"/>
                </a:solidFill>
                <a:latin typeface="Calibri"/>
              </a:defRPr>
            </a:pPr>
            <a:r>
              <a:t>Programme impact depends on engagement, accessibility, and participant characteristics, so local evaluation can identify what works for whom (Song and Elwell-Sutton, 2019; Mitchell et al., 2025).</a:t>
            </a:r>
          </a:p>
          <a:p>
            <a:pPr>
              <a:spcAft>
                <a:spcPts val="600"/>
              </a:spcAft>
              <a:defRPr sz="1800">
                <a:solidFill>
                  <a:srgbClr val="F3F4F6"/>
                </a:solidFill>
                <a:latin typeface="Calibri"/>
              </a:defRPr>
            </a:pPr>
            <a:r>
              <a:t>Community health centres are well placed to support people with complex social and behavioural needs, but delivery models may vary (Potter et al., 2024).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914400" y="5577840"/>
            <a:ext cx="2468880" cy="777240"/>
          </a:xfrm>
          <a:prstGeom prst="roundRect">
            <a:avLst/>
          </a:prstGeom>
          <a:solidFill>
            <a:srgbClr val="C9A22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800" b="1">
                <a:solidFill>
                  <a:srgbClr val="111827"/>
                </a:solidFill>
                <a:latin typeface="Calibri"/>
              </a:rPr>
              <a:t>Local burden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657600" y="5577840"/>
            <a:ext cx="2468880" cy="777240"/>
          </a:xfrm>
          <a:prstGeom prst="roundRect">
            <a:avLst/>
          </a:prstGeom>
          <a:solidFill>
            <a:srgbClr val="1F29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800" b="1">
                <a:solidFill>
                  <a:srgbClr val="F3F4F6"/>
                </a:solidFill>
                <a:latin typeface="Calibri"/>
              </a:rPr>
              <a:t>Programme delivery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400800" y="5577840"/>
            <a:ext cx="2468880" cy="777240"/>
          </a:xfrm>
          <a:prstGeom prst="roundRect">
            <a:avLst/>
          </a:prstGeom>
          <a:solidFill>
            <a:srgbClr val="8B1E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800" b="1">
                <a:solidFill>
                  <a:srgbClr val="F3F4F6"/>
                </a:solidFill>
                <a:latin typeface="Calibri"/>
              </a:rPr>
              <a:t>Evaluation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9144000" y="5577840"/>
            <a:ext cx="2468880" cy="777240"/>
          </a:xfrm>
          <a:prstGeom prst="roundRect">
            <a:avLst/>
          </a:prstGeom>
          <a:solidFill>
            <a:srgbClr val="2DD4B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800" b="1">
                <a:solidFill>
                  <a:srgbClr val="111827"/>
                </a:solidFill>
                <a:latin typeface="Calibri"/>
              </a:rPr>
              <a:t>Service improvement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31520" y="6446520"/>
            <a:ext cx="109728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1000">
                <a:solidFill>
                  <a:srgbClr val="9CA3AF"/>
                </a:solidFill>
                <a:latin typeface="Calibri"/>
              </a:rPr>
              <a:t>Slide 8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320040"/>
          </a:xfrm>
          <a:prstGeom prst="rect">
            <a:avLst/>
          </a:prstGeom>
          <a:solidFill>
            <a:srgbClr val="8B1E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ounded Rectangle 2"/>
          <p:cNvSpPr/>
          <p:nvPr/>
        </p:nvSpPr>
        <p:spPr>
          <a:xfrm>
            <a:off x="731520" y="502920"/>
            <a:ext cx="3108960" cy="384048"/>
          </a:xfrm>
          <a:prstGeom prst="roundRect">
            <a:avLst/>
          </a:prstGeom>
          <a:solidFill>
            <a:srgbClr val="C9A22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600" b="1" dirty="0">
                <a:solidFill>
                  <a:srgbClr val="111827"/>
                </a:solidFill>
              </a:rPr>
              <a:t>RESEARCH FOCUS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1042416"/>
            <a:ext cx="10789920" cy="10058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sz="3800" b="1" dirty="0">
                <a:solidFill>
                  <a:srgbClr val="F3F4F6"/>
                </a:solidFill>
              </a:rPr>
              <a:t>Research question and aim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22960" y="1920240"/>
            <a:ext cx="10972800" cy="1463040"/>
          </a:xfrm>
          <a:prstGeom prst="roundRect">
            <a:avLst/>
          </a:prstGeom>
          <a:solidFill>
            <a:srgbClr val="1F2937"/>
          </a:solidFill>
          <a:ln>
            <a:solidFill>
              <a:srgbClr val="C9A22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400" b="1">
                <a:solidFill>
                  <a:srgbClr val="C9A227"/>
                </a:solidFill>
              </a:defRPr>
            </a:pPr>
            <a:r>
              <a:rPr sz="1600" dirty="0"/>
              <a:t>Research question</a:t>
            </a:r>
          </a:p>
          <a:p>
            <a:pPr>
              <a:spcAft>
                <a:spcPts val="0"/>
              </a:spcAft>
              <a:defRPr sz="2000">
                <a:solidFill>
                  <a:srgbClr val="F3F4F6"/>
                </a:solidFill>
              </a:defRPr>
            </a:pPr>
            <a:r>
              <a:rPr dirty="0"/>
              <a:t>How effective are smoking cessation </a:t>
            </a:r>
            <a:r>
              <a:rPr dirty="0" err="1"/>
              <a:t>programmes</a:t>
            </a:r>
            <a:r>
              <a:rPr dirty="0"/>
              <a:t> delivered in community health </a:t>
            </a:r>
            <a:r>
              <a:rPr dirty="0" err="1"/>
              <a:t>centres</a:t>
            </a:r>
            <a:r>
              <a:rPr dirty="0"/>
              <a:t> in Coventry in supporting smoking cessation among young adults?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822960" y="3657600"/>
            <a:ext cx="10972800" cy="1371600"/>
          </a:xfrm>
          <a:prstGeom prst="roundRect">
            <a:avLst/>
          </a:prstGeom>
          <a:solidFill>
            <a:srgbClr val="8B1E3F"/>
          </a:solidFill>
          <a:ln>
            <a:solidFill>
              <a:srgbClr val="C9A22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400" b="1">
                <a:solidFill>
                  <a:srgbClr val="F3F4F6"/>
                </a:solidFill>
              </a:defRPr>
            </a:pPr>
            <a:r>
              <a:rPr sz="1600" dirty="0">
                <a:solidFill>
                  <a:srgbClr val="C9A227"/>
                </a:solidFill>
              </a:rPr>
              <a:t>Aim</a:t>
            </a:r>
          </a:p>
          <a:p>
            <a:pPr>
              <a:defRPr sz="1800">
                <a:solidFill>
                  <a:srgbClr val="F3F4F6"/>
                </a:solidFill>
              </a:defRPr>
            </a:pPr>
            <a:r>
              <a:rPr dirty="0"/>
              <a:t>To evaluate the effectiveness of smoking cessation </a:t>
            </a:r>
            <a:r>
              <a:rPr dirty="0" err="1"/>
              <a:t>programmes</a:t>
            </a:r>
            <a:r>
              <a:rPr dirty="0"/>
              <a:t> delivered in Coventry community health </a:t>
            </a:r>
            <a:r>
              <a:rPr dirty="0" err="1"/>
              <a:t>centres</a:t>
            </a:r>
            <a:r>
              <a:rPr dirty="0"/>
              <a:t> in supporting smoking cessation among young adults.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31520" y="6446520"/>
            <a:ext cx="10789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1000">
                <a:solidFill>
                  <a:srgbClr val="9CA3AF"/>
                </a:solidFill>
                <a:latin typeface="Calibri"/>
              </a:rPr>
              <a:t>Slide 9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320040"/>
          </a:xfrm>
          <a:prstGeom prst="rect">
            <a:avLst/>
          </a:prstGeom>
          <a:solidFill>
            <a:srgbClr val="8B1E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ounded Rectangle 2"/>
          <p:cNvSpPr/>
          <p:nvPr/>
        </p:nvSpPr>
        <p:spPr>
          <a:xfrm>
            <a:off x="731520" y="502920"/>
            <a:ext cx="3108960" cy="384048"/>
          </a:xfrm>
          <a:prstGeom prst="roundRect">
            <a:avLst/>
          </a:prstGeom>
          <a:solidFill>
            <a:srgbClr val="C9A22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600" b="1" dirty="0">
                <a:solidFill>
                  <a:srgbClr val="111827"/>
                </a:solidFill>
              </a:rPr>
              <a:t>OBJECTIVES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1033272"/>
            <a:ext cx="10789920" cy="10058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sz="3800" b="1" dirty="0">
                <a:solidFill>
                  <a:srgbClr val="F3F4F6"/>
                </a:solidFill>
              </a:rPr>
              <a:t>Research objectives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22960" y="1828800"/>
            <a:ext cx="10972800" cy="1325880"/>
          </a:xfrm>
          <a:prstGeom prst="roundRect">
            <a:avLst/>
          </a:prstGeom>
          <a:solidFill>
            <a:srgbClr val="1F2937"/>
          </a:solidFill>
          <a:ln>
            <a:solidFill>
              <a:srgbClr val="C9A22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400" b="1">
                <a:solidFill>
                  <a:srgbClr val="C9A227"/>
                </a:solidFill>
              </a:defRPr>
            </a:pPr>
            <a:r>
              <a:rPr sz="1600"/>
              <a:t>Objective 1</a:t>
            </a:r>
          </a:p>
          <a:p>
            <a:pPr algn="ctr">
              <a:defRPr sz="1800">
                <a:solidFill>
                  <a:srgbClr val="F3F4F6"/>
                </a:solidFill>
              </a:defRPr>
            </a:pPr>
            <a:r>
              <a:rPr sz="2000"/>
              <a:t>Assess the effectiveness of smoking cessation programmes among young adults in Coventry community health centres.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822960" y="3383280"/>
            <a:ext cx="10972800" cy="1325880"/>
          </a:xfrm>
          <a:prstGeom prst="roundRect">
            <a:avLst/>
          </a:prstGeom>
          <a:solidFill>
            <a:srgbClr val="111827"/>
          </a:solidFill>
          <a:ln>
            <a:solidFill>
              <a:srgbClr val="C9A22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400" b="1">
                <a:solidFill>
                  <a:srgbClr val="C9A227"/>
                </a:solidFill>
              </a:defRPr>
            </a:pPr>
            <a:r>
              <a:rPr sz="1600"/>
              <a:t>Objective 2</a:t>
            </a:r>
          </a:p>
          <a:p>
            <a:pPr algn="ctr">
              <a:defRPr sz="1800">
                <a:solidFill>
                  <a:srgbClr val="F3F4F6"/>
                </a:solidFill>
              </a:defRPr>
            </a:pPr>
            <a:r>
              <a:rPr sz="2000"/>
              <a:t>Identify factors influencing engagement, adherence, and quitting success among young adults.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22960" y="4937760"/>
            <a:ext cx="10972800" cy="1325880"/>
          </a:xfrm>
          <a:prstGeom prst="roundRect">
            <a:avLst/>
          </a:prstGeom>
          <a:solidFill>
            <a:srgbClr val="1F2937"/>
          </a:solidFill>
          <a:ln>
            <a:solidFill>
              <a:srgbClr val="C9A22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400" b="1">
                <a:solidFill>
                  <a:srgbClr val="C9A227"/>
                </a:solidFill>
              </a:defRPr>
            </a:pPr>
            <a:r>
              <a:rPr sz="1600"/>
              <a:t>Objective 3</a:t>
            </a:r>
          </a:p>
          <a:p>
            <a:pPr algn="ctr">
              <a:defRPr sz="1800">
                <a:solidFill>
                  <a:srgbClr val="F3F4F6"/>
                </a:solidFill>
              </a:defRPr>
            </a:pPr>
            <a:r>
              <a:rPr sz="2000"/>
              <a:t>Explore young adults’ perceptions of accessibility and effectiveness of cessation support.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31520" y="6446520"/>
            <a:ext cx="10789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1000">
                <a:solidFill>
                  <a:srgbClr val="9CA3AF"/>
                </a:solidFill>
                <a:latin typeface="Calibri"/>
              </a:rPr>
              <a:t>Slide 10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320040"/>
          </a:xfrm>
          <a:prstGeom prst="rect">
            <a:avLst/>
          </a:prstGeom>
          <a:solidFill>
            <a:srgbClr val="8B1E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ounded Rectangle 2"/>
          <p:cNvSpPr/>
          <p:nvPr/>
        </p:nvSpPr>
        <p:spPr>
          <a:xfrm>
            <a:off x="731520" y="502920"/>
            <a:ext cx="3108960" cy="384048"/>
          </a:xfrm>
          <a:prstGeom prst="roundRect">
            <a:avLst/>
          </a:prstGeom>
          <a:solidFill>
            <a:srgbClr val="C9A22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600" b="1" dirty="0">
                <a:solidFill>
                  <a:srgbClr val="111827"/>
                </a:solidFill>
              </a:rPr>
              <a:t>FRAMEWORK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822960"/>
            <a:ext cx="9734075" cy="67710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sz="3800" b="1">
                <a:solidFill>
                  <a:schemeClr val="bg1"/>
                </a:solidFill>
              </a:rPr>
              <a:t>What drives quit success in community settings</a:t>
            </a:r>
          </a:p>
        </p:txBody>
      </p:sp>
      <p:sp>
        <p:nvSpPr>
          <p:cNvPr id="5" name="Oval 4"/>
          <p:cNvSpPr/>
          <p:nvPr/>
        </p:nvSpPr>
        <p:spPr>
          <a:xfrm>
            <a:off x="1005840" y="1737360"/>
            <a:ext cx="5120640" cy="4572000"/>
          </a:xfrm>
          <a:prstGeom prst="ellipse">
            <a:avLst/>
          </a:prstGeom>
          <a:solidFill>
            <a:srgbClr val="1F2937"/>
          </a:solidFill>
          <a:ln>
            <a:solidFill>
              <a:srgbClr val="C9A22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schemeClr val="bg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1554480" y="2240280"/>
            <a:ext cx="4023360" cy="3566160"/>
          </a:xfrm>
          <a:prstGeom prst="ellipse">
            <a:avLst/>
          </a:prstGeom>
          <a:solidFill>
            <a:srgbClr val="111827"/>
          </a:solidFill>
          <a:ln>
            <a:solidFill>
              <a:srgbClr val="C9A22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schemeClr val="bg1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2103120" y="2743200"/>
            <a:ext cx="2926080" cy="2560320"/>
          </a:xfrm>
          <a:prstGeom prst="ellipse">
            <a:avLst/>
          </a:prstGeom>
          <a:solidFill>
            <a:srgbClr val="1F2937"/>
          </a:solidFill>
          <a:ln>
            <a:solidFill>
              <a:srgbClr val="C9A22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schemeClr val="bg1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651760" y="3246120"/>
            <a:ext cx="1828800" cy="1554480"/>
          </a:xfrm>
          <a:prstGeom prst="ellipse">
            <a:avLst/>
          </a:prstGeom>
          <a:solidFill>
            <a:srgbClr val="8B1E3F"/>
          </a:solidFill>
          <a:ln>
            <a:solidFill>
              <a:srgbClr val="C9A22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22960" y="2011680"/>
            <a:ext cx="2072427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00">
                <a:solidFill>
                  <a:srgbClr val="F3F4F6"/>
                </a:solidFill>
              </a:defRPr>
            </a:pPr>
            <a:r>
              <a:rPr sz="1600" dirty="0">
                <a:solidFill>
                  <a:schemeClr val="bg1"/>
                </a:solidFill>
              </a:rPr>
              <a:t>Policy &amp; service design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22960" y="2743200"/>
            <a:ext cx="255069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00">
                <a:solidFill>
                  <a:srgbClr val="F3F4F6"/>
                </a:solidFill>
              </a:defRPr>
            </a:pPr>
            <a:r>
              <a:rPr sz="1600" dirty="0">
                <a:solidFill>
                  <a:schemeClr val="bg1"/>
                </a:solidFill>
              </a:rPr>
              <a:t>Community &amp; social support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22960" y="3566160"/>
            <a:ext cx="2765950" cy="61555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00">
                <a:solidFill>
                  <a:srgbClr val="F3F4F6"/>
                </a:solidFill>
              </a:defRPr>
            </a:pPr>
            <a:r>
              <a:rPr sz="1600" dirty="0">
                <a:solidFill>
                  <a:schemeClr val="bg1"/>
                </a:solidFill>
              </a:rPr>
              <a:t>Individual factors</a:t>
            </a:r>
          </a:p>
          <a:p>
            <a:r>
              <a:rPr dirty="0">
                <a:solidFill>
                  <a:schemeClr val="bg1"/>
                </a:solidFill>
              </a:rPr>
              <a:t>(</a:t>
            </a:r>
            <a:r>
              <a:rPr dirty="0" err="1">
                <a:solidFill>
                  <a:schemeClr val="bg1"/>
                </a:solidFill>
              </a:rPr>
              <a:t>behavioural</a:t>
            </a:r>
            <a:r>
              <a:rPr dirty="0">
                <a:solidFill>
                  <a:schemeClr val="bg1"/>
                </a:solidFill>
              </a:rPr>
              <a:t>/psychological)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960" y="4480560"/>
            <a:ext cx="3275127" cy="61555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00">
                <a:solidFill>
                  <a:srgbClr val="F3F4F6"/>
                </a:solidFill>
              </a:defRPr>
            </a:pPr>
            <a:r>
              <a:rPr sz="1600" dirty="0" err="1">
                <a:solidFill>
                  <a:schemeClr val="bg1"/>
                </a:solidFill>
              </a:rPr>
              <a:t>Programme</a:t>
            </a:r>
            <a:r>
              <a:rPr sz="1600" dirty="0">
                <a:solidFill>
                  <a:schemeClr val="bg1"/>
                </a:solidFill>
              </a:rPr>
              <a:t> components</a:t>
            </a:r>
          </a:p>
          <a:p>
            <a:r>
              <a:rPr dirty="0">
                <a:solidFill>
                  <a:schemeClr val="bg1"/>
                </a:solidFill>
              </a:rPr>
              <a:t>(counselling + pharmacotherapy)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583680" y="1828800"/>
            <a:ext cx="5120640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  <a:defRPr sz="1600">
                <a:solidFill>
                  <a:srgbClr val="F3F4F6"/>
                </a:solidFill>
              </a:defRPr>
            </a:pPr>
            <a:r>
              <a:rPr dirty="0">
                <a:solidFill>
                  <a:schemeClr val="bg1"/>
                </a:solidFill>
              </a:rPr>
              <a:t>Complex social needs can interact with tobacco use.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  <a:defRPr sz="1600">
                <a:solidFill>
                  <a:srgbClr val="F3F4F6"/>
                </a:solidFill>
              </a:defRPr>
            </a:pPr>
            <a:r>
              <a:rPr dirty="0">
                <a:solidFill>
                  <a:schemeClr val="bg1"/>
                </a:solidFill>
              </a:rPr>
              <a:t>Engagement and accessibility influence outcomes.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  <a:defRPr sz="1600">
                <a:solidFill>
                  <a:srgbClr val="F3F4F6"/>
                </a:solidFill>
              </a:defRPr>
            </a:pPr>
            <a:r>
              <a:rPr dirty="0">
                <a:solidFill>
                  <a:schemeClr val="bg1"/>
                </a:solidFill>
              </a:rPr>
              <a:t>Multicomponent support improves abstinence.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31520" y="6446520"/>
            <a:ext cx="10789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9CA3AF"/>
                </a:solidFill>
              </a:defRPr>
            </a:pPr>
            <a:r>
              <a:t>Sources: Tsoh et al. (2022); Martín Cantera et al. (2015); Potter et al. (2024)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320040"/>
          </a:xfrm>
          <a:prstGeom prst="rect">
            <a:avLst/>
          </a:prstGeom>
          <a:solidFill>
            <a:srgbClr val="8B1E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ounded Rectangle 2"/>
          <p:cNvSpPr/>
          <p:nvPr/>
        </p:nvSpPr>
        <p:spPr>
          <a:xfrm>
            <a:off x="731520" y="502920"/>
            <a:ext cx="3108960" cy="384048"/>
          </a:xfrm>
          <a:prstGeom prst="roundRect">
            <a:avLst/>
          </a:prstGeom>
          <a:solidFill>
            <a:srgbClr val="C9A22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600" b="1" dirty="0">
                <a:solidFill>
                  <a:srgbClr val="111827"/>
                </a:solidFill>
              </a:rPr>
              <a:t>CONTEXT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822960"/>
            <a:ext cx="10789920" cy="10058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sz="3800" b="1">
                <a:solidFill>
                  <a:srgbClr val="F3F4F6"/>
                </a:solidFill>
              </a:rPr>
              <a:t>Setting and stakeholders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22960" y="1828800"/>
            <a:ext cx="5212078" cy="27084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spcAft>
                <a:spcPts val="600"/>
              </a:spcAft>
              <a:buFont typeface="Arial" panose="020B0604020202020204" pitchFamily="34" charset="0"/>
              <a:buChar char="•"/>
              <a:defRPr sz="1800">
                <a:solidFill>
                  <a:srgbClr val="F3F4F6"/>
                </a:solidFill>
              </a:defRPr>
            </a:pPr>
            <a:r>
              <a:rPr sz="2000" dirty="0"/>
              <a:t>Primary setting: community health </a:t>
            </a:r>
            <a:r>
              <a:rPr sz="2000" dirty="0" err="1"/>
              <a:t>centres</a:t>
            </a:r>
            <a:r>
              <a:rPr sz="2000" dirty="0"/>
              <a:t> in Coventry delivering smoking cessation support.</a:t>
            </a:r>
          </a:p>
          <a:p>
            <a:pPr marL="342900" indent="-342900" algn="just">
              <a:spcAft>
                <a:spcPts val="600"/>
              </a:spcAft>
              <a:buFont typeface="Arial" panose="020B0604020202020204" pitchFamily="34" charset="0"/>
              <a:buChar char="•"/>
              <a:defRPr sz="1800">
                <a:solidFill>
                  <a:srgbClr val="F3F4F6"/>
                </a:solidFill>
              </a:defRPr>
            </a:pPr>
            <a:r>
              <a:rPr sz="2000" dirty="0"/>
              <a:t>Target population: young adults using these </a:t>
            </a:r>
            <a:r>
              <a:rPr sz="2000" dirty="0" err="1"/>
              <a:t>programmes</a:t>
            </a:r>
            <a:r>
              <a:rPr sz="2000" dirty="0"/>
              <a:t>.</a:t>
            </a:r>
          </a:p>
          <a:p>
            <a:pPr marL="342900" indent="-342900" algn="just">
              <a:spcAft>
                <a:spcPts val="600"/>
              </a:spcAft>
              <a:buFont typeface="Arial" panose="020B0604020202020204" pitchFamily="34" charset="0"/>
              <a:buChar char="•"/>
              <a:defRPr sz="1800">
                <a:solidFill>
                  <a:srgbClr val="F3F4F6"/>
                </a:solidFill>
              </a:defRPr>
            </a:pPr>
            <a:r>
              <a:rPr sz="2000" dirty="0"/>
              <a:t>Key stakeholders: service users, healthcare professionals, </a:t>
            </a:r>
            <a:r>
              <a:rPr sz="2000" dirty="0" err="1"/>
              <a:t>programme</a:t>
            </a:r>
            <a:r>
              <a:rPr sz="2000" dirty="0"/>
              <a:t> leads, and local public health teams.</a:t>
            </a:r>
          </a:p>
        </p:txBody>
      </p:sp>
      <p:sp>
        <p:nvSpPr>
          <p:cNvPr id="6" name="Oval 5"/>
          <p:cNvSpPr/>
          <p:nvPr/>
        </p:nvSpPr>
        <p:spPr>
          <a:xfrm>
            <a:off x="7354829" y="2834640"/>
            <a:ext cx="2926080" cy="1097280"/>
          </a:xfrm>
          <a:prstGeom prst="ellipse">
            <a:avLst/>
          </a:prstGeom>
          <a:solidFill>
            <a:srgbClr val="C9A22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600" b="1" dirty="0">
                <a:solidFill>
                  <a:srgbClr val="111827"/>
                </a:solidFill>
              </a:rPr>
              <a:t>Community</a:t>
            </a:r>
          </a:p>
          <a:p>
            <a:pPr algn="ctr"/>
            <a:r>
              <a:rPr sz="2000" dirty="0">
                <a:solidFill>
                  <a:schemeClr val="tx1"/>
                </a:solidFill>
              </a:rPr>
              <a:t>health </a:t>
            </a:r>
            <a:r>
              <a:rPr sz="2000" dirty="0" err="1">
                <a:solidFill>
                  <a:schemeClr val="tx1"/>
                </a:solidFill>
              </a:rPr>
              <a:t>centres</a:t>
            </a:r>
            <a:endParaRPr sz="2000" dirty="0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6156964" y="1828800"/>
            <a:ext cx="2011680" cy="640080"/>
          </a:xfrm>
          <a:prstGeom prst="roundRect">
            <a:avLst/>
          </a:prstGeom>
          <a:solidFill>
            <a:srgbClr val="1F2937"/>
          </a:solidFill>
          <a:ln>
            <a:solidFill>
              <a:srgbClr val="C9A22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>
                <a:solidFill>
                  <a:srgbClr val="F3F4F6"/>
                </a:solidFill>
              </a:rPr>
              <a:t>Young adults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9631685" y="1828800"/>
            <a:ext cx="2011680" cy="640080"/>
          </a:xfrm>
          <a:prstGeom prst="roundRect">
            <a:avLst/>
          </a:prstGeom>
          <a:solidFill>
            <a:srgbClr val="1F2937"/>
          </a:solidFill>
          <a:ln>
            <a:solidFill>
              <a:srgbClr val="C9A22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>
                <a:solidFill>
                  <a:srgbClr val="F3F4F6"/>
                </a:solidFill>
              </a:rPr>
              <a:t>Healthcare staff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156964" y="4206240"/>
            <a:ext cx="2011680" cy="640080"/>
          </a:xfrm>
          <a:prstGeom prst="roundRect">
            <a:avLst/>
          </a:prstGeom>
          <a:solidFill>
            <a:srgbClr val="1F2937"/>
          </a:solidFill>
          <a:ln>
            <a:solidFill>
              <a:srgbClr val="C9A22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>
                <a:solidFill>
                  <a:srgbClr val="F3F4F6"/>
                </a:solidFill>
              </a:rPr>
              <a:t>Programme leads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9631685" y="4206240"/>
            <a:ext cx="2011680" cy="640080"/>
          </a:xfrm>
          <a:prstGeom prst="roundRect">
            <a:avLst/>
          </a:prstGeom>
          <a:solidFill>
            <a:srgbClr val="1F2937"/>
          </a:solidFill>
          <a:ln>
            <a:solidFill>
              <a:srgbClr val="C9A22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>
                <a:solidFill>
                  <a:srgbClr val="F3F4F6"/>
                </a:solidFill>
              </a:rPr>
              <a:t>Public health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31520" y="6446520"/>
            <a:ext cx="10789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1000">
                <a:solidFill>
                  <a:srgbClr val="9CA3AF"/>
                </a:solidFill>
                <a:latin typeface="Calibri"/>
              </a:rPr>
              <a:t>Slide 12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320040"/>
          </a:xfrm>
          <a:prstGeom prst="rect">
            <a:avLst/>
          </a:prstGeom>
          <a:solidFill>
            <a:srgbClr val="8B1E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ounded Rectangle 2"/>
          <p:cNvSpPr/>
          <p:nvPr/>
        </p:nvSpPr>
        <p:spPr>
          <a:xfrm>
            <a:off x="731520" y="502920"/>
            <a:ext cx="3108960" cy="384048"/>
          </a:xfrm>
          <a:prstGeom prst="roundRect">
            <a:avLst/>
          </a:prstGeom>
          <a:solidFill>
            <a:srgbClr val="C9A22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600" b="1" dirty="0">
                <a:solidFill>
                  <a:srgbClr val="111827"/>
                </a:solidFill>
              </a:rPr>
              <a:t>INTERVENTION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1014984"/>
            <a:ext cx="10789920" cy="10058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sz="3800" b="1" dirty="0">
                <a:solidFill>
                  <a:srgbClr val="F3F4F6"/>
                </a:solidFill>
              </a:rPr>
              <a:t>What effective </a:t>
            </a:r>
            <a:r>
              <a:rPr sz="3800" b="1" dirty="0" err="1">
                <a:solidFill>
                  <a:srgbClr val="F3F4F6"/>
                </a:solidFill>
              </a:rPr>
              <a:t>programmes</a:t>
            </a:r>
            <a:r>
              <a:rPr sz="3800" b="1" dirty="0">
                <a:solidFill>
                  <a:srgbClr val="F3F4F6"/>
                </a:solidFill>
              </a:rPr>
              <a:t> typically include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22960" y="1828800"/>
            <a:ext cx="6309360" cy="24776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spcAft>
                <a:spcPts val="600"/>
              </a:spcAft>
              <a:buFont typeface="Arial" panose="020B0604020202020204" pitchFamily="34" charset="0"/>
              <a:buChar char="•"/>
              <a:defRPr sz="1800">
                <a:solidFill>
                  <a:srgbClr val="F3F4F6"/>
                </a:solidFill>
              </a:defRPr>
            </a:pPr>
            <a:r>
              <a:rPr sz="2000" dirty="0" err="1"/>
              <a:t>Behavioural</a:t>
            </a:r>
            <a:r>
              <a:rPr sz="2000" dirty="0"/>
              <a:t> counselling (brief advice, structured sessions, relapse prevention).</a:t>
            </a:r>
          </a:p>
          <a:p>
            <a:pPr marL="342900" indent="-342900" algn="just">
              <a:spcAft>
                <a:spcPts val="600"/>
              </a:spcAft>
              <a:buFont typeface="Arial" panose="020B0604020202020204" pitchFamily="34" charset="0"/>
              <a:buChar char="•"/>
              <a:defRPr sz="1800">
                <a:solidFill>
                  <a:srgbClr val="F3F4F6"/>
                </a:solidFill>
              </a:defRPr>
            </a:pPr>
            <a:r>
              <a:rPr sz="2000" dirty="0"/>
              <a:t>Pharmacological support (e.g., NRT or other approved options).</a:t>
            </a:r>
          </a:p>
          <a:p>
            <a:pPr marL="342900" indent="-342900" algn="just">
              <a:spcAft>
                <a:spcPts val="600"/>
              </a:spcAft>
              <a:buFont typeface="Arial" panose="020B0604020202020204" pitchFamily="34" charset="0"/>
              <a:buChar char="•"/>
              <a:defRPr sz="1800">
                <a:solidFill>
                  <a:srgbClr val="F3F4F6"/>
                </a:solidFill>
              </a:defRPr>
            </a:pPr>
            <a:r>
              <a:rPr sz="2000" dirty="0"/>
              <a:t>Ongoing follow-up to support adherence and prevent relapse.</a:t>
            </a:r>
          </a:p>
          <a:p>
            <a:pPr marL="342900" indent="-342900" algn="just">
              <a:spcAft>
                <a:spcPts val="600"/>
              </a:spcAft>
              <a:buFont typeface="Arial" panose="020B0604020202020204" pitchFamily="34" charset="0"/>
              <a:buChar char="•"/>
              <a:defRPr sz="1800">
                <a:solidFill>
                  <a:srgbClr val="F3F4F6"/>
                </a:solidFill>
              </a:defRPr>
            </a:pPr>
            <a:r>
              <a:rPr sz="2000" dirty="0"/>
              <a:t>Support that adapts to social and </a:t>
            </a:r>
            <a:r>
              <a:rPr sz="2000" dirty="0" err="1"/>
              <a:t>behavioural</a:t>
            </a:r>
            <a:r>
              <a:rPr sz="2000" dirty="0"/>
              <a:t> needs.</a:t>
            </a:r>
          </a:p>
        </p:txBody>
      </p:sp>
      <p:sp>
        <p:nvSpPr>
          <p:cNvPr id="6" name="Rectangle 5"/>
          <p:cNvSpPr/>
          <p:nvPr/>
        </p:nvSpPr>
        <p:spPr>
          <a:xfrm>
            <a:off x="7498079" y="1920240"/>
            <a:ext cx="4206240" cy="960120"/>
          </a:xfrm>
          <a:prstGeom prst="rect">
            <a:avLst/>
          </a:prstGeom>
          <a:solidFill>
            <a:srgbClr val="1F2937"/>
          </a:solidFill>
          <a:ln>
            <a:solidFill>
              <a:srgbClr val="11182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600" b="1">
                <a:solidFill>
                  <a:srgbClr val="F3F4F6"/>
                </a:solidFill>
              </a:rPr>
              <a:t>Follow-up &amp; relapse prevention</a:t>
            </a:r>
          </a:p>
        </p:txBody>
      </p:sp>
      <p:sp>
        <p:nvSpPr>
          <p:cNvPr id="7" name="Rectangle 6"/>
          <p:cNvSpPr/>
          <p:nvPr/>
        </p:nvSpPr>
        <p:spPr>
          <a:xfrm>
            <a:off x="7498079" y="1920241"/>
            <a:ext cx="4206240" cy="960120"/>
          </a:xfrm>
          <a:prstGeom prst="rect">
            <a:avLst/>
          </a:prstGeom>
          <a:solidFill>
            <a:srgbClr val="8B1E3F"/>
          </a:solidFill>
          <a:ln>
            <a:solidFill>
              <a:srgbClr val="11182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600" b="1">
                <a:solidFill>
                  <a:srgbClr val="F3F4F6"/>
                </a:solidFill>
              </a:rPr>
              <a:t>Pharmacological support</a:t>
            </a:r>
          </a:p>
        </p:txBody>
      </p:sp>
      <p:sp>
        <p:nvSpPr>
          <p:cNvPr id="8" name="Rectangle 7"/>
          <p:cNvSpPr/>
          <p:nvPr/>
        </p:nvSpPr>
        <p:spPr>
          <a:xfrm>
            <a:off x="7498079" y="1920242"/>
            <a:ext cx="4206240" cy="960120"/>
          </a:xfrm>
          <a:prstGeom prst="rect">
            <a:avLst/>
          </a:prstGeom>
          <a:solidFill>
            <a:srgbClr val="C9A227"/>
          </a:solidFill>
          <a:ln>
            <a:solidFill>
              <a:srgbClr val="11182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2400" b="1" dirty="0" err="1">
                <a:solidFill>
                  <a:srgbClr val="111827"/>
                </a:solidFill>
              </a:rPr>
              <a:t>Behavioural</a:t>
            </a:r>
            <a:r>
              <a:rPr sz="2400" b="1" dirty="0">
                <a:solidFill>
                  <a:srgbClr val="111827"/>
                </a:solidFill>
              </a:rPr>
              <a:t> counselling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31520" y="6446520"/>
            <a:ext cx="10789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9CA3AF"/>
                </a:solidFill>
              </a:defRPr>
            </a:pPr>
            <a:r>
              <a:t>Sources: Martín Cantera et al. (2015); Potter et al. (2024)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320040"/>
          </a:xfrm>
          <a:prstGeom prst="rect">
            <a:avLst/>
          </a:prstGeom>
          <a:solidFill>
            <a:srgbClr val="8B1E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ounded Rectangle 2"/>
          <p:cNvSpPr/>
          <p:nvPr/>
        </p:nvSpPr>
        <p:spPr>
          <a:xfrm>
            <a:off x="731520" y="502920"/>
            <a:ext cx="3108960" cy="384048"/>
          </a:xfrm>
          <a:prstGeom prst="roundRect">
            <a:avLst/>
          </a:prstGeom>
          <a:solidFill>
            <a:srgbClr val="C9A22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b="1" dirty="0">
                <a:solidFill>
                  <a:srgbClr val="111827"/>
                </a:solidFill>
              </a:rPr>
              <a:t>METHODS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1069848"/>
            <a:ext cx="10789920" cy="10058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sz="3800" b="1" dirty="0">
                <a:solidFill>
                  <a:srgbClr val="F3F4F6"/>
                </a:solidFill>
              </a:rPr>
              <a:t>Proposed evaluation approach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22960" y="1828800"/>
            <a:ext cx="10972800" cy="24622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  <a:defRPr sz="1800">
                <a:solidFill>
                  <a:srgbClr val="F3F4F6"/>
                </a:solidFill>
              </a:defRPr>
            </a:pPr>
            <a:r>
              <a:rPr sz="2400" dirty="0"/>
              <a:t>Design: service evaluation combining routinely collected </a:t>
            </a:r>
            <a:r>
              <a:rPr sz="2400" dirty="0" err="1"/>
              <a:t>programme</a:t>
            </a:r>
            <a:r>
              <a:rPr sz="2400" dirty="0"/>
              <a:t> outcomes with participant feedback.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  <a:defRPr sz="1800">
                <a:solidFill>
                  <a:srgbClr val="F3F4F6"/>
                </a:solidFill>
              </a:defRPr>
            </a:pPr>
            <a:r>
              <a:rPr sz="2400" dirty="0"/>
              <a:t>Comparison: examine outcomes across </a:t>
            </a:r>
            <a:r>
              <a:rPr sz="2400" dirty="0" err="1"/>
              <a:t>programme</a:t>
            </a:r>
            <a:r>
              <a:rPr sz="2400" dirty="0"/>
              <a:t> types or delivery models where available.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  <a:defRPr sz="1800">
                <a:solidFill>
                  <a:srgbClr val="F3F4F6"/>
                </a:solidFill>
              </a:defRPr>
            </a:pPr>
            <a:r>
              <a:rPr sz="2400" dirty="0"/>
              <a:t>Focus: effectiveness, engagement, and factors linked to quitting success for young adults.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9052560" y="5143500"/>
            <a:ext cx="2468880" cy="822960"/>
          </a:xfrm>
          <a:prstGeom prst="roundRect">
            <a:avLst/>
          </a:prstGeom>
          <a:solidFill>
            <a:srgbClr val="C9A22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600" b="1" dirty="0">
                <a:solidFill>
                  <a:schemeClr val="tx1"/>
                </a:solidFill>
              </a:rPr>
              <a:t>Identify eligible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sz="1600" b="1" dirty="0">
                <a:solidFill>
                  <a:schemeClr val="tx1"/>
                </a:solidFill>
              </a:rPr>
              <a:t>participants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309360" y="5143500"/>
            <a:ext cx="2468880" cy="822960"/>
          </a:xfrm>
          <a:prstGeom prst="roundRect">
            <a:avLst/>
          </a:prstGeom>
          <a:solidFill>
            <a:srgbClr val="1F29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600" b="1" dirty="0">
                <a:solidFill>
                  <a:srgbClr val="F3F4F6"/>
                </a:solidFill>
              </a:rPr>
              <a:t>Collect service</a:t>
            </a:r>
            <a:r>
              <a:rPr lang="en-US" sz="1600" b="1" dirty="0">
                <a:solidFill>
                  <a:srgbClr val="F3F4F6"/>
                </a:solidFill>
              </a:rPr>
              <a:t> </a:t>
            </a:r>
            <a:r>
              <a:rPr sz="1600" dirty="0"/>
              <a:t>outcomes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3547878" y="5143500"/>
            <a:ext cx="2468880" cy="822960"/>
          </a:xfrm>
          <a:prstGeom prst="roundRect">
            <a:avLst/>
          </a:prstGeom>
          <a:solidFill>
            <a:srgbClr val="8B1E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600" b="1" dirty="0">
                <a:solidFill>
                  <a:srgbClr val="F3F4F6"/>
                </a:solidFill>
              </a:rPr>
              <a:t>Gather user</a:t>
            </a:r>
            <a:r>
              <a:rPr lang="en-US" sz="1600" b="1" dirty="0">
                <a:solidFill>
                  <a:srgbClr val="F3F4F6"/>
                </a:solidFill>
              </a:rPr>
              <a:t> </a:t>
            </a:r>
            <a:r>
              <a:rPr sz="1600" dirty="0"/>
              <a:t>feedback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22960" y="5143500"/>
            <a:ext cx="2468880" cy="822960"/>
          </a:xfrm>
          <a:prstGeom prst="roundRect">
            <a:avLst/>
          </a:prstGeom>
          <a:solidFill>
            <a:srgbClr val="2DD4B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600" b="1" dirty="0" err="1">
                <a:solidFill>
                  <a:srgbClr val="F3F4F6"/>
                </a:solidFill>
              </a:rPr>
              <a:t>Analyse</a:t>
            </a:r>
            <a:r>
              <a:rPr sz="1600" b="1" dirty="0">
                <a:solidFill>
                  <a:srgbClr val="F3F4F6"/>
                </a:solidFill>
              </a:rPr>
              <a:t> and</a:t>
            </a:r>
            <a:r>
              <a:rPr lang="en-US" sz="1600" b="1" dirty="0">
                <a:solidFill>
                  <a:srgbClr val="F3F4F6"/>
                </a:solidFill>
              </a:rPr>
              <a:t> </a:t>
            </a:r>
            <a:r>
              <a:rPr sz="1600" dirty="0"/>
              <a:t>report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31520" y="6446520"/>
            <a:ext cx="10789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1000">
                <a:solidFill>
                  <a:srgbClr val="9CA3AF"/>
                </a:solidFill>
                <a:latin typeface="Calibri"/>
              </a:rPr>
              <a:t>Slide 14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320040"/>
          </a:xfrm>
          <a:prstGeom prst="rect">
            <a:avLst/>
          </a:prstGeom>
          <a:solidFill>
            <a:srgbClr val="8B1E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ounded Rectangle 2"/>
          <p:cNvSpPr/>
          <p:nvPr/>
        </p:nvSpPr>
        <p:spPr>
          <a:xfrm>
            <a:off x="731520" y="502920"/>
            <a:ext cx="3108960" cy="384048"/>
          </a:xfrm>
          <a:prstGeom prst="roundRect">
            <a:avLst/>
          </a:prstGeom>
          <a:solidFill>
            <a:srgbClr val="C9A22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b="1" dirty="0">
                <a:solidFill>
                  <a:srgbClr val="111827"/>
                </a:solidFill>
              </a:rPr>
              <a:t>MEASURES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1069848"/>
            <a:ext cx="10789920" cy="10058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sz="3800" b="1" dirty="0">
                <a:solidFill>
                  <a:srgbClr val="F3F4F6"/>
                </a:solidFill>
              </a:rPr>
              <a:t>Key outcomes and measures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75488" y="1874520"/>
            <a:ext cx="3611880" cy="4480560"/>
          </a:xfrm>
          <a:prstGeom prst="roundRect">
            <a:avLst/>
          </a:prstGeom>
          <a:solidFill>
            <a:srgbClr val="1F2937"/>
          </a:solidFill>
          <a:ln>
            <a:solidFill>
              <a:srgbClr val="C9A22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1">
                <a:solidFill>
                  <a:srgbClr val="C9A227"/>
                </a:solidFill>
              </a:defRPr>
            </a:pPr>
            <a:r>
              <a:t>Effectiveness</a:t>
            </a:r>
          </a:p>
          <a:p>
            <a:pPr>
              <a:defRPr sz="1400">
                <a:solidFill>
                  <a:srgbClr val="F3F4F6"/>
                </a:solidFill>
              </a:defRPr>
            </a:pPr>
            <a:r>
              <a:rPr sz="1600"/>
              <a:t>Quit attempt initiated</a:t>
            </a:r>
          </a:p>
          <a:p>
            <a:pPr>
              <a:defRPr sz="1400">
                <a:solidFill>
                  <a:srgbClr val="F3F4F6"/>
                </a:solidFill>
              </a:defRPr>
            </a:pPr>
            <a:r>
              <a:rPr sz="1600"/>
              <a:t>4-week abstinence (if recorded)</a:t>
            </a:r>
          </a:p>
          <a:p>
            <a:pPr>
              <a:defRPr sz="1400">
                <a:solidFill>
                  <a:srgbClr val="F3F4F6"/>
                </a:solidFill>
              </a:defRPr>
            </a:pPr>
            <a:r>
              <a:rPr sz="1600"/>
              <a:t>Longer-term abstinence where available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4270248" y="1874520"/>
            <a:ext cx="3611880" cy="4480560"/>
          </a:xfrm>
          <a:prstGeom prst="roundRect">
            <a:avLst/>
          </a:prstGeom>
          <a:solidFill>
            <a:srgbClr val="1F2937"/>
          </a:solidFill>
          <a:ln>
            <a:solidFill>
              <a:srgbClr val="C9A22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1">
                <a:solidFill>
                  <a:srgbClr val="C9A227"/>
                </a:solidFill>
              </a:defRPr>
            </a:pPr>
            <a:r>
              <a:t>Engagement</a:t>
            </a:r>
          </a:p>
          <a:p>
            <a:pPr>
              <a:defRPr sz="1400">
                <a:solidFill>
                  <a:srgbClr val="F3F4F6"/>
                </a:solidFill>
              </a:defRPr>
            </a:pPr>
            <a:r>
              <a:rPr sz="1600"/>
              <a:t>Attendance and completion</a:t>
            </a:r>
          </a:p>
          <a:p>
            <a:pPr>
              <a:defRPr sz="1400">
                <a:solidFill>
                  <a:srgbClr val="F3F4F6"/>
                </a:solidFill>
              </a:defRPr>
            </a:pPr>
            <a:r>
              <a:rPr sz="1600"/>
              <a:t>Drop-out points</a:t>
            </a:r>
          </a:p>
          <a:p>
            <a:pPr>
              <a:defRPr sz="1400">
                <a:solidFill>
                  <a:srgbClr val="F3F4F6"/>
                </a:solidFill>
              </a:defRPr>
            </a:pPr>
            <a:r>
              <a:rPr sz="1600"/>
              <a:t>Re-engagement after relapse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065008" y="1874520"/>
            <a:ext cx="3611880" cy="4480560"/>
          </a:xfrm>
          <a:prstGeom prst="roundRect">
            <a:avLst/>
          </a:prstGeom>
          <a:solidFill>
            <a:srgbClr val="1F2937"/>
          </a:solidFill>
          <a:ln>
            <a:solidFill>
              <a:srgbClr val="C9A22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1">
                <a:solidFill>
                  <a:srgbClr val="C9A227"/>
                </a:solidFill>
              </a:defRPr>
            </a:pPr>
            <a:r>
              <a:t>Experience</a:t>
            </a:r>
          </a:p>
          <a:p>
            <a:pPr>
              <a:defRPr sz="1400">
                <a:solidFill>
                  <a:srgbClr val="F3F4F6"/>
                </a:solidFill>
              </a:defRPr>
            </a:pPr>
            <a:r>
              <a:rPr sz="1600"/>
              <a:t>Perceived accessibility</a:t>
            </a:r>
          </a:p>
          <a:p>
            <a:pPr>
              <a:defRPr sz="1400">
                <a:solidFill>
                  <a:srgbClr val="F3F4F6"/>
                </a:solidFill>
              </a:defRPr>
            </a:pPr>
            <a:r>
              <a:rPr sz="1600"/>
              <a:t>Satisfaction with support</a:t>
            </a:r>
          </a:p>
          <a:p>
            <a:pPr>
              <a:defRPr sz="1400">
                <a:solidFill>
                  <a:srgbClr val="F3F4F6"/>
                </a:solidFill>
              </a:defRPr>
            </a:pPr>
            <a:r>
              <a:rPr sz="1600"/>
              <a:t>Perceived barriers and facilitators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84048" y="6400800"/>
            <a:ext cx="10789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1000">
                <a:solidFill>
                  <a:srgbClr val="9CA3AF"/>
                </a:solidFill>
                <a:latin typeface="Calibri"/>
              </a:rPr>
              <a:t>Slide 15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320040"/>
          </a:xfrm>
          <a:prstGeom prst="rect">
            <a:avLst/>
          </a:prstGeom>
          <a:solidFill>
            <a:srgbClr val="8B1E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ounded Rectangle 2"/>
          <p:cNvSpPr/>
          <p:nvPr/>
        </p:nvSpPr>
        <p:spPr>
          <a:xfrm>
            <a:off x="731520" y="502920"/>
            <a:ext cx="3108960" cy="384048"/>
          </a:xfrm>
          <a:prstGeom prst="roundRect">
            <a:avLst/>
          </a:prstGeom>
          <a:solidFill>
            <a:srgbClr val="C9A22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b="1" dirty="0">
                <a:solidFill>
                  <a:srgbClr val="111827"/>
                </a:solidFill>
              </a:rPr>
              <a:t>ANALYSIS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1069848"/>
            <a:ext cx="10789920" cy="10058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sz="3800" b="1" dirty="0">
                <a:solidFill>
                  <a:srgbClr val="F3F4F6"/>
                </a:solidFill>
              </a:rPr>
              <a:t>Planned analysis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22960" y="1828800"/>
            <a:ext cx="10972800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  <a:defRPr sz="1800">
                <a:solidFill>
                  <a:srgbClr val="F3F4F6"/>
                </a:solidFill>
              </a:defRPr>
            </a:pPr>
            <a:r>
              <a:rPr sz="2000" dirty="0"/>
              <a:t>Descriptive statistics to </a:t>
            </a:r>
            <a:r>
              <a:rPr sz="2000" dirty="0" err="1"/>
              <a:t>summarise</a:t>
            </a:r>
            <a:r>
              <a:rPr sz="2000" dirty="0"/>
              <a:t> participation, completion, and quit outcomes for young adults.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  <a:defRPr sz="1800">
                <a:solidFill>
                  <a:srgbClr val="F3F4F6"/>
                </a:solidFill>
              </a:defRPr>
            </a:pPr>
            <a:r>
              <a:rPr sz="2000" dirty="0"/>
              <a:t>Explore associations between outcomes and participant or </a:t>
            </a:r>
            <a:r>
              <a:rPr sz="2000" dirty="0" err="1"/>
              <a:t>programme</a:t>
            </a:r>
            <a:r>
              <a:rPr sz="2000" dirty="0"/>
              <a:t> characteristics (where data allow).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  <a:defRPr sz="1800">
                <a:solidFill>
                  <a:srgbClr val="F3F4F6"/>
                </a:solidFill>
              </a:defRPr>
            </a:pPr>
            <a:r>
              <a:rPr sz="2000" dirty="0"/>
              <a:t>Thematic analysis of participant feedback to identify perceived barriers, enablers, and service improvement opportunities.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444087" y="3961376"/>
            <a:ext cx="5303520" cy="822960"/>
          </a:xfrm>
          <a:prstGeom prst="roundRect">
            <a:avLst/>
          </a:prstGeom>
          <a:solidFill>
            <a:srgbClr val="1F2937"/>
          </a:solidFill>
          <a:ln>
            <a:solidFill>
              <a:srgbClr val="C9A22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600" b="1" dirty="0">
                <a:solidFill>
                  <a:srgbClr val="F3F4F6"/>
                </a:solidFill>
              </a:rPr>
              <a:t>Quantitative outcomes  +  Qualitative feedback  =  Actionable recommendations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31520" y="6446520"/>
            <a:ext cx="10789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1000">
                <a:solidFill>
                  <a:srgbClr val="9CA3AF"/>
                </a:solidFill>
                <a:latin typeface="Calibri"/>
              </a:rPr>
              <a:t>Slide 16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320040"/>
          </a:xfrm>
          <a:prstGeom prst="rect">
            <a:avLst/>
          </a:prstGeom>
          <a:solidFill>
            <a:srgbClr val="8B1E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ounded Rectangle 2"/>
          <p:cNvSpPr/>
          <p:nvPr/>
        </p:nvSpPr>
        <p:spPr>
          <a:xfrm>
            <a:off x="731520" y="502920"/>
            <a:ext cx="3108960" cy="384048"/>
          </a:xfrm>
          <a:prstGeom prst="roundRect">
            <a:avLst/>
          </a:prstGeom>
          <a:solidFill>
            <a:srgbClr val="C9A22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600" b="1" dirty="0">
                <a:solidFill>
                  <a:srgbClr val="111827"/>
                </a:solidFill>
              </a:rPr>
              <a:t>GOVERNANCE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1105075"/>
            <a:ext cx="10789920" cy="10058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sz="3800" b="1" dirty="0">
                <a:solidFill>
                  <a:srgbClr val="F3F4F6"/>
                </a:solidFill>
              </a:rPr>
              <a:t>Ethics, confidentiality, and feasibility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22960" y="1828800"/>
            <a:ext cx="10972800" cy="21698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  <a:defRPr sz="1800">
                <a:solidFill>
                  <a:srgbClr val="F3F4F6"/>
                </a:solidFill>
              </a:defRPr>
            </a:pPr>
            <a:r>
              <a:rPr sz="2000" dirty="0"/>
              <a:t>Use </a:t>
            </a:r>
            <a:r>
              <a:rPr sz="2000" dirty="0" err="1"/>
              <a:t>anonymised</a:t>
            </a:r>
            <a:r>
              <a:rPr sz="2000" dirty="0"/>
              <a:t> service data where possible; obtain approvals for any identifiable data access.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  <a:defRPr sz="1800">
                <a:solidFill>
                  <a:srgbClr val="F3F4F6"/>
                </a:solidFill>
              </a:defRPr>
            </a:pPr>
            <a:r>
              <a:rPr sz="2000" dirty="0"/>
              <a:t>Informed consent for interviews or surveys, including the right to withdraw.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  <a:defRPr sz="1800">
                <a:solidFill>
                  <a:srgbClr val="F3F4F6"/>
                </a:solidFill>
              </a:defRPr>
            </a:pPr>
            <a:r>
              <a:rPr sz="2000" dirty="0"/>
              <a:t>Data management: secure storage, restricted access, and compliance with relevant NHS and university policies.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  <a:defRPr sz="1800">
                <a:solidFill>
                  <a:srgbClr val="F3F4F6"/>
                </a:solidFill>
              </a:defRPr>
            </a:pPr>
            <a:r>
              <a:rPr sz="2000" dirty="0"/>
              <a:t>Feasibility: leverage existing </a:t>
            </a:r>
            <a:r>
              <a:rPr sz="2000" dirty="0" err="1"/>
              <a:t>programme</a:t>
            </a:r>
            <a:r>
              <a:rPr sz="2000" dirty="0"/>
              <a:t> records and recruit participants through participating </a:t>
            </a:r>
            <a:r>
              <a:rPr sz="2000" dirty="0" err="1"/>
              <a:t>centres</a:t>
            </a:r>
            <a:r>
              <a:rPr sz="2000" dirty="0"/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31520" y="6446520"/>
            <a:ext cx="10789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1000">
                <a:solidFill>
                  <a:srgbClr val="9CA3AF"/>
                </a:solidFill>
                <a:latin typeface="Calibri"/>
              </a:rPr>
              <a:t>Slide 17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320040"/>
          </a:xfrm>
          <a:prstGeom prst="rect">
            <a:avLst/>
          </a:prstGeom>
          <a:solidFill>
            <a:srgbClr val="8B1E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ounded Rectangle 2"/>
          <p:cNvSpPr/>
          <p:nvPr/>
        </p:nvSpPr>
        <p:spPr>
          <a:xfrm>
            <a:off x="731520" y="502920"/>
            <a:ext cx="3108960" cy="384048"/>
          </a:xfrm>
          <a:prstGeom prst="roundRect">
            <a:avLst/>
          </a:prstGeom>
          <a:solidFill>
            <a:srgbClr val="C9A22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600" b="1" dirty="0">
                <a:solidFill>
                  <a:srgbClr val="111827"/>
                </a:solidFill>
              </a:rPr>
              <a:t>IMPACT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1133856"/>
            <a:ext cx="10789920" cy="10058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sz="3800" b="1" dirty="0">
                <a:solidFill>
                  <a:srgbClr val="F3F4F6"/>
                </a:solidFill>
              </a:rPr>
              <a:t>Expected contribution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22960" y="1920240"/>
            <a:ext cx="10972800" cy="822960"/>
          </a:xfrm>
          <a:prstGeom prst="roundRect">
            <a:avLst/>
          </a:prstGeom>
          <a:solidFill>
            <a:srgbClr val="1F2937"/>
          </a:solidFill>
          <a:ln>
            <a:solidFill>
              <a:srgbClr val="C9A22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1">
                <a:solidFill>
                  <a:srgbClr val="C9A227"/>
                </a:solidFill>
              </a:defRPr>
            </a:pPr>
            <a:r>
              <a:t>Service improvement</a:t>
            </a:r>
          </a:p>
          <a:p>
            <a:pPr algn="ctr">
              <a:defRPr sz="1400">
                <a:solidFill>
                  <a:srgbClr val="F3F4F6"/>
                </a:solidFill>
              </a:defRPr>
            </a:pPr>
            <a:r>
              <a:rPr sz="1600"/>
              <a:t>Supports evaluation and improvement of smoking cessation programmes in community health centres.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822960" y="2852928"/>
            <a:ext cx="10972800" cy="822960"/>
          </a:xfrm>
          <a:prstGeom prst="roundRect">
            <a:avLst/>
          </a:prstGeom>
          <a:solidFill>
            <a:srgbClr val="1F2937"/>
          </a:solidFill>
          <a:ln>
            <a:solidFill>
              <a:srgbClr val="C9A22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1">
                <a:solidFill>
                  <a:srgbClr val="C9A227"/>
                </a:solidFill>
              </a:defRPr>
            </a:pPr>
            <a:r>
              <a:t>Practice enhancement</a:t>
            </a:r>
          </a:p>
          <a:p>
            <a:pPr algn="ctr">
              <a:defRPr sz="1400">
                <a:solidFill>
                  <a:srgbClr val="F3F4F6"/>
                </a:solidFill>
              </a:defRPr>
            </a:pPr>
            <a:r>
              <a:rPr sz="1600"/>
              <a:t>Helps professionals strengthen engagement, accessibility, and delivery of cessation support.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22960" y="3785616"/>
            <a:ext cx="10972800" cy="822960"/>
          </a:xfrm>
          <a:prstGeom prst="roundRect">
            <a:avLst/>
          </a:prstGeom>
          <a:solidFill>
            <a:srgbClr val="1F2937"/>
          </a:solidFill>
          <a:ln>
            <a:solidFill>
              <a:srgbClr val="C9A22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1">
                <a:solidFill>
                  <a:srgbClr val="C9A227"/>
                </a:solidFill>
              </a:defRPr>
            </a:pPr>
            <a:r>
              <a:t>Targeted intervention</a:t>
            </a:r>
          </a:p>
          <a:p>
            <a:pPr algn="ctr">
              <a:defRPr sz="1400">
                <a:solidFill>
                  <a:srgbClr val="F3F4F6"/>
                </a:solidFill>
              </a:defRPr>
            </a:pPr>
            <a:r>
              <a:rPr sz="1600"/>
              <a:t>Identifies barriers to design effective, age-appropriate support (Park et al., 2023).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22960" y="4718304"/>
            <a:ext cx="10972800" cy="822960"/>
          </a:xfrm>
          <a:prstGeom prst="roundRect">
            <a:avLst/>
          </a:prstGeom>
          <a:solidFill>
            <a:srgbClr val="1F2937"/>
          </a:solidFill>
          <a:ln>
            <a:solidFill>
              <a:srgbClr val="C9A22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1">
                <a:solidFill>
                  <a:srgbClr val="C9A227"/>
                </a:solidFill>
              </a:defRPr>
            </a:pPr>
            <a:r>
              <a:t>Reducing inequalities</a:t>
            </a:r>
          </a:p>
          <a:p>
            <a:pPr algn="ctr">
              <a:defRPr sz="1400">
                <a:solidFill>
                  <a:srgbClr val="F3F4F6"/>
                </a:solidFill>
              </a:defRPr>
            </a:pPr>
            <a:r>
              <a:rPr sz="1600"/>
              <a:t>Promotes equitable access and helps reduce disparities in cessation outcomes (Smith and Hill, 2019).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22960" y="5650992"/>
            <a:ext cx="10972800" cy="822960"/>
          </a:xfrm>
          <a:prstGeom prst="roundRect">
            <a:avLst/>
          </a:prstGeom>
          <a:solidFill>
            <a:srgbClr val="1F2937"/>
          </a:solidFill>
          <a:ln>
            <a:solidFill>
              <a:srgbClr val="C9A22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1">
                <a:solidFill>
                  <a:srgbClr val="C9A227"/>
                </a:solidFill>
              </a:defRPr>
            </a:pPr>
            <a:r>
              <a:t>Public health benefit</a:t>
            </a:r>
          </a:p>
          <a:p>
            <a:pPr algn="ctr">
              <a:defRPr sz="1400">
                <a:solidFill>
                  <a:srgbClr val="F3F4F6"/>
                </a:solidFill>
              </a:defRPr>
            </a:pPr>
            <a:r>
              <a:rPr sz="1600"/>
              <a:t>Contributes to reducing smoking prevalence and improving population health outcomes.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31520" y="6446520"/>
            <a:ext cx="10789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1000">
                <a:solidFill>
                  <a:srgbClr val="9CA3AF"/>
                </a:solidFill>
                <a:latin typeface="Calibri"/>
              </a:rPr>
              <a:t>Slide 18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182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2000" cy="320040"/>
          </a:xfrm>
          <a:prstGeom prst="rect">
            <a:avLst/>
          </a:prstGeom>
          <a:solidFill>
            <a:srgbClr val="8B1E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ounded Rectangle 2"/>
          <p:cNvSpPr/>
          <p:nvPr/>
        </p:nvSpPr>
        <p:spPr>
          <a:xfrm>
            <a:off x="731520" y="502920"/>
            <a:ext cx="3108960" cy="384048"/>
          </a:xfrm>
          <a:prstGeom prst="roundRect">
            <a:avLst/>
          </a:prstGeom>
          <a:solidFill>
            <a:srgbClr val="C9A22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200" b="1">
                <a:solidFill>
                  <a:srgbClr val="111827"/>
                </a:solidFill>
                <a:latin typeface="Calibri"/>
              </a:rPr>
              <a:t>CONCLUSION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868680"/>
            <a:ext cx="1097280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200" b="1">
                <a:solidFill>
                  <a:srgbClr val="F3F4F6"/>
                </a:solidFill>
                <a:latin typeface="Calibri"/>
              </a:defRPr>
            </a:pPr>
            <a:r>
              <a:t>Conclusion and next steps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22960" y="2011680"/>
            <a:ext cx="10972800" cy="4206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800">
                <a:solidFill>
                  <a:srgbClr val="F3F4F6"/>
                </a:solidFill>
                <a:latin typeface="Calibri"/>
              </a:defRPr>
            </a:pPr>
            <a:r>
              <a:t>Coventry has a higher smoking prevalence than the national average, and young adults remain a priority group for prevention and cessation.</a:t>
            </a:r>
          </a:p>
          <a:p>
            <a:pPr>
              <a:spcAft>
                <a:spcPts val="600"/>
              </a:spcAft>
              <a:defRPr sz="1800">
                <a:solidFill>
                  <a:srgbClr val="F3F4F6"/>
                </a:solidFill>
                <a:latin typeface="Calibri"/>
              </a:defRPr>
            </a:pPr>
            <a:r>
              <a:t>This proposal will evaluate community health centre cessation programmes by combining routinely collected outcomes with participant feedback.</a:t>
            </a:r>
          </a:p>
          <a:p>
            <a:pPr>
              <a:spcAft>
                <a:spcPts val="600"/>
              </a:spcAft>
              <a:defRPr sz="1800">
                <a:solidFill>
                  <a:srgbClr val="F3F4F6"/>
                </a:solidFill>
                <a:latin typeface="Calibri"/>
              </a:defRPr>
            </a:pPr>
            <a:r>
              <a:t>The evaluation will identify factors linked to engagement and quit success, and generate practical recommendations for improving accessibility and effectiveness.</a:t>
            </a:r>
          </a:p>
          <a:p>
            <a:pPr>
              <a:spcAft>
                <a:spcPts val="600"/>
              </a:spcAft>
              <a:defRPr sz="1800">
                <a:solidFill>
                  <a:srgbClr val="F3F4F6"/>
                </a:solidFill>
                <a:latin typeface="Calibri"/>
              </a:defRPr>
            </a:pPr>
            <a:r>
              <a:t>Next steps: confirm partner sites and data access, finalise measures, obtain required approvals, and begin data collection and analysis.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822960" y="5806440"/>
            <a:ext cx="10972800" cy="731520"/>
          </a:xfrm>
          <a:prstGeom prst="roundRect">
            <a:avLst/>
          </a:prstGeom>
          <a:solidFill>
            <a:srgbClr val="8B1E3F"/>
          </a:solidFill>
          <a:ln>
            <a:solidFill>
              <a:srgbClr val="C9A22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2200" b="1">
                <a:solidFill>
                  <a:srgbClr val="F3F4F6"/>
                </a:solidFill>
                <a:latin typeface="Calibri"/>
              </a:rPr>
              <a:t>Thank you. Questions are welcome.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31520" y="6446520"/>
            <a:ext cx="109728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1000">
                <a:solidFill>
                  <a:srgbClr val="9CA3AF"/>
                </a:solidFill>
                <a:latin typeface="Calibri"/>
              </a:rPr>
              <a:t>Slide 19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320040"/>
          </a:xfrm>
          <a:prstGeom prst="rect">
            <a:avLst/>
          </a:prstGeom>
          <a:solidFill>
            <a:srgbClr val="8B1E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ounded Rectangle 2"/>
          <p:cNvSpPr/>
          <p:nvPr/>
        </p:nvSpPr>
        <p:spPr>
          <a:xfrm>
            <a:off x="731520" y="502920"/>
            <a:ext cx="3108960" cy="384048"/>
          </a:xfrm>
          <a:prstGeom prst="roundRect">
            <a:avLst/>
          </a:prstGeom>
          <a:solidFill>
            <a:srgbClr val="C9A22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200" b="1">
                <a:solidFill>
                  <a:srgbClr val="111827"/>
                </a:solidFill>
              </a:rPr>
              <a:t>REFERENCES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854512"/>
            <a:ext cx="3141053" cy="67710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sz="3800" b="1" dirty="0">
                <a:solidFill>
                  <a:srgbClr val="F3F4F6"/>
                </a:solidFill>
              </a:rPr>
              <a:t>Key references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70560" y="1384864"/>
            <a:ext cx="10972800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0632" lvl="1" algn="just"/>
            <a:r>
              <a:rPr lang="en-US" sz="1050" dirty="0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Al-Hamdani, M., Davidson, M., Bird, D., Hopkins, D.B. and Smith, S. (2023). Learning from their experiences: Strategies used by youth and young adult ex-vapers. Journal of Substance Use and Addiction Treatment, 149(4), p.209038. </a:t>
            </a:r>
            <a:r>
              <a:rPr lang="en-US" sz="1050" dirty="0" err="1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doi:https</a:t>
            </a:r>
            <a:r>
              <a:rPr lang="en-US" sz="1050" dirty="0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://doi.org/10.1016/j.josat.2023.209038.</a:t>
            </a:r>
          </a:p>
          <a:p>
            <a:pPr marL="40632" lvl="1" algn="just"/>
            <a:r>
              <a:rPr lang="en-US" sz="1050" dirty="0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Coffey, M., Cooper-Ryan, A., Houston, L., Thompson, K. and Cook, P. (2020). Using e-cigarettes for smoking cessation: evaluation of a pilot project in the North West of England. Perspectives in Public Health, 140(6), pp.351–361. </a:t>
            </a:r>
            <a:r>
              <a:rPr lang="en-US" sz="1050" dirty="0" err="1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doi:https</a:t>
            </a:r>
            <a:r>
              <a:rPr lang="en-US" sz="1050" dirty="0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://doi.org/10.1177/1757913920912436.</a:t>
            </a:r>
          </a:p>
          <a:p>
            <a:pPr marL="40632" lvl="1" algn="just"/>
            <a:r>
              <a:rPr lang="en-US" sz="1050" dirty="0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Coventry City Council (2023). Coventry Health and Wellbeing Strategy 2023-2026 – Coventry City Council. [online] Coventry City Council. Available at: https://www.coventry.gov.uk/data-reports/coventry-health-wellbeing-strategy-2023-/3?utm_source=chatgpt.com.</a:t>
            </a:r>
          </a:p>
          <a:p>
            <a:pPr marL="40632" lvl="1" algn="just"/>
            <a:r>
              <a:rPr lang="en-US" sz="1050" dirty="0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GOV.UK (2025). Smoking profile: statistical commentary, November 2025. [online] GOV.UK. Available at: https://www.gov.uk/government/statistics/smoking-profile-november-2025-update/smoking-profile-statistical-commentary-november-2025?utm_source=chatgpt.com.</a:t>
            </a:r>
          </a:p>
          <a:p>
            <a:pPr marL="40632" lvl="1" algn="just"/>
            <a:r>
              <a:rPr lang="en-US" sz="1050" dirty="0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Jackson, S.E., </a:t>
            </a:r>
            <a:r>
              <a:rPr lang="en-US" sz="1050" dirty="0" err="1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Tattan</a:t>
            </a:r>
            <a:r>
              <a:rPr lang="en-US" sz="1050" dirty="0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-Birch, H., Shahab, L. and Brown, J. (2024). Trends in long term vaping among adults in England, 2013-23: population based study. BMJ, [online] 386(9), p.e079016. </a:t>
            </a:r>
            <a:r>
              <a:rPr lang="en-US" sz="1050" dirty="0" err="1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doi:https</a:t>
            </a:r>
            <a:r>
              <a:rPr lang="en-US" sz="1050" dirty="0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://doi.org/10.1136/bmj-2023-079016.</a:t>
            </a:r>
          </a:p>
          <a:p>
            <a:pPr marL="40632" lvl="1" algn="just"/>
            <a:r>
              <a:rPr lang="en-US" sz="1050" dirty="0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MacArthur, G.J., Harrison, S., Caldwell, D.M., Hickman, M. and Campbell, R. (2016). Peer-led interventions to prevent tobacco, alcohol and/or drug use among young people aged 11-21 years: a systematic review and meta-analysis. Addiction, [online] 111(3), pp.391–407. </a:t>
            </a:r>
            <a:r>
              <a:rPr lang="en-US" sz="1050" dirty="0" err="1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doi:https</a:t>
            </a:r>
            <a:r>
              <a:rPr lang="en-US" sz="1050" dirty="0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://doi.org/10.1111/add.13224.</a:t>
            </a:r>
          </a:p>
          <a:p>
            <a:pPr marL="40632" lvl="1" algn="just"/>
            <a:r>
              <a:rPr lang="en-US" sz="1050" dirty="0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Martín Cantera, C., </a:t>
            </a:r>
            <a:r>
              <a:rPr lang="en-US" sz="1050" dirty="0" err="1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Puigdomènech</a:t>
            </a:r>
            <a:r>
              <a:rPr lang="en-US" sz="1050" dirty="0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, E., </a:t>
            </a:r>
            <a:r>
              <a:rPr lang="en-US" sz="1050" dirty="0" err="1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Ballvé</a:t>
            </a:r>
            <a:r>
              <a:rPr lang="en-US" sz="1050" dirty="0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, J.L., Arias, O.L., Clemente, L., Casas, R., Roig, L., Pérez-Tortosa, S., Díaz-Gete, L. and Granollers, S. (2015). Effectiveness of multicomponent interventions in primary healthcare settings to promote continuous smoking cessation in adults: a systematic review. BMJ Open, 5(10), p.e008807. </a:t>
            </a:r>
            <a:r>
              <a:rPr lang="en-US" sz="1050" dirty="0" err="1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doi:https</a:t>
            </a:r>
            <a:r>
              <a:rPr lang="en-US" sz="1050" dirty="0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://doi.org/10.1136/bmjopen-2015-008807.</a:t>
            </a:r>
          </a:p>
          <a:p>
            <a:pPr marL="40632" lvl="1" algn="just"/>
            <a:r>
              <a:rPr lang="en-US" sz="1050" dirty="0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Mitchell, R., O’Grady, K.-A.F., Brain, D., Lim, M., Bohorquez, N.G., Ureni </a:t>
            </a:r>
            <a:r>
              <a:rPr lang="en-US" sz="1050" dirty="0" err="1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Halahakone</a:t>
            </a:r>
            <a:r>
              <a:rPr lang="en-US" sz="1050" dirty="0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, Braithwaite, S., Isbel, J., Peardon-Freeman, S., Kennedy, M. and Tyack, Z. (2025). Evaluating the implementation of adult smoking cessation programs in community settings: a scoping review. Frontiers in Public Health, 12(7). </a:t>
            </a:r>
            <a:r>
              <a:rPr lang="en-US" sz="1050" dirty="0" err="1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doi:https</a:t>
            </a:r>
            <a:r>
              <a:rPr lang="en-US" sz="1050" dirty="0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://doi.org/10.3389/fpubh.2024.1495151.</a:t>
            </a:r>
          </a:p>
          <a:p>
            <a:pPr marL="40632" lvl="1" algn="just"/>
            <a:r>
              <a:rPr lang="en-US" sz="1050" dirty="0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Park, E.-H., Zhou, Y., Chen, C., Chacko, T., Mahoney, M.C. and Chang, Y.-P. (2023). Systematic review: interventions to quit tobacco products for young adults. BMC Public Health, 23(1). </a:t>
            </a:r>
            <a:r>
              <a:rPr lang="en-US" sz="1050" dirty="0" err="1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doi:https</a:t>
            </a:r>
            <a:r>
              <a:rPr lang="en-US" sz="1050" dirty="0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://doi.org/10.1186/s12889-023-15900-8.</a:t>
            </a:r>
          </a:p>
          <a:p>
            <a:pPr marL="40632" lvl="1" algn="just"/>
            <a:r>
              <a:rPr lang="en-US" sz="1050" dirty="0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Potter, M.B., </a:t>
            </a:r>
            <a:r>
              <a:rPr lang="en-US" sz="1050" dirty="0" err="1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Tsoh</a:t>
            </a:r>
            <a:r>
              <a:rPr lang="en-US" sz="1050" dirty="0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, J.Y., Lugtu, K., Parra, J., Bowyer, V. and Hessler, D. (2024). Smoking Cessation Support in the Context of Other Social and Behavioral Needs in Community Health Centers. Journal of the American Board of Family Medicine, 37(1), pp.84–94. </a:t>
            </a:r>
            <a:r>
              <a:rPr lang="en-US" sz="1050" dirty="0" err="1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doi:https</a:t>
            </a:r>
            <a:r>
              <a:rPr lang="en-US" sz="1050" dirty="0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://doi.org/10.3122/jabfm.2023.230239r1.</a:t>
            </a:r>
          </a:p>
          <a:p>
            <a:pPr marL="40632" lvl="1" algn="just"/>
            <a:r>
              <a:rPr lang="en-US" sz="1050" dirty="0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Smith, C.E. and Hill, S.E. (2019). Impact of specialist and primary care stop smoking support on socio‐economic inequalities in cessation in the United Kingdom: a systematic review and national equity initial review completed 22 January 2019; final version accepted 19 July 2019 analysis. Addiction, 115(1). </a:t>
            </a:r>
            <a:r>
              <a:rPr lang="en-US" sz="1050" dirty="0" err="1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doi:https</a:t>
            </a:r>
            <a:r>
              <a:rPr lang="en-US" sz="1050" dirty="0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://doi.org/10.1111/add.14760.</a:t>
            </a:r>
          </a:p>
          <a:p>
            <a:pPr marL="40632" lvl="1" algn="just"/>
            <a:r>
              <a:rPr lang="en-US" sz="1050" dirty="0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Song, F. and Elwell-Sutton, T. (2019). Impact of the NHS Stop Smoking Services on smoking prevalence in England: a simulation modelling evaluation. Tobacco Control, 29(2), p.tobaccocontrol-2018-054879. </a:t>
            </a:r>
            <a:r>
              <a:rPr lang="en-US" sz="1050" dirty="0" err="1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doi:https</a:t>
            </a:r>
            <a:r>
              <a:rPr lang="en-US" sz="1050" dirty="0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://doi.org/10.1136/tobaccocontrol-2018-054879.</a:t>
            </a:r>
          </a:p>
          <a:p>
            <a:pPr marL="40632" lvl="1" algn="just"/>
            <a:r>
              <a:rPr lang="en-US" sz="1050" dirty="0" err="1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Spiropoulou</a:t>
            </a:r>
            <a:r>
              <a:rPr lang="en-US" sz="1050" dirty="0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, A. and Spyropoulos, V. (2024). Smoking Cessation. [online] researchgate.net. Available at: https://www.researchgate.net/profile/Vasileios-Spyropoulos/publication/379065127_Smoking_Cessation/links/696cf5afabecff2489ecdc2e/Smoking-Cessation.pdf.</a:t>
            </a:r>
          </a:p>
          <a:p>
            <a:pPr marL="40632" lvl="1" algn="just"/>
            <a:r>
              <a:rPr lang="en-US" sz="1050" dirty="0" err="1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Tsoh</a:t>
            </a:r>
            <a:r>
              <a:rPr lang="en-US" sz="1050" dirty="0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, J.Y., Hessler, D., Parra, J.R., Bowyer, V., Lugtu, K. and Potter, M.B. (2022). Addressing tobacco use in the context of complex social needs: A new conceptual framework and approach to address smoking cessation in community health centers. PEC Innovation, 1(11), p.100011. </a:t>
            </a:r>
            <a:r>
              <a:rPr lang="en-US" sz="1050" dirty="0" err="1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doi:https</a:t>
            </a:r>
            <a:r>
              <a:rPr lang="en-US" sz="1050" dirty="0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://doi.org/10.1016/j.pecinn.2021.100011.</a:t>
            </a:r>
          </a:p>
          <a:p>
            <a:pPr marL="40632" lvl="1" algn="just"/>
            <a:r>
              <a:rPr lang="en-US" sz="1050" dirty="0" err="1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Zmak</a:t>
            </a:r>
            <a:r>
              <a:rPr lang="en-US" sz="1050" dirty="0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, M. (2024). Could We Prevent Tobacco Products in Young Populations? Science Insights, [online] 45(4), pp.1557–1562. </a:t>
            </a:r>
            <a:r>
              <a:rPr lang="en-US" sz="1050" dirty="0" err="1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doi:https</a:t>
            </a:r>
            <a:r>
              <a:rPr lang="en-US" sz="1050" dirty="0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://doi.org/10.15354/si.24.op202.</a:t>
            </a:r>
          </a:p>
          <a:p>
            <a:pPr marL="40632" lvl="1" algn="just"/>
            <a:r>
              <a:rPr lang="en-US" sz="1050" dirty="0" err="1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Zulkiply</a:t>
            </a:r>
            <a:r>
              <a:rPr lang="en-US" sz="1050" dirty="0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, S.H., Ramli, L.F., Fisal, Z.A.M., Tabassum, B. and Abdul Manaf, R. (2020). Effectiveness of community health workers involvement in smoking cessation </a:t>
            </a:r>
            <a:r>
              <a:rPr lang="en-US" sz="1050" dirty="0" err="1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programme</a:t>
            </a:r>
            <a:r>
              <a:rPr lang="en-US" sz="1050" dirty="0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: A systematic review. </a:t>
            </a:r>
            <a:r>
              <a:rPr lang="en-US" sz="1050" dirty="0" err="1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PloS</a:t>
            </a:r>
            <a:r>
              <a:rPr lang="en-US" sz="1050" dirty="0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 One, [online] 15(11), p.e0242691. </a:t>
            </a:r>
            <a:r>
              <a:rPr lang="en-US" sz="1050" dirty="0" err="1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doi:https</a:t>
            </a:r>
            <a:r>
              <a:rPr lang="en-US" sz="1050" dirty="0">
                <a:solidFill>
                  <a:schemeClr val="bg1"/>
                </a:solidFill>
                <a:latin typeface="+mj-lt"/>
                <a:ea typeface="Tex Gyre Bonum"/>
                <a:cs typeface="Tex Gyre Bonum"/>
                <a:sym typeface="Tex Gyre Bonum"/>
              </a:rPr>
              <a:t>://doi.org/10.1371/journal.pone.0242691.</a:t>
            </a:r>
          </a:p>
          <a:p>
            <a:pPr algn="just"/>
            <a:endParaRPr lang="en-US" sz="1050" dirty="0">
              <a:solidFill>
                <a:schemeClr val="bg1"/>
              </a:solidFill>
              <a:latin typeface="+mj-lt"/>
              <a:ea typeface="Tex Gyre Bonum"/>
              <a:cs typeface="Tex Gyre Bonum"/>
              <a:sym typeface="Tex Gyre Bonum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31520" y="6446520"/>
            <a:ext cx="10789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1000">
                <a:solidFill>
                  <a:srgbClr val="9CA3AF"/>
                </a:solidFill>
                <a:latin typeface="Calibri"/>
              </a:rPr>
              <a:t>Slide 20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2160</Words>
  <Application>Microsoft Office PowerPoint</Application>
  <PresentationFormat>Custom</PresentationFormat>
  <Paragraphs>209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</vt:vector>
  </TitlesOfParts>
  <Manager/>
  <Company/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subject/>
  <dc:creator>SHOAIB</dc:creator>
  <cp:keywords/>
  <dc:description>generated using python-pptx</dc:description>
  <cp:lastModifiedBy>Lenovo</cp:lastModifiedBy>
  <cp:revision>4</cp:revision>
  <dcterms:created xsi:type="dcterms:W3CDTF">2013-01-27T09:14:16Z</dcterms:created>
  <dcterms:modified xsi:type="dcterms:W3CDTF">2026-02-15T16:44:47Z</dcterms:modified>
  <cp:category/>
</cp:coreProperties>
</file>