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40"/>
  </p:notesMasterIdLst>
  <p:sldIdLst>
    <p:sldId id="263" r:id="rId2"/>
    <p:sldId id="256" r:id="rId3"/>
    <p:sldId id="280" r:id="rId4"/>
    <p:sldId id="378" r:id="rId5"/>
    <p:sldId id="376" r:id="rId6"/>
    <p:sldId id="278" r:id="rId7"/>
    <p:sldId id="261" r:id="rId8"/>
    <p:sldId id="268" r:id="rId9"/>
    <p:sldId id="353" r:id="rId10"/>
    <p:sldId id="286" r:id="rId11"/>
    <p:sldId id="289" r:id="rId12"/>
    <p:sldId id="290" r:id="rId13"/>
    <p:sldId id="333" r:id="rId14"/>
    <p:sldId id="334" r:id="rId15"/>
    <p:sldId id="349" r:id="rId16"/>
    <p:sldId id="338" r:id="rId17"/>
    <p:sldId id="337" r:id="rId18"/>
    <p:sldId id="340" r:id="rId19"/>
    <p:sldId id="336" r:id="rId20"/>
    <p:sldId id="324" r:id="rId21"/>
    <p:sldId id="342" r:id="rId22"/>
    <p:sldId id="367" r:id="rId23"/>
    <p:sldId id="380" r:id="rId24"/>
    <p:sldId id="379" r:id="rId25"/>
    <p:sldId id="366" r:id="rId26"/>
    <p:sldId id="368" r:id="rId27"/>
    <p:sldId id="360" r:id="rId28"/>
    <p:sldId id="364" r:id="rId29"/>
    <p:sldId id="374" r:id="rId30"/>
    <p:sldId id="372" r:id="rId31"/>
    <p:sldId id="345" r:id="rId32"/>
    <p:sldId id="381" r:id="rId33"/>
    <p:sldId id="382" r:id="rId34"/>
    <p:sldId id="383" r:id="rId35"/>
    <p:sldId id="384" r:id="rId36"/>
    <p:sldId id="363" r:id="rId37"/>
    <p:sldId id="391" r:id="rId38"/>
    <p:sldId id="283" r:id="rId3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6AB04"/>
    <a:srgbClr val="CF3947"/>
    <a:srgbClr val="B89FE1"/>
    <a:srgbClr val="B8ABBD"/>
    <a:srgbClr val="FF9FF4"/>
    <a:srgbClr val="96728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3793" autoAdjust="0"/>
    <p:restoredTop sz="92868" autoAdjust="0"/>
  </p:normalViewPr>
  <p:slideViewPr>
    <p:cSldViewPr snapToGrid="0">
      <p:cViewPr varScale="1">
        <p:scale>
          <a:sx n="57" d="100"/>
          <a:sy n="57" d="100"/>
        </p:scale>
        <p:origin x="1064"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F500BF-0FC9-46EF-9C09-07638275D970}" type="datetimeFigureOut">
              <a:rPr lang="en-GB" smtClean="0"/>
              <a:t>04/03/2020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3FE6A3-FB45-4AA7-9C44-B4F2B7CBBB3B}" type="slidenum">
              <a:rPr lang="en-GB" smtClean="0"/>
              <a:t>‹#›</a:t>
            </a:fld>
            <a:endParaRPr lang="en-GB"/>
          </a:p>
        </p:txBody>
      </p:sp>
    </p:spTree>
    <p:extLst>
      <p:ext uri="{BB962C8B-B14F-4D97-AF65-F5344CB8AC3E}">
        <p14:creationId xmlns:p14="http://schemas.microsoft.com/office/powerpoint/2010/main" val="186200005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https://www.express.co.uk/life-style/life/775207/holi-date-when-is-festival-of-colour-powder-hindu-india</a:t>
            </a:r>
          </a:p>
        </p:txBody>
      </p:sp>
      <p:sp>
        <p:nvSpPr>
          <p:cNvPr id="4" name="Slide Number Placeholder 3"/>
          <p:cNvSpPr>
            <a:spLocks noGrp="1"/>
          </p:cNvSpPr>
          <p:nvPr>
            <p:ph type="sldNum" sz="quarter" idx="5"/>
          </p:nvPr>
        </p:nvSpPr>
        <p:spPr/>
        <p:txBody>
          <a:bodyPr/>
          <a:lstStyle/>
          <a:p>
            <a:fld id="{AF3FE6A3-FB45-4AA7-9C44-B4F2B7CBBB3B}" type="slidenum">
              <a:rPr lang="en-GB" smtClean="0"/>
              <a:t>1</a:t>
            </a:fld>
            <a:endParaRPr lang="en-GB"/>
          </a:p>
        </p:txBody>
      </p:sp>
    </p:spTree>
    <p:extLst>
      <p:ext uri="{BB962C8B-B14F-4D97-AF65-F5344CB8AC3E}">
        <p14:creationId xmlns:p14="http://schemas.microsoft.com/office/powerpoint/2010/main" val="5757755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For comment see: https://yougov.co.uk/topics/lifestyle/articles-reports/2015/05/12/blue-worlds-favourite-colour</a:t>
            </a:r>
          </a:p>
          <a:p>
            <a:pPr marL="171450" indent="-171450">
              <a:buFont typeface="Arial" panose="020B0604020202020204" pitchFamily="34" charset="0"/>
              <a:buChar char="•"/>
            </a:pPr>
            <a:r>
              <a:rPr lang="en-GB" dirty="0"/>
              <a:t>(“</a:t>
            </a:r>
            <a:r>
              <a:rPr lang="en-US" dirty="0"/>
              <a:t>YouGov is a global public opinion and data company” – not to be confused with GOV.UK )</a:t>
            </a:r>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2</a:t>
            </a:fld>
            <a:endParaRPr lang="en-GB"/>
          </a:p>
        </p:txBody>
      </p:sp>
    </p:spTree>
    <p:extLst>
      <p:ext uri="{BB962C8B-B14F-4D97-AF65-F5344CB8AC3E}">
        <p14:creationId xmlns:p14="http://schemas.microsoft.com/office/powerpoint/2010/main" val="3437143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6</a:t>
            </a:fld>
            <a:endParaRPr lang="en-GB"/>
          </a:p>
        </p:txBody>
      </p:sp>
    </p:spTree>
    <p:extLst>
      <p:ext uri="{BB962C8B-B14F-4D97-AF65-F5344CB8AC3E}">
        <p14:creationId xmlns:p14="http://schemas.microsoft.com/office/powerpoint/2010/main" val="312198666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9</a:t>
            </a:fld>
            <a:endParaRPr lang="en-GB"/>
          </a:p>
        </p:txBody>
      </p:sp>
    </p:spTree>
    <p:extLst>
      <p:ext uri="{BB962C8B-B14F-4D97-AF65-F5344CB8AC3E}">
        <p14:creationId xmlns:p14="http://schemas.microsoft.com/office/powerpoint/2010/main" val="4642533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10</a:t>
            </a:fld>
            <a:endParaRPr lang="en-GB"/>
          </a:p>
        </p:txBody>
      </p:sp>
    </p:spTree>
    <p:extLst>
      <p:ext uri="{BB962C8B-B14F-4D97-AF65-F5344CB8AC3E}">
        <p14:creationId xmlns:p14="http://schemas.microsoft.com/office/powerpoint/2010/main" val="188471091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11</a:t>
            </a:fld>
            <a:endParaRPr lang="en-GB"/>
          </a:p>
        </p:txBody>
      </p:sp>
    </p:spTree>
    <p:extLst>
      <p:ext uri="{BB962C8B-B14F-4D97-AF65-F5344CB8AC3E}">
        <p14:creationId xmlns:p14="http://schemas.microsoft.com/office/powerpoint/2010/main" val="14922231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12</a:t>
            </a:fld>
            <a:endParaRPr lang="en-GB"/>
          </a:p>
        </p:txBody>
      </p:sp>
    </p:spTree>
    <p:extLst>
      <p:ext uri="{BB962C8B-B14F-4D97-AF65-F5344CB8AC3E}">
        <p14:creationId xmlns:p14="http://schemas.microsoft.com/office/powerpoint/2010/main" val="123000756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13</a:t>
            </a:fld>
            <a:endParaRPr lang="en-GB"/>
          </a:p>
        </p:txBody>
      </p:sp>
    </p:spTree>
    <p:extLst>
      <p:ext uri="{BB962C8B-B14F-4D97-AF65-F5344CB8AC3E}">
        <p14:creationId xmlns:p14="http://schemas.microsoft.com/office/powerpoint/2010/main" val="31696114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14</a:t>
            </a:fld>
            <a:endParaRPr lang="en-GB"/>
          </a:p>
        </p:txBody>
      </p:sp>
    </p:spTree>
    <p:extLst>
      <p:ext uri="{BB962C8B-B14F-4D97-AF65-F5344CB8AC3E}">
        <p14:creationId xmlns:p14="http://schemas.microsoft.com/office/powerpoint/2010/main" val="334111466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t>
            </a:r>
            <a:r>
              <a:rPr lang="en-US" dirty="0"/>
              <a:t>Languages with fewer than five non-derived basic color categories encoded as separate terms tend strongly to occur in the tropics.” (https://wals.info/feature/132A#2/32.5/152.1)</a:t>
            </a:r>
          </a:p>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15</a:t>
            </a:fld>
            <a:endParaRPr lang="en-GB"/>
          </a:p>
        </p:txBody>
      </p:sp>
    </p:spTree>
    <p:extLst>
      <p:ext uri="{BB962C8B-B14F-4D97-AF65-F5344CB8AC3E}">
        <p14:creationId xmlns:p14="http://schemas.microsoft.com/office/powerpoint/2010/main" val="41673136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See Hemming (2007: 200) for more detail here re changes to modern translations of Homer (e.g. Athena’s </a:t>
            </a:r>
            <a:r>
              <a:rPr lang="en-GB"/>
              <a:t>eye colour) </a:t>
            </a:r>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16</a:t>
            </a:fld>
            <a:endParaRPr lang="en-GB"/>
          </a:p>
        </p:txBody>
      </p:sp>
    </p:spTree>
    <p:extLst>
      <p:ext uri="{BB962C8B-B14F-4D97-AF65-F5344CB8AC3E}">
        <p14:creationId xmlns:p14="http://schemas.microsoft.com/office/powerpoint/2010/main" val="170697065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See Hemming (2007: 200) for more detail here re changes to modern translations of Homer (e.g. Athena’s </a:t>
            </a:r>
            <a:r>
              <a:rPr lang="en-GB"/>
              <a:t>eye colour) </a:t>
            </a:r>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17</a:t>
            </a:fld>
            <a:endParaRPr lang="en-GB"/>
          </a:p>
        </p:txBody>
      </p:sp>
    </p:spTree>
    <p:extLst>
      <p:ext uri="{BB962C8B-B14F-4D97-AF65-F5344CB8AC3E}">
        <p14:creationId xmlns:p14="http://schemas.microsoft.com/office/powerpoint/2010/main" val="249488173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See Rivers’ (1901) concluding comments for an example of how early research fails to appreciate the complexity and nuance of cross-cultural colour terms.</a:t>
            </a:r>
          </a:p>
        </p:txBody>
      </p:sp>
      <p:sp>
        <p:nvSpPr>
          <p:cNvPr id="4" name="Slide Number Placeholder 3"/>
          <p:cNvSpPr>
            <a:spLocks noGrp="1"/>
          </p:cNvSpPr>
          <p:nvPr>
            <p:ph type="sldNum" sz="quarter" idx="5"/>
          </p:nvPr>
        </p:nvSpPr>
        <p:spPr/>
        <p:txBody>
          <a:bodyPr/>
          <a:lstStyle/>
          <a:p>
            <a:fld id="{AF3FE6A3-FB45-4AA7-9C44-B4F2B7CBBB3B}" type="slidenum">
              <a:rPr lang="en-GB" smtClean="0"/>
              <a:t>18</a:t>
            </a:fld>
            <a:endParaRPr lang="en-GB"/>
          </a:p>
        </p:txBody>
      </p:sp>
    </p:spTree>
    <p:extLst>
      <p:ext uri="{BB962C8B-B14F-4D97-AF65-F5344CB8AC3E}">
        <p14:creationId xmlns:p14="http://schemas.microsoft.com/office/powerpoint/2010/main" val="183209658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*Presumably sometime after the 12</a:t>
            </a:r>
            <a:r>
              <a:rPr lang="en-GB" baseline="30000" dirty="0"/>
              <a:t>th</a:t>
            </a:r>
            <a:r>
              <a:rPr lang="en-GB" dirty="0"/>
              <a:t> Century, given Hemming’s comments re green &amp; the Mabinogion  (Hemming, 2007: 214) </a:t>
            </a:r>
          </a:p>
        </p:txBody>
      </p:sp>
      <p:sp>
        <p:nvSpPr>
          <p:cNvPr id="4" name="Slide Number Placeholder 3"/>
          <p:cNvSpPr>
            <a:spLocks noGrp="1"/>
          </p:cNvSpPr>
          <p:nvPr>
            <p:ph type="sldNum" sz="quarter" idx="5"/>
          </p:nvPr>
        </p:nvSpPr>
        <p:spPr/>
        <p:txBody>
          <a:bodyPr/>
          <a:lstStyle/>
          <a:p>
            <a:fld id="{AF3FE6A3-FB45-4AA7-9C44-B4F2B7CBBB3B}" type="slidenum">
              <a:rPr lang="en-GB" smtClean="0"/>
              <a:t>19</a:t>
            </a:fld>
            <a:endParaRPr lang="en-GB"/>
          </a:p>
        </p:txBody>
      </p:sp>
    </p:spTree>
    <p:extLst>
      <p:ext uri="{BB962C8B-B14F-4D97-AF65-F5344CB8AC3E}">
        <p14:creationId xmlns:p14="http://schemas.microsoft.com/office/powerpoint/2010/main" val="11805645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*Colour term ORANGE did not occur in Europe until the introduction of the orange fruit (Evans 2017: 12).</a:t>
            </a:r>
          </a:p>
        </p:txBody>
      </p:sp>
      <p:sp>
        <p:nvSpPr>
          <p:cNvPr id="4" name="Slide Number Placeholder 3"/>
          <p:cNvSpPr>
            <a:spLocks noGrp="1"/>
          </p:cNvSpPr>
          <p:nvPr>
            <p:ph type="sldNum" sz="quarter" idx="5"/>
          </p:nvPr>
        </p:nvSpPr>
        <p:spPr/>
        <p:txBody>
          <a:bodyPr/>
          <a:lstStyle/>
          <a:p>
            <a:fld id="{AF3FE6A3-FB45-4AA7-9C44-B4F2B7CBBB3B}" type="slidenum">
              <a:rPr lang="en-GB" smtClean="0"/>
              <a:t>20</a:t>
            </a:fld>
            <a:endParaRPr lang="en-GB"/>
          </a:p>
        </p:txBody>
      </p:sp>
    </p:spTree>
    <p:extLst>
      <p:ext uri="{BB962C8B-B14F-4D97-AF65-F5344CB8AC3E}">
        <p14:creationId xmlns:p14="http://schemas.microsoft.com/office/powerpoint/2010/main" val="3205984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https://en.wikipedia.org/wiki/Orange_(word) :“The first recorded use of orange as a colour name in English was in 1502, in a description of clothing purchased for Margaret Tudor.”  (St. Clair, K. (2016</a:t>
            </a:r>
            <a:r>
              <a:rPr lang="en-US" i="1" dirty="0"/>
              <a:t>). The Secret Lives of Colour</a:t>
            </a:r>
            <a:r>
              <a:rPr lang="en-US" dirty="0"/>
              <a:t>. London: John Murray. p. 88. ISBN 9781473630819).</a:t>
            </a:r>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21</a:t>
            </a:fld>
            <a:endParaRPr lang="en-GB"/>
          </a:p>
        </p:txBody>
      </p:sp>
    </p:spTree>
    <p:extLst>
      <p:ext uri="{BB962C8B-B14F-4D97-AF65-F5344CB8AC3E}">
        <p14:creationId xmlns:p14="http://schemas.microsoft.com/office/powerpoint/2010/main" val="13997348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22</a:t>
            </a:fld>
            <a:endParaRPr lang="en-GB"/>
          </a:p>
        </p:txBody>
      </p:sp>
    </p:spTree>
    <p:extLst>
      <p:ext uri="{BB962C8B-B14F-4D97-AF65-F5344CB8AC3E}">
        <p14:creationId xmlns:p14="http://schemas.microsoft.com/office/powerpoint/2010/main" val="206080413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23</a:t>
            </a:fld>
            <a:endParaRPr lang="en-GB"/>
          </a:p>
        </p:txBody>
      </p:sp>
    </p:spTree>
    <p:extLst>
      <p:ext uri="{BB962C8B-B14F-4D97-AF65-F5344CB8AC3E}">
        <p14:creationId xmlns:p14="http://schemas.microsoft.com/office/powerpoint/2010/main" val="255827332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Ref</a:t>
            </a:r>
          </a:p>
        </p:txBody>
      </p:sp>
      <p:sp>
        <p:nvSpPr>
          <p:cNvPr id="4" name="Slide Number Placeholder 3"/>
          <p:cNvSpPr>
            <a:spLocks noGrp="1"/>
          </p:cNvSpPr>
          <p:nvPr>
            <p:ph type="sldNum" sz="quarter" idx="5"/>
          </p:nvPr>
        </p:nvSpPr>
        <p:spPr/>
        <p:txBody>
          <a:bodyPr/>
          <a:lstStyle/>
          <a:p>
            <a:fld id="{AF3FE6A3-FB45-4AA7-9C44-B4F2B7CBBB3B}" type="slidenum">
              <a:rPr lang="en-GB" smtClean="0"/>
              <a:t>24</a:t>
            </a:fld>
            <a:endParaRPr lang="en-GB"/>
          </a:p>
        </p:txBody>
      </p:sp>
    </p:spTree>
    <p:extLst>
      <p:ext uri="{BB962C8B-B14F-4D97-AF65-F5344CB8AC3E}">
        <p14:creationId xmlns:p14="http://schemas.microsoft.com/office/powerpoint/2010/main" val="13626473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25</a:t>
            </a:fld>
            <a:endParaRPr lang="en-GB"/>
          </a:p>
        </p:txBody>
      </p:sp>
    </p:spTree>
    <p:extLst>
      <p:ext uri="{BB962C8B-B14F-4D97-AF65-F5344CB8AC3E}">
        <p14:creationId xmlns:p14="http://schemas.microsoft.com/office/powerpoint/2010/main" val="197014862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evidenced by groupings identified on slide 24</a:t>
            </a:r>
          </a:p>
        </p:txBody>
      </p:sp>
      <p:sp>
        <p:nvSpPr>
          <p:cNvPr id="4" name="Slide Number Placeholder 3"/>
          <p:cNvSpPr>
            <a:spLocks noGrp="1"/>
          </p:cNvSpPr>
          <p:nvPr>
            <p:ph type="sldNum" sz="quarter" idx="5"/>
          </p:nvPr>
        </p:nvSpPr>
        <p:spPr/>
        <p:txBody>
          <a:bodyPr/>
          <a:lstStyle/>
          <a:p>
            <a:fld id="{AF3FE6A3-FB45-4AA7-9C44-B4F2B7CBBB3B}" type="slidenum">
              <a:rPr lang="en-GB" smtClean="0"/>
              <a:t>26</a:t>
            </a:fld>
            <a:endParaRPr lang="en-GB"/>
          </a:p>
        </p:txBody>
      </p:sp>
    </p:spTree>
    <p:extLst>
      <p:ext uri="{BB962C8B-B14F-4D97-AF65-F5344CB8AC3E}">
        <p14:creationId xmlns:p14="http://schemas.microsoft.com/office/powerpoint/2010/main" val="8126127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English has 11 Basic Colour Terms (as in diagram above.) Slavic languages have 12 separate BCT’s due to delineation between dark blue &amp; light blue (Hardin 2013:1).</a:t>
            </a:r>
          </a:p>
        </p:txBody>
      </p:sp>
      <p:sp>
        <p:nvSpPr>
          <p:cNvPr id="4" name="Slide Number Placeholder 3"/>
          <p:cNvSpPr>
            <a:spLocks noGrp="1"/>
          </p:cNvSpPr>
          <p:nvPr>
            <p:ph type="sldNum" sz="quarter" idx="5"/>
          </p:nvPr>
        </p:nvSpPr>
        <p:spPr/>
        <p:txBody>
          <a:bodyPr/>
          <a:lstStyle/>
          <a:p>
            <a:fld id="{AF3FE6A3-FB45-4AA7-9C44-B4F2B7CBBB3B}" type="slidenum">
              <a:rPr lang="en-GB" smtClean="0"/>
              <a:t>27</a:t>
            </a:fld>
            <a:endParaRPr lang="en-GB"/>
          </a:p>
        </p:txBody>
      </p:sp>
    </p:spTree>
    <p:extLst>
      <p:ext uri="{BB962C8B-B14F-4D97-AF65-F5344CB8AC3E}">
        <p14:creationId xmlns:p14="http://schemas.microsoft.com/office/powerpoint/2010/main" val="146153596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28</a:t>
            </a:fld>
            <a:endParaRPr lang="en-GB"/>
          </a:p>
        </p:txBody>
      </p:sp>
    </p:spTree>
    <p:extLst>
      <p:ext uri="{BB962C8B-B14F-4D97-AF65-F5344CB8AC3E}">
        <p14:creationId xmlns:p14="http://schemas.microsoft.com/office/powerpoint/2010/main" val="40290379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*Cook et al., referring to </a:t>
            </a:r>
            <a:r>
              <a:rPr lang="en-GB" dirty="0" err="1"/>
              <a:t>Berinmo</a:t>
            </a:r>
            <a:r>
              <a:rPr lang="en-GB" dirty="0"/>
              <a:t>: Davidoff et al., 1999; Roberson et al., 2000; </a:t>
            </a:r>
            <a:r>
              <a:rPr lang="en-GB" dirty="0" err="1"/>
              <a:t>Hanunóo</a:t>
            </a:r>
            <a:r>
              <a:rPr lang="en-GB" dirty="0"/>
              <a:t> and Zuni: Lucy, 1997</a:t>
            </a:r>
          </a:p>
        </p:txBody>
      </p:sp>
      <p:sp>
        <p:nvSpPr>
          <p:cNvPr id="4" name="Slide Number Placeholder 3"/>
          <p:cNvSpPr>
            <a:spLocks noGrp="1"/>
          </p:cNvSpPr>
          <p:nvPr>
            <p:ph type="sldNum" sz="quarter" idx="5"/>
          </p:nvPr>
        </p:nvSpPr>
        <p:spPr/>
        <p:txBody>
          <a:bodyPr/>
          <a:lstStyle/>
          <a:p>
            <a:fld id="{AF3FE6A3-FB45-4AA7-9C44-B4F2B7CBBB3B}" type="slidenum">
              <a:rPr lang="en-GB" smtClean="0"/>
              <a:t>29</a:t>
            </a:fld>
            <a:endParaRPr lang="en-GB"/>
          </a:p>
        </p:txBody>
      </p:sp>
    </p:spTree>
    <p:extLst>
      <p:ext uri="{BB962C8B-B14F-4D97-AF65-F5344CB8AC3E}">
        <p14:creationId xmlns:p14="http://schemas.microsoft.com/office/powerpoint/2010/main" val="916052135"/>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30</a:t>
            </a:fld>
            <a:endParaRPr lang="en-GB"/>
          </a:p>
        </p:txBody>
      </p:sp>
    </p:spTree>
    <p:extLst>
      <p:ext uri="{BB962C8B-B14F-4D97-AF65-F5344CB8AC3E}">
        <p14:creationId xmlns:p14="http://schemas.microsoft.com/office/powerpoint/2010/main" val="3246485412"/>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31</a:t>
            </a:fld>
            <a:endParaRPr lang="en-GB"/>
          </a:p>
        </p:txBody>
      </p:sp>
    </p:spTree>
    <p:extLst>
      <p:ext uri="{BB962C8B-B14F-4D97-AF65-F5344CB8AC3E}">
        <p14:creationId xmlns:p14="http://schemas.microsoft.com/office/powerpoint/2010/main" val="253765250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*https://www.bbc.com/news/uk-scotland-34323967</a:t>
            </a:r>
          </a:p>
        </p:txBody>
      </p:sp>
      <p:sp>
        <p:nvSpPr>
          <p:cNvPr id="4" name="Slide Number Placeholder 3"/>
          <p:cNvSpPr>
            <a:spLocks noGrp="1"/>
          </p:cNvSpPr>
          <p:nvPr>
            <p:ph type="sldNum" sz="quarter" idx="5"/>
          </p:nvPr>
        </p:nvSpPr>
        <p:spPr/>
        <p:txBody>
          <a:bodyPr/>
          <a:lstStyle/>
          <a:p>
            <a:fld id="{AF3FE6A3-FB45-4AA7-9C44-B4F2B7CBBB3B}" type="slidenum">
              <a:rPr lang="en-GB" smtClean="0"/>
              <a:t>32</a:t>
            </a:fld>
            <a:endParaRPr lang="en-GB"/>
          </a:p>
        </p:txBody>
      </p:sp>
    </p:spTree>
    <p:extLst>
      <p:ext uri="{BB962C8B-B14F-4D97-AF65-F5344CB8AC3E}">
        <p14:creationId xmlns:p14="http://schemas.microsoft.com/office/powerpoint/2010/main" val="145623252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*Fellini (filmmaker): “A different language is a different vision of life.” (https://tonguesbytamsin.com/linguistic-relativism-vs-linguistic-universalism-sapir-whorf-vs-chomsky-who-was-right/)  Also, Wittgenstein “The limits of my language mean the limits of my world.” </a:t>
            </a:r>
          </a:p>
          <a:p>
            <a:r>
              <a:rPr lang="en-US" dirty="0"/>
              <a:t>*Whorf (1940) "Science and linguistics" in: MIT Technology Review Vol 42. p. 229-31.</a:t>
            </a:r>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33</a:t>
            </a:fld>
            <a:endParaRPr lang="en-GB"/>
          </a:p>
        </p:txBody>
      </p:sp>
    </p:spTree>
    <p:extLst>
      <p:ext uri="{BB962C8B-B14F-4D97-AF65-F5344CB8AC3E}">
        <p14:creationId xmlns:p14="http://schemas.microsoft.com/office/powerpoint/2010/main" val="2060926581"/>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34</a:t>
            </a:fld>
            <a:endParaRPr lang="en-GB"/>
          </a:p>
        </p:txBody>
      </p:sp>
    </p:spTree>
    <p:extLst>
      <p:ext uri="{BB962C8B-B14F-4D97-AF65-F5344CB8AC3E}">
        <p14:creationId xmlns:p14="http://schemas.microsoft.com/office/powerpoint/2010/main" val="2857217351"/>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35</a:t>
            </a:fld>
            <a:endParaRPr lang="en-GB"/>
          </a:p>
        </p:txBody>
      </p:sp>
    </p:spTree>
    <p:extLst>
      <p:ext uri="{BB962C8B-B14F-4D97-AF65-F5344CB8AC3E}">
        <p14:creationId xmlns:p14="http://schemas.microsoft.com/office/powerpoint/2010/main" val="3515822660"/>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36</a:t>
            </a:fld>
            <a:endParaRPr lang="en-GB"/>
          </a:p>
        </p:txBody>
      </p:sp>
    </p:spTree>
    <p:extLst>
      <p:ext uri="{BB962C8B-B14F-4D97-AF65-F5344CB8AC3E}">
        <p14:creationId xmlns:p14="http://schemas.microsoft.com/office/powerpoint/2010/main" val="190669479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F3FE6A3-FB45-4AA7-9C44-B4F2B7CBBB3B}" type="slidenum">
              <a:rPr lang="en-GB" smtClean="0"/>
              <a:t>37</a:t>
            </a:fld>
            <a:endParaRPr lang="en-GB"/>
          </a:p>
        </p:txBody>
      </p:sp>
    </p:spTree>
    <p:extLst>
      <p:ext uri="{BB962C8B-B14F-4D97-AF65-F5344CB8AC3E}">
        <p14:creationId xmlns:p14="http://schemas.microsoft.com/office/powerpoint/2010/main" val="85530991"/>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http://language-of-color.aic-color.org/news/31</a:t>
            </a:r>
          </a:p>
        </p:txBody>
      </p:sp>
      <p:sp>
        <p:nvSpPr>
          <p:cNvPr id="4" name="Slide Number Placeholder 3"/>
          <p:cNvSpPr>
            <a:spLocks noGrp="1"/>
          </p:cNvSpPr>
          <p:nvPr>
            <p:ph type="sldNum" sz="quarter" idx="5"/>
          </p:nvPr>
        </p:nvSpPr>
        <p:spPr/>
        <p:txBody>
          <a:bodyPr/>
          <a:lstStyle/>
          <a:p>
            <a:fld id="{AF3FE6A3-FB45-4AA7-9C44-B4F2B7CBBB3B}" type="slidenum">
              <a:rPr lang="en-GB" smtClean="0"/>
              <a:t>38</a:t>
            </a:fld>
            <a:endParaRPr lang="en-GB"/>
          </a:p>
        </p:txBody>
      </p:sp>
    </p:spTree>
    <p:extLst>
      <p:ext uri="{BB962C8B-B14F-4D97-AF65-F5344CB8AC3E}">
        <p14:creationId xmlns:p14="http://schemas.microsoft.com/office/powerpoint/2010/main" val="11155881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1FEFE8-C69B-4EEA-B279-BE8B88A3534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16194A5-9360-4252-AE2C-6BE07054D0A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307B0E-7B10-4609-B980-ECA75148091E}"/>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5" name="Footer Placeholder 4">
            <a:extLst>
              <a:ext uri="{FF2B5EF4-FFF2-40B4-BE49-F238E27FC236}">
                <a16:creationId xmlns:a16="http://schemas.microsoft.com/office/drawing/2014/main" id="{9B8B3CC0-0AEB-405F-8746-88DC89B6DF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5DD60F0-8EB2-4423-8217-9B8CF2B9B8C1}"/>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26561959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991315-4E87-485F-BFFB-15CC4ED054A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BA5AD70-3157-42DB-B9D8-5129F2A12D5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E46674-5375-4D85-8ABB-502772E5D8EF}"/>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5" name="Footer Placeholder 4">
            <a:extLst>
              <a:ext uri="{FF2B5EF4-FFF2-40B4-BE49-F238E27FC236}">
                <a16:creationId xmlns:a16="http://schemas.microsoft.com/office/drawing/2014/main" id="{85AF53DD-7C1A-4091-B2F0-305AE04D0AB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79D5E7B-BDF9-4337-8D09-682E191903EA}"/>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6624250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3F217B-7F0C-4D40-AFB1-7408C3F2A1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C595E6F-7F4F-4924-9E5F-D1136A294EAE}"/>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F5F92C-9ACD-4025-91FB-C1DFAA880BE8}"/>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5" name="Footer Placeholder 4">
            <a:extLst>
              <a:ext uri="{FF2B5EF4-FFF2-40B4-BE49-F238E27FC236}">
                <a16:creationId xmlns:a16="http://schemas.microsoft.com/office/drawing/2014/main" id="{49F40A67-7948-4DFE-9A6D-31B9A45C6E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2BEBC2B-9F3A-4069-9CEE-71EC414BD22C}"/>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1397207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4BE51C-8A45-4430-BB2E-8EEF8645662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E75D605-0D37-4D20-AACA-4DBBC37A0A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1CF2D68-C2E6-4C39-8DFC-4CAEEFC11E32}"/>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5F411DD-695A-4C0B-95B9-405135606CA1}"/>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6" name="Footer Placeholder 5">
            <a:extLst>
              <a:ext uri="{FF2B5EF4-FFF2-40B4-BE49-F238E27FC236}">
                <a16:creationId xmlns:a16="http://schemas.microsoft.com/office/drawing/2014/main" id="{4E8FB92F-79FB-4155-99D7-EC625B73EEC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DF91577-BA15-42C0-AD16-1235D35BE972}"/>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38470520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535AC0-34EF-40F0-A24E-EB20DFD3C44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0430B51-68A6-4C40-AAC8-80CF9D98F29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8E1589F-53FE-47D9-865D-DF32E85EEB1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0A4EDFC-C210-4FA6-BCC4-5DF7D6A4F49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E7A8D8D-4E5A-4E75-8E82-1901E4A9CC1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0455E8A3-B2ED-4BBF-85F1-8287BA261F8C}"/>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8" name="Footer Placeholder 7">
            <a:extLst>
              <a:ext uri="{FF2B5EF4-FFF2-40B4-BE49-F238E27FC236}">
                <a16:creationId xmlns:a16="http://schemas.microsoft.com/office/drawing/2014/main" id="{95918B4D-6E08-4FFC-80D7-6544DF23017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CDA5D47-9EF9-495A-A256-FDB8F0D66145}"/>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11704014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0B8D0-7FD4-41A9-8940-1D0512456897}"/>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68C9D64-E041-4761-AAB1-E8AF1CB2F81B}"/>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4" name="Footer Placeholder 3">
            <a:extLst>
              <a:ext uri="{FF2B5EF4-FFF2-40B4-BE49-F238E27FC236}">
                <a16:creationId xmlns:a16="http://schemas.microsoft.com/office/drawing/2014/main" id="{79BA587B-43DC-4273-96F9-4EB6EACDDB1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8E6BEFB-166E-4D93-93DE-2D9402D46489}"/>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96662933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272551-FB71-48ED-8AA6-1A214C656E56}"/>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3" name="Footer Placeholder 2">
            <a:extLst>
              <a:ext uri="{FF2B5EF4-FFF2-40B4-BE49-F238E27FC236}">
                <a16:creationId xmlns:a16="http://schemas.microsoft.com/office/drawing/2014/main" id="{B26A12A4-64D9-4E4F-B05E-6971B61503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3ED6EED-4048-4872-9C97-6C7BCBFC46E2}"/>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3640991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FAB7C4-7708-4FA5-939B-C1AD30C2617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326DEB0-6A54-457D-A5ED-91EF5B1E56E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94DB2DB-D8FA-46E6-A8DE-73B7215F16B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2335D5F-BEEC-45E5-A89B-632797D6CDA5}"/>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6" name="Footer Placeholder 5">
            <a:extLst>
              <a:ext uri="{FF2B5EF4-FFF2-40B4-BE49-F238E27FC236}">
                <a16:creationId xmlns:a16="http://schemas.microsoft.com/office/drawing/2014/main" id="{BD15B57A-471E-4AF8-A226-15C9A1D2A07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A3FB41-59E6-4C0B-BF94-81139FE79C42}"/>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10006683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DE4B24-1B02-4B2E-909D-53B1152745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BCC46DB-424B-40EC-9057-72208013052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D2B8A03-FB2F-4908-A071-564A84ADE95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5E8DF34-D24F-42DB-9D34-E0146505F6E3}"/>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6" name="Footer Placeholder 5">
            <a:extLst>
              <a:ext uri="{FF2B5EF4-FFF2-40B4-BE49-F238E27FC236}">
                <a16:creationId xmlns:a16="http://schemas.microsoft.com/office/drawing/2014/main" id="{2C43D267-60B6-42B4-95B7-001BCBB35E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6F15D4-6490-4102-8129-26A2F8DDEB93}"/>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391916196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265813-3F00-4B60-9E46-E869C64F60C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647EE568-8890-4C1B-B67D-4CB479272E1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901E304-BC98-4468-8DC6-BA3F75C27E8D}"/>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5" name="Footer Placeholder 4">
            <a:extLst>
              <a:ext uri="{FF2B5EF4-FFF2-40B4-BE49-F238E27FC236}">
                <a16:creationId xmlns:a16="http://schemas.microsoft.com/office/drawing/2014/main" id="{5BEFC9FB-2F76-4A41-9044-80AF86AF34E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89B013-BDF0-496F-BC76-E7135A03E5DC}"/>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28947225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38A7DF-7695-44D4-A8C1-DD5AFF3B4CE0}"/>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DE0BEE-631C-4C8F-950F-1D69065E3A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C4DA1B6-AD83-4AD7-87A0-91B8BFE54D73}"/>
              </a:ext>
            </a:extLst>
          </p:cNvPr>
          <p:cNvSpPr>
            <a:spLocks noGrp="1"/>
          </p:cNvSpPr>
          <p:nvPr>
            <p:ph type="dt" sz="half" idx="10"/>
          </p:nvPr>
        </p:nvSpPr>
        <p:spPr/>
        <p:txBody>
          <a:bodyPr/>
          <a:lstStyle/>
          <a:p>
            <a:fld id="{22B2D1EA-DF5A-45BB-B135-3E49DC0F837D}" type="datetimeFigureOut">
              <a:rPr lang="en-GB" smtClean="0"/>
              <a:t>04/03/2020</a:t>
            </a:fld>
            <a:endParaRPr lang="en-GB"/>
          </a:p>
        </p:txBody>
      </p:sp>
      <p:sp>
        <p:nvSpPr>
          <p:cNvPr id="5" name="Footer Placeholder 4">
            <a:extLst>
              <a:ext uri="{FF2B5EF4-FFF2-40B4-BE49-F238E27FC236}">
                <a16:creationId xmlns:a16="http://schemas.microsoft.com/office/drawing/2014/main" id="{50681FAE-1CD3-443F-BC95-D1999AB640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E0042D5-B1D6-4AF0-B306-86D26A387076}"/>
              </a:ext>
            </a:extLst>
          </p:cNvPr>
          <p:cNvSpPr>
            <a:spLocks noGrp="1"/>
          </p:cNvSpPr>
          <p:nvPr>
            <p:ph type="sldNum" sz="quarter" idx="12"/>
          </p:nvPr>
        </p:nvSpPr>
        <p:spPr/>
        <p:txBody>
          <a:bodyPr/>
          <a:lstStyle/>
          <a:p>
            <a:fld id="{8057A14E-B546-4C02-8968-372EA112214C}" type="slidenum">
              <a:rPr lang="en-GB" smtClean="0"/>
              <a:t>‹#›</a:t>
            </a:fld>
            <a:endParaRPr lang="en-GB"/>
          </a:p>
        </p:txBody>
      </p:sp>
    </p:spTree>
    <p:extLst>
      <p:ext uri="{BB962C8B-B14F-4D97-AF65-F5344CB8AC3E}">
        <p14:creationId xmlns:p14="http://schemas.microsoft.com/office/powerpoint/2010/main" val="25705607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B778E22-3AFE-41AD-BF6B-BDB7933AB77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C91E7EA-45D4-4142-A2E1-08F36813ED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66B272-766B-47E3-8D93-723BAE2D819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22B2D1EA-DF5A-45BB-B135-3E49DC0F837D}" type="datetimeFigureOut">
              <a:rPr lang="en-GB" smtClean="0"/>
              <a:t>04/03/2020</a:t>
            </a:fld>
            <a:endParaRPr lang="en-GB"/>
          </a:p>
        </p:txBody>
      </p:sp>
      <p:sp>
        <p:nvSpPr>
          <p:cNvPr id="5" name="Footer Placeholder 4">
            <a:extLst>
              <a:ext uri="{FF2B5EF4-FFF2-40B4-BE49-F238E27FC236}">
                <a16:creationId xmlns:a16="http://schemas.microsoft.com/office/drawing/2014/main" id="{0CC509AE-368D-4F78-87AD-AAAE921CAD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FAE345-D291-4F93-9C38-26505B45D9B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57A14E-B546-4C02-8968-372EA112214C}" type="slidenum">
              <a:rPr lang="en-GB" smtClean="0"/>
              <a:t>‹#›</a:t>
            </a:fld>
            <a:endParaRPr lang="en-GB"/>
          </a:p>
        </p:txBody>
      </p:sp>
    </p:spTree>
    <p:extLst>
      <p:ext uri="{BB962C8B-B14F-4D97-AF65-F5344CB8AC3E}">
        <p14:creationId xmlns:p14="http://schemas.microsoft.com/office/powerpoint/2010/main" val="362375271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hyperlink" Target="https://journals.openedition.org/1718/1214"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13.png"/><Relationship Id="rId4" Type="http://schemas.openxmlformats.org/officeDocument/2006/relationships/image" Target="../media/image12.png"/></Relationships>
</file>

<file path=ppt/slides/_rels/slide1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7.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8.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9.xml"/><Relationship Id="rId1" Type="http://schemas.openxmlformats.org/officeDocument/2006/relationships/slideLayout" Target="../slideLayouts/slideLayout7.xml"/><Relationship Id="rId4" Type="http://schemas.openxmlformats.org/officeDocument/2006/relationships/image" Target="../media/image15.png"/></Relationships>
</file>

<file path=ppt/slides/_rels/slide1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0.xml"/><Relationship Id="rId1" Type="http://schemas.openxmlformats.org/officeDocument/2006/relationships/slideLayout" Target="../slideLayouts/slideLayout7.xml"/><Relationship Id="rId5" Type="http://schemas.openxmlformats.org/officeDocument/2006/relationships/image" Target="../media/image17.png"/><Relationship Id="rId4" Type="http://schemas.openxmlformats.org/officeDocument/2006/relationships/image" Target="../media/image16.png"/></Relationships>
</file>

<file path=ppt/slides/_rels/slide1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2.xml"/><Relationship Id="rId1" Type="http://schemas.openxmlformats.org/officeDocument/2006/relationships/slideLayout" Target="../slideLayouts/slideLayout7.xml"/><Relationship Id="rId5" Type="http://schemas.openxmlformats.org/officeDocument/2006/relationships/image" Target="../media/image19.png"/><Relationship Id="rId4" Type="http://schemas.openxmlformats.org/officeDocument/2006/relationships/image" Target="../media/image18.png"/></Relationships>
</file>

<file path=ppt/slides/_rels/slide1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4.xm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6.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8.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9.xml"/><Relationship Id="rId1" Type="http://schemas.openxmlformats.org/officeDocument/2006/relationships/slideLayout" Target="../slideLayouts/slideLayout7.xml"/><Relationship Id="rId4" Type="http://schemas.openxmlformats.org/officeDocument/2006/relationships/image" Target="../media/image23.png"/></Relationships>
</file>

<file path=ppt/slides/_rels/slide25.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1.png"/></Relationships>
</file>

<file path=ppt/slides/_rels/slide28.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3.xml"/><Relationship Id="rId1" Type="http://schemas.openxmlformats.org/officeDocument/2006/relationships/slideLayout" Target="../slideLayouts/slideLayout7.xml"/><Relationship Id="rId5" Type="http://schemas.openxmlformats.org/officeDocument/2006/relationships/image" Target="../media/image26.png"/><Relationship Id="rId4" Type="http://schemas.openxmlformats.org/officeDocument/2006/relationships/image" Target="../media/image25.png"/></Relationships>
</file>

<file path=ppt/slides/_rels/slide29.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27.png"/></Relationships>
</file>

<file path=ppt/slides/_rels/slide30.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28.png"/></Relationships>
</file>

<file path=ppt/slides/_rels/slide3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6.xml"/><Relationship Id="rId1" Type="http://schemas.openxmlformats.org/officeDocument/2006/relationships/slideLayout" Target="../slideLayouts/slideLayout7.xml"/><Relationship Id="rId6" Type="http://schemas.openxmlformats.org/officeDocument/2006/relationships/hyperlink" Target="https://wals.info/feature/133A#2/49.4/142.2" TargetMode="External"/><Relationship Id="rId5" Type="http://schemas.openxmlformats.org/officeDocument/2006/relationships/image" Target="../media/image30.png"/><Relationship Id="rId4" Type="http://schemas.openxmlformats.org/officeDocument/2006/relationships/image" Target="../media/image29.png"/></Relationships>
</file>

<file path=ppt/slides/_rels/slide3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7.xml"/><Relationship Id="rId4" Type="http://schemas.openxmlformats.org/officeDocument/2006/relationships/image" Target="../media/image31.png"/></Relationships>
</file>

<file path=ppt/slides/_rels/slide3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8.xml"/><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9.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0.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1.xml"/><Relationship Id="rId1" Type="http://schemas.openxmlformats.org/officeDocument/2006/relationships/slideLayout" Target="../slideLayouts/slideLayout7.xml"/><Relationship Id="rId4" Type="http://schemas.openxmlformats.org/officeDocument/2006/relationships/hyperlink" Target="https://www.youtube.com/watch?v=gMqZR3pqMjg" TargetMode="External"/></Relationships>
</file>

<file path=ppt/slides/_rels/slide3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2.xml"/><Relationship Id="rId1" Type="http://schemas.openxmlformats.org/officeDocument/2006/relationships/slideLayout" Target="../slideLayouts/slideLayout7.xml"/><Relationship Id="rId4" Type="http://schemas.openxmlformats.org/officeDocument/2006/relationships/hyperlink" Target="https://www.youtube.com/watch?v=mgxyfqHRPoE" TargetMode="External"/></Relationships>
</file>

<file path=ppt/slides/_rels/slide38.xml.rels><?xml version="1.0" encoding="UTF-8" standalone="yes"?>
<Relationships xmlns="http://schemas.openxmlformats.org/package/2006/relationships"><Relationship Id="rId8" Type="http://schemas.openxmlformats.org/officeDocument/2006/relationships/hyperlink" Target="https://en.wikisource.org/wiki/Popular_Science_Monthly/Volume_59/May_1901/Primitive_Color_Vision" TargetMode="External"/><Relationship Id="rId3" Type="http://schemas.openxmlformats.org/officeDocument/2006/relationships/image" Target="../media/image1.png"/><Relationship Id="rId7" Type="http://schemas.openxmlformats.org/officeDocument/2006/relationships/hyperlink" Target="http://wals.info/chapter/133" TargetMode="External"/><Relationship Id="rId2" Type="http://schemas.openxmlformats.org/officeDocument/2006/relationships/notesSlide" Target="../notesSlides/notesSlide33.xml"/><Relationship Id="rId1" Type="http://schemas.openxmlformats.org/officeDocument/2006/relationships/slideLayout" Target="../slideLayouts/slideLayout7.xml"/><Relationship Id="rId6" Type="http://schemas.openxmlformats.org/officeDocument/2006/relationships/hyperlink" Target="https://www.jstor.org/stable/10.26818/nortamerceltstud.1.2.0189#metadata_info_tab_contents" TargetMode="External"/><Relationship Id="rId5" Type="http://schemas.openxmlformats.org/officeDocument/2006/relationships/hyperlink" Target="https://books.google.co.uk/books?id=6UgVAAAAQAAJ&amp;printsec=frontcover&amp;source=gbs_ge_summary_r&amp;cad=0#v=onepage&amp;q&amp;f=false" TargetMode="External"/><Relationship Id="rId4" Type="http://schemas.openxmlformats.org/officeDocument/2006/relationships/hyperlink" Target="https://books.google.nl/books?id=sGDxruwl9OkC&amp;printsec=frontcover&amp;dq=Basic+color+terms:+their+universality+and+evolution+KP+Berlin+%D0%92+-+1969&amp;hl=en&amp;newbks=1&amp;newbks_redir=0&amp;sa=X&amp;redir_esc=y#v=onepage&amp;q&amp;f=fals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942155"/>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49705" y="263511"/>
            <a:ext cx="8162171" cy="923330"/>
          </a:xfrm>
          <a:prstGeom prst="rect">
            <a:avLst/>
          </a:prstGeom>
          <a:noFill/>
        </p:spPr>
        <p:txBody>
          <a:bodyPr wrap="none" rtlCol="0">
            <a:spAutoFit/>
          </a:bodyPr>
          <a:lstStyle/>
          <a:p>
            <a:r>
              <a:rPr lang="en-GB" sz="5400" dirty="0">
                <a:solidFill>
                  <a:srgbClr val="FFC000"/>
                </a:solidFill>
                <a:latin typeface="+mj-lt"/>
              </a:rPr>
              <a:t>Colour, Culture &amp; Experience</a:t>
            </a:r>
          </a:p>
        </p:txBody>
      </p:sp>
      <p:pic>
        <p:nvPicPr>
          <p:cNvPr id="2" name="Picture 1">
            <a:extLst>
              <a:ext uri="{FF2B5EF4-FFF2-40B4-BE49-F238E27FC236}">
                <a16:creationId xmlns:a16="http://schemas.microsoft.com/office/drawing/2014/main" id="{816FD389-458F-4CBA-B15D-54CA8A19D5AF}"/>
              </a:ext>
            </a:extLst>
          </p:cNvPr>
          <p:cNvPicPr>
            <a:picLocks noChangeAspect="1"/>
          </p:cNvPicPr>
          <p:nvPr/>
        </p:nvPicPr>
        <p:blipFill>
          <a:blip r:embed="rId4"/>
          <a:stretch>
            <a:fillRect/>
          </a:stretch>
        </p:blipFill>
        <p:spPr>
          <a:xfrm>
            <a:off x="3111465" y="1562775"/>
            <a:ext cx="6515420" cy="5031713"/>
          </a:xfrm>
          <a:prstGeom prst="rect">
            <a:avLst/>
          </a:prstGeom>
          <a:effectLst>
            <a:softEdge rad="127000"/>
          </a:effectLst>
        </p:spPr>
      </p:pic>
      <p:sp>
        <p:nvSpPr>
          <p:cNvPr id="6" name="Rectangle 5">
            <a:extLst>
              <a:ext uri="{FF2B5EF4-FFF2-40B4-BE49-F238E27FC236}">
                <a16:creationId xmlns:a16="http://schemas.microsoft.com/office/drawing/2014/main" id="{A99F8F79-C734-4C1E-8EA6-9F3DB1227D3C}"/>
              </a:ext>
            </a:extLst>
          </p:cNvPr>
          <p:cNvSpPr/>
          <p:nvPr/>
        </p:nvSpPr>
        <p:spPr>
          <a:xfrm>
            <a:off x="7077878" y="6267236"/>
            <a:ext cx="2613061" cy="153888"/>
          </a:xfrm>
          <a:prstGeom prst="rect">
            <a:avLst/>
          </a:prstGeom>
        </p:spPr>
        <p:txBody>
          <a:bodyPr wrap="square">
            <a:spAutoFit/>
          </a:bodyPr>
          <a:lstStyle/>
          <a:p>
            <a:r>
              <a:rPr lang="en-GB" sz="400" dirty="0">
                <a:solidFill>
                  <a:schemeClr val="accent5">
                    <a:lumMod val="75000"/>
                  </a:schemeClr>
                </a:solidFill>
              </a:rPr>
              <a:t>https://www.express.co.uk/life-style/life/775207/holi-date-when-is-festival-of-colour-powder-hindu-india</a:t>
            </a:r>
          </a:p>
        </p:txBody>
      </p:sp>
      <p:sp>
        <p:nvSpPr>
          <p:cNvPr id="3" name="Rectangle 2">
            <a:extLst>
              <a:ext uri="{FF2B5EF4-FFF2-40B4-BE49-F238E27FC236}">
                <a16:creationId xmlns:a16="http://schemas.microsoft.com/office/drawing/2014/main" id="{C1BA2649-91C3-4E37-8B17-049348E9EF58}"/>
              </a:ext>
            </a:extLst>
          </p:cNvPr>
          <p:cNvSpPr/>
          <p:nvPr/>
        </p:nvSpPr>
        <p:spPr>
          <a:xfrm>
            <a:off x="320039" y="5370027"/>
            <a:ext cx="3487554" cy="1138773"/>
          </a:xfrm>
          <a:prstGeom prst="rect">
            <a:avLst/>
          </a:prstGeom>
        </p:spPr>
        <p:txBody>
          <a:bodyPr wrap="square">
            <a:spAutoFit/>
          </a:bodyPr>
          <a:lstStyle/>
          <a:p>
            <a:pPr marL="0" marR="0" lvl="0" indent="0" defTabSz="4572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a:ln>
                  <a:noFill/>
                </a:ln>
                <a:solidFill>
                  <a:srgbClr val="FFC000"/>
                </a:solidFill>
                <a:effectLst/>
                <a:uLnTx/>
                <a:uFillTx/>
              </a:rPr>
              <a:t>         Andy Coard</a:t>
            </a:r>
          </a:p>
          <a:p>
            <a:pPr marL="0" marR="0" lvl="0" indent="0" defTabSz="457200" eaLnBrk="1" fontAlgn="auto" latinLnBrk="0" hangingPunct="1">
              <a:lnSpc>
                <a:spcPct val="100000"/>
              </a:lnSpc>
              <a:spcBef>
                <a:spcPts val="0"/>
              </a:spcBef>
              <a:spcAft>
                <a:spcPts val="0"/>
              </a:spcAft>
              <a:buClrTx/>
              <a:buSzTx/>
              <a:buFontTx/>
              <a:buNone/>
              <a:tabLst/>
              <a:defRPr/>
            </a:pPr>
            <a:r>
              <a:rPr kumimoji="0" lang="en-GB" sz="2400" b="0" i="0" u="none" strike="noStrike" kern="0" cap="none" spc="0" normalizeH="0" baseline="0" noProof="0" dirty="0">
                <a:ln>
                  <a:noFill/>
                </a:ln>
                <a:solidFill>
                  <a:srgbClr val="FFC000"/>
                </a:solidFill>
                <a:effectLst/>
                <a:uLnTx/>
                <a:uFillTx/>
              </a:rPr>
              <a:t>    </a:t>
            </a:r>
            <a:r>
              <a:rPr kumimoji="0" lang="en-GB" sz="2000" b="0" i="0" u="none" strike="noStrike" kern="0" cap="none" spc="0" normalizeH="0" baseline="0" noProof="0" dirty="0">
                <a:ln>
                  <a:noFill/>
                </a:ln>
                <a:solidFill>
                  <a:srgbClr val="FFC000"/>
                </a:solidFill>
                <a:effectLst/>
                <a:uLnTx/>
                <a:uFillTx/>
              </a:rPr>
              <a:t>U</a:t>
            </a:r>
            <a:r>
              <a:rPr kumimoji="0" lang="en-GB" sz="2000" b="1" i="0" u="none" strike="noStrike" kern="0" cap="none" spc="0" normalizeH="0" baseline="0" noProof="0" dirty="0">
                <a:ln>
                  <a:noFill/>
                </a:ln>
                <a:solidFill>
                  <a:srgbClr val="FFC000"/>
                </a:solidFill>
                <a:effectLst/>
                <a:uLnTx/>
                <a:uFillTx/>
              </a:rPr>
              <a:t>ni</a:t>
            </a:r>
            <a:r>
              <a:rPr kumimoji="0" lang="en-GB" sz="2000" b="0" i="0" u="none" strike="noStrike" kern="0" cap="none" spc="0" normalizeH="0" baseline="0" noProof="0" dirty="0">
                <a:ln>
                  <a:noFill/>
                </a:ln>
                <a:solidFill>
                  <a:srgbClr val="FFC000"/>
                </a:solidFill>
                <a:effectLst/>
                <a:uLnTx/>
                <a:uFillTx/>
              </a:rPr>
              <a:t>versity of Wales</a:t>
            </a:r>
          </a:p>
          <a:p>
            <a:pPr marL="0" marR="0" lvl="0" indent="0" defTabSz="457200" eaLnBrk="1" fontAlgn="auto" latinLnBrk="0" hangingPunct="1">
              <a:lnSpc>
                <a:spcPct val="100000"/>
              </a:lnSpc>
              <a:spcBef>
                <a:spcPts val="0"/>
              </a:spcBef>
              <a:spcAft>
                <a:spcPts val="0"/>
              </a:spcAft>
              <a:buClrTx/>
              <a:buSzTx/>
              <a:buFontTx/>
              <a:buNone/>
              <a:tabLst/>
              <a:defRPr/>
            </a:pPr>
            <a:r>
              <a:rPr kumimoji="0" lang="en-GB" sz="2000" b="0" i="0" u="none" strike="noStrike" kern="0" cap="none" spc="0" normalizeH="0" baseline="0" noProof="0" dirty="0">
                <a:ln>
                  <a:noFill/>
                </a:ln>
                <a:solidFill>
                  <a:srgbClr val="FFC000"/>
                </a:solidFill>
                <a:effectLst/>
                <a:uLnTx/>
                <a:uFillTx/>
              </a:rPr>
              <a:t>Trinity Saint David Lampeter</a:t>
            </a:r>
            <a:endParaRPr kumimoji="0" lang="en-GB" sz="1800" b="0" i="0" u="none" strike="noStrike" kern="0" cap="none" spc="0" normalizeH="0" baseline="0" noProof="0" dirty="0">
              <a:ln>
                <a:noFill/>
              </a:ln>
              <a:solidFill>
                <a:sysClr val="windowText" lastClr="000000"/>
              </a:solidFill>
              <a:effectLst/>
              <a:uLnTx/>
              <a:uFillTx/>
            </a:endParaRPr>
          </a:p>
        </p:txBody>
      </p:sp>
    </p:spTree>
    <p:extLst>
      <p:ext uri="{BB962C8B-B14F-4D97-AF65-F5344CB8AC3E}">
        <p14:creationId xmlns:p14="http://schemas.microsoft.com/office/powerpoint/2010/main" val="145979086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E459DFE-3808-44BF-BD65-2C096D41B180}"/>
              </a:ext>
            </a:extLst>
          </p:cNvPr>
          <p:cNvPicPr>
            <a:picLocks noChangeAspect="1"/>
          </p:cNvPicPr>
          <p:nvPr/>
        </p:nvPicPr>
        <p:blipFill rotWithShape="1">
          <a:blip r:embed="rId3"/>
          <a:srcRect t="15747"/>
          <a:stretch/>
        </p:blipFill>
        <p:spPr>
          <a:xfrm>
            <a:off x="718067" y="1330960"/>
            <a:ext cx="10040420" cy="5160636"/>
          </a:xfrm>
          <a:prstGeom prst="rect">
            <a:avLst/>
          </a:prstGeom>
        </p:spPr>
      </p:pic>
      <p:sp>
        <p:nvSpPr>
          <p:cNvPr id="6" name="Rectangle 5">
            <a:extLst>
              <a:ext uri="{FF2B5EF4-FFF2-40B4-BE49-F238E27FC236}">
                <a16:creationId xmlns:a16="http://schemas.microsoft.com/office/drawing/2014/main" id="{49B817DE-683B-427B-86FE-3DC1A3548193}"/>
              </a:ext>
            </a:extLst>
          </p:cNvPr>
          <p:cNvSpPr/>
          <p:nvPr/>
        </p:nvSpPr>
        <p:spPr>
          <a:xfrm>
            <a:off x="6096000" y="6122264"/>
            <a:ext cx="4520918" cy="369332"/>
          </a:xfrm>
          <a:prstGeom prst="rect">
            <a:avLst/>
          </a:prstGeom>
        </p:spPr>
        <p:txBody>
          <a:bodyPr wrap="none">
            <a:spAutoFit/>
          </a:bodyPr>
          <a:lstStyle/>
          <a:p>
            <a:r>
              <a:rPr lang="en-GB" dirty="0">
                <a:hlinkClick r:id="rId4"/>
              </a:rPr>
              <a:t>https://journals.openedition.org/1718/1214</a:t>
            </a:r>
            <a:r>
              <a:rPr lang="en-GB" dirty="0"/>
              <a:t> </a:t>
            </a:r>
            <a:r>
              <a:rPr lang="en-GB" b="1" dirty="0"/>
              <a:t>*</a:t>
            </a:r>
          </a:p>
        </p:txBody>
      </p:sp>
      <p:sp>
        <p:nvSpPr>
          <p:cNvPr id="8" name="TextBox 7">
            <a:extLst>
              <a:ext uri="{FF2B5EF4-FFF2-40B4-BE49-F238E27FC236}">
                <a16:creationId xmlns:a16="http://schemas.microsoft.com/office/drawing/2014/main" id="{68648E28-8419-41E2-BF0C-1503471152E0}"/>
              </a:ext>
            </a:extLst>
          </p:cNvPr>
          <p:cNvSpPr txBox="1"/>
          <p:nvPr/>
        </p:nvSpPr>
        <p:spPr>
          <a:xfrm>
            <a:off x="1155997" y="92084"/>
            <a:ext cx="9164560" cy="1077218"/>
          </a:xfrm>
          <a:prstGeom prst="rect">
            <a:avLst/>
          </a:prstGeom>
          <a:noFill/>
        </p:spPr>
        <p:txBody>
          <a:bodyPr wrap="none" rtlCol="0">
            <a:spAutoFit/>
          </a:bodyPr>
          <a:lstStyle/>
          <a:p>
            <a:r>
              <a:rPr lang="en-GB" sz="3600" dirty="0">
                <a:solidFill>
                  <a:srgbClr val="FFC000"/>
                </a:solidFill>
              </a:rPr>
              <a:t>YouGov Survey 2014:</a:t>
            </a:r>
          </a:p>
          <a:p>
            <a:r>
              <a:rPr lang="en-GB" sz="2800" dirty="0">
                <a:solidFill>
                  <a:srgbClr val="FFC000"/>
                </a:solidFill>
              </a:rPr>
              <a:t>Which One of the Colours Listed Below Do You Like the Most?</a:t>
            </a:r>
          </a:p>
        </p:txBody>
      </p:sp>
    </p:spTree>
    <p:extLst>
      <p:ext uri="{BB962C8B-B14F-4D97-AF65-F5344CB8AC3E}">
        <p14:creationId xmlns:p14="http://schemas.microsoft.com/office/powerpoint/2010/main" val="4805194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2"/>
          <a:stretch>
            <a:fillRect/>
          </a:stretch>
        </p:blipFill>
        <p:spPr>
          <a:xfrm>
            <a:off x="-132567" y="942155"/>
            <a:ext cx="12457134" cy="489372"/>
          </a:xfrm>
          <a:prstGeom prst="rect">
            <a:avLst/>
          </a:prstGeom>
        </p:spPr>
      </p:pic>
      <p:pic>
        <p:nvPicPr>
          <p:cNvPr id="2" name="Picture 1">
            <a:extLst>
              <a:ext uri="{FF2B5EF4-FFF2-40B4-BE49-F238E27FC236}">
                <a16:creationId xmlns:a16="http://schemas.microsoft.com/office/drawing/2014/main" id="{C3C872BE-2161-4DAC-95D6-7378E69D2EB4}"/>
              </a:ext>
            </a:extLst>
          </p:cNvPr>
          <p:cNvPicPr>
            <a:picLocks noChangeAspect="1"/>
          </p:cNvPicPr>
          <p:nvPr/>
        </p:nvPicPr>
        <p:blipFill>
          <a:blip r:embed="rId3"/>
          <a:stretch>
            <a:fillRect/>
          </a:stretch>
        </p:blipFill>
        <p:spPr>
          <a:xfrm>
            <a:off x="1798961" y="635754"/>
            <a:ext cx="8329491" cy="5786907"/>
          </a:xfrm>
          <a:prstGeom prst="rect">
            <a:avLst/>
          </a:prstGeom>
          <a:solidFill>
            <a:schemeClr val="accent2">
              <a:lumMod val="50000"/>
            </a:schemeClr>
          </a:solidFill>
        </p:spPr>
      </p:pic>
      <p:sp>
        <p:nvSpPr>
          <p:cNvPr id="3" name="Rectangle 2">
            <a:extLst>
              <a:ext uri="{FF2B5EF4-FFF2-40B4-BE49-F238E27FC236}">
                <a16:creationId xmlns:a16="http://schemas.microsoft.com/office/drawing/2014/main" id="{9131B174-6063-4E43-823F-FD62D88276F7}"/>
              </a:ext>
            </a:extLst>
          </p:cNvPr>
          <p:cNvSpPr/>
          <p:nvPr/>
        </p:nvSpPr>
        <p:spPr>
          <a:xfrm>
            <a:off x="267222" y="112173"/>
            <a:ext cx="6096000" cy="646331"/>
          </a:xfrm>
          <a:prstGeom prst="rect">
            <a:avLst/>
          </a:prstGeom>
        </p:spPr>
        <p:txBody>
          <a:bodyPr>
            <a:spAutoFit/>
          </a:bodyPr>
          <a:lstStyle/>
          <a:p>
            <a:r>
              <a:rPr lang="en-GB" dirty="0">
                <a:solidFill>
                  <a:srgbClr val="FFC000"/>
                </a:solidFill>
              </a:rPr>
              <a:t>https://informationisbeautiful.net/visualizations/colours-in-cultures/</a:t>
            </a:r>
          </a:p>
        </p:txBody>
      </p:sp>
    </p:spTree>
    <p:extLst>
      <p:ext uri="{BB962C8B-B14F-4D97-AF65-F5344CB8AC3E}">
        <p14:creationId xmlns:p14="http://schemas.microsoft.com/office/powerpoint/2010/main" val="39392788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0C208E4E-6E29-4257-883F-DC5D85BE53AF}"/>
              </a:ext>
            </a:extLst>
          </p:cNvPr>
          <p:cNvPicPr>
            <a:picLocks noChangeAspect="1"/>
          </p:cNvPicPr>
          <p:nvPr/>
        </p:nvPicPr>
        <p:blipFill rotWithShape="1">
          <a:blip r:embed="rId2"/>
          <a:srcRect t="26119" b="15434"/>
          <a:stretch/>
        </p:blipFill>
        <p:spPr>
          <a:xfrm>
            <a:off x="2480152" y="54905"/>
            <a:ext cx="6563639" cy="6789881"/>
          </a:xfrm>
          <a:prstGeom prst="rect">
            <a:avLst/>
          </a:prstGeom>
        </p:spPr>
      </p:pic>
      <p:sp>
        <p:nvSpPr>
          <p:cNvPr id="3" name="Rectangle 2">
            <a:extLst>
              <a:ext uri="{FF2B5EF4-FFF2-40B4-BE49-F238E27FC236}">
                <a16:creationId xmlns:a16="http://schemas.microsoft.com/office/drawing/2014/main" id="{6DDB6F7B-FF48-42EE-A440-23A420B08B54}"/>
              </a:ext>
            </a:extLst>
          </p:cNvPr>
          <p:cNvSpPr/>
          <p:nvPr/>
        </p:nvSpPr>
        <p:spPr>
          <a:xfrm>
            <a:off x="2480152" y="54905"/>
            <a:ext cx="6096000" cy="646331"/>
          </a:xfrm>
          <a:prstGeom prst="rect">
            <a:avLst/>
          </a:prstGeom>
        </p:spPr>
        <p:txBody>
          <a:bodyPr>
            <a:spAutoFit/>
          </a:bodyPr>
          <a:lstStyle/>
          <a:p>
            <a:r>
              <a:rPr lang="en-GB" dirty="0">
                <a:solidFill>
                  <a:srgbClr val="FFC000"/>
                </a:solidFill>
              </a:rPr>
              <a:t>http://33degreesds.com/blog/understanding-color-and-cultural-symbolism</a:t>
            </a:r>
            <a:r>
              <a:rPr lang="en-GB" dirty="0"/>
              <a:t>/</a:t>
            </a:r>
          </a:p>
        </p:txBody>
      </p:sp>
    </p:spTree>
    <p:extLst>
      <p:ext uri="{BB962C8B-B14F-4D97-AF65-F5344CB8AC3E}">
        <p14:creationId xmlns:p14="http://schemas.microsoft.com/office/powerpoint/2010/main" val="388022041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AE0AB383-3C1E-4D37-935E-B5F2570D549A}"/>
              </a:ext>
            </a:extLst>
          </p:cNvPr>
          <p:cNvPicPr>
            <a:picLocks noChangeAspect="1"/>
          </p:cNvPicPr>
          <p:nvPr/>
        </p:nvPicPr>
        <p:blipFill rotWithShape="1">
          <a:blip r:embed="rId2"/>
          <a:srcRect t="15930"/>
          <a:stretch/>
        </p:blipFill>
        <p:spPr>
          <a:xfrm>
            <a:off x="2555526" y="666583"/>
            <a:ext cx="7832510" cy="5765532"/>
          </a:xfrm>
          <a:prstGeom prst="rect">
            <a:avLst/>
          </a:prstGeom>
        </p:spPr>
      </p:pic>
      <p:sp>
        <p:nvSpPr>
          <p:cNvPr id="5" name="Rectangle 4">
            <a:extLst>
              <a:ext uri="{FF2B5EF4-FFF2-40B4-BE49-F238E27FC236}">
                <a16:creationId xmlns:a16="http://schemas.microsoft.com/office/drawing/2014/main" id="{561C33A9-6360-448D-961E-CB0B57466CD1}"/>
              </a:ext>
            </a:extLst>
          </p:cNvPr>
          <p:cNvSpPr/>
          <p:nvPr/>
        </p:nvSpPr>
        <p:spPr>
          <a:xfrm>
            <a:off x="505216" y="20252"/>
            <a:ext cx="6096000" cy="646331"/>
          </a:xfrm>
          <a:prstGeom prst="rect">
            <a:avLst/>
          </a:prstGeom>
        </p:spPr>
        <p:txBody>
          <a:bodyPr>
            <a:spAutoFit/>
          </a:bodyPr>
          <a:lstStyle/>
          <a:p>
            <a:r>
              <a:rPr lang="en-GB" dirty="0">
                <a:solidFill>
                  <a:srgbClr val="FFC000"/>
                </a:solidFill>
              </a:rPr>
              <a:t>https://blog.edmdesigner.com/detailed-guide-to-using-colors-in-email-template-design/</a:t>
            </a:r>
          </a:p>
        </p:txBody>
      </p:sp>
    </p:spTree>
    <p:extLst>
      <p:ext uri="{BB962C8B-B14F-4D97-AF65-F5344CB8AC3E}">
        <p14:creationId xmlns:p14="http://schemas.microsoft.com/office/powerpoint/2010/main" val="11939803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61A6F90-EAFE-4297-AE58-D367A0E7AA17}"/>
              </a:ext>
            </a:extLst>
          </p:cNvPr>
          <p:cNvPicPr>
            <a:picLocks noChangeAspect="1"/>
          </p:cNvPicPr>
          <p:nvPr/>
        </p:nvPicPr>
        <p:blipFill rotWithShape="1">
          <a:blip r:embed="rId3"/>
          <a:srcRect l="24101" t="13483" r="27275" b="5772"/>
          <a:stretch/>
        </p:blipFill>
        <p:spPr>
          <a:xfrm>
            <a:off x="1438507" y="14674"/>
            <a:ext cx="7315200" cy="6833097"/>
          </a:xfrm>
          <a:prstGeom prst="rect">
            <a:avLst/>
          </a:prstGeom>
        </p:spPr>
      </p:pic>
      <p:sp>
        <p:nvSpPr>
          <p:cNvPr id="3" name="Rectangle 2">
            <a:extLst>
              <a:ext uri="{FF2B5EF4-FFF2-40B4-BE49-F238E27FC236}">
                <a16:creationId xmlns:a16="http://schemas.microsoft.com/office/drawing/2014/main" id="{51D9C1BD-4ABF-433B-868E-175ADBEF915F}"/>
              </a:ext>
            </a:extLst>
          </p:cNvPr>
          <p:cNvSpPr/>
          <p:nvPr/>
        </p:nvSpPr>
        <p:spPr>
          <a:xfrm>
            <a:off x="4453054" y="5905858"/>
            <a:ext cx="6096000" cy="923330"/>
          </a:xfrm>
          <a:prstGeom prst="rect">
            <a:avLst/>
          </a:prstGeom>
        </p:spPr>
        <p:txBody>
          <a:bodyPr>
            <a:spAutoFit/>
          </a:bodyPr>
          <a:lstStyle/>
          <a:p>
            <a:r>
              <a:rPr lang="en-GB" dirty="0"/>
              <a:t>https://venngage-wordpress.s3.amazonaws.com/uploads/2017/07/disney-blog-header.png</a:t>
            </a:r>
          </a:p>
        </p:txBody>
      </p:sp>
    </p:spTree>
    <p:extLst>
      <p:ext uri="{BB962C8B-B14F-4D97-AF65-F5344CB8AC3E}">
        <p14:creationId xmlns:p14="http://schemas.microsoft.com/office/powerpoint/2010/main" val="29050963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2"/>
          <a:stretch>
            <a:fillRect/>
          </a:stretch>
        </p:blipFill>
        <p:spPr>
          <a:xfrm>
            <a:off x="-132567" y="942155"/>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102699" y="263511"/>
            <a:ext cx="12510541" cy="923330"/>
          </a:xfrm>
          <a:prstGeom prst="rect">
            <a:avLst/>
          </a:prstGeom>
          <a:noFill/>
        </p:spPr>
        <p:txBody>
          <a:bodyPr wrap="none" rtlCol="0">
            <a:spAutoFit/>
          </a:bodyPr>
          <a:lstStyle/>
          <a:p>
            <a:r>
              <a:rPr lang="en-GB" sz="5400" dirty="0">
                <a:solidFill>
                  <a:srgbClr val="FFC000"/>
                </a:solidFill>
                <a:latin typeface="+mj-lt"/>
              </a:rPr>
              <a:t>Colour Categorisation - the Munsell System </a:t>
            </a:r>
          </a:p>
        </p:txBody>
      </p:sp>
      <p:sp>
        <p:nvSpPr>
          <p:cNvPr id="4" name="TextBox 3">
            <a:extLst>
              <a:ext uri="{FF2B5EF4-FFF2-40B4-BE49-F238E27FC236}">
                <a16:creationId xmlns:a16="http://schemas.microsoft.com/office/drawing/2014/main" id="{9D4F234D-B46C-4BF8-B5EC-3DAD15C836CC}"/>
              </a:ext>
            </a:extLst>
          </p:cNvPr>
          <p:cNvSpPr txBox="1"/>
          <p:nvPr/>
        </p:nvSpPr>
        <p:spPr>
          <a:xfrm>
            <a:off x="965771" y="2110171"/>
            <a:ext cx="4293762" cy="3539430"/>
          </a:xfrm>
          <a:prstGeom prst="rect">
            <a:avLst/>
          </a:prstGeom>
          <a:noFill/>
        </p:spPr>
        <p:txBody>
          <a:bodyPr wrap="square" rtlCol="0">
            <a:spAutoFit/>
          </a:bodyPr>
          <a:lstStyle/>
          <a:p>
            <a:r>
              <a:rPr lang="en-GB" sz="2800" dirty="0">
                <a:solidFill>
                  <a:schemeClr val="bg1"/>
                </a:solidFill>
              </a:rPr>
              <a:t>Colour can be described by 3 values:</a:t>
            </a:r>
          </a:p>
          <a:p>
            <a:endParaRPr lang="en-GB" sz="2800" dirty="0">
              <a:solidFill>
                <a:schemeClr val="bg1"/>
              </a:solidFill>
            </a:endParaRPr>
          </a:p>
          <a:p>
            <a:pPr marL="514350" indent="-514350">
              <a:buFont typeface="+mj-lt"/>
              <a:buAutoNum type="arabicPeriod"/>
            </a:pPr>
            <a:r>
              <a:rPr lang="en-GB" sz="2800" b="1" i="1" dirty="0">
                <a:solidFill>
                  <a:srgbClr val="FFC000"/>
                </a:solidFill>
              </a:rPr>
              <a:t>Hue</a:t>
            </a:r>
            <a:r>
              <a:rPr lang="en-GB" sz="2800" b="1" i="1" dirty="0">
                <a:solidFill>
                  <a:schemeClr val="bg1"/>
                </a:solidFill>
              </a:rPr>
              <a:t> </a:t>
            </a:r>
            <a:r>
              <a:rPr lang="en-GB" sz="2800" dirty="0">
                <a:solidFill>
                  <a:schemeClr val="bg1"/>
                </a:solidFill>
              </a:rPr>
              <a:t>(colour)</a:t>
            </a:r>
          </a:p>
          <a:p>
            <a:pPr marL="514350" indent="-514350">
              <a:buFont typeface="+mj-lt"/>
              <a:buAutoNum type="arabicPeriod"/>
            </a:pPr>
            <a:endParaRPr lang="en-GB" sz="2800" dirty="0">
              <a:solidFill>
                <a:schemeClr val="bg1"/>
              </a:solidFill>
            </a:endParaRPr>
          </a:p>
          <a:p>
            <a:pPr marL="514350" indent="-514350">
              <a:buFont typeface="+mj-lt"/>
              <a:buAutoNum type="arabicPeriod"/>
            </a:pPr>
            <a:r>
              <a:rPr lang="en-GB" sz="2800" b="1" i="1" dirty="0">
                <a:solidFill>
                  <a:srgbClr val="FFC000"/>
                </a:solidFill>
              </a:rPr>
              <a:t>Value</a:t>
            </a:r>
            <a:r>
              <a:rPr lang="en-GB" sz="2800" dirty="0">
                <a:solidFill>
                  <a:srgbClr val="FFC000"/>
                </a:solidFill>
              </a:rPr>
              <a:t> </a:t>
            </a:r>
            <a:r>
              <a:rPr lang="en-GB" sz="2800" dirty="0">
                <a:solidFill>
                  <a:schemeClr val="bg1"/>
                </a:solidFill>
              </a:rPr>
              <a:t>(saturation)</a:t>
            </a:r>
          </a:p>
          <a:p>
            <a:pPr marL="514350" indent="-514350">
              <a:buFont typeface="+mj-lt"/>
              <a:buAutoNum type="arabicPeriod"/>
            </a:pPr>
            <a:endParaRPr lang="en-GB" sz="2800" dirty="0">
              <a:solidFill>
                <a:schemeClr val="bg1"/>
              </a:solidFill>
            </a:endParaRPr>
          </a:p>
          <a:p>
            <a:pPr marL="514350" indent="-514350">
              <a:buFont typeface="+mj-lt"/>
              <a:buAutoNum type="arabicPeriod"/>
            </a:pPr>
            <a:r>
              <a:rPr lang="en-GB" sz="2800" b="1" i="1" dirty="0">
                <a:solidFill>
                  <a:srgbClr val="FFC000"/>
                </a:solidFill>
              </a:rPr>
              <a:t>Chroma</a:t>
            </a:r>
            <a:r>
              <a:rPr lang="en-GB" sz="2800" dirty="0">
                <a:solidFill>
                  <a:srgbClr val="FFC000"/>
                </a:solidFill>
              </a:rPr>
              <a:t> </a:t>
            </a:r>
            <a:r>
              <a:rPr lang="en-GB" sz="2800" dirty="0">
                <a:solidFill>
                  <a:schemeClr val="bg1"/>
                </a:solidFill>
              </a:rPr>
              <a:t>(brightness) </a:t>
            </a:r>
          </a:p>
        </p:txBody>
      </p:sp>
      <p:pic>
        <p:nvPicPr>
          <p:cNvPr id="5" name="Picture 4">
            <a:extLst>
              <a:ext uri="{FF2B5EF4-FFF2-40B4-BE49-F238E27FC236}">
                <a16:creationId xmlns:a16="http://schemas.microsoft.com/office/drawing/2014/main" id="{BDB51155-4743-49A2-9E1C-F7978AAA2C41}"/>
              </a:ext>
            </a:extLst>
          </p:cNvPr>
          <p:cNvPicPr>
            <a:picLocks noChangeAspect="1"/>
          </p:cNvPicPr>
          <p:nvPr/>
        </p:nvPicPr>
        <p:blipFill>
          <a:blip r:embed="rId3"/>
          <a:stretch>
            <a:fillRect/>
          </a:stretch>
        </p:blipFill>
        <p:spPr>
          <a:xfrm>
            <a:off x="6932469" y="1503814"/>
            <a:ext cx="4497424" cy="4609860"/>
          </a:xfrm>
          <a:prstGeom prst="rect">
            <a:avLst/>
          </a:prstGeom>
        </p:spPr>
      </p:pic>
      <p:sp>
        <p:nvSpPr>
          <p:cNvPr id="11" name="Rectangle 10">
            <a:extLst>
              <a:ext uri="{FF2B5EF4-FFF2-40B4-BE49-F238E27FC236}">
                <a16:creationId xmlns:a16="http://schemas.microsoft.com/office/drawing/2014/main" id="{F17B20D5-A142-4050-BE3B-71E0972EE23F}"/>
              </a:ext>
            </a:extLst>
          </p:cNvPr>
          <p:cNvSpPr/>
          <p:nvPr/>
        </p:nvSpPr>
        <p:spPr>
          <a:xfrm>
            <a:off x="10290912" y="6438617"/>
            <a:ext cx="1544012" cy="184666"/>
          </a:xfrm>
          <a:prstGeom prst="rect">
            <a:avLst/>
          </a:prstGeom>
        </p:spPr>
        <p:txBody>
          <a:bodyPr wrap="none">
            <a:spAutoFit/>
          </a:bodyPr>
          <a:lstStyle/>
          <a:p>
            <a:r>
              <a:rPr lang="en-GB" sz="600" dirty="0">
                <a:solidFill>
                  <a:srgbClr val="FFC000"/>
                </a:solidFill>
              </a:rPr>
              <a:t>https://munsell.com/color-blog/color-tree/</a:t>
            </a:r>
          </a:p>
        </p:txBody>
      </p:sp>
    </p:spTree>
    <p:extLst>
      <p:ext uri="{BB962C8B-B14F-4D97-AF65-F5344CB8AC3E}">
        <p14:creationId xmlns:p14="http://schemas.microsoft.com/office/powerpoint/2010/main" val="523465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2"/>
          <a:stretch>
            <a:fillRect/>
          </a:stretch>
        </p:blipFill>
        <p:spPr>
          <a:xfrm>
            <a:off x="-132567" y="942155"/>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102699" y="263511"/>
            <a:ext cx="12510541" cy="923330"/>
          </a:xfrm>
          <a:prstGeom prst="rect">
            <a:avLst/>
          </a:prstGeom>
          <a:noFill/>
        </p:spPr>
        <p:txBody>
          <a:bodyPr wrap="none" rtlCol="0">
            <a:spAutoFit/>
          </a:bodyPr>
          <a:lstStyle/>
          <a:p>
            <a:r>
              <a:rPr lang="en-GB" sz="5400" dirty="0">
                <a:solidFill>
                  <a:srgbClr val="FFC000"/>
                </a:solidFill>
                <a:latin typeface="+mj-lt"/>
              </a:rPr>
              <a:t>Colour Categorisation - the Munsell System </a:t>
            </a:r>
          </a:p>
        </p:txBody>
      </p:sp>
      <p:pic>
        <p:nvPicPr>
          <p:cNvPr id="4" name="Picture 3">
            <a:extLst>
              <a:ext uri="{FF2B5EF4-FFF2-40B4-BE49-F238E27FC236}">
                <a16:creationId xmlns:a16="http://schemas.microsoft.com/office/drawing/2014/main" id="{257FC2A6-F31B-4BB6-BDE4-2FCAE8A3AEB0}"/>
              </a:ext>
            </a:extLst>
          </p:cNvPr>
          <p:cNvPicPr>
            <a:picLocks noChangeAspect="1"/>
          </p:cNvPicPr>
          <p:nvPr/>
        </p:nvPicPr>
        <p:blipFill>
          <a:blip r:embed="rId3"/>
          <a:stretch>
            <a:fillRect/>
          </a:stretch>
        </p:blipFill>
        <p:spPr>
          <a:xfrm>
            <a:off x="1541721" y="1892816"/>
            <a:ext cx="9367284" cy="2997531"/>
          </a:xfrm>
          <a:prstGeom prst="rect">
            <a:avLst/>
          </a:prstGeom>
        </p:spPr>
      </p:pic>
      <p:sp>
        <p:nvSpPr>
          <p:cNvPr id="5" name="Rectangle 4">
            <a:extLst>
              <a:ext uri="{FF2B5EF4-FFF2-40B4-BE49-F238E27FC236}">
                <a16:creationId xmlns:a16="http://schemas.microsoft.com/office/drawing/2014/main" id="{436E81EB-ABE6-4E70-B7BF-478BD6FD72E6}"/>
              </a:ext>
            </a:extLst>
          </p:cNvPr>
          <p:cNvSpPr/>
          <p:nvPr/>
        </p:nvSpPr>
        <p:spPr>
          <a:xfrm>
            <a:off x="8845738" y="4705681"/>
            <a:ext cx="1656223" cy="184666"/>
          </a:xfrm>
          <a:prstGeom prst="rect">
            <a:avLst/>
          </a:prstGeom>
        </p:spPr>
        <p:txBody>
          <a:bodyPr wrap="none">
            <a:spAutoFit/>
          </a:bodyPr>
          <a:lstStyle/>
          <a:p>
            <a:r>
              <a:rPr lang="en-GB" sz="600" dirty="0">
                <a:solidFill>
                  <a:schemeClr val="bg1"/>
                </a:solidFill>
              </a:rPr>
              <a:t>https://www1.icsi.berkeley.edu/wcs/data.html</a:t>
            </a:r>
          </a:p>
        </p:txBody>
      </p:sp>
    </p:spTree>
    <p:extLst>
      <p:ext uri="{BB962C8B-B14F-4D97-AF65-F5344CB8AC3E}">
        <p14:creationId xmlns:p14="http://schemas.microsoft.com/office/powerpoint/2010/main" val="9910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0D3FE7A2-F7D4-4484-946E-23A348F59838}"/>
              </a:ext>
            </a:extLst>
          </p:cNvPr>
          <p:cNvPicPr>
            <a:picLocks noChangeAspect="1"/>
          </p:cNvPicPr>
          <p:nvPr/>
        </p:nvPicPr>
        <p:blipFill>
          <a:blip r:embed="rId3">
            <a:alphaModFix amt="70000"/>
          </a:blip>
          <a:stretch>
            <a:fillRect/>
          </a:stretch>
        </p:blipFill>
        <p:spPr>
          <a:xfrm>
            <a:off x="4833611" y="1385908"/>
            <a:ext cx="7243160" cy="5006302"/>
          </a:xfrm>
          <a:prstGeom prst="rect">
            <a:avLst/>
          </a:prstGeom>
        </p:spPr>
      </p:pic>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4"/>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31137" y="234268"/>
            <a:ext cx="11445634" cy="1384995"/>
          </a:xfrm>
          <a:prstGeom prst="rect">
            <a:avLst/>
          </a:prstGeom>
          <a:noFill/>
        </p:spPr>
        <p:txBody>
          <a:bodyPr wrap="square" rtlCol="0">
            <a:spAutoFit/>
          </a:bodyPr>
          <a:lstStyle/>
          <a:p>
            <a:r>
              <a:rPr lang="en-GB" sz="4800" dirty="0">
                <a:solidFill>
                  <a:srgbClr val="FFC000"/>
                </a:solidFill>
                <a:latin typeface="+mj-lt"/>
              </a:rPr>
              <a:t>Colour &amp; Cultural Misinterpretation</a:t>
            </a:r>
            <a:endParaRPr lang="en-GB" sz="4800" dirty="0">
              <a:solidFill>
                <a:srgbClr val="FF0000"/>
              </a:solidFill>
              <a:latin typeface="+mj-lt"/>
            </a:endParaRPr>
          </a:p>
          <a:p>
            <a:r>
              <a:rPr lang="en-GB" sz="3600" dirty="0">
                <a:solidFill>
                  <a:srgbClr val="FFC000"/>
                </a:solidFill>
                <a:latin typeface="+mj-lt"/>
              </a:rPr>
              <a:t>   </a:t>
            </a:r>
          </a:p>
        </p:txBody>
      </p:sp>
      <p:sp>
        <p:nvSpPr>
          <p:cNvPr id="10" name="TextBox 9">
            <a:extLst>
              <a:ext uri="{FF2B5EF4-FFF2-40B4-BE49-F238E27FC236}">
                <a16:creationId xmlns:a16="http://schemas.microsoft.com/office/drawing/2014/main" id="{369FE876-9420-43FC-839E-F96FC3557531}"/>
              </a:ext>
            </a:extLst>
          </p:cNvPr>
          <p:cNvSpPr txBox="1"/>
          <p:nvPr/>
        </p:nvSpPr>
        <p:spPr>
          <a:xfrm>
            <a:off x="720589" y="1708526"/>
            <a:ext cx="8294202" cy="3693319"/>
          </a:xfrm>
          <a:prstGeom prst="rect">
            <a:avLst/>
          </a:prstGeom>
          <a:noFill/>
        </p:spPr>
        <p:txBody>
          <a:bodyPr wrap="square" rtlCol="0">
            <a:spAutoFit/>
          </a:bodyPr>
          <a:lstStyle/>
          <a:p>
            <a:r>
              <a:rPr lang="en-US" sz="2800" dirty="0">
                <a:solidFill>
                  <a:schemeClr val="bg1"/>
                </a:solidFill>
                <a:effectLst>
                  <a:outerShdw blurRad="38100" dist="38100" dir="2700000" algn="tl">
                    <a:srgbClr val="000000">
                      <a:alpha val="43137"/>
                    </a:srgbClr>
                  </a:outerShdw>
                </a:effectLst>
              </a:rPr>
              <a:t>The 3 criteria were conceived by western researchers. </a:t>
            </a:r>
            <a:r>
              <a:rPr lang="en-US" sz="2800" b="1" dirty="0">
                <a:solidFill>
                  <a:schemeClr val="bg1"/>
                </a:solidFill>
                <a:effectLst>
                  <a:outerShdw blurRad="38100" dist="38100" dir="2700000" algn="tl">
                    <a:srgbClr val="000000">
                      <a:alpha val="43137"/>
                    </a:srgbClr>
                  </a:outerShdw>
                </a:effectLst>
              </a:rPr>
              <a:t>Hemmings (2007) </a:t>
            </a:r>
            <a:r>
              <a:rPr lang="en-US" sz="2800" dirty="0">
                <a:solidFill>
                  <a:schemeClr val="bg1"/>
                </a:solidFill>
                <a:effectLst>
                  <a:outerShdw blurRad="38100" dist="38100" dir="2700000" algn="tl">
                    <a:srgbClr val="000000">
                      <a:alpha val="43137"/>
                    </a:srgbClr>
                  </a:outerShdw>
                </a:effectLst>
              </a:rPr>
              <a:t>maintains the system is culturally biased, failing to capture the full depth of meaning which can be embodied  by cross-cultural colour terms;</a:t>
            </a:r>
            <a:endParaRPr lang="en-US" sz="1000" dirty="0">
              <a:solidFill>
                <a:schemeClr val="bg1"/>
              </a:solidFill>
              <a:effectLst>
                <a:outerShdw blurRad="38100" dist="38100" dir="2700000" algn="tl">
                  <a:srgbClr val="000000">
                    <a:alpha val="43137"/>
                  </a:srgbClr>
                </a:outerShdw>
              </a:effectLst>
            </a:endParaRPr>
          </a:p>
          <a:p>
            <a:endParaRPr lang="en-US" sz="1000" dirty="0">
              <a:solidFill>
                <a:schemeClr val="bg1"/>
              </a:solidFill>
            </a:endParaRPr>
          </a:p>
          <a:p>
            <a:r>
              <a:rPr lang="en-US" sz="2800" i="1" dirty="0">
                <a:solidFill>
                  <a:schemeClr val="bg1"/>
                </a:solidFill>
                <a:effectLst>
                  <a:outerShdw blurRad="38100" dist="38100" dir="2700000" algn="tl">
                    <a:srgbClr val="000000">
                      <a:alpha val="43137"/>
                    </a:srgbClr>
                  </a:outerShdw>
                </a:effectLst>
              </a:rPr>
              <a:t>“… the concept of ‘colour’ is not a bounded, separate, abstract domain, but extends into sensory and perceptual phenomena that we would ordinarily regard as unrelated.”         </a:t>
            </a:r>
            <a:r>
              <a:rPr lang="en-US" sz="2400" dirty="0">
                <a:solidFill>
                  <a:schemeClr val="bg1"/>
                </a:solidFill>
              </a:rPr>
              <a:t>(Hemming 2007: 194) </a:t>
            </a:r>
          </a:p>
        </p:txBody>
      </p:sp>
    </p:spTree>
    <p:extLst>
      <p:ext uri="{BB962C8B-B14F-4D97-AF65-F5344CB8AC3E}">
        <p14:creationId xmlns:p14="http://schemas.microsoft.com/office/powerpoint/2010/main" val="10303856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8" y="865859"/>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571067" y="333085"/>
            <a:ext cx="10891187" cy="707886"/>
          </a:xfrm>
          <a:prstGeom prst="rect">
            <a:avLst/>
          </a:prstGeom>
          <a:noFill/>
        </p:spPr>
        <p:txBody>
          <a:bodyPr wrap="none" rtlCol="0">
            <a:spAutoFit/>
          </a:bodyPr>
          <a:lstStyle/>
          <a:p>
            <a:r>
              <a:rPr lang="en-GB" sz="4000" dirty="0">
                <a:solidFill>
                  <a:srgbClr val="FFC000"/>
                </a:solidFill>
                <a:latin typeface="+mj-lt"/>
              </a:rPr>
              <a:t>Gladstone’s (1858) Curious Observations on Homer </a:t>
            </a:r>
          </a:p>
        </p:txBody>
      </p:sp>
      <p:pic>
        <p:nvPicPr>
          <p:cNvPr id="11" name="Picture 10">
            <a:extLst>
              <a:ext uri="{FF2B5EF4-FFF2-40B4-BE49-F238E27FC236}">
                <a16:creationId xmlns:a16="http://schemas.microsoft.com/office/drawing/2014/main" id="{BB0C5138-DD50-4AAA-86EB-7ADC729A6F64}"/>
              </a:ext>
            </a:extLst>
          </p:cNvPr>
          <p:cNvPicPr>
            <a:picLocks noChangeAspect="1"/>
          </p:cNvPicPr>
          <p:nvPr/>
        </p:nvPicPr>
        <p:blipFill rotWithShape="1">
          <a:blip r:embed="rId4"/>
          <a:srcRect l="26208" t="24486" r="12191" b="14307"/>
          <a:stretch/>
        </p:blipFill>
        <p:spPr>
          <a:xfrm>
            <a:off x="1651532" y="1434597"/>
            <a:ext cx="8888935" cy="4967988"/>
          </a:xfrm>
          <a:prstGeom prst="rect">
            <a:avLst/>
          </a:prstGeom>
          <a:ln w="19050">
            <a:solidFill>
              <a:srgbClr val="FFC000"/>
            </a:solidFill>
          </a:ln>
        </p:spPr>
      </p:pic>
    </p:spTree>
    <p:extLst>
      <p:ext uri="{BB962C8B-B14F-4D97-AF65-F5344CB8AC3E}">
        <p14:creationId xmlns:p14="http://schemas.microsoft.com/office/powerpoint/2010/main" val="9123072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1270533"/>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112630" y="80922"/>
            <a:ext cx="12079369" cy="1261884"/>
          </a:xfrm>
          <a:prstGeom prst="rect">
            <a:avLst/>
          </a:prstGeom>
          <a:noFill/>
        </p:spPr>
        <p:txBody>
          <a:bodyPr wrap="square" rtlCol="0">
            <a:spAutoFit/>
          </a:bodyPr>
          <a:lstStyle/>
          <a:p>
            <a:r>
              <a:rPr lang="en-GB" sz="4000" dirty="0">
                <a:solidFill>
                  <a:srgbClr val="FFC000"/>
                </a:solidFill>
                <a:latin typeface="+mj-lt"/>
              </a:rPr>
              <a:t>Gladstone’s (1858) Discussion of Colour:</a:t>
            </a:r>
          </a:p>
          <a:p>
            <a:r>
              <a:rPr lang="en-US" sz="3600" dirty="0">
                <a:solidFill>
                  <a:srgbClr val="FFC000"/>
                </a:solidFill>
                <a:latin typeface="+mj-lt"/>
              </a:rPr>
              <a:t>“</a:t>
            </a:r>
            <a:r>
              <a:rPr lang="en-US" sz="3600" i="1" dirty="0">
                <a:solidFill>
                  <a:srgbClr val="FFC000"/>
                </a:solidFill>
                <a:latin typeface="+mj-lt"/>
              </a:rPr>
              <a:t>Studies on Homer and the Homeric Age</a:t>
            </a:r>
            <a:r>
              <a:rPr lang="en-US" sz="3600" dirty="0">
                <a:solidFill>
                  <a:srgbClr val="FFC000"/>
                </a:solidFill>
                <a:latin typeface="+mj-lt"/>
              </a:rPr>
              <a:t>”</a:t>
            </a:r>
            <a:r>
              <a:rPr lang="en-GB" sz="3600" dirty="0">
                <a:solidFill>
                  <a:srgbClr val="FFC000"/>
                </a:solidFill>
                <a:latin typeface="+mj-lt"/>
              </a:rPr>
              <a:t>   </a:t>
            </a:r>
          </a:p>
        </p:txBody>
      </p:sp>
      <p:sp>
        <p:nvSpPr>
          <p:cNvPr id="4" name="TextBox 3">
            <a:extLst>
              <a:ext uri="{FF2B5EF4-FFF2-40B4-BE49-F238E27FC236}">
                <a16:creationId xmlns:a16="http://schemas.microsoft.com/office/drawing/2014/main" id="{15B76C2E-B2FB-417C-B6E0-2EDCF8BBCA00}"/>
              </a:ext>
            </a:extLst>
          </p:cNvPr>
          <p:cNvSpPr txBox="1"/>
          <p:nvPr/>
        </p:nvSpPr>
        <p:spPr>
          <a:xfrm>
            <a:off x="212652" y="2154090"/>
            <a:ext cx="6276315" cy="3724096"/>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Gladstone’s (1858)</a:t>
            </a:r>
            <a:r>
              <a:rPr lang="en-US" sz="2800" dirty="0">
                <a:solidFill>
                  <a:schemeClr val="bg1"/>
                </a:solidFill>
              </a:rPr>
              <a:t> book was</a:t>
            </a:r>
            <a:r>
              <a:rPr lang="en-US" sz="2800" i="1" dirty="0">
                <a:solidFill>
                  <a:schemeClr val="bg1"/>
                </a:solidFill>
              </a:rPr>
              <a:t> </a:t>
            </a:r>
            <a:r>
              <a:rPr lang="en-US" sz="2800" dirty="0">
                <a:solidFill>
                  <a:schemeClr val="bg1"/>
                </a:solidFill>
              </a:rPr>
              <a:t>an ethnographic investigation of</a:t>
            </a:r>
            <a:r>
              <a:rPr lang="en-GB" sz="2800" dirty="0">
                <a:solidFill>
                  <a:schemeClr val="bg1"/>
                </a:solidFill>
              </a:rPr>
              <a:t> Early Greek culture:</a:t>
            </a:r>
            <a:endParaRPr lang="en-GB" sz="1200" dirty="0">
              <a:solidFill>
                <a:schemeClr val="bg1"/>
              </a:solidFill>
            </a:endParaRPr>
          </a:p>
          <a:p>
            <a:pPr lvl="1"/>
            <a:r>
              <a:rPr lang="en-GB" sz="2800" dirty="0">
                <a:solidFill>
                  <a:schemeClr val="bg1"/>
                </a:solidFill>
              </a:rPr>
              <a:t>Section IV, Vol. 3, </a:t>
            </a:r>
            <a:r>
              <a:rPr lang="en-GB" sz="2800" dirty="0" err="1">
                <a:solidFill>
                  <a:schemeClr val="bg1"/>
                </a:solidFill>
              </a:rPr>
              <a:t>describd</a:t>
            </a:r>
            <a:r>
              <a:rPr lang="en-GB" sz="2800" dirty="0">
                <a:solidFill>
                  <a:schemeClr val="bg1"/>
                </a:solidFill>
              </a:rPr>
              <a:t> “</a:t>
            </a:r>
            <a:r>
              <a:rPr lang="en-GB" sz="2800" i="1" dirty="0">
                <a:solidFill>
                  <a:schemeClr val="bg1"/>
                </a:solidFill>
              </a:rPr>
              <a:t>Homer’s Perceptions &amp; Use of Colour</a:t>
            </a:r>
            <a:r>
              <a:rPr lang="en-GB" sz="2800" dirty="0">
                <a:solidFill>
                  <a:schemeClr val="bg1"/>
                </a:solidFill>
              </a:rPr>
              <a:t>”</a:t>
            </a:r>
          </a:p>
          <a:p>
            <a:endParaRPr lang="en-GB" sz="1200" dirty="0">
              <a:solidFill>
                <a:schemeClr val="bg1"/>
              </a:solidFill>
            </a:endParaRPr>
          </a:p>
          <a:p>
            <a:pPr marL="457200" indent="-457200">
              <a:buFont typeface="Arial" panose="020B0604020202020204" pitchFamily="34" charset="0"/>
              <a:buChar char="•"/>
            </a:pPr>
            <a:r>
              <a:rPr lang="en-GB" sz="2800" dirty="0">
                <a:solidFill>
                  <a:schemeClr val="bg1"/>
                </a:solidFill>
              </a:rPr>
              <a:t>Here, Gladstone noted significant themes regarding colour terms within Homer’s poetry         </a:t>
            </a:r>
            <a:r>
              <a:rPr lang="en-GB" sz="1200" dirty="0">
                <a:solidFill>
                  <a:prstClr val="white"/>
                </a:solidFill>
              </a:rPr>
              <a:t> </a:t>
            </a:r>
            <a:r>
              <a:rPr lang="en-GB" dirty="0">
                <a:solidFill>
                  <a:prstClr val="white"/>
                </a:solidFill>
              </a:rPr>
              <a:t>(Gladstone, 1858: 457-495)</a:t>
            </a:r>
            <a:endParaRPr lang="en-GB" dirty="0">
              <a:solidFill>
                <a:schemeClr val="bg1"/>
              </a:solidFill>
            </a:endParaRPr>
          </a:p>
        </p:txBody>
      </p:sp>
      <p:pic>
        <p:nvPicPr>
          <p:cNvPr id="5" name="Picture 4">
            <a:extLst>
              <a:ext uri="{FF2B5EF4-FFF2-40B4-BE49-F238E27FC236}">
                <a16:creationId xmlns:a16="http://schemas.microsoft.com/office/drawing/2014/main" id="{CE949B5C-4C91-494D-BBAE-85D2A0D1BDAF}"/>
              </a:ext>
            </a:extLst>
          </p:cNvPr>
          <p:cNvPicPr>
            <a:picLocks noChangeAspect="1"/>
          </p:cNvPicPr>
          <p:nvPr/>
        </p:nvPicPr>
        <p:blipFill rotWithShape="1">
          <a:blip r:embed="rId4"/>
          <a:srcRect l="47023" t="20919" r="21039" b="10597"/>
          <a:stretch/>
        </p:blipFill>
        <p:spPr>
          <a:xfrm>
            <a:off x="7918236" y="979813"/>
            <a:ext cx="4061112" cy="4898373"/>
          </a:xfrm>
          <a:prstGeom prst="rect">
            <a:avLst/>
          </a:prstGeom>
        </p:spPr>
      </p:pic>
      <p:pic>
        <p:nvPicPr>
          <p:cNvPr id="9" name="Picture 8">
            <a:extLst>
              <a:ext uri="{FF2B5EF4-FFF2-40B4-BE49-F238E27FC236}">
                <a16:creationId xmlns:a16="http://schemas.microsoft.com/office/drawing/2014/main" id="{C3DE5B1C-81D0-4C2D-A2D2-DC7567969E99}"/>
              </a:ext>
            </a:extLst>
          </p:cNvPr>
          <p:cNvPicPr>
            <a:picLocks noChangeAspect="1"/>
          </p:cNvPicPr>
          <p:nvPr/>
        </p:nvPicPr>
        <p:blipFill>
          <a:blip r:embed="rId5"/>
          <a:stretch>
            <a:fillRect/>
          </a:stretch>
        </p:blipFill>
        <p:spPr>
          <a:xfrm>
            <a:off x="6974959" y="1515219"/>
            <a:ext cx="3149385" cy="4863916"/>
          </a:xfrm>
          <a:prstGeom prst="rect">
            <a:avLst/>
          </a:prstGeom>
        </p:spPr>
      </p:pic>
    </p:spTree>
    <p:extLst>
      <p:ext uri="{BB962C8B-B14F-4D97-AF65-F5344CB8AC3E}">
        <p14:creationId xmlns:p14="http://schemas.microsoft.com/office/powerpoint/2010/main" val="33454004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31138" y="234268"/>
            <a:ext cx="10929723" cy="1200329"/>
          </a:xfrm>
          <a:prstGeom prst="rect">
            <a:avLst/>
          </a:prstGeom>
          <a:noFill/>
        </p:spPr>
        <p:txBody>
          <a:bodyPr wrap="none" rtlCol="0">
            <a:spAutoFit/>
          </a:bodyPr>
          <a:lstStyle/>
          <a:p>
            <a:r>
              <a:rPr lang="en-GB" sz="3600" dirty="0">
                <a:solidFill>
                  <a:srgbClr val="FFC000"/>
                </a:solidFill>
                <a:latin typeface="+mj-lt"/>
              </a:rPr>
              <a:t>Gladstone Identified the Following Signs of “immaturity”:</a:t>
            </a:r>
          </a:p>
          <a:p>
            <a:r>
              <a:rPr lang="en-GB" sz="3600" dirty="0">
                <a:solidFill>
                  <a:srgbClr val="FFC000"/>
                </a:solidFill>
                <a:latin typeface="+mj-lt"/>
              </a:rPr>
              <a:t>   </a:t>
            </a:r>
          </a:p>
        </p:txBody>
      </p:sp>
      <p:sp>
        <p:nvSpPr>
          <p:cNvPr id="4" name="TextBox 3">
            <a:extLst>
              <a:ext uri="{FF2B5EF4-FFF2-40B4-BE49-F238E27FC236}">
                <a16:creationId xmlns:a16="http://schemas.microsoft.com/office/drawing/2014/main" id="{15B76C2E-B2FB-417C-B6E0-2EDCF8BBCA00}"/>
              </a:ext>
            </a:extLst>
          </p:cNvPr>
          <p:cNvSpPr txBox="1"/>
          <p:nvPr/>
        </p:nvSpPr>
        <p:spPr>
          <a:xfrm>
            <a:off x="1309057" y="1216083"/>
            <a:ext cx="10159670" cy="4462760"/>
          </a:xfrm>
          <a:prstGeom prst="rect">
            <a:avLst/>
          </a:prstGeom>
          <a:noFill/>
        </p:spPr>
        <p:txBody>
          <a:bodyPr wrap="square" rtlCol="0">
            <a:spAutoFit/>
          </a:bodyPr>
          <a:lstStyle/>
          <a:p>
            <a:endParaRPr lang="en-GB" sz="3200" dirty="0">
              <a:solidFill>
                <a:schemeClr val="bg1"/>
              </a:solidFill>
            </a:endParaRPr>
          </a:p>
          <a:p>
            <a:pPr marL="457200" indent="-457200">
              <a:buClr>
                <a:srgbClr val="0070C0"/>
              </a:buClr>
              <a:buFont typeface="Arial" panose="020B0604020202020204" pitchFamily="34" charset="0"/>
              <a:buChar char="•"/>
            </a:pPr>
            <a:r>
              <a:rPr lang="en-GB" sz="2800" dirty="0">
                <a:solidFill>
                  <a:schemeClr val="bg1"/>
                </a:solidFill>
              </a:rPr>
              <a:t>Restricted range of colour terms</a:t>
            </a:r>
          </a:p>
          <a:p>
            <a:pPr marL="514350" indent="-514350">
              <a:buClr>
                <a:srgbClr val="0070C0"/>
              </a:buClr>
              <a:buFont typeface="Arial" panose="020B0604020202020204" pitchFamily="34" charset="0"/>
              <a:buChar char="•"/>
            </a:pPr>
            <a:endParaRPr lang="en-GB" sz="2800" dirty="0">
              <a:solidFill>
                <a:schemeClr val="bg1"/>
              </a:solidFill>
            </a:endParaRPr>
          </a:p>
          <a:p>
            <a:pPr marL="457200" indent="-457200">
              <a:buClr>
                <a:srgbClr val="0070C0"/>
              </a:buClr>
              <a:buFont typeface="Arial" panose="020B0604020202020204" pitchFamily="34" charset="0"/>
              <a:buChar char="•"/>
            </a:pPr>
            <a:r>
              <a:rPr lang="en-GB" sz="2800" dirty="0">
                <a:solidFill>
                  <a:schemeClr val="bg1"/>
                </a:solidFill>
              </a:rPr>
              <a:t>Same words used for distinctly different colours</a:t>
            </a:r>
          </a:p>
          <a:p>
            <a:pPr marL="514350" indent="-514350">
              <a:buClr>
                <a:srgbClr val="0070C0"/>
              </a:buClr>
              <a:buFont typeface="Arial" panose="020B0604020202020204" pitchFamily="34" charset="0"/>
              <a:buChar char="•"/>
            </a:pPr>
            <a:endParaRPr lang="en-GB" sz="2800" dirty="0">
              <a:solidFill>
                <a:schemeClr val="bg1"/>
              </a:solidFill>
            </a:endParaRPr>
          </a:p>
          <a:p>
            <a:pPr marL="457200" indent="-457200">
              <a:buClr>
                <a:srgbClr val="0070C0"/>
              </a:buClr>
              <a:buFont typeface="Arial" panose="020B0604020202020204" pitchFamily="34" charset="0"/>
              <a:buChar char="•"/>
            </a:pPr>
            <a:r>
              <a:rPr lang="en-US" sz="2800" dirty="0">
                <a:solidFill>
                  <a:schemeClr val="bg1"/>
                </a:solidFill>
              </a:rPr>
              <a:t>Different </a:t>
            </a:r>
            <a:r>
              <a:rPr lang="en-GB" sz="2800" dirty="0">
                <a:solidFill>
                  <a:schemeClr val="bg1"/>
                </a:solidFill>
              </a:rPr>
              <a:t>colour</a:t>
            </a:r>
            <a:r>
              <a:rPr lang="en-US" sz="2800" dirty="0">
                <a:solidFill>
                  <a:schemeClr val="bg1"/>
                </a:solidFill>
              </a:rPr>
              <a:t> terms used to describe the same object </a:t>
            </a:r>
          </a:p>
          <a:p>
            <a:pPr marL="514350" indent="-514350">
              <a:buClr>
                <a:srgbClr val="0070C0"/>
              </a:buClr>
              <a:buFont typeface="Arial" panose="020B0604020202020204" pitchFamily="34" charset="0"/>
              <a:buChar char="•"/>
            </a:pPr>
            <a:endParaRPr lang="en-GB" sz="2800" dirty="0">
              <a:solidFill>
                <a:schemeClr val="bg1"/>
              </a:solidFill>
            </a:endParaRPr>
          </a:p>
          <a:p>
            <a:pPr marL="457200" indent="-457200">
              <a:buClr>
                <a:srgbClr val="0070C0"/>
              </a:buClr>
              <a:buFont typeface="Arial" panose="020B0604020202020204" pitchFamily="34" charset="0"/>
              <a:buChar char="•"/>
            </a:pPr>
            <a:r>
              <a:rPr lang="en-GB" sz="2800" dirty="0">
                <a:solidFill>
                  <a:schemeClr val="bg1"/>
                </a:solidFill>
              </a:rPr>
              <a:t>High frequency use of “elementary” colour forms (i.e. black/white) &amp; “decided tendency to treat other colours as simply intermediate modes between these two extremes.”</a:t>
            </a:r>
          </a:p>
        </p:txBody>
      </p:sp>
    </p:spTree>
    <p:extLst>
      <p:ext uri="{BB962C8B-B14F-4D97-AF65-F5344CB8AC3E}">
        <p14:creationId xmlns:p14="http://schemas.microsoft.com/office/powerpoint/2010/main" val="6155682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31138" y="234268"/>
            <a:ext cx="7883953" cy="1384995"/>
          </a:xfrm>
          <a:prstGeom prst="rect">
            <a:avLst/>
          </a:prstGeom>
          <a:noFill/>
        </p:spPr>
        <p:txBody>
          <a:bodyPr wrap="none" rtlCol="0">
            <a:spAutoFit/>
          </a:bodyPr>
          <a:lstStyle/>
          <a:p>
            <a:r>
              <a:rPr lang="en-GB" sz="4800" dirty="0">
                <a:solidFill>
                  <a:srgbClr val="FFC000"/>
                </a:solidFill>
                <a:latin typeface="+mj-lt"/>
              </a:rPr>
              <a:t>Gladstone &amp; Homer continued:</a:t>
            </a:r>
          </a:p>
          <a:p>
            <a:r>
              <a:rPr lang="en-GB" sz="3600" dirty="0">
                <a:solidFill>
                  <a:srgbClr val="FFC000"/>
                </a:solidFill>
                <a:latin typeface="+mj-lt"/>
              </a:rPr>
              <a:t>   </a:t>
            </a:r>
          </a:p>
        </p:txBody>
      </p:sp>
      <p:sp>
        <p:nvSpPr>
          <p:cNvPr id="2" name="TextBox 1">
            <a:extLst>
              <a:ext uri="{FF2B5EF4-FFF2-40B4-BE49-F238E27FC236}">
                <a16:creationId xmlns:a16="http://schemas.microsoft.com/office/drawing/2014/main" id="{C017FAFB-8C28-45F2-AC6F-2A0A495E565C}"/>
              </a:ext>
            </a:extLst>
          </p:cNvPr>
          <p:cNvSpPr txBox="1"/>
          <p:nvPr/>
        </p:nvSpPr>
        <p:spPr>
          <a:xfrm>
            <a:off x="631138" y="1216083"/>
            <a:ext cx="10565176" cy="1815882"/>
          </a:xfrm>
          <a:prstGeom prst="rect">
            <a:avLst/>
          </a:prstGeom>
          <a:noFill/>
        </p:spPr>
        <p:txBody>
          <a:bodyPr wrap="square" rtlCol="0">
            <a:spAutoFit/>
          </a:bodyPr>
          <a:lstStyle/>
          <a:p>
            <a:r>
              <a:rPr lang="en-GB" sz="2800" dirty="0">
                <a:solidFill>
                  <a:schemeClr val="bg1"/>
                </a:solidFill>
              </a:rPr>
              <a:t>These were surprising assertions but, Rivers (1901) noted similar examples were globally widespread citing an example;</a:t>
            </a:r>
          </a:p>
          <a:p>
            <a:pPr lvl="1"/>
            <a:r>
              <a:rPr lang="en-GB" sz="2800" i="1" dirty="0">
                <a:solidFill>
                  <a:schemeClr val="bg1"/>
                </a:solidFill>
              </a:rPr>
              <a:t>“one so near home as Welsh, in which there is only one word, ‘</a:t>
            </a:r>
            <a:r>
              <a:rPr lang="en-GB" sz="2800" i="1" dirty="0" err="1">
                <a:solidFill>
                  <a:schemeClr val="bg1"/>
                </a:solidFill>
              </a:rPr>
              <a:t>glas</a:t>
            </a:r>
            <a:r>
              <a:rPr lang="en-GB" sz="2800" i="1" dirty="0">
                <a:solidFill>
                  <a:schemeClr val="bg1"/>
                </a:solidFill>
              </a:rPr>
              <a:t>,’ for both green and blue.”</a:t>
            </a:r>
          </a:p>
        </p:txBody>
      </p:sp>
      <p:sp>
        <p:nvSpPr>
          <p:cNvPr id="5" name="TextBox 4">
            <a:extLst>
              <a:ext uri="{FF2B5EF4-FFF2-40B4-BE49-F238E27FC236}">
                <a16:creationId xmlns:a16="http://schemas.microsoft.com/office/drawing/2014/main" id="{CB0FE658-CD78-4C0E-AF8C-8BBA91E85B37}"/>
              </a:ext>
            </a:extLst>
          </p:cNvPr>
          <p:cNvSpPr txBox="1"/>
          <p:nvPr/>
        </p:nvSpPr>
        <p:spPr>
          <a:xfrm>
            <a:off x="631138" y="3211652"/>
            <a:ext cx="6180463" cy="2677656"/>
          </a:xfrm>
          <a:prstGeom prst="rect">
            <a:avLst/>
          </a:prstGeom>
          <a:noFill/>
        </p:spPr>
        <p:txBody>
          <a:bodyPr wrap="square" rtlCol="0">
            <a:spAutoFit/>
          </a:bodyPr>
          <a:lstStyle/>
          <a:p>
            <a:pPr lvl="0"/>
            <a:r>
              <a:rPr lang="en-GB" sz="2800" dirty="0">
                <a:solidFill>
                  <a:prstClr val="white"/>
                </a:solidFill>
              </a:rPr>
              <a:t>Many languages have </a:t>
            </a:r>
            <a:r>
              <a:rPr lang="en-GB" sz="2800" dirty="0">
                <a:solidFill>
                  <a:srgbClr val="00B0F0"/>
                </a:solidFill>
              </a:rPr>
              <a:t>macro-categories</a:t>
            </a:r>
            <a:r>
              <a:rPr lang="en-GB" sz="2800" dirty="0">
                <a:solidFill>
                  <a:prstClr val="white"/>
                </a:solidFill>
              </a:rPr>
              <a:t> describing both green and blue: known in colour researching circles as </a:t>
            </a:r>
            <a:r>
              <a:rPr lang="en-GB" sz="2800" dirty="0">
                <a:solidFill>
                  <a:srgbClr val="00B0F0"/>
                </a:solidFill>
              </a:rPr>
              <a:t>GRUE</a:t>
            </a:r>
            <a:r>
              <a:rPr lang="en-GB" sz="2800" dirty="0">
                <a:solidFill>
                  <a:prstClr val="white"/>
                </a:solidFill>
              </a:rPr>
              <a:t>.</a:t>
            </a:r>
          </a:p>
          <a:p>
            <a:pPr lvl="0"/>
            <a:r>
              <a:rPr lang="en-GB" sz="2800" dirty="0">
                <a:solidFill>
                  <a:prstClr val="white"/>
                </a:solidFill>
              </a:rPr>
              <a:t>An example of this is Medieval Welsh where both grass and sky could both be described as “glas” (Hemming 2017: 192)</a:t>
            </a:r>
          </a:p>
        </p:txBody>
      </p:sp>
      <p:pic>
        <p:nvPicPr>
          <p:cNvPr id="4" name="Picture 3">
            <a:extLst>
              <a:ext uri="{FF2B5EF4-FFF2-40B4-BE49-F238E27FC236}">
                <a16:creationId xmlns:a16="http://schemas.microsoft.com/office/drawing/2014/main" id="{936963E1-79CB-48BA-B72B-0423773119B6}"/>
              </a:ext>
            </a:extLst>
          </p:cNvPr>
          <p:cNvPicPr>
            <a:picLocks noChangeAspect="1"/>
          </p:cNvPicPr>
          <p:nvPr/>
        </p:nvPicPr>
        <p:blipFill>
          <a:blip r:embed="rId4"/>
          <a:stretch>
            <a:fillRect/>
          </a:stretch>
        </p:blipFill>
        <p:spPr>
          <a:xfrm>
            <a:off x="7219769" y="2776654"/>
            <a:ext cx="4154964" cy="3112654"/>
          </a:xfrm>
          <a:prstGeom prst="rect">
            <a:avLst/>
          </a:prstGeom>
          <a:ln>
            <a:solidFill>
              <a:srgbClr val="FFC000"/>
            </a:solidFill>
          </a:ln>
        </p:spPr>
      </p:pic>
    </p:spTree>
    <p:extLst>
      <p:ext uri="{BB962C8B-B14F-4D97-AF65-F5344CB8AC3E}">
        <p14:creationId xmlns:p14="http://schemas.microsoft.com/office/powerpoint/2010/main" val="315741300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31137" y="234268"/>
            <a:ext cx="11445634" cy="1384995"/>
          </a:xfrm>
          <a:prstGeom prst="rect">
            <a:avLst/>
          </a:prstGeom>
          <a:noFill/>
        </p:spPr>
        <p:txBody>
          <a:bodyPr wrap="square" rtlCol="0">
            <a:spAutoFit/>
          </a:bodyPr>
          <a:lstStyle/>
          <a:p>
            <a:r>
              <a:rPr lang="en-GB" sz="4800" dirty="0">
                <a:solidFill>
                  <a:srgbClr val="FFC000"/>
                </a:solidFill>
                <a:latin typeface="+mj-lt"/>
              </a:rPr>
              <a:t>Macro-Categories &amp; Basic Colour Terms (BCT)</a:t>
            </a:r>
            <a:r>
              <a:rPr lang="en-GB" sz="4800" dirty="0">
                <a:solidFill>
                  <a:srgbClr val="FF0000"/>
                </a:solidFill>
                <a:latin typeface="+mj-lt"/>
              </a:rPr>
              <a:t> </a:t>
            </a:r>
          </a:p>
          <a:p>
            <a:r>
              <a:rPr lang="en-GB" sz="3600" dirty="0">
                <a:solidFill>
                  <a:srgbClr val="FFC000"/>
                </a:solidFill>
                <a:latin typeface="+mj-lt"/>
              </a:rPr>
              <a:t>   </a:t>
            </a:r>
          </a:p>
        </p:txBody>
      </p:sp>
      <p:sp>
        <p:nvSpPr>
          <p:cNvPr id="4" name="TextBox 3">
            <a:extLst>
              <a:ext uri="{FF2B5EF4-FFF2-40B4-BE49-F238E27FC236}">
                <a16:creationId xmlns:a16="http://schemas.microsoft.com/office/drawing/2014/main" id="{919DF929-4F3D-4FC0-81C3-93792F9FDDE5}"/>
              </a:ext>
            </a:extLst>
          </p:cNvPr>
          <p:cNvSpPr txBox="1"/>
          <p:nvPr/>
        </p:nvSpPr>
        <p:spPr>
          <a:xfrm>
            <a:off x="289509" y="1103043"/>
            <a:ext cx="7553858" cy="5201424"/>
          </a:xfrm>
          <a:prstGeom prst="rect">
            <a:avLst/>
          </a:prstGeom>
          <a:noFill/>
        </p:spPr>
        <p:txBody>
          <a:bodyPr wrap="square" rtlCol="0">
            <a:spAutoFit/>
          </a:bodyPr>
          <a:lstStyle/>
          <a:p>
            <a:pPr marL="457200" lvl="0" indent="-457200">
              <a:buFont typeface="Arial" panose="020B0604020202020204" pitchFamily="34" charset="0"/>
              <a:buChar char="•"/>
            </a:pPr>
            <a:r>
              <a:rPr lang="en-GB" sz="2800" dirty="0">
                <a:solidFill>
                  <a:schemeClr val="bg1"/>
                </a:solidFill>
              </a:rPr>
              <a:t>Macro-categories are common in languages with restricted colour names or </a:t>
            </a:r>
            <a:r>
              <a:rPr lang="en-GB" sz="2800" dirty="0">
                <a:solidFill>
                  <a:srgbClr val="00B0F0"/>
                </a:solidFill>
              </a:rPr>
              <a:t>‘basic colour terms’</a:t>
            </a:r>
            <a:r>
              <a:rPr lang="en-GB" sz="2400" dirty="0">
                <a:solidFill>
                  <a:prstClr val="white"/>
                </a:solidFill>
              </a:rPr>
              <a:t> (Hemming 2017: 199)</a:t>
            </a:r>
          </a:p>
          <a:p>
            <a:pPr lvl="0"/>
            <a:r>
              <a:rPr lang="en-GB" sz="2400" dirty="0">
                <a:solidFill>
                  <a:prstClr val="white"/>
                </a:solidFill>
              </a:rPr>
              <a:t> </a:t>
            </a:r>
          </a:p>
          <a:p>
            <a:pPr marL="457200" indent="-457200">
              <a:buFont typeface="Arial" panose="020B0604020202020204" pitchFamily="34" charset="0"/>
              <a:buChar char="•"/>
            </a:pPr>
            <a:r>
              <a:rPr lang="en-GB" sz="2800" dirty="0">
                <a:solidFill>
                  <a:schemeClr val="bg1"/>
                </a:solidFill>
              </a:rPr>
              <a:t>They embody a flexibility of description and meaning which can carry a subtlety often missed by researchers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Number of BCT’s varies, but every language has at least 2 </a:t>
            </a:r>
            <a:r>
              <a:rPr lang="en-GB" sz="2800" dirty="0">
                <a:solidFill>
                  <a:srgbClr val="00B0F0"/>
                </a:solidFill>
              </a:rPr>
              <a:t>(LIGHT + DARK)</a:t>
            </a:r>
            <a:r>
              <a:rPr lang="en-GB" sz="2800" dirty="0">
                <a:solidFill>
                  <a:schemeClr val="bg1"/>
                </a:solidFill>
              </a:rPr>
              <a:t>.  The majority have at least 3 </a:t>
            </a:r>
            <a:r>
              <a:rPr lang="en-GB" sz="2800" dirty="0">
                <a:solidFill>
                  <a:srgbClr val="00B0F0"/>
                </a:solidFill>
              </a:rPr>
              <a:t>(LIGHT + DARK + MACRO-RED)                                                                                                                                          					  </a:t>
            </a:r>
            <a:r>
              <a:rPr lang="en-GB" sz="2400" dirty="0">
                <a:solidFill>
                  <a:prstClr val="white"/>
                </a:solidFill>
              </a:rPr>
              <a:t>(Hemming 2017)</a:t>
            </a:r>
            <a:r>
              <a:rPr lang="en-GB" sz="2400" dirty="0">
                <a:solidFill>
                  <a:schemeClr val="bg1"/>
                </a:solidFill>
              </a:rPr>
              <a:t> </a:t>
            </a:r>
          </a:p>
        </p:txBody>
      </p:sp>
      <p:pic>
        <p:nvPicPr>
          <p:cNvPr id="5" name="Picture 4">
            <a:extLst>
              <a:ext uri="{FF2B5EF4-FFF2-40B4-BE49-F238E27FC236}">
                <a16:creationId xmlns:a16="http://schemas.microsoft.com/office/drawing/2014/main" id="{C6A435CD-D264-4146-9607-042F88F1C371}"/>
              </a:ext>
            </a:extLst>
          </p:cNvPr>
          <p:cNvPicPr>
            <a:picLocks noChangeAspect="1"/>
          </p:cNvPicPr>
          <p:nvPr/>
        </p:nvPicPr>
        <p:blipFill>
          <a:blip r:embed="rId4"/>
          <a:stretch>
            <a:fillRect/>
          </a:stretch>
        </p:blipFill>
        <p:spPr>
          <a:xfrm>
            <a:off x="8184995" y="1346639"/>
            <a:ext cx="3550148" cy="4687075"/>
          </a:xfrm>
          <a:prstGeom prst="rect">
            <a:avLst/>
          </a:prstGeom>
          <a:ln w="12700">
            <a:solidFill>
              <a:srgbClr val="F6AB04"/>
            </a:solidFill>
          </a:ln>
        </p:spPr>
      </p:pic>
      <p:sp>
        <p:nvSpPr>
          <p:cNvPr id="6" name="TextBox 5">
            <a:extLst>
              <a:ext uri="{FF2B5EF4-FFF2-40B4-BE49-F238E27FC236}">
                <a16:creationId xmlns:a16="http://schemas.microsoft.com/office/drawing/2014/main" id="{A6BCFE70-DA5B-4C2A-937B-7A6E6AA56EE3}"/>
              </a:ext>
            </a:extLst>
          </p:cNvPr>
          <p:cNvSpPr txBox="1"/>
          <p:nvPr/>
        </p:nvSpPr>
        <p:spPr>
          <a:xfrm>
            <a:off x="8706750" y="6212134"/>
            <a:ext cx="3028393" cy="184666"/>
          </a:xfrm>
          <a:prstGeom prst="rect">
            <a:avLst/>
          </a:prstGeom>
          <a:noFill/>
        </p:spPr>
        <p:txBody>
          <a:bodyPr wrap="none" rtlCol="0">
            <a:spAutoFit/>
          </a:bodyPr>
          <a:lstStyle/>
          <a:p>
            <a:r>
              <a:rPr lang="en-GB" sz="600" dirty="0">
                <a:solidFill>
                  <a:schemeClr val="bg1"/>
                </a:solidFill>
              </a:rPr>
              <a:t>https://www.amazon.co.uk/Story-Colour-Exploration-Messages-Spectrum/dp/1782436901</a:t>
            </a:r>
          </a:p>
        </p:txBody>
      </p:sp>
    </p:spTree>
    <p:extLst>
      <p:ext uri="{BB962C8B-B14F-4D97-AF65-F5344CB8AC3E}">
        <p14:creationId xmlns:p14="http://schemas.microsoft.com/office/powerpoint/2010/main" val="12961251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501004"/>
            <a:ext cx="12324567"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325235" y="147061"/>
            <a:ext cx="10168063" cy="523220"/>
          </a:xfrm>
          <a:prstGeom prst="rect">
            <a:avLst/>
          </a:prstGeom>
          <a:noFill/>
        </p:spPr>
        <p:txBody>
          <a:bodyPr wrap="square" rtlCol="0">
            <a:spAutoFit/>
          </a:bodyPr>
          <a:lstStyle/>
          <a:p>
            <a:r>
              <a:rPr lang="en-US" sz="2800" dirty="0">
                <a:solidFill>
                  <a:srgbClr val="FFC000"/>
                </a:solidFill>
                <a:latin typeface="+mj-lt"/>
              </a:rPr>
              <a:t>Number of Non-Derived Basic Colour Categories*: (Kay &amp; </a:t>
            </a:r>
            <a:r>
              <a:rPr lang="en-US" sz="2800" dirty="0" err="1">
                <a:solidFill>
                  <a:srgbClr val="FFC000"/>
                </a:solidFill>
                <a:latin typeface="+mj-lt"/>
              </a:rPr>
              <a:t>Maffi</a:t>
            </a:r>
            <a:r>
              <a:rPr lang="en-US" sz="2800" dirty="0">
                <a:solidFill>
                  <a:srgbClr val="FFC000"/>
                </a:solidFill>
                <a:latin typeface="+mj-lt"/>
              </a:rPr>
              <a:t>, 2013)</a:t>
            </a:r>
            <a:endParaRPr lang="en-GB" sz="2800" dirty="0">
              <a:solidFill>
                <a:srgbClr val="FFC000"/>
              </a:solidFill>
              <a:latin typeface="+mj-lt"/>
            </a:endParaRPr>
          </a:p>
        </p:txBody>
      </p:sp>
      <p:sp>
        <p:nvSpPr>
          <p:cNvPr id="5" name="TextBox 4">
            <a:extLst>
              <a:ext uri="{FF2B5EF4-FFF2-40B4-BE49-F238E27FC236}">
                <a16:creationId xmlns:a16="http://schemas.microsoft.com/office/drawing/2014/main" id="{2A86CFF0-F62D-49B4-BAE7-00AE585F4914}"/>
              </a:ext>
            </a:extLst>
          </p:cNvPr>
          <p:cNvSpPr txBox="1"/>
          <p:nvPr/>
        </p:nvSpPr>
        <p:spPr>
          <a:xfrm>
            <a:off x="1728439" y="2185639"/>
            <a:ext cx="274434" cy="369332"/>
          </a:xfrm>
          <a:prstGeom prst="rect">
            <a:avLst/>
          </a:prstGeom>
          <a:noFill/>
        </p:spPr>
        <p:txBody>
          <a:bodyPr wrap="none" rtlCol="0">
            <a:spAutoFit/>
          </a:bodyPr>
          <a:lstStyle/>
          <a:p>
            <a:r>
              <a:rPr lang="en-GB" dirty="0"/>
              <a:t>s</a:t>
            </a:r>
          </a:p>
        </p:txBody>
      </p:sp>
      <p:sp>
        <p:nvSpPr>
          <p:cNvPr id="10" name="TextBox 9">
            <a:extLst>
              <a:ext uri="{FF2B5EF4-FFF2-40B4-BE49-F238E27FC236}">
                <a16:creationId xmlns:a16="http://schemas.microsoft.com/office/drawing/2014/main" id="{6D7A41F8-B2EE-4F3F-A04F-ED39628DF552}"/>
              </a:ext>
            </a:extLst>
          </p:cNvPr>
          <p:cNvSpPr txBox="1"/>
          <p:nvPr/>
        </p:nvSpPr>
        <p:spPr>
          <a:xfrm>
            <a:off x="7738946" y="3813717"/>
            <a:ext cx="680225" cy="2031325"/>
          </a:xfrm>
          <a:prstGeom prst="rect">
            <a:avLst/>
          </a:prstGeom>
          <a:noFill/>
        </p:spPr>
        <p:txBody>
          <a:bodyPr wrap="square" rtlCol="0">
            <a:spAutoFit/>
          </a:bodyPr>
          <a:lstStyle/>
          <a:p>
            <a:r>
              <a:rPr lang="en-GB" dirty="0"/>
              <a:t>&gt;10</a:t>
            </a:r>
          </a:p>
          <a:p>
            <a:r>
              <a:rPr lang="en-GB" dirty="0"/>
              <a:t>9-10</a:t>
            </a:r>
          </a:p>
          <a:p>
            <a:r>
              <a:rPr lang="en-GB" dirty="0"/>
              <a:t>8-9</a:t>
            </a:r>
          </a:p>
          <a:p>
            <a:r>
              <a:rPr lang="en-GB" dirty="0"/>
              <a:t>7-8</a:t>
            </a:r>
          </a:p>
          <a:p>
            <a:r>
              <a:rPr lang="en-GB" dirty="0"/>
              <a:t>6-7</a:t>
            </a:r>
          </a:p>
          <a:p>
            <a:r>
              <a:rPr lang="en-GB" dirty="0"/>
              <a:t>4-6</a:t>
            </a:r>
          </a:p>
          <a:p>
            <a:r>
              <a:rPr lang="en-GB" dirty="0"/>
              <a:t>3-4</a:t>
            </a:r>
          </a:p>
        </p:txBody>
      </p:sp>
      <p:sp>
        <p:nvSpPr>
          <p:cNvPr id="12" name="Rectangle 11">
            <a:extLst>
              <a:ext uri="{FF2B5EF4-FFF2-40B4-BE49-F238E27FC236}">
                <a16:creationId xmlns:a16="http://schemas.microsoft.com/office/drawing/2014/main" id="{7B525D7C-57F7-4551-BA64-69B97B023824}"/>
              </a:ext>
            </a:extLst>
          </p:cNvPr>
          <p:cNvSpPr/>
          <p:nvPr/>
        </p:nvSpPr>
        <p:spPr>
          <a:xfrm>
            <a:off x="9020689" y="6356996"/>
            <a:ext cx="2560316" cy="246221"/>
          </a:xfrm>
          <a:prstGeom prst="rect">
            <a:avLst/>
          </a:prstGeom>
        </p:spPr>
        <p:txBody>
          <a:bodyPr wrap="none">
            <a:spAutoFit/>
          </a:bodyPr>
          <a:lstStyle/>
          <a:p>
            <a:r>
              <a:rPr lang="en-GB" sz="1000" dirty="0">
                <a:solidFill>
                  <a:schemeClr val="bg1"/>
                </a:solidFill>
              </a:rPr>
              <a:t>https://wals.info/feature/132A#2/32.5/152.1</a:t>
            </a:r>
          </a:p>
        </p:txBody>
      </p:sp>
      <p:pic>
        <p:nvPicPr>
          <p:cNvPr id="2" name="Picture 1">
            <a:extLst>
              <a:ext uri="{FF2B5EF4-FFF2-40B4-BE49-F238E27FC236}">
                <a16:creationId xmlns:a16="http://schemas.microsoft.com/office/drawing/2014/main" id="{97341952-112D-4065-9278-EF670ACDF769}"/>
              </a:ext>
            </a:extLst>
          </p:cNvPr>
          <p:cNvPicPr>
            <a:picLocks noChangeAspect="1"/>
          </p:cNvPicPr>
          <p:nvPr/>
        </p:nvPicPr>
        <p:blipFill rotWithShape="1">
          <a:blip r:embed="rId4"/>
          <a:srcRect l="15366" t="31870" r="7439" b="9280"/>
          <a:stretch/>
        </p:blipFill>
        <p:spPr>
          <a:xfrm>
            <a:off x="126188" y="1101658"/>
            <a:ext cx="11939432" cy="5119910"/>
          </a:xfrm>
          <a:prstGeom prst="rect">
            <a:avLst/>
          </a:prstGeom>
        </p:spPr>
      </p:pic>
      <p:pic>
        <p:nvPicPr>
          <p:cNvPr id="14" name="Picture 13">
            <a:extLst>
              <a:ext uri="{FF2B5EF4-FFF2-40B4-BE49-F238E27FC236}">
                <a16:creationId xmlns:a16="http://schemas.microsoft.com/office/drawing/2014/main" id="{EF1EB8C0-B5DD-4602-B91C-7814A73C03CA}"/>
              </a:ext>
            </a:extLst>
          </p:cNvPr>
          <p:cNvPicPr>
            <a:picLocks noChangeAspect="1"/>
          </p:cNvPicPr>
          <p:nvPr/>
        </p:nvPicPr>
        <p:blipFill rotWithShape="1">
          <a:blip r:embed="rId5"/>
          <a:srcRect l="4217" t="22764" r="92317" b="50000"/>
          <a:stretch/>
        </p:blipFill>
        <p:spPr>
          <a:xfrm>
            <a:off x="7097210" y="3128572"/>
            <a:ext cx="543109" cy="2400871"/>
          </a:xfrm>
          <a:prstGeom prst="rect">
            <a:avLst/>
          </a:prstGeom>
        </p:spPr>
      </p:pic>
      <p:sp>
        <p:nvSpPr>
          <p:cNvPr id="3" name="TextBox 2">
            <a:extLst>
              <a:ext uri="{FF2B5EF4-FFF2-40B4-BE49-F238E27FC236}">
                <a16:creationId xmlns:a16="http://schemas.microsoft.com/office/drawing/2014/main" id="{7FBE32CB-EDA6-453C-8D02-3E2F5AD9F4A0}"/>
              </a:ext>
            </a:extLst>
          </p:cNvPr>
          <p:cNvSpPr txBox="1"/>
          <p:nvPr/>
        </p:nvSpPr>
        <p:spPr>
          <a:xfrm rot="16200000">
            <a:off x="5672514" y="4128952"/>
            <a:ext cx="2471702" cy="400110"/>
          </a:xfrm>
          <a:prstGeom prst="rect">
            <a:avLst/>
          </a:prstGeom>
          <a:noFill/>
        </p:spPr>
        <p:txBody>
          <a:bodyPr wrap="none" rtlCol="0">
            <a:spAutoFit/>
          </a:bodyPr>
          <a:lstStyle/>
          <a:p>
            <a:r>
              <a:rPr lang="en-GB" sz="2000" dirty="0"/>
              <a:t>Number of Categories</a:t>
            </a:r>
          </a:p>
        </p:txBody>
      </p:sp>
      <p:sp>
        <p:nvSpPr>
          <p:cNvPr id="4" name="TextBox 3">
            <a:extLst>
              <a:ext uri="{FF2B5EF4-FFF2-40B4-BE49-F238E27FC236}">
                <a16:creationId xmlns:a16="http://schemas.microsoft.com/office/drawing/2014/main" id="{4A65EC39-4B9A-4703-818E-8703E5A91589}"/>
              </a:ext>
            </a:extLst>
          </p:cNvPr>
          <p:cNvSpPr txBox="1"/>
          <p:nvPr/>
        </p:nvSpPr>
        <p:spPr>
          <a:xfrm>
            <a:off x="6835877" y="2634561"/>
            <a:ext cx="875561" cy="646331"/>
          </a:xfrm>
          <a:prstGeom prst="rect">
            <a:avLst/>
          </a:prstGeom>
          <a:noFill/>
        </p:spPr>
        <p:txBody>
          <a:bodyPr wrap="none" rtlCol="0">
            <a:spAutoFit/>
          </a:bodyPr>
          <a:lstStyle/>
          <a:p>
            <a:r>
              <a:rPr lang="en-GB" sz="3600" dirty="0"/>
              <a:t>KEY</a:t>
            </a:r>
          </a:p>
        </p:txBody>
      </p:sp>
    </p:spTree>
    <p:extLst>
      <p:ext uri="{BB962C8B-B14F-4D97-AF65-F5344CB8AC3E}">
        <p14:creationId xmlns:p14="http://schemas.microsoft.com/office/powerpoint/2010/main" val="206949728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31137" y="234268"/>
            <a:ext cx="11445634" cy="830997"/>
          </a:xfrm>
          <a:prstGeom prst="rect">
            <a:avLst/>
          </a:prstGeom>
          <a:noFill/>
        </p:spPr>
        <p:txBody>
          <a:bodyPr wrap="square" rtlCol="0">
            <a:spAutoFit/>
          </a:bodyPr>
          <a:lstStyle/>
          <a:p>
            <a:r>
              <a:rPr lang="en-GB" sz="4800" dirty="0">
                <a:solidFill>
                  <a:srgbClr val="FFC000"/>
                </a:solidFill>
                <a:latin typeface="+mj-lt"/>
              </a:rPr>
              <a:t>Colour &amp; Macro-Categories </a:t>
            </a:r>
          </a:p>
        </p:txBody>
      </p:sp>
      <p:sp>
        <p:nvSpPr>
          <p:cNvPr id="2" name="TextBox 1">
            <a:extLst>
              <a:ext uri="{FF2B5EF4-FFF2-40B4-BE49-F238E27FC236}">
                <a16:creationId xmlns:a16="http://schemas.microsoft.com/office/drawing/2014/main" id="{9C8A7A28-9A3A-463B-9D4F-CFDB1E35C23E}"/>
              </a:ext>
            </a:extLst>
          </p:cNvPr>
          <p:cNvSpPr txBox="1"/>
          <p:nvPr/>
        </p:nvSpPr>
        <p:spPr>
          <a:xfrm>
            <a:off x="1185364" y="1862572"/>
            <a:ext cx="9355873" cy="3539430"/>
          </a:xfrm>
          <a:prstGeom prst="rect">
            <a:avLst/>
          </a:prstGeom>
          <a:noFill/>
        </p:spPr>
        <p:txBody>
          <a:bodyPr wrap="square" rtlCol="0">
            <a:spAutoFit/>
          </a:bodyPr>
          <a:lstStyle/>
          <a:p>
            <a:r>
              <a:rPr lang="en-GB" sz="2800" dirty="0">
                <a:solidFill>
                  <a:schemeClr val="bg1"/>
                </a:solidFill>
              </a:rPr>
              <a:t>Written evidence from old Welsh suggests ‘glas’ (blue) derives from</a:t>
            </a:r>
            <a:r>
              <a:rPr lang="en-US" sz="2800" dirty="0">
                <a:solidFill>
                  <a:schemeClr val="bg1"/>
                </a:solidFill>
              </a:rPr>
              <a:t> an ancient cross-cultural linguistic macro-category of;</a:t>
            </a:r>
          </a:p>
          <a:p>
            <a:r>
              <a:rPr lang="en-GB" sz="2800" dirty="0">
                <a:solidFill>
                  <a:srgbClr val="00B0F0"/>
                </a:solidFill>
              </a:rPr>
              <a:t>GRUE + YELLOW + SHINY + TRANSLUCENT</a:t>
            </a:r>
            <a:r>
              <a:rPr lang="en-GB" sz="2800" dirty="0">
                <a:solidFill>
                  <a:schemeClr val="bg1"/>
                </a:solidFill>
              </a:rPr>
              <a:t>,</a:t>
            </a:r>
            <a:r>
              <a:rPr lang="en-GB" sz="2800" dirty="0">
                <a:solidFill>
                  <a:srgbClr val="0070C0"/>
                </a:solidFill>
              </a:rPr>
              <a:t> </a:t>
            </a:r>
            <a:r>
              <a:rPr lang="en-US" sz="2800" dirty="0">
                <a:solidFill>
                  <a:schemeClr val="bg1"/>
                </a:solidFill>
              </a:rPr>
              <a:t>a category associated with ancient Indo-European languages. </a:t>
            </a:r>
          </a:p>
          <a:p>
            <a:endParaRPr lang="en-GB" sz="2800" dirty="0">
              <a:solidFill>
                <a:srgbClr val="0070C0"/>
              </a:solidFill>
            </a:endParaRPr>
          </a:p>
          <a:p>
            <a:r>
              <a:rPr lang="en-GB" sz="2800" dirty="0">
                <a:solidFill>
                  <a:schemeClr val="bg1"/>
                </a:solidFill>
              </a:rPr>
              <a:t>There is an intermingling of terms, going </a:t>
            </a:r>
            <a:r>
              <a:rPr lang="en-GB" sz="2800" i="1" dirty="0">
                <a:solidFill>
                  <a:schemeClr val="bg1"/>
                </a:solidFill>
              </a:rPr>
              <a:t>beyond</a:t>
            </a:r>
            <a:r>
              <a:rPr lang="en-GB" sz="2800" dirty="0">
                <a:solidFill>
                  <a:schemeClr val="bg1"/>
                </a:solidFill>
              </a:rPr>
              <a:t> mere colour description*. Hemming notes there is no appropriate Greek term for the colour blue either.         </a:t>
            </a:r>
            <a:r>
              <a:rPr lang="en-GB" sz="2400" dirty="0">
                <a:solidFill>
                  <a:schemeClr val="bg1"/>
                </a:solidFill>
              </a:rPr>
              <a:t>(</a:t>
            </a:r>
            <a:r>
              <a:rPr lang="en-GB" sz="2400" dirty="0">
                <a:solidFill>
                  <a:prstClr val="white"/>
                </a:solidFill>
              </a:rPr>
              <a:t>Hemming 2017: 199) </a:t>
            </a:r>
            <a:endParaRPr lang="en-GB" sz="2400" dirty="0">
              <a:solidFill>
                <a:schemeClr val="bg1"/>
              </a:solidFill>
            </a:endParaRPr>
          </a:p>
        </p:txBody>
      </p:sp>
    </p:spTree>
    <p:extLst>
      <p:ext uri="{BB962C8B-B14F-4D97-AF65-F5344CB8AC3E}">
        <p14:creationId xmlns:p14="http://schemas.microsoft.com/office/powerpoint/2010/main" val="285826741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31137" y="234268"/>
            <a:ext cx="11445634" cy="1384995"/>
          </a:xfrm>
          <a:prstGeom prst="rect">
            <a:avLst/>
          </a:prstGeom>
          <a:noFill/>
        </p:spPr>
        <p:txBody>
          <a:bodyPr wrap="square" rtlCol="0">
            <a:spAutoFit/>
          </a:bodyPr>
          <a:lstStyle/>
          <a:p>
            <a:r>
              <a:rPr lang="en-GB" sz="4800" dirty="0">
                <a:solidFill>
                  <a:srgbClr val="FFC000"/>
                </a:solidFill>
                <a:latin typeface="+mj-lt"/>
              </a:rPr>
              <a:t>Colour &amp; Macro-Categories</a:t>
            </a:r>
            <a:r>
              <a:rPr lang="en-GB" sz="4800" dirty="0">
                <a:solidFill>
                  <a:srgbClr val="FF0000"/>
                </a:solidFill>
                <a:latin typeface="+mj-lt"/>
              </a:rPr>
              <a:t> </a:t>
            </a:r>
          </a:p>
          <a:p>
            <a:r>
              <a:rPr lang="en-GB" sz="3600" dirty="0">
                <a:solidFill>
                  <a:srgbClr val="FFC000"/>
                </a:solidFill>
                <a:latin typeface="+mj-lt"/>
              </a:rPr>
              <a:t>   </a:t>
            </a:r>
          </a:p>
        </p:txBody>
      </p:sp>
      <p:sp>
        <p:nvSpPr>
          <p:cNvPr id="2" name="TextBox 1">
            <a:extLst>
              <a:ext uri="{FF2B5EF4-FFF2-40B4-BE49-F238E27FC236}">
                <a16:creationId xmlns:a16="http://schemas.microsoft.com/office/drawing/2014/main" id="{9C8A7A28-9A3A-463B-9D4F-CFDB1E35C23E}"/>
              </a:ext>
            </a:extLst>
          </p:cNvPr>
          <p:cNvSpPr txBox="1"/>
          <p:nvPr/>
        </p:nvSpPr>
        <p:spPr>
          <a:xfrm>
            <a:off x="631137" y="1955306"/>
            <a:ext cx="8350600" cy="3970318"/>
          </a:xfrm>
          <a:prstGeom prst="rect">
            <a:avLst/>
          </a:prstGeom>
          <a:noFill/>
        </p:spPr>
        <p:txBody>
          <a:bodyPr wrap="square" rtlCol="0">
            <a:spAutoFit/>
          </a:bodyPr>
          <a:lstStyle/>
          <a:p>
            <a:r>
              <a:rPr lang="en-GB" sz="2800" dirty="0">
                <a:solidFill>
                  <a:schemeClr val="bg1"/>
                </a:solidFill>
              </a:rPr>
              <a:t>“</a:t>
            </a:r>
            <a:r>
              <a:rPr lang="en-US" sz="2800" dirty="0">
                <a:solidFill>
                  <a:schemeClr val="bg1"/>
                </a:solidFill>
              </a:rPr>
              <a:t> Interdisciplinary colour studies have revolutionized the understanding of the entire Greek colour lexicon, with γλαυκός now recognized as a word very much like </a:t>
            </a:r>
            <a:r>
              <a:rPr lang="en-US" sz="2800" i="1" dirty="0">
                <a:solidFill>
                  <a:schemeClr val="bg1"/>
                </a:solidFill>
              </a:rPr>
              <a:t>glas</a:t>
            </a:r>
            <a:r>
              <a:rPr lang="en-US" sz="2800" dirty="0">
                <a:solidFill>
                  <a:schemeClr val="bg1"/>
                </a:solidFill>
              </a:rPr>
              <a:t>; that is, </a:t>
            </a:r>
            <a:r>
              <a:rPr lang="en-US" sz="2800" dirty="0">
                <a:solidFill>
                  <a:srgbClr val="00B0F0"/>
                </a:solidFill>
              </a:rPr>
              <a:t>GRUE + YELLOW + SHINY + TRANSLUCENT</a:t>
            </a:r>
            <a:r>
              <a:rPr lang="en-US" sz="2800" dirty="0">
                <a:solidFill>
                  <a:schemeClr val="bg1"/>
                </a:solidFill>
              </a:rPr>
              <a:t>. The translucency aspect is especially apparent in its use for water, smoke, light eyes, and honey. Γλαυκῶπις is accordingly usually translated now as ‘bright-eyed’ or ‘piercing-eyed’ “        </a:t>
            </a:r>
          </a:p>
          <a:p>
            <a:r>
              <a:rPr lang="en-US" sz="2800" dirty="0">
                <a:solidFill>
                  <a:schemeClr val="bg1"/>
                </a:solidFill>
              </a:rPr>
              <a:t>                                                       </a:t>
            </a:r>
            <a:r>
              <a:rPr lang="en-GB" sz="2400" dirty="0">
                <a:solidFill>
                  <a:prstClr val="white"/>
                </a:solidFill>
              </a:rPr>
              <a:t>(Hemming 2017: 199) </a:t>
            </a:r>
            <a:endParaRPr lang="en-GB" sz="2800" dirty="0">
              <a:solidFill>
                <a:schemeClr val="bg1"/>
              </a:solidFill>
            </a:endParaRPr>
          </a:p>
        </p:txBody>
      </p:sp>
      <p:pic>
        <p:nvPicPr>
          <p:cNvPr id="3" name="Picture 2">
            <a:extLst>
              <a:ext uri="{FF2B5EF4-FFF2-40B4-BE49-F238E27FC236}">
                <a16:creationId xmlns:a16="http://schemas.microsoft.com/office/drawing/2014/main" id="{97DC14DD-0DDA-43B0-AFAD-1D6327B9D89C}"/>
              </a:ext>
            </a:extLst>
          </p:cNvPr>
          <p:cNvPicPr>
            <a:picLocks noChangeAspect="1"/>
          </p:cNvPicPr>
          <p:nvPr/>
        </p:nvPicPr>
        <p:blipFill rotWithShape="1">
          <a:blip r:embed="rId4"/>
          <a:srcRect t="28564" r="19270" b="17383"/>
          <a:stretch/>
        </p:blipFill>
        <p:spPr>
          <a:xfrm>
            <a:off x="9158862" y="1330763"/>
            <a:ext cx="2629161" cy="2405164"/>
          </a:xfrm>
          <a:prstGeom prst="rect">
            <a:avLst/>
          </a:prstGeom>
        </p:spPr>
      </p:pic>
      <p:sp>
        <p:nvSpPr>
          <p:cNvPr id="4" name="Rectangle 3">
            <a:extLst>
              <a:ext uri="{FF2B5EF4-FFF2-40B4-BE49-F238E27FC236}">
                <a16:creationId xmlns:a16="http://schemas.microsoft.com/office/drawing/2014/main" id="{D1C86529-C5BE-4ABE-9CEF-458C0BAE751C}"/>
              </a:ext>
            </a:extLst>
          </p:cNvPr>
          <p:cNvSpPr/>
          <p:nvPr/>
        </p:nvSpPr>
        <p:spPr>
          <a:xfrm>
            <a:off x="10232427" y="3863521"/>
            <a:ext cx="1323277" cy="153888"/>
          </a:xfrm>
          <a:prstGeom prst="rect">
            <a:avLst/>
          </a:prstGeom>
        </p:spPr>
        <p:txBody>
          <a:bodyPr wrap="square">
            <a:spAutoFit/>
          </a:bodyPr>
          <a:lstStyle/>
          <a:p>
            <a:r>
              <a:rPr lang="en-GB" sz="200" dirty="0">
                <a:solidFill>
                  <a:schemeClr val="bg1"/>
                </a:solidFill>
              </a:rPr>
              <a:t>https://encrypted-tbn0.gstatic.com/images?q=tbn%3AANd9GcSH6A3SdGt3GwVVXYQYWsrYeswFvycnlDuwBzR4stR6sdndAWcU</a:t>
            </a:r>
          </a:p>
        </p:txBody>
      </p:sp>
      <p:pic>
        <p:nvPicPr>
          <p:cNvPr id="5" name="Picture 4">
            <a:extLst>
              <a:ext uri="{FF2B5EF4-FFF2-40B4-BE49-F238E27FC236}">
                <a16:creationId xmlns:a16="http://schemas.microsoft.com/office/drawing/2014/main" id="{1317B86C-0DF4-40B2-BBCB-5670E993B0BA}"/>
              </a:ext>
            </a:extLst>
          </p:cNvPr>
          <p:cNvPicPr>
            <a:picLocks noChangeAspect="1"/>
          </p:cNvPicPr>
          <p:nvPr/>
        </p:nvPicPr>
        <p:blipFill>
          <a:blip r:embed="rId5"/>
          <a:stretch>
            <a:fillRect/>
          </a:stretch>
        </p:blipFill>
        <p:spPr>
          <a:xfrm>
            <a:off x="9158862" y="4139107"/>
            <a:ext cx="2635341" cy="2230770"/>
          </a:xfrm>
          <a:prstGeom prst="rect">
            <a:avLst/>
          </a:prstGeom>
        </p:spPr>
      </p:pic>
      <p:sp>
        <p:nvSpPr>
          <p:cNvPr id="9" name="Rectangle 8">
            <a:extLst>
              <a:ext uri="{FF2B5EF4-FFF2-40B4-BE49-F238E27FC236}">
                <a16:creationId xmlns:a16="http://schemas.microsoft.com/office/drawing/2014/main" id="{8FCD2681-95B7-4FF6-9F32-C893E565455A}"/>
              </a:ext>
            </a:extLst>
          </p:cNvPr>
          <p:cNvSpPr/>
          <p:nvPr/>
        </p:nvSpPr>
        <p:spPr>
          <a:xfrm>
            <a:off x="10664627" y="6491575"/>
            <a:ext cx="766557" cy="123111"/>
          </a:xfrm>
          <a:prstGeom prst="rect">
            <a:avLst/>
          </a:prstGeom>
        </p:spPr>
        <p:txBody>
          <a:bodyPr wrap="none">
            <a:spAutoFit/>
          </a:bodyPr>
          <a:lstStyle/>
          <a:p>
            <a:r>
              <a:rPr lang="en-GB" sz="200" dirty="0">
                <a:solidFill>
                  <a:schemeClr val="bg1"/>
                </a:solidFill>
              </a:rPr>
              <a:t>https://www.pinterest.co.uk/pin/553872454166610152/</a:t>
            </a:r>
          </a:p>
        </p:txBody>
      </p:sp>
    </p:spTree>
    <p:extLst>
      <p:ext uri="{BB962C8B-B14F-4D97-AF65-F5344CB8AC3E}">
        <p14:creationId xmlns:p14="http://schemas.microsoft.com/office/powerpoint/2010/main" val="875012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1209935"/>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446049" y="69626"/>
            <a:ext cx="12324567" cy="1323439"/>
          </a:xfrm>
          <a:prstGeom prst="rect">
            <a:avLst/>
          </a:prstGeom>
          <a:noFill/>
        </p:spPr>
        <p:txBody>
          <a:bodyPr wrap="square" rtlCol="0">
            <a:spAutoFit/>
          </a:bodyPr>
          <a:lstStyle/>
          <a:p>
            <a:r>
              <a:rPr lang="en-US" sz="4400" dirty="0">
                <a:solidFill>
                  <a:srgbClr val="FFC000"/>
                </a:solidFill>
                <a:latin typeface="+mj-lt"/>
              </a:rPr>
              <a:t>“Colour, culture, &amp; the environment”: </a:t>
            </a:r>
            <a:r>
              <a:rPr lang="en-US" sz="3600" dirty="0">
                <a:solidFill>
                  <a:srgbClr val="FFC000"/>
                </a:solidFill>
                <a:latin typeface="+mj-lt"/>
              </a:rPr>
              <a:t>Important Implications for Cross-Cultural Anthropology </a:t>
            </a:r>
            <a:r>
              <a:rPr lang="en-US" sz="2800" dirty="0">
                <a:solidFill>
                  <a:srgbClr val="FFC000"/>
                </a:solidFill>
                <a:latin typeface="+mj-lt"/>
              </a:rPr>
              <a:t>(Hemming 2007</a:t>
            </a:r>
            <a:r>
              <a:rPr lang="en-US" sz="3600" dirty="0">
                <a:solidFill>
                  <a:srgbClr val="FFC000"/>
                </a:solidFill>
                <a:latin typeface="+mj-lt"/>
              </a:rPr>
              <a:t>)  </a:t>
            </a:r>
            <a:endParaRPr lang="en-GB" sz="3600" dirty="0">
              <a:solidFill>
                <a:srgbClr val="FFC000"/>
              </a:solidFill>
              <a:latin typeface="+mj-lt"/>
            </a:endParaRPr>
          </a:p>
        </p:txBody>
      </p:sp>
      <p:sp>
        <p:nvSpPr>
          <p:cNvPr id="2" name="TextBox 1">
            <a:extLst>
              <a:ext uri="{FF2B5EF4-FFF2-40B4-BE49-F238E27FC236}">
                <a16:creationId xmlns:a16="http://schemas.microsoft.com/office/drawing/2014/main" id="{9C8A7A28-9A3A-463B-9D4F-CFDB1E35C23E}"/>
              </a:ext>
            </a:extLst>
          </p:cNvPr>
          <p:cNvSpPr txBox="1"/>
          <p:nvPr/>
        </p:nvSpPr>
        <p:spPr>
          <a:xfrm>
            <a:off x="873320" y="1900669"/>
            <a:ext cx="10445360" cy="4770537"/>
          </a:xfrm>
          <a:prstGeom prst="rect">
            <a:avLst/>
          </a:prstGeom>
          <a:noFill/>
        </p:spPr>
        <p:txBody>
          <a:bodyPr wrap="square" rtlCol="0">
            <a:spAutoFit/>
          </a:bodyPr>
          <a:lstStyle/>
          <a:p>
            <a:r>
              <a:rPr lang="en-US" sz="3200" dirty="0">
                <a:solidFill>
                  <a:schemeClr val="bg1"/>
                </a:solidFill>
              </a:rPr>
              <a:t>Colour terms sometimes carry meaning beyond colour alone, being able to;</a:t>
            </a:r>
          </a:p>
          <a:p>
            <a:endParaRPr lang="en-US" sz="2800" dirty="0">
              <a:solidFill>
                <a:schemeClr val="bg1"/>
              </a:solidFill>
            </a:endParaRPr>
          </a:p>
          <a:p>
            <a:pPr lvl="1"/>
            <a:r>
              <a:rPr lang="en-US" sz="3200" i="1" dirty="0">
                <a:solidFill>
                  <a:schemeClr val="bg1"/>
                </a:solidFill>
              </a:rPr>
              <a:t>“… bridge the physical and symbolic realms. That is, they exist as labels for talking about both visible or tangible things in the physical world and abstract concepts of all kinds (sacredness, beauty, youth, shame, death, fertility, vigour, and so on).”</a:t>
            </a:r>
            <a:r>
              <a:rPr lang="en-US" sz="3200" dirty="0">
                <a:solidFill>
                  <a:schemeClr val="bg1"/>
                </a:solidFill>
              </a:rPr>
              <a:t>*</a:t>
            </a:r>
          </a:p>
          <a:p>
            <a:pPr lvl="1"/>
            <a:r>
              <a:rPr lang="en-US" sz="2400" dirty="0">
                <a:solidFill>
                  <a:schemeClr val="bg1"/>
                </a:solidFill>
              </a:rPr>
              <a:t>                                                                                                (Hemming 2007: 195)</a:t>
            </a:r>
          </a:p>
          <a:p>
            <a:r>
              <a:rPr lang="en-US" sz="2800" dirty="0">
                <a:solidFill>
                  <a:schemeClr val="bg1"/>
                </a:solidFill>
              </a:rPr>
              <a:t> </a:t>
            </a:r>
            <a:endParaRPr lang="en-GB" sz="2800" dirty="0">
              <a:highlight>
                <a:srgbClr val="FFFF00"/>
              </a:highlight>
            </a:endParaRPr>
          </a:p>
        </p:txBody>
      </p:sp>
    </p:spTree>
    <p:extLst>
      <p:ext uri="{BB962C8B-B14F-4D97-AF65-F5344CB8AC3E}">
        <p14:creationId xmlns:p14="http://schemas.microsoft.com/office/powerpoint/2010/main" val="7101116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31137" y="234268"/>
            <a:ext cx="11445634" cy="1384995"/>
          </a:xfrm>
          <a:prstGeom prst="rect">
            <a:avLst/>
          </a:prstGeom>
          <a:noFill/>
        </p:spPr>
        <p:txBody>
          <a:bodyPr wrap="square" rtlCol="0">
            <a:spAutoFit/>
          </a:bodyPr>
          <a:lstStyle/>
          <a:p>
            <a:r>
              <a:rPr lang="en-GB" sz="4800" dirty="0">
                <a:solidFill>
                  <a:srgbClr val="FFC000"/>
                </a:solidFill>
                <a:latin typeface="+mj-lt"/>
              </a:rPr>
              <a:t>Evolution of Colour &amp; Macro-Categories</a:t>
            </a:r>
            <a:endParaRPr lang="en-GB" sz="4800" dirty="0">
              <a:solidFill>
                <a:srgbClr val="FF0000"/>
              </a:solidFill>
              <a:latin typeface="+mj-lt"/>
            </a:endParaRPr>
          </a:p>
          <a:p>
            <a:r>
              <a:rPr lang="en-GB" sz="3600" dirty="0">
                <a:solidFill>
                  <a:srgbClr val="FFC000"/>
                </a:solidFill>
                <a:latin typeface="+mj-lt"/>
              </a:rPr>
              <a:t>   </a:t>
            </a:r>
          </a:p>
        </p:txBody>
      </p:sp>
      <p:sp>
        <p:nvSpPr>
          <p:cNvPr id="4" name="Rectangle 3">
            <a:extLst>
              <a:ext uri="{FF2B5EF4-FFF2-40B4-BE49-F238E27FC236}">
                <a16:creationId xmlns:a16="http://schemas.microsoft.com/office/drawing/2014/main" id="{0E9A7989-D1CA-4D52-A02B-ED20C1AB9A4D}"/>
              </a:ext>
            </a:extLst>
          </p:cNvPr>
          <p:cNvSpPr/>
          <p:nvPr/>
        </p:nvSpPr>
        <p:spPr>
          <a:xfrm>
            <a:off x="1818973" y="1919965"/>
            <a:ext cx="6096000" cy="646331"/>
          </a:xfrm>
          <a:prstGeom prst="rect">
            <a:avLst/>
          </a:prstGeom>
        </p:spPr>
        <p:txBody>
          <a:bodyPr>
            <a:spAutoFit/>
          </a:bodyPr>
          <a:lstStyle/>
          <a:p>
            <a:r>
              <a:rPr lang="en-GB" dirty="0"/>
              <a:t>http://subliminalmanipulation.blogspot.com/2010/09/subliminal-advertising-in-this-banner.html</a:t>
            </a:r>
          </a:p>
        </p:txBody>
      </p:sp>
      <p:sp>
        <p:nvSpPr>
          <p:cNvPr id="5" name="TextBox 4">
            <a:extLst>
              <a:ext uri="{FF2B5EF4-FFF2-40B4-BE49-F238E27FC236}">
                <a16:creationId xmlns:a16="http://schemas.microsoft.com/office/drawing/2014/main" id="{FE13B1A0-EE89-4B34-BAC5-DD01A34B502D}"/>
              </a:ext>
            </a:extLst>
          </p:cNvPr>
          <p:cNvSpPr txBox="1"/>
          <p:nvPr/>
        </p:nvSpPr>
        <p:spPr>
          <a:xfrm>
            <a:off x="1017154" y="1385087"/>
            <a:ext cx="8851674" cy="4585871"/>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Over time the GRUE Category diverges into separate </a:t>
            </a:r>
            <a:r>
              <a:rPr lang="en-US" sz="2800" dirty="0">
                <a:solidFill>
                  <a:srgbClr val="00B0F0"/>
                </a:solidFill>
              </a:rPr>
              <a:t>GREEN, BLUE, &amp; GREY categories</a:t>
            </a:r>
            <a:r>
              <a:rPr lang="en-US" sz="2800" dirty="0">
                <a:solidFill>
                  <a:schemeClr val="bg1"/>
                </a:solidFill>
              </a:rPr>
              <a:t>* (Hemming, 2007: 215)</a:t>
            </a:r>
          </a:p>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Hemming cites </a:t>
            </a:r>
            <a:r>
              <a:rPr lang="en-US" sz="2800" b="1" dirty="0">
                <a:solidFill>
                  <a:schemeClr val="bg1"/>
                </a:solidFill>
              </a:rPr>
              <a:t>Clarke (2004) </a:t>
            </a:r>
            <a:r>
              <a:rPr lang="en-US" sz="2800" dirty="0">
                <a:solidFill>
                  <a:schemeClr val="bg1"/>
                </a:solidFill>
              </a:rPr>
              <a:t>;</a:t>
            </a:r>
          </a:p>
          <a:p>
            <a:pPr lvl="1"/>
            <a:r>
              <a:rPr lang="en-US" sz="2800" dirty="0">
                <a:solidFill>
                  <a:schemeClr val="bg1"/>
                </a:solidFill>
              </a:rPr>
              <a:t>Research into early origins and evolution of cultural colour terms provides;</a:t>
            </a:r>
            <a:endParaRPr lang="en-US" sz="1200" dirty="0">
              <a:solidFill>
                <a:schemeClr val="bg1"/>
              </a:solidFill>
            </a:endParaRPr>
          </a:p>
          <a:p>
            <a:pPr lvl="1"/>
            <a:endParaRPr lang="en-US" sz="1200" dirty="0">
              <a:solidFill>
                <a:schemeClr val="bg1"/>
              </a:solidFill>
            </a:endParaRPr>
          </a:p>
          <a:p>
            <a:pPr lvl="2"/>
            <a:r>
              <a:rPr lang="en-US" sz="2800" i="1" dirty="0">
                <a:solidFill>
                  <a:schemeClr val="bg1"/>
                </a:solidFill>
              </a:rPr>
              <a:t>“a valuable exercise because it provides a window onto cognitive reference points in that culture’s ‘categorisation of experience”</a:t>
            </a:r>
            <a:endParaRPr lang="en-US" sz="1000" i="1" dirty="0">
              <a:solidFill>
                <a:schemeClr val="bg1"/>
              </a:solidFill>
            </a:endParaRPr>
          </a:p>
          <a:p>
            <a:pPr lvl="2"/>
            <a:r>
              <a:rPr lang="en-US" sz="2800" dirty="0">
                <a:solidFill>
                  <a:schemeClr val="bg1"/>
                </a:solidFill>
              </a:rPr>
              <a:t>                         </a:t>
            </a:r>
            <a:r>
              <a:rPr lang="en-US" sz="2400" dirty="0">
                <a:solidFill>
                  <a:schemeClr val="bg1"/>
                </a:solidFill>
              </a:rPr>
              <a:t>(Clarke, 2004, cited in Hemming, 2007: 217) </a:t>
            </a:r>
          </a:p>
        </p:txBody>
      </p:sp>
    </p:spTree>
    <p:extLst>
      <p:ext uri="{BB962C8B-B14F-4D97-AF65-F5344CB8AC3E}">
        <p14:creationId xmlns:p14="http://schemas.microsoft.com/office/powerpoint/2010/main" val="327369685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1187156"/>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535523" y="479270"/>
            <a:ext cx="10161821" cy="707886"/>
          </a:xfrm>
          <a:prstGeom prst="rect">
            <a:avLst/>
          </a:prstGeom>
          <a:noFill/>
        </p:spPr>
        <p:txBody>
          <a:bodyPr wrap="none" rtlCol="0">
            <a:spAutoFit/>
          </a:bodyPr>
          <a:lstStyle/>
          <a:p>
            <a:r>
              <a:rPr lang="en-GB" sz="4000" dirty="0">
                <a:solidFill>
                  <a:srgbClr val="FFC000"/>
                </a:solidFill>
                <a:latin typeface="+mj-lt"/>
              </a:rPr>
              <a:t>Imported Colour Terms   </a:t>
            </a:r>
            <a:r>
              <a:rPr lang="en-GB" sz="2800" dirty="0">
                <a:solidFill>
                  <a:srgbClr val="FFC000"/>
                </a:solidFill>
                <a:latin typeface="+mj-lt"/>
              </a:rPr>
              <a:t>(Not just Welsh, but English also) </a:t>
            </a:r>
          </a:p>
        </p:txBody>
      </p:sp>
      <p:sp>
        <p:nvSpPr>
          <p:cNvPr id="4" name="TextBox 3">
            <a:extLst>
              <a:ext uri="{FF2B5EF4-FFF2-40B4-BE49-F238E27FC236}">
                <a16:creationId xmlns:a16="http://schemas.microsoft.com/office/drawing/2014/main" id="{15B76C2E-B2FB-417C-B6E0-2EDCF8BBCA00}"/>
              </a:ext>
            </a:extLst>
          </p:cNvPr>
          <p:cNvSpPr txBox="1"/>
          <p:nvPr/>
        </p:nvSpPr>
        <p:spPr>
          <a:xfrm>
            <a:off x="949446" y="2600325"/>
            <a:ext cx="5652076" cy="2677656"/>
          </a:xfrm>
          <a:prstGeom prst="rect">
            <a:avLst/>
          </a:prstGeom>
          <a:noFill/>
        </p:spPr>
        <p:txBody>
          <a:bodyPr wrap="square" rtlCol="0">
            <a:spAutoFit/>
          </a:bodyPr>
          <a:lstStyle/>
          <a:p>
            <a:r>
              <a:rPr lang="en-GB" sz="2800" dirty="0">
                <a:solidFill>
                  <a:schemeClr val="bg1"/>
                </a:solidFill>
              </a:rPr>
              <a:t>Just as GREEN (GWYRDD) in Welsh was originally imported, or a borrowed colour term, the English language has also imported the colour term ORANGE* </a:t>
            </a:r>
          </a:p>
          <a:p>
            <a:r>
              <a:rPr lang="en-GB" sz="2800" dirty="0">
                <a:solidFill>
                  <a:schemeClr val="bg1"/>
                </a:solidFill>
              </a:rPr>
              <a:t>                    </a:t>
            </a:r>
            <a:r>
              <a:rPr lang="en-GB" sz="2400" dirty="0">
                <a:solidFill>
                  <a:schemeClr val="bg1"/>
                </a:solidFill>
              </a:rPr>
              <a:t>(Evans 2017: 12)</a:t>
            </a:r>
            <a:r>
              <a:rPr lang="en-GB" sz="2800" dirty="0">
                <a:solidFill>
                  <a:schemeClr val="bg1"/>
                </a:solidFill>
              </a:rPr>
              <a:t>    </a:t>
            </a:r>
          </a:p>
        </p:txBody>
      </p:sp>
      <p:pic>
        <p:nvPicPr>
          <p:cNvPr id="5" name="Picture 4">
            <a:extLst>
              <a:ext uri="{FF2B5EF4-FFF2-40B4-BE49-F238E27FC236}">
                <a16:creationId xmlns:a16="http://schemas.microsoft.com/office/drawing/2014/main" id="{F51E342A-2EDC-4086-BFB1-61E2A7960351}"/>
              </a:ext>
            </a:extLst>
          </p:cNvPr>
          <p:cNvPicPr>
            <a:picLocks noChangeAspect="1"/>
          </p:cNvPicPr>
          <p:nvPr/>
        </p:nvPicPr>
        <p:blipFill rotWithShape="1">
          <a:blip r:embed="rId4"/>
          <a:srcRect l="36860" t="11870" r="31951" b="23277"/>
          <a:stretch/>
        </p:blipFill>
        <p:spPr>
          <a:xfrm>
            <a:off x="7014116" y="1895042"/>
            <a:ext cx="3802567" cy="4447630"/>
          </a:xfrm>
          <a:prstGeom prst="rect">
            <a:avLst/>
          </a:prstGeom>
        </p:spPr>
      </p:pic>
    </p:spTree>
    <p:extLst>
      <p:ext uri="{BB962C8B-B14F-4D97-AF65-F5344CB8AC3E}">
        <p14:creationId xmlns:p14="http://schemas.microsoft.com/office/powerpoint/2010/main" val="394020034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9BE2F79A-2C75-4344-BC21-DE27AA711224}"/>
              </a:ext>
            </a:extLst>
          </p:cNvPr>
          <p:cNvPicPr>
            <a:picLocks noChangeAspect="1"/>
          </p:cNvPicPr>
          <p:nvPr/>
        </p:nvPicPr>
        <p:blipFill>
          <a:blip r:embed="rId3"/>
          <a:stretch>
            <a:fillRect/>
          </a:stretch>
        </p:blipFill>
        <p:spPr>
          <a:xfrm>
            <a:off x="8130019" y="1894642"/>
            <a:ext cx="3377477" cy="4645555"/>
          </a:xfrm>
          <a:prstGeom prst="rect">
            <a:avLst/>
          </a:prstGeom>
        </p:spPr>
      </p:pic>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4"/>
          <a:stretch>
            <a:fillRect/>
          </a:stretch>
        </p:blipFill>
        <p:spPr>
          <a:xfrm>
            <a:off x="-132567" y="1357814"/>
            <a:ext cx="12324567"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325235" y="147061"/>
            <a:ext cx="11541529" cy="1569660"/>
          </a:xfrm>
          <a:prstGeom prst="rect">
            <a:avLst/>
          </a:prstGeom>
          <a:noFill/>
        </p:spPr>
        <p:txBody>
          <a:bodyPr wrap="square" rtlCol="0">
            <a:spAutoFit/>
          </a:bodyPr>
          <a:lstStyle/>
          <a:p>
            <a:r>
              <a:rPr lang="en-GB" sz="4000" dirty="0">
                <a:solidFill>
                  <a:srgbClr val="FFC000"/>
                </a:solidFill>
                <a:latin typeface="+mj-lt"/>
              </a:rPr>
              <a:t>The Colour Orange &amp; Margaret Tudor’s Wardrobe</a:t>
            </a:r>
          </a:p>
          <a:p>
            <a:r>
              <a:rPr lang="en-GB" sz="2800" dirty="0">
                <a:solidFill>
                  <a:srgbClr val="FFC000"/>
                </a:solidFill>
                <a:latin typeface="+mj-lt"/>
              </a:rPr>
              <a:t>1502: First documented use of the colour term orange in the English Language</a:t>
            </a:r>
          </a:p>
          <a:p>
            <a:r>
              <a:rPr lang="en-GB" sz="2800" dirty="0">
                <a:solidFill>
                  <a:srgbClr val="FFC000"/>
                </a:solidFill>
                <a:latin typeface="+mj-lt"/>
              </a:rPr>
              <a:t>                                                                                                               </a:t>
            </a:r>
            <a:r>
              <a:rPr lang="en-GB" sz="2400" dirty="0">
                <a:solidFill>
                  <a:srgbClr val="FFC000"/>
                </a:solidFill>
                <a:latin typeface="+mj-lt"/>
              </a:rPr>
              <a:t>(St. Clair, 2016: 88)   </a:t>
            </a:r>
          </a:p>
        </p:txBody>
      </p:sp>
      <p:sp>
        <p:nvSpPr>
          <p:cNvPr id="6" name="TextBox 5">
            <a:extLst>
              <a:ext uri="{FF2B5EF4-FFF2-40B4-BE49-F238E27FC236}">
                <a16:creationId xmlns:a16="http://schemas.microsoft.com/office/drawing/2014/main" id="{2C224BA3-D309-4FD0-AEB4-E6FAF0172089}"/>
              </a:ext>
            </a:extLst>
          </p:cNvPr>
          <p:cNvSpPr txBox="1"/>
          <p:nvPr/>
        </p:nvSpPr>
        <p:spPr>
          <a:xfrm>
            <a:off x="584639" y="2293817"/>
            <a:ext cx="6699738" cy="3847207"/>
          </a:xfrm>
          <a:prstGeom prst="rect">
            <a:avLst/>
          </a:prstGeom>
          <a:noFill/>
        </p:spPr>
        <p:txBody>
          <a:bodyPr wrap="square" rtlCol="0">
            <a:spAutoFit/>
          </a:bodyPr>
          <a:lstStyle/>
          <a:p>
            <a:pPr lvl="0"/>
            <a:r>
              <a:rPr lang="en-GB" sz="2800" dirty="0">
                <a:solidFill>
                  <a:schemeClr val="bg1"/>
                </a:solidFill>
                <a:effectLst>
                  <a:outerShdw blurRad="38100" dist="38100" dir="2700000" algn="tl">
                    <a:srgbClr val="000000">
                      <a:alpha val="43137"/>
                    </a:srgbClr>
                  </a:outerShdw>
                </a:effectLst>
              </a:rPr>
              <a:t>The colour term ‘orange’ only arrived in Europe with the arrival of the orange fruit.  Up to that time;</a:t>
            </a:r>
          </a:p>
          <a:p>
            <a:pPr lvl="0"/>
            <a:endParaRPr lang="en-GB" sz="1200" dirty="0">
              <a:solidFill>
                <a:prstClr val="white"/>
              </a:solidFill>
              <a:effectLst>
                <a:outerShdw blurRad="38100" dist="38100" dir="2700000" algn="tl">
                  <a:srgbClr val="000000">
                    <a:alpha val="43137"/>
                  </a:srgbClr>
                </a:outerShdw>
              </a:effectLst>
            </a:endParaRPr>
          </a:p>
          <a:p>
            <a:pPr lvl="0"/>
            <a:endParaRPr lang="en-GB" sz="800" dirty="0">
              <a:solidFill>
                <a:prstClr val="white"/>
              </a:solidFill>
              <a:effectLst>
                <a:outerShdw blurRad="38100" dist="38100" dir="2700000" algn="tl">
                  <a:srgbClr val="000000">
                    <a:alpha val="43137"/>
                  </a:srgbClr>
                </a:outerShdw>
              </a:effectLst>
            </a:endParaRPr>
          </a:p>
          <a:p>
            <a:pPr lvl="0"/>
            <a:r>
              <a:rPr lang="en-US" sz="2800" dirty="0">
                <a:solidFill>
                  <a:prstClr val="white"/>
                </a:solidFill>
                <a:effectLst>
                  <a:outerShdw blurRad="38100" dist="38100" dir="2700000" algn="tl">
                    <a:srgbClr val="000000">
                      <a:alpha val="43137"/>
                    </a:srgbClr>
                  </a:outerShdw>
                </a:effectLst>
              </a:rPr>
              <a:t>“…. ’orange’ objects were described as gold or golden, which is why we have goldfish instead of orangefish.  In fact, tomatoes were originally called golden apples too.”</a:t>
            </a:r>
          </a:p>
          <a:p>
            <a:pPr lvl="0"/>
            <a:r>
              <a:rPr lang="en-US" sz="2800" dirty="0">
                <a:solidFill>
                  <a:prstClr val="white"/>
                </a:solidFill>
                <a:effectLst>
                  <a:outerShdw blurRad="38100" dist="38100" dir="2700000" algn="tl">
                    <a:srgbClr val="000000">
                      <a:alpha val="43137"/>
                    </a:srgbClr>
                  </a:outerShdw>
                </a:effectLst>
              </a:rPr>
              <a:t>                                                   </a:t>
            </a:r>
            <a:r>
              <a:rPr lang="en-GB" sz="2400" dirty="0">
                <a:solidFill>
                  <a:prstClr val="white"/>
                </a:solidFill>
                <a:effectLst>
                  <a:outerShdw blurRad="38100" dist="38100" dir="2700000" algn="tl">
                    <a:srgbClr val="000000">
                      <a:alpha val="43137"/>
                    </a:srgbClr>
                  </a:outerShdw>
                </a:effectLst>
              </a:rPr>
              <a:t>(Evans, 2017: 12)</a:t>
            </a:r>
            <a:endParaRPr lang="en-GB" sz="2400" dirty="0">
              <a:solidFill>
                <a:srgbClr val="FF0000"/>
              </a:solidFill>
            </a:endParaRPr>
          </a:p>
        </p:txBody>
      </p:sp>
      <p:sp>
        <p:nvSpPr>
          <p:cNvPr id="9" name="Rectangle 8">
            <a:extLst>
              <a:ext uri="{FF2B5EF4-FFF2-40B4-BE49-F238E27FC236}">
                <a16:creationId xmlns:a16="http://schemas.microsoft.com/office/drawing/2014/main" id="{E0641C80-F6A9-41C3-BD49-45AD3F209C64}"/>
              </a:ext>
            </a:extLst>
          </p:cNvPr>
          <p:cNvSpPr/>
          <p:nvPr/>
        </p:nvSpPr>
        <p:spPr>
          <a:xfrm>
            <a:off x="9900863" y="6362743"/>
            <a:ext cx="1770580" cy="246221"/>
          </a:xfrm>
          <a:prstGeom prst="rect">
            <a:avLst/>
          </a:prstGeom>
        </p:spPr>
        <p:txBody>
          <a:bodyPr wrap="square">
            <a:spAutoFit/>
          </a:bodyPr>
          <a:lstStyle/>
          <a:p>
            <a:r>
              <a:rPr lang="en-GB" sz="500" dirty="0">
                <a:solidFill>
                  <a:schemeClr val="bg2">
                    <a:lumMod val="25000"/>
                  </a:schemeClr>
                </a:solidFill>
              </a:rPr>
              <a:t>https://www.theapricity.com/forum/showthread.php?103899-Margaret-Tudor-Scotland-s-forgotten-queen</a:t>
            </a:r>
          </a:p>
        </p:txBody>
      </p:sp>
      <p:sp>
        <p:nvSpPr>
          <p:cNvPr id="2" name="TextBox 1">
            <a:extLst>
              <a:ext uri="{FF2B5EF4-FFF2-40B4-BE49-F238E27FC236}">
                <a16:creationId xmlns:a16="http://schemas.microsoft.com/office/drawing/2014/main" id="{9129139C-2EC1-4221-87A2-9F23DB7D0E12}"/>
              </a:ext>
            </a:extLst>
          </p:cNvPr>
          <p:cNvSpPr txBox="1"/>
          <p:nvPr/>
        </p:nvSpPr>
        <p:spPr>
          <a:xfrm>
            <a:off x="8374002" y="6047612"/>
            <a:ext cx="3053721" cy="369332"/>
          </a:xfrm>
          <a:prstGeom prst="rect">
            <a:avLst/>
          </a:prstGeom>
          <a:noFill/>
        </p:spPr>
        <p:txBody>
          <a:bodyPr wrap="none" rtlCol="0">
            <a:spAutoFit/>
          </a:bodyPr>
          <a:lstStyle/>
          <a:p>
            <a:r>
              <a:rPr lang="en-GB" dirty="0">
                <a:solidFill>
                  <a:schemeClr val="bg1"/>
                </a:solidFill>
              </a:rPr>
              <a:t>Margaret Tudor (1489 – 1541) </a:t>
            </a:r>
          </a:p>
        </p:txBody>
      </p:sp>
    </p:spTree>
    <p:extLst>
      <p:ext uri="{BB962C8B-B14F-4D97-AF65-F5344CB8AC3E}">
        <p14:creationId xmlns:p14="http://schemas.microsoft.com/office/powerpoint/2010/main" val="210968763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75959" y="862478"/>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429791" y="0"/>
            <a:ext cx="11445634" cy="1200329"/>
          </a:xfrm>
          <a:prstGeom prst="rect">
            <a:avLst/>
          </a:prstGeom>
          <a:noFill/>
        </p:spPr>
        <p:txBody>
          <a:bodyPr wrap="square" rtlCol="0">
            <a:spAutoFit/>
          </a:bodyPr>
          <a:lstStyle/>
          <a:p>
            <a:r>
              <a:rPr lang="en-GB" sz="3600" dirty="0">
                <a:solidFill>
                  <a:srgbClr val="FFC000"/>
                </a:solidFill>
                <a:latin typeface="+mj-lt"/>
              </a:rPr>
              <a:t>Berlin &amp; Kay (1969)</a:t>
            </a:r>
            <a:r>
              <a:rPr lang="en-US" sz="3600" dirty="0">
                <a:solidFill>
                  <a:srgbClr val="FFC000"/>
                </a:solidFill>
                <a:latin typeface="+mj-lt"/>
              </a:rPr>
              <a:t> Basic Colour Terms: Their Universality and Evolution </a:t>
            </a:r>
            <a:r>
              <a:rPr lang="en-GB" sz="3600" dirty="0">
                <a:solidFill>
                  <a:srgbClr val="FFC000"/>
                </a:solidFill>
                <a:latin typeface="+mj-lt"/>
              </a:rPr>
              <a:t> </a:t>
            </a:r>
          </a:p>
        </p:txBody>
      </p:sp>
      <p:sp>
        <p:nvSpPr>
          <p:cNvPr id="2" name="TextBox 1">
            <a:extLst>
              <a:ext uri="{FF2B5EF4-FFF2-40B4-BE49-F238E27FC236}">
                <a16:creationId xmlns:a16="http://schemas.microsoft.com/office/drawing/2014/main" id="{2079E8E2-5518-4BF3-A5A9-D04DEF201661}"/>
              </a:ext>
            </a:extLst>
          </p:cNvPr>
          <p:cNvSpPr txBox="1"/>
          <p:nvPr/>
        </p:nvSpPr>
        <p:spPr>
          <a:xfrm>
            <a:off x="1211766" y="1689092"/>
            <a:ext cx="5925014" cy="3970318"/>
          </a:xfrm>
          <a:prstGeom prst="rect">
            <a:avLst/>
          </a:prstGeom>
          <a:noFill/>
        </p:spPr>
        <p:txBody>
          <a:bodyPr wrap="square" rtlCol="0">
            <a:spAutoFit/>
          </a:bodyPr>
          <a:lstStyle/>
          <a:p>
            <a:r>
              <a:rPr lang="en-GB" sz="2800" dirty="0">
                <a:solidFill>
                  <a:schemeClr val="bg1"/>
                </a:solidFill>
                <a:latin typeface="+mj-lt"/>
              </a:rPr>
              <a:t>Berlin &amp; Kay (1969) published their views regarding linguistic colour terms</a:t>
            </a:r>
          </a:p>
          <a:p>
            <a:endParaRPr lang="en-GB" sz="2800" dirty="0">
              <a:solidFill>
                <a:schemeClr val="bg1"/>
              </a:solidFill>
              <a:latin typeface="+mj-lt"/>
            </a:endParaRPr>
          </a:p>
          <a:p>
            <a:r>
              <a:rPr lang="en-GB" sz="2800" dirty="0">
                <a:solidFill>
                  <a:schemeClr val="bg1"/>
                </a:solidFill>
                <a:latin typeface="+mj-lt"/>
              </a:rPr>
              <a:t>One of their aims was to determine whether there was an underlying pattern to colour naming, reflecting an inherent interpretation of colour, a basic patterning, observable across cultures  </a:t>
            </a:r>
            <a:r>
              <a:rPr lang="en-GB" sz="2400" dirty="0">
                <a:solidFill>
                  <a:schemeClr val="bg1"/>
                </a:solidFill>
                <a:latin typeface="+mj-lt"/>
              </a:rPr>
              <a:t>(Berlin &amp; Kay, 1969: 2)</a:t>
            </a:r>
          </a:p>
        </p:txBody>
      </p:sp>
      <p:pic>
        <p:nvPicPr>
          <p:cNvPr id="10" name="Picture 9">
            <a:extLst>
              <a:ext uri="{FF2B5EF4-FFF2-40B4-BE49-F238E27FC236}">
                <a16:creationId xmlns:a16="http://schemas.microsoft.com/office/drawing/2014/main" id="{5B62638A-4F0E-4F11-9A0A-E7FDDE3D6043}"/>
              </a:ext>
            </a:extLst>
          </p:cNvPr>
          <p:cNvPicPr>
            <a:picLocks noChangeAspect="1"/>
          </p:cNvPicPr>
          <p:nvPr/>
        </p:nvPicPr>
        <p:blipFill rotWithShape="1">
          <a:blip r:embed="rId4"/>
          <a:srcRect l="16594" r="17326"/>
          <a:stretch/>
        </p:blipFill>
        <p:spPr>
          <a:xfrm>
            <a:off x="8286392" y="1839950"/>
            <a:ext cx="2693842" cy="4076597"/>
          </a:xfrm>
          <a:prstGeom prst="rect">
            <a:avLst/>
          </a:prstGeom>
          <a:ln w="12700">
            <a:solidFill>
              <a:srgbClr val="FFC000"/>
            </a:solidFill>
          </a:ln>
        </p:spPr>
      </p:pic>
    </p:spTree>
    <p:extLst>
      <p:ext uri="{BB962C8B-B14F-4D97-AF65-F5344CB8AC3E}">
        <p14:creationId xmlns:p14="http://schemas.microsoft.com/office/powerpoint/2010/main" val="216880168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75959" y="862478"/>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429791" y="0"/>
            <a:ext cx="11445634" cy="1200329"/>
          </a:xfrm>
          <a:prstGeom prst="rect">
            <a:avLst/>
          </a:prstGeom>
          <a:noFill/>
        </p:spPr>
        <p:txBody>
          <a:bodyPr wrap="square" rtlCol="0">
            <a:spAutoFit/>
          </a:bodyPr>
          <a:lstStyle/>
          <a:p>
            <a:r>
              <a:rPr lang="en-GB" sz="3600" dirty="0">
                <a:solidFill>
                  <a:srgbClr val="FFC000"/>
                </a:solidFill>
                <a:latin typeface="+mj-lt"/>
              </a:rPr>
              <a:t>Berlin &amp; Kay (1969)</a:t>
            </a:r>
            <a:r>
              <a:rPr lang="en-US" sz="3600" dirty="0">
                <a:solidFill>
                  <a:srgbClr val="FFC000"/>
                </a:solidFill>
                <a:latin typeface="+mj-lt"/>
              </a:rPr>
              <a:t> Basic Colour Terms (BCT’s): Their Universality and Evolution </a:t>
            </a:r>
            <a:r>
              <a:rPr lang="en-GB" sz="3600" dirty="0">
                <a:solidFill>
                  <a:srgbClr val="FFC000"/>
                </a:solidFill>
                <a:latin typeface="+mj-lt"/>
              </a:rPr>
              <a:t> </a:t>
            </a:r>
          </a:p>
        </p:txBody>
      </p:sp>
      <p:sp>
        <p:nvSpPr>
          <p:cNvPr id="2" name="TextBox 1">
            <a:extLst>
              <a:ext uri="{FF2B5EF4-FFF2-40B4-BE49-F238E27FC236}">
                <a16:creationId xmlns:a16="http://schemas.microsoft.com/office/drawing/2014/main" id="{2079E8E2-5518-4BF3-A5A9-D04DEF201661}"/>
              </a:ext>
            </a:extLst>
          </p:cNvPr>
          <p:cNvSpPr txBox="1"/>
          <p:nvPr/>
        </p:nvSpPr>
        <p:spPr>
          <a:xfrm>
            <a:off x="1211766" y="1689092"/>
            <a:ext cx="5925014" cy="433965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latin typeface="+mj-lt"/>
              </a:rPr>
              <a:t>Berlin &amp; Kay (1969) argued certain colours were more salient than others</a:t>
            </a:r>
          </a:p>
          <a:p>
            <a:pPr marL="457200" indent="-457200">
              <a:buFont typeface="Arial" panose="020B0604020202020204" pitchFamily="34" charset="0"/>
              <a:buChar char="•"/>
            </a:pPr>
            <a:endParaRPr lang="en-GB" sz="1200" dirty="0">
              <a:solidFill>
                <a:schemeClr val="bg1"/>
              </a:solidFill>
              <a:latin typeface="+mj-lt"/>
            </a:endParaRPr>
          </a:p>
          <a:p>
            <a:pPr marL="457200" indent="-457200">
              <a:buFont typeface="Arial" panose="020B0604020202020204" pitchFamily="34" charset="0"/>
              <a:buChar char="•"/>
            </a:pPr>
            <a:r>
              <a:rPr lang="en-GB" sz="2800" dirty="0">
                <a:solidFill>
                  <a:schemeClr val="bg1"/>
                </a:solidFill>
                <a:latin typeface="+mj-lt"/>
              </a:rPr>
              <a:t>The more salient the colour, the more likely there would be a basic colour term for it in any given language</a:t>
            </a:r>
          </a:p>
          <a:p>
            <a:pPr marL="457200" indent="-457200">
              <a:buFont typeface="Arial" panose="020B0604020202020204" pitchFamily="34" charset="0"/>
              <a:buChar char="•"/>
            </a:pPr>
            <a:endParaRPr lang="en-GB" sz="1200" dirty="0">
              <a:solidFill>
                <a:schemeClr val="bg1"/>
              </a:solidFill>
              <a:latin typeface="+mj-lt"/>
            </a:endParaRPr>
          </a:p>
          <a:p>
            <a:pPr marL="457200" indent="-457200">
              <a:buFont typeface="Arial" panose="020B0604020202020204" pitchFamily="34" charset="0"/>
              <a:buChar char="•"/>
            </a:pPr>
            <a:r>
              <a:rPr lang="en-GB" sz="2800" dirty="0">
                <a:solidFill>
                  <a:schemeClr val="bg1"/>
                </a:solidFill>
                <a:latin typeface="+mj-lt"/>
              </a:rPr>
              <a:t>This represents a </a:t>
            </a:r>
            <a:r>
              <a:rPr lang="en-GB" sz="2800" b="1" dirty="0">
                <a:solidFill>
                  <a:srgbClr val="00B0F0"/>
                </a:solidFill>
                <a:latin typeface="+mj-lt"/>
              </a:rPr>
              <a:t>nativist</a:t>
            </a:r>
            <a:r>
              <a:rPr lang="en-GB" sz="2800" dirty="0">
                <a:solidFill>
                  <a:schemeClr val="bg1"/>
                </a:solidFill>
                <a:latin typeface="+mj-lt"/>
              </a:rPr>
              <a:t> theoretical stance or viewpoint</a:t>
            </a:r>
          </a:p>
        </p:txBody>
      </p:sp>
      <p:pic>
        <p:nvPicPr>
          <p:cNvPr id="10" name="Picture 9">
            <a:extLst>
              <a:ext uri="{FF2B5EF4-FFF2-40B4-BE49-F238E27FC236}">
                <a16:creationId xmlns:a16="http://schemas.microsoft.com/office/drawing/2014/main" id="{5B62638A-4F0E-4F11-9A0A-E7FDDE3D6043}"/>
              </a:ext>
            </a:extLst>
          </p:cNvPr>
          <p:cNvPicPr>
            <a:picLocks noChangeAspect="1"/>
          </p:cNvPicPr>
          <p:nvPr/>
        </p:nvPicPr>
        <p:blipFill rotWithShape="1">
          <a:blip r:embed="rId4"/>
          <a:srcRect l="16594" r="17326"/>
          <a:stretch/>
        </p:blipFill>
        <p:spPr>
          <a:xfrm>
            <a:off x="8286392" y="1839950"/>
            <a:ext cx="2693842" cy="4076597"/>
          </a:xfrm>
          <a:prstGeom prst="rect">
            <a:avLst/>
          </a:prstGeom>
          <a:ln w="12700">
            <a:solidFill>
              <a:srgbClr val="FFC000"/>
            </a:solidFill>
          </a:ln>
        </p:spPr>
      </p:pic>
    </p:spTree>
    <p:extLst>
      <p:ext uri="{BB962C8B-B14F-4D97-AF65-F5344CB8AC3E}">
        <p14:creationId xmlns:p14="http://schemas.microsoft.com/office/powerpoint/2010/main" val="358553025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591067"/>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429791" y="0"/>
            <a:ext cx="11445634" cy="1384995"/>
          </a:xfrm>
          <a:prstGeom prst="rect">
            <a:avLst/>
          </a:prstGeom>
          <a:noFill/>
        </p:spPr>
        <p:txBody>
          <a:bodyPr wrap="square" rtlCol="0">
            <a:spAutoFit/>
          </a:bodyPr>
          <a:lstStyle/>
          <a:p>
            <a:r>
              <a:rPr lang="en-GB" sz="4800" dirty="0">
                <a:solidFill>
                  <a:srgbClr val="FFC000"/>
                </a:solidFill>
                <a:latin typeface="+mj-lt"/>
              </a:rPr>
              <a:t>Berlin &amp; Kay’s (1969) Universal Stages of BCT’s  </a:t>
            </a:r>
            <a:endParaRPr lang="en-GB" sz="4800" dirty="0">
              <a:solidFill>
                <a:srgbClr val="FF0000"/>
              </a:solidFill>
              <a:latin typeface="+mj-lt"/>
            </a:endParaRPr>
          </a:p>
          <a:p>
            <a:r>
              <a:rPr lang="en-GB" sz="3600" dirty="0">
                <a:solidFill>
                  <a:srgbClr val="FFC000"/>
                </a:solidFill>
                <a:latin typeface="+mj-lt"/>
              </a:rPr>
              <a:t>   </a:t>
            </a:r>
          </a:p>
        </p:txBody>
      </p:sp>
      <p:sp>
        <p:nvSpPr>
          <p:cNvPr id="3" name="TextBox 2">
            <a:extLst>
              <a:ext uri="{FF2B5EF4-FFF2-40B4-BE49-F238E27FC236}">
                <a16:creationId xmlns:a16="http://schemas.microsoft.com/office/drawing/2014/main" id="{E4200FAB-0730-4CAA-9125-41EEC4CD559D}"/>
              </a:ext>
            </a:extLst>
          </p:cNvPr>
          <p:cNvSpPr txBox="1"/>
          <p:nvPr/>
        </p:nvSpPr>
        <p:spPr>
          <a:xfrm>
            <a:off x="373183" y="907941"/>
            <a:ext cx="11818817" cy="954107"/>
          </a:xfrm>
          <a:prstGeom prst="rect">
            <a:avLst/>
          </a:prstGeom>
          <a:noFill/>
        </p:spPr>
        <p:txBody>
          <a:bodyPr wrap="square" rtlCol="0">
            <a:spAutoFit/>
          </a:bodyPr>
          <a:lstStyle/>
          <a:p>
            <a:r>
              <a:rPr lang="en-GB" sz="2800" dirty="0">
                <a:solidFill>
                  <a:schemeClr val="bg1"/>
                </a:solidFill>
              </a:rPr>
              <a:t>Asked bilingual participants to state the BCT’s for 20 native languages &amp; then indicate the best representation of those colours using Munsell colour chips: </a:t>
            </a:r>
          </a:p>
        </p:txBody>
      </p:sp>
      <p:pic>
        <p:nvPicPr>
          <p:cNvPr id="6" name="Picture 5">
            <a:extLst>
              <a:ext uri="{FF2B5EF4-FFF2-40B4-BE49-F238E27FC236}">
                <a16:creationId xmlns:a16="http://schemas.microsoft.com/office/drawing/2014/main" id="{C6A6D334-15F8-4167-A456-64C65E988514}"/>
              </a:ext>
            </a:extLst>
          </p:cNvPr>
          <p:cNvPicPr>
            <a:picLocks noChangeAspect="1"/>
          </p:cNvPicPr>
          <p:nvPr/>
        </p:nvPicPr>
        <p:blipFill>
          <a:blip r:embed="rId4"/>
          <a:stretch>
            <a:fillRect/>
          </a:stretch>
        </p:blipFill>
        <p:spPr>
          <a:xfrm>
            <a:off x="1366004" y="2153153"/>
            <a:ext cx="9169179" cy="4493729"/>
          </a:xfrm>
          <a:prstGeom prst="rect">
            <a:avLst/>
          </a:prstGeom>
          <a:ln w="28575">
            <a:solidFill>
              <a:srgbClr val="F6AB04"/>
            </a:solidFill>
          </a:ln>
        </p:spPr>
      </p:pic>
      <p:sp>
        <p:nvSpPr>
          <p:cNvPr id="9" name="TextBox 8">
            <a:extLst>
              <a:ext uri="{FF2B5EF4-FFF2-40B4-BE49-F238E27FC236}">
                <a16:creationId xmlns:a16="http://schemas.microsoft.com/office/drawing/2014/main" id="{135A99A1-8C7C-4474-BF10-6EAAB7D93034}"/>
              </a:ext>
            </a:extLst>
          </p:cNvPr>
          <p:cNvSpPr txBox="1"/>
          <p:nvPr/>
        </p:nvSpPr>
        <p:spPr>
          <a:xfrm>
            <a:off x="5360768" y="6277550"/>
            <a:ext cx="4894802" cy="369332"/>
          </a:xfrm>
          <a:prstGeom prst="rect">
            <a:avLst/>
          </a:prstGeom>
          <a:noFill/>
        </p:spPr>
        <p:txBody>
          <a:bodyPr wrap="none" rtlCol="0">
            <a:spAutoFit/>
          </a:bodyPr>
          <a:lstStyle/>
          <a:p>
            <a:r>
              <a:rPr lang="en-GB" dirty="0"/>
              <a:t>Berlin &amp; Kay 1969, cited in Berry et al. 2002: 156)*</a:t>
            </a:r>
          </a:p>
        </p:txBody>
      </p:sp>
    </p:spTree>
    <p:extLst>
      <p:ext uri="{BB962C8B-B14F-4D97-AF65-F5344CB8AC3E}">
        <p14:creationId xmlns:p14="http://schemas.microsoft.com/office/powerpoint/2010/main" val="236712814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9A3553-5B58-414A-BB49-D97AEE40A6AC}"/>
              </a:ext>
            </a:extLst>
          </p:cNvPr>
          <p:cNvPicPr>
            <a:picLocks noChangeAspect="1"/>
          </p:cNvPicPr>
          <p:nvPr/>
        </p:nvPicPr>
        <p:blipFill>
          <a:blip r:embed="rId3"/>
          <a:stretch>
            <a:fillRect/>
          </a:stretch>
        </p:blipFill>
        <p:spPr>
          <a:xfrm>
            <a:off x="6727137" y="2304126"/>
            <a:ext cx="4847215" cy="3174945"/>
          </a:xfrm>
          <a:prstGeom prst="rect">
            <a:avLst/>
          </a:prstGeom>
          <a:ln w="19050">
            <a:solidFill>
              <a:srgbClr val="F6AB04"/>
            </a:solidFill>
          </a:ln>
        </p:spPr>
      </p:pic>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4"/>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31137" y="211118"/>
            <a:ext cx="11445634" cy="1384995"/>
          </a:xfrm>
          <a:prstGeom prst="rect">
            <a:avLst/>
          </a:prstGeom>
          <a:noFill/>
        </p:spPr>
        <p:txBody>
          <a:bodyPr wrap="square" rtlCol="0">
            <a:spAutoFit/>
          </a:bodyPr>
          <a:lstStyle/>
          <a:p>
            <a:r>
              <a:rPr lang="en-GB" sz="4800" dirty="0">
                <a:solidFill>
                  <a:srgbClr val="FFC000"/>
                </a:solidFill>
                <a:latin typeface="+mj-lt"/>
              </a:rPr>
              <a:t>Berlin &amp; Kay’s (1969) Universal Stages of BCT’s  </a:t>
            </a:r>
            <a:endParaRPr lang="en-GB" sz="4800" dirty="0">
              <a:solidFill>
                <a:srgbClr val="FF0000"/>
              </a:solidFill>
              <a:latin typeface="+mj-lt"/>
            </a:endParaRPr>
          </a:p>
          <a:p>
            <a:r>
              <a:rPr lang="en-GB" sz="3600" dirty="0">
                <a:solidFill>
                  <a:srgbClr val="FFC000"/>
                </a:solidFill>
                <a:latin typeface="+mj-lt"/>
              </a:rPr>
              <a:t>   </a:t>
            </a:r>
          </a:p>
        </p:txBody>
      </p:sp>
      <p:sp>
        <p:nvSpPr>
          <p:cNvPr id="4" name="Rectangle 3">
            <a:extLst>
              <a:ext uri="{FF2B5EF4-FFF2-40B4-BE49-F238E27FC236}">
                <a16:creationId xmlns:a16="http://schemas.microsoft.com/office/drawing/2014/main" id="{0E9A7989-D1CA-4D52-A02B-ED20C1AB9A4D}"/>
              </a:ext>
            </a:extLst>
          </p:cNvPr>
          <p:cNvSpPr/>
          <p:nvPr/>
        </p:nvSpPr>
        <p:spPr>
          <a:xfrm>
            <a:off x="631137" y="1359881"/>
            <a:ext cx="6096000" cy="369332"/>
          </a:xfrm>
          <a:prstGeom prst="rect">
            <a:avLst/>
          </a:prstGeom>
        </p:spPr>
        <p:txBody>
          <a:bodyPr>
            <a:spAutoFit/>
          </a:bodyPr>
          <a:lstStyle/>
          <a:p>
            <a:endParaRPr lang="en-GB" dirty="0">
              <a:solidFill>
                <a:schemeClr val="bg1"/>
              </a:solidFill>
            </a:endParaRPr>
          </a:p>
        </p:txBody>
      </p:sp>
      <p:sp>
        <p:nvSpPr>
          <p:cNvPr id="3" name="TextBox 2">
            <a:extLst>
              <a:ext uri="{FF2B5EF4-FFF2-40B4-BE49-F238E27FC236}">
                <a16:creationId xmlns:a16="http://schemas.microsoft.com/office/drawing/2014/main" id="{E4200FAB-0730-4CAA-9125-41EEC4CD559D}"/>
              </a:ext>
            </a:extLst>
          </p:cNvPr>
          <p:cNvSpPr txBox="1"/>
          <p:nvPr/>
        </p:nvSpPr>
        <p:spPr>
          <a:xfrm>
            <a:off x="505751" y="2121884"/>
            <a:ext cx="5984260" cy="3970318"/>
          </a:xfrm>
          <a:prstGeom prst="rect">
            <a:avLst/>
          </a:prstGeom>
          <a:noFill/>
        </p:spPr>
        <p:txBody>
          <a:bodyPr wrap="square" rtlCol="0">
            <a:spAutoFit/>
          </a:bodyPr>
          <a:lstStyle/>
          <a:p>
            <a:r>
              <a:rPr lang="en-GB" sz="2800" dirty="0">
                <a:solidFill>
                  <a:schemeClr val="bg1"/>
                </a:solidFill>
              </a:rPr>
              <a:t>Findings for the 20 languages indicated:</a:t>
            </a:r>
          </a:p>
          <a:p>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 Black &amp; White +Red indicated by all 20</a:t>
            </a:r>
          </a:p>
          <a:p>
            <a:pPr marL="457200" indent="-457200">
              <a:buFont typeface="Arial" panose="020B0604020202020204" pitchFamily="34" charset="0"/>
              <a:buChar char="•"/>
            </a:pPr>
            <a:r>
              <a:rPr lang="en-GB" sz="2800" dirty="0">
                <a:solidFill>
                  <a:srgbClr val="00B050"/>
                </a:solidFill>
              </a:rPr>
              <a:t>19</a:t>
            </a:r>
            <a:r>
              <a:rPr lang="en-GB" sz="2800" dirty="0">
                <a:solidFill>
                  <a:schemeClr val="bg1"/>
                </a:solidFill>
              </a:rPr>
              <a:t> Languages: Green</a:t>
            </a:r>
          </a:p>
          <a:p>
            <a:pPr marL="457200" indent="-457200">
              <a:buFont typeface="Arial" panose="020B0604020202020204" pitchFamily="34" charset="0"/>
              <a:buChar char="•"/>
            </a:pPr>
            <a:r>
              <a:rPr lang="en-GB" sz="2800" dirty="0">
                <a:solidFill>
                  <a:srgbClr val="FFFF00"/>
                </a:solidFill>
              </a:rPr>
              <a:t>18</a:t>
            </a:r>
            <a:r>
              <a:rPr lang="en-GB" sz="2800" dirty="0">
                <a:solidFill>
                  <a:schemeClr val="bg1"/>
                </a:solidFill>
              </a:rPr>
              <a:t>: Languages: Yellow</a:t>
            </a:r>
          </a:p>
          <a:p>
            <a:pPr marL="457200" indent="-457200">
              <a:buFont typeface="Arial" panose="020B0604020202020204" pitchFamily="34" charset="0"/>
              <a:buChar char="•"/>
            </a:pPr>
            <a:r>
              <a:rPr lang="en-GB" sz="2800" dirty="0">
                <a:solidFill>
                  <a:srgbClr val="0070C0"/>
                </a:solidFill>
              </a:rPr>
              <a:t>16</a:t>
            </a:r>
            <a:r>
              <a:rPr lang="en-GB" sz="2800" dirty="0">
                <a:solidFill>
                  <a:schemeClr val="bg1"/>
                </a:solidFill>
              </a:rPr>
              <a:t>: Languages: Blue</a:t>
            </a:r>
          </a:p>
          <a:p>
            <a:pPr marL="457200" indent="-457200">
              <a:buFont typeface="Arial" panose="020B0604020202020204" pitchFamily="34" charset="0"/>
              <a:buChar char="•"/>
            </a:pPr>
            <a:r>
              <a:rPr lang="en-GB" sz="2800" dirty="0">
                <a:solidFill>
                  <a:schemeClr val="accent4">
                    <a:lumMod val="50000"/>
                  </a:schemeClr>
                </a:solidFill>
              </a:rPr>
              <a:t>1</a:t>
            </a:r>
            <a:r>
              <a:rPr lang="en-GB" sz="2800" dirty="0">
                <a:solidFill>
                  <a:srgbClr val="7030A0"/>
                </a:solidFill>
              </a:rPr>
              <a:t>5</a:t>
            </a:r>
            <a:r>
              <a:rPr lang="en-GB" sz="2800" dirty="0">
                <a:solidFill>
                  <a:schemeClr val="bg1"/>
                </a:solidFill>
              </a:rPr>
              <a:t>: Languages: Brown &amp; Purple </a:t>
            </a:r>
          </a:p>
          <a:p>
            <a:endParaRPr lang="en-GB" sz="2800" dirty="0">
              <a:solidFill>
                <a:schemeClr val="bg1"/>
              </a:solidFill>
            </a:endParaRPr>
          </a:p>
        </p:txBody>
      </p:sp>
    </p:spTree>
    <p:extLst>
      <p:ext uri="{BB962C8B-B14F-4D97-AF65-F5344CB8AC3E}">
        <p14:creationId xmlns:p14="http://schemas.microsoft.com/office/powerpoint/2010/main" val="372165232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9A3553-5B58-414A-BB49-D97AEE40A6AC}"/>
              </a:ext>
            </a:extLst>
          </p:cNvPr>
          <p:cNvPicPr>
            <a:picLocks noChangeAspect="1"/>
          </p:cNvPicPr>
          <p:nvPr/>
        </p:nvPicPr>
        <p:blipFill>
          <a:blip r:embed="rId3"/>
          <a:stretch>
            <a:fillRect/>
          </a:stretch>
        </p:blipFill>
        <p:spPr>
          <a:xfrm>
            <a:off x="12678874" y="3278459"/>
            <a:ext cx="2653439" cy="1738013"/>
          </a:xfrm>
          <a:prstGeom prst="rect">
            <a:avLst/>
          </a:prstGeom>
          <a:ln w="19050">
            <a:solidFill>
              <a:srgbClr val="F6AB04"/>
            </a:solidFill>
          </a:ln>
        </p:spPr>
      </p:pic>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4"/>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631137" y="211118"/>
            <a:ext cx="11445634" cy="1384995"/>
          </a:xfrm>
          <a:prstGeom prst="rect">
            <a:avLst/>
          </a:prstGeom>
          <a:noFill/>
        </p:spPr>
        <p:txBody>
          <a:bodyPr wrap="square" rtlCol="0">
            <a:spAutoFit/>
          </a:bodyPr>
          <a:lstStyle/>
          <a:p>
            <a:r>
              <a:rPr lang="en-GB" sz="4800" dirty="0">
                <a:solidFill>
                  <a:srgbClr val="FFC000"/>
                </a:solidFill>
                <a:latin typeface="+mj-lt"/>
              </a:rPr>
              <a:t>Berlin &amp; Kay’s (1969) Universal Stages of BCT’s  </a:t>
            </a:r>
            <a:endParaRPr lang="en-GB" sz="4800" dirty="0">
              <a:solidFill>
                <a:srgbClr val="FF0000"/>
              </a:solidFill>
              <a:latin typeface="+mj-lt"/>
            </a:endParaRPr>
          </a:p>
          <a:p>
            <a:r>
              <a:rPr lang="en-GB" sz="3600" dirty="0">
                <a:solidFill>
                  <a:srgbClr val="FFC000"/>
                </a:solidFill>
                <a:latin typeface="+mj-lt"/>
              </a:rPr>
              <a:t>   </a:t>
            </a:r>
          </a:p>
        </p:txBody>
      </p:sp>
      <p:sp>
        <p:nvSpPr>
          <p:cNvPr id="4" name="Rectangle 3">
            <a:extLst>
              <a:ext uri="{FF2B5EF4-FFF2-40B4-BE49-F238E27FC236}">
                <a16:creationId xmlns:a16="http://schemas.microsoft.com/office/drawing/2014/main" id="{0E9A7989-D1CA-4D52-A02B-ED20C1AB9A4D}"/>
              </a:ext>
            </a:extLst>
          </p:cNvPr>
          <p:cNvSpPr/>
          <p:nvPr/>
        </p:nvSpPr>
        <p:spPr>
          <a:xfrm>
            <a:off x="631137" y="1359881"/>
            <a:ext cx="6096000" cy="369332"/>
          </a:xfrm>
          <a:prstGeom prst="rect">
            <a:avLst/>
          </a:prstGeom>
        </p:spPr>
        <p:txBody>
          <a:bodyPr>
            <a:spAutoFit/>
          </a:bodyPr>
          <a:lstStyle/>
          <a:p>
            <a:endParaRPr lang="en-GB" dirty="0">
              <a:solidFill>
                <a:schemeClr val="bg1"/>
              </a:solidFill>
            </a:endParaRPr>
          </a:p>
        </p:txBody>
      </p:sp>
      <p:sp>
        <p:nvSpPr>
          <p:cNvPr id="3" name="TextBox 2">
            <a:extLst>
              <a:ext uri="{FF2B5EF4-FFF2-40B4-BE49-F238E27FC236}">
                <a16:creationId xmlns:a16="http://schemas.microsoft.com/office/drawing/2014/main" id="{E4200FAB-0730-4CAA-9125-41EEC4CD559D}"/>
              </a:ext>
            </a:extLst>
          </p:cNvPr>
          <p:cNvSpPr txBox="1"/>
          <p:nvPr/>
        </p:nvSpPr>
        <p:spPr>
          <a:xfrm>
            <a:off x="1079809" y="2377750"/>
            <a:ext cx="10032381" cy="3539430"/>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BCT’s follow step-wise order during language evolution</a:t>
            </a:r>
          </a:p>
          <a:p>
            <a:r>
              <a:rPr lang="en-GB" sz="2800" dirty="0">
                <a:solidFill>
                  <a:schemeClr val="bg1"/>
                </a:solidFill>
              </a:rPr>
              <a:t> </a:t>
            </a:r>
          </a:p>
          <a:p>
            <a:pPr marL="457200" indent="-457200">
              <a:buFont typeface="Arial" panose="020B0604020202020204" pitchFamily="34" charset="0"/>
              <a:buChar char="•"/>
            </a:pPr>
            <a:r>
              <a:rPr lang="en-GB" sz="2800" dirty="0">
                <a:solidFill>
                  <a:schemeClr val="bg1"/>
                </a:solidFill>
              </a:rPr>
              <a:t>“</a:t>
            </a:r>
            <a:r>
              <a:rPr lang="en-GB" sz="2800" i="1" dirty="0" err="1">
                <a:solidFill>
                  <a:schemeClr val="bg1"/>
                </a:solidFill>
              </a:rPr>
              <a:t>Color</a:t>
            </a:r>
            <a:r>
              <a:rPr lang="en-GB" sz="2800" i="1" dirty="0">
                <a:solidFill>
                  <a:schemeClr val="bg1"/>
                </a:solidFill>
              </a:rPr>
              <a:t> categorization is not random and the foci of basic colour terms are similar in all languages</a:t>
            </a:r>
            <a:r>
              <a:rPr lang="en-GB" sz="2800" dirty="0">
                <a:solidFill>
                  <a:schemeClr val="bg1"/>
                </a:solidFill>
              </a:rPr>
              <a:t>”     </a:t>
            </a:r>
            <a:r>
              <a:rPr lang="en-GB" sz="2400" dirty="0">
                <a:solidFill>
                  <a:schemeClr val="bg1"/>
                </a:solidFill>
              </a:rPr>
              <a:t>(Berlin &amp; Kay 1969: 10)*</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Literary evidence supports notion of evolving BCT’s</a:t>
            </a:r>
          </a:p>
          <a:p>
            <a:endParaRPr lang="en-GB" sz="2800" dirty="0">
              <a:solidFill>
                <a:schemeClr val="bg1"/>
              </a:solidFill>
            </a:endParaRPr>
          </a:p>
          <a:p>
            <a:endParaRPr lang="en-GB" sz="2800" dirty="0">
              <a:solidFill>
                <a:schemeClr val="bg1"/>
              </a:solidFill>
            </a:endParaRPr>
          </a:p>
        </p:txBody>
      </p:sp>
    </p:spTree>
    <p:extLst>
      <p:ext uri="{BB962C8B-B14F-4D97-AF65-F5344CB8AC3E}">
        <p14:creationId xmlns:p14="http://schemas.microsoft.com/office/powerpoint/2010/main" val="257767532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7D9A3553-5B58-414A-BB49-D97AEE40A6AC}"/>
              </a:ext>
            </a:extLst>
          </p:cNvPr>
          <p:cNvPicPr>
            <a:picLocks noChangeAspect="1"/>
          </p:cNvPicPr>
          <p:nvPr/>
        </p:nvPicPr>
        <p:blipFill>
          <a:blip r:embed="rId3"/>
          <a:stretch>
            <a:fillRect/>
          </a:stretch>
        </p:blipFill>
        <p:spPr>
          <a:xfrm>
            <a:off x="794053" y="1193675"/>
            <a:ext cx="10603894" cy="5470736"/>
          </a:xfrm>
          <a:prstGeom prst="rect">
            <a:avLst/>
          </a:prstGeom>
        </p:spPr>
      </p:pic>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4"/>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373183" y="159552"/>
            <a:ext cx="11445634" cy="1384995"/>
          </a:xfrm>
          <a:prstGeom prst="rect">
            <a:avLst/>
          </a:prstGeom>
          <a:noFill/>
        </p:spPr>
        <p:txBody>
          <a:bodyPr wrap="square" rtlCol="0">
            <a:spAutoFit/>
          </a:bodyPr>
          <a:lstStyle/>
          <a:p>
            <a:r>
              <a:rPr lang="en-GB" sz="4800" dirty="0">
                <a:solidFill>
                  <a:srgbClr val="FFC000"/>
                </a:solidFill>
                <a:latin typeface="+mj-lt"/>
              </a:rPr>
              <a:t>Berlin &amp; Kay’s (1969) Universal Stages of BCT’s  </a:t>
            </a:r>
            <a:endParaRPr lang="en-GB" sz="4800" dirty="0">
              <a:solidFill>
                <a:srgbClr val="FF0000"/>
              </a:solidFill>
              <a:latin typeface="+mj-lt"/>
            </a:endParaRPr>
          </a:p>
          <a:p>
            <a:r>
              <a:rPr lang="en-GB" sz="3600" dirty="0">
                <a:solidFill>
                  <a:srgbClr val="FFC000"/>
                </a:solidFill>
                <a:latin typeface="+mj-lt"/>
              </a:rPr>
              <a:t>   </a:t>
            </a:r>
          </a:p>
        </p:txBody>
      </p:sp>
      <p:sp>
        <p:nvSpPr>
          <p:cNvPr id="4" name="Rectangle 3">
            <a:extLst>
              <a:ext uri="{FF2B5EF4-FFF2-40B4-BE49-F238E27FC236}">
                <a16:creationId xmlns:a16="http://schemas.microsoft.com/office/drawing/2014/main" id="{0E9A7989-D1CA-4D52-A02B-ED20C1AB9A4D}"/>
              </a:ext>
            </a:extLst>
          </p:cNvPr>
          <p:cNvSpPr/>
          <p:nvPr/>
        </p:nvSpPr>
        <p:spPr>
          <a:xfrm>
            <a:off x="631137" y="1359881"/>
            <a:ext cx="6096000" cy="369332"/>
          </a:xfrm>
          <a:prstGeom prst="rect">
            <a:avLst/>
          </a:prstGeom>
        </p:spPr>
        <p:txBody>
          <a:bodyPr>
            <a:spAutoFit/>
          </a:bodyPr>
          <a:lstStyle/>
          <a:p>
            <a:endParaRPr lang="en-GB" dirty="0">
              <a:solidFill>
                <a:schemeClr val="bg1"/>
              </a:solidFill>
            </a:endParaRPr>
          </a:p>
        </p:txBody>
      </p:sp>
    </p:spTree>
    <p:extLst>
      <p:ext uri="{BB962C8B-B14F-4D97-AF65-F5344CB8AC3E}">
        <p14:creationId xmlns:p14="http://schemas.microsoft.com/office/powerpoint/2010/main" val="116238695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436653" y="34213"/>
            <a:ext cx="12020152" cy="1384995"/>
          </a:xfrm>
          <a:prstGeom prst="rect">
            <a:avLst/>
          </a:prstGeom>
          <a:noFill/>
        </p:spPr>
        <p:txBody>
          <a:bodyPr wrap="square" rtlCol="0">
            <a:spAutoFit/>
          </a:bodyPr>
          <a:lstStyle/>
          <a:p>
            <a:r>
              <a:rPr lang="en-GB" sz="4800" dirty="0">
                <a:solidFill>
                  <a:srgbClr val="FFC000"/>
                </a:solidFill>
                <a:latin typeface="+mj-lt"/>
              </a:rPr>
              <a:t>Criticisms of Berlin &amp; Kay (1969)</a:t>
            </a:r>
            <a:endParaRPr lang="en-GB" sz="4800" dirty="0">
              <a:solidFill>
                <a:srgbClr val="FF0000"/>
              </a:solidFill>
              <a:latin typeface="+mj-lt"/>
            </a:endParaRPr>
          </a:p>
          <a:p>
            <a:r>
              <a:rPr lang="en-GB" sz="3600" dirty="0">
                <a:solidFill>
                  <a:srgbClr val="FFC000"/>
                </a:solidFill>
                <a:latin typeface="+mj-lt"/>
              </a:rPr>
              <a:t>   </a:t>
            </a:r>
          </a:p>
        </p:txBody>
      </p:sp>
      <p:sp>
        <p:nvSpPr>
          <p:cNvPr id="4" name="Rectangle 3">
            <a:extLst>
              <a:ext uri="{FF2B5EF4-FFF2-40B4-BE49-F238E27FC236}">
                <a16:creationId xmlns:a16="http://schemas.microsoft.com/office/drawing/2014/main" id="{0E9A7989-D1CA-4D52-A02B-ED20C1AB9A4D}"/>
              </a:ext>
            </a:extLst>
          </p:cNvPr>
          <p:cNvSpPr/>
          <p:nvPr/>
        </p:nvSpPr>
        <p:spPr>
          <a:xfrm>
            <a:off x="631137" y="1359881"/>
            <a:ext cx="6096000" cy="369332"/>
          </a:xfrm>
          <a:prstGeom prst="rect">
            <a:avLst/>
          </a:prstGeom>
        </p:spPr>
        <p:txBody>
          <a:bodyPr>
            <a:spAutoFit/>
          </a:bodyPr>
          <a:lstStyle/>
          <a:p>
            <a:endParaRPr lang="en-GB" dirty="0">
              <a:solidFill>
                <a:schemeClr val="bg1"/>
              </a:solidFill>
            </a:endParaRPr>
          </a:p>
        </p:txBody>
      </p:sp>
      <p:sp>
        <p:nvSpPr>
          <p:cNvPr id="2" name="TextBox 1">
            <a:extLst>
              <a:ext uri="{FF2B5EF4-FFF2-40B4-BE49-F238E27FC236}">
                <a16:creationId xmlns:a16="http://schemas.microsoft.com/office/drawing/2014/main" id="{D7376FFC-9545-488E-B408-FF1FF78CBEC6}"/>
              </a:ext>
            </a:extLst>
          </p:cNvPr>
          <p:cNvSpPr txBox="1"/>
          <p:nvPr/>
        </p:nvSpPr>
        <p:spPr>
          <a:xfrm>
            <a:off x="1071623" y="868310"/>
            <a:ext cx="6301050" cy="5416868"/>
          </a:xfrm>
          <a:prstGeom prst="rect">
            <a:avLst/>
          </a:prstGeom>
          <a:noFill/>
        </p:spPr>
        <p:txBody>
          <a:bodyPr wrap="square" rtlCol="0">
            <a:spAutoFit/>
          </a:bodyPr>
          <a:lstStyle/>
          <a:p>
            <a:endParaRPr lang="en-GB" sz="2800" dirty="0">
              <a:solidFill>
                <a:schemeClr val="bg1"/>
              </a:solidFill>
            </a:endParaRPr>
          </a:p>
          <a:p>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Participants were bilingual speakers living in San Francisco</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endParaRPr lang="en-GB" sz="1000" dirty="0">
              <a:solidFill>
                <a:schemeClr val="bg1"/>
              </a:solidFill>
            </a:endParaRPr>
          </a:p>
          <a:p>
            <a:pPr marL="457200" indent="-457200">
              <a:buFont typeface="Arial" panose="020B0604020202020204" pitchFamily="34" charset="0"/>
              <a:buChar char="•"/>
            </a:pPr>
            <a:r>
              <a:rPr lang="en-GB" sz="2800" dirty="0">
                <a:solidFill>
                  <a:schemeClr val="bg1"/>
                </a:solidFill>
              </a:rPr>
              <a:t>Criticised by Cultural Anthropologists for lack of  sophistication: no understanding of extended role of colour beyond its physical properties and boundaries, such as social meanings, ritual etc.</a:t>
            </a:r>
          </a:p>
          <a:p>
            <a:r>
              <a:rPr lang="en-GB" sz="2800" dirty="0">
                <a:solidFill>
                  <a:schemeClr val="bg1"/>
                </a:solidFill>
              </a:rPr>
              <a:t>      </a:t>
            </a:r>
            <a:r>
              <a:rPr lang="en-GB" sz="2400" dirty="0">
                <a:solidFill>
                  <a:schemeClr val="bg1"/>
                </a:solidFill>
              </a:rPr>
              <a:t>(</a:t>
            </a:r>
            <a:r>
              <a:rPr lang="en-GB" sz="2400" dirty="0" err="1">
                <a:solidFill>
                  <a:schemeClr val="bg1"/>
                </a:solidFill>
              </a:rPr>
              <a:t>Sahlins</a:t>
            </a:r>
            <a:r>
              <a:rPr lang="en-GB" sz="2400" dirty="0">
                <a:solidFill>
                  <a:schemeClr val="bg1"/>
                </a:solidFill>
              </a:rPr>
              <a:t>, 1979, cited in Berry et al. 2002: 158)</a:t>
            </a:r>
          </a:p>
        </p:txBody>
      </p:sp>
      <p:pic>
        <p:nvPicPr>
          <p:cNvPr id="3" name="Picture 2">
            <a:extLst>
              <a:ext uri="{FF2B5EF4-FFF2-40B4-BE49-F238E27FC236}">
                <a16:creationId xmlns:a16="http://schemas.microsoft.com/office/drawing/2014/main" id="{42B2296D-3E9C-4BA8-BB90-94328FB04A24}"/>
              </a:ext>
            </a:extLst>
          </p:cNvPr>
          <p:cNvPicPr>
            <a:picLocks noChangeAspect="1"/>
          </p:cNvPicPr>
          <p:nvPr/>
        </p:nvPicPr>
        <p:blipFill rotWithShape="1">
          <a:blip r:embed="rId4"/>
          <a:srcRect t="16818"/>
          <a:stretch/>
        </p:blipFill>
        <p:spPr>
          <a:xfrm>
            <a:off x="7493152" y="3429000"/>
            <a:ext cx="2674724" cy="2781139"/>
          </a:xfrm>
          <a:prstGeom prst="rect">
            <a:avLst/>
          </a:prstGeom>
          <a:ln>
            <a:solidFill>
              <a:srgbClr val="F6AB04"/>
            </a:solidFill>
          </a:ln>
        </p:spPr>
      </p:pic>
      <p:sp>
        <p:nvSpPr>
          <p:cNvPr id="6" name="Rectangle 5">
            <a:extLst>
              <a:ext uri="{FF2B5EF4-FFF2-40B4-BE49-F238E27FC236}">
                <a16:creationId xmlns:a16="http://schemas.microsoft.com/office/drawing/2014/main" id="{2329D842-2461-46B8-9375-6554387B2153}"/>
              </a:ext>
            </a:extLst>
          </p:cNvPr>
          <p:cNvSpPr/>
          <p:nvPr/>
        </p:nvSpPr>
        <p:spPr>
          <a:xfrm>
            <a:off x="7734110" y="5933140"/>
            <a:ext cx="2433766" cy="276999"/>
          </a:xfrm>
          <a:prstGeom prst="rect">
            <a:avLst/>
          </a:prstGeom>
        </p:spPr>
        <p:txBody>
          <a:bodyPr wrap="square">
            <a:spAutoFit/>
          </a:bodyPr>
          <a:lstStyle/>
          <a:p>
            <a:r>
              <a:rPr lang="en-GB" sz="600" dirty="0">
                <a:solidFill>
                  <a:schemeClr val="bg1"/>
                </a:solidFill>
              </a:rPr>
              <a:t>https://www.huffingtonpost.co.uk/shumon-sengupta/hindu-ritual-aesthetics_b_8909464.html?guccounter=1</a:t>
            </a:r>
          </a:p>
        </p:txBody>
      </p:sp>
      <p:pic>
        <p:nvPicPr>
          <p:cNvPr id="10" name="Picture 9">
            <a:extLst>
              <a:ext uri="{FF2B5EF4-FFF2-40B4-BE49-F238E27FC236}">
                <a16:creationId xmlns:a16="http://schemas.microsoft.com/office/drawing/2014/main" id="{94FDE6CD-A1CF-46F5-871E-543AC10886B5}"/>
              </a:ext>
            </a:extLst>
          </p:cNvPr>
          <p:cNvPicPr>
            <a:picLocks noChangeAspect="1"/>
          </p:cNvPicPr>
          <p:nvPr/>
        </p:nvPicPr>
        <p:blipFill>
          <a:blip r:embed="rId5"/>
          <a:stretch>
            <a:fillRect/>
          </a:stretch>
        </p:blipFill>
        <p:spPr>
          <a:xfrm>
            <a:off x="7493152" y="1325436"/>
            <a:ext cx="4133589" cy="1653436"/>
          </a:xfrm>
          <a:prstGeom prst="rect">
            <a:avLst/>
          </a:prstGeom>
          <a:ln>
            <a:solidFill>
              <a:srgbClr val="FFC000"/>
            </a:solidFill>
          </a:ln>
        </p:spPr>
      </p:pic>
      <p:sp>
        <p:nvSpPr>
          <p:cNvPr id="11" name="Rectangle 10">
            <a:extLst>
              <a:ext uri="{FF2B5EF4-FFF2-40B4-BE49-F238E27FC236}">
                <a16:creationId xmlns:a16="http://schemas.microsoft.com/office/drawing/2014/main" id="{DBFA1716-3D9B-4CCE-A4C8-BE9F76050FC8}"/>
              </a:ext>
            </a:extLst>
          </p:cNvPr>
          <p:cNvSpPr/>
          <p:nvPr/>
        </p:nvSpPr>
        <p:spPr>
          <a:xfrm>
            <a:off x="8987527" y="2763428"/>
            <a:ext cx="2362415" cy="215444"/>
          </a:xfrm>
          <a:prstGeom prst="rect">
            <a:avLst/>
          </a:prstGeom>
        </p:spPr>
        <p:txBody>
          <a:bodyPr wrap="square">
            <a:spAutoFit/>
          </a:bodyPr>
          <a:lstStyle/>
          <a:p>
            <a:r>
              <a:rPr lang="en-GB" sz="600" dirty="0">
                <a:solidFill>
                  <a:schemeClr val="accent1">
                    <a:lumMod val="60000"/>
                    <a:lumOff val="40000"/>
                  </a:schemeClr>
                </a:solidFill>
              </a:rPr>
              <a:t>https://www.marriott.com/hotels/travel/sfowh-w-san-francisco</a:t>
            </a:r>
            <a:r>
              <a:rPr lang="en-GB" sz="800" dirty="0">
                <a:solidFill>
                  <a:schemeClr val="accent1">
                    <a:lumMod val="60000"/>
                    <a:lumOff val="40000"/>
                  </a:schemeClr>
                </a:solidFill>
              </a:rPr>
              <a:t>/</a:t>
            </a:r>
          </a:p>
        </p:txBody>
      </p:sp>
    </p:spTree>
    <p:extLst>
      <p:ext uri="{BB962C8B-B14F-4D97-AF65-F5344CB8AC3E}">
        <p14:creationId xmlns:p14="http://schemas.microsoft.com/office/powerpoint/2010/main" val="25173236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814394"/>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436653" y="121896"/>
            <a:ext cx="12020152" cy="1323439"/>
          </a:xfrm>
          <a:prstGeom prst="rect">
            <a:avLst/>
          </a:prstGeom>
          <a:noFill/>
        </p:spPr>
        <p:txBody>
          <a:bodyPr wrap="square" rtlCol="0">
            <a:spAutoFit/>
          </a:bodyPr>
          <a:lstStyle/>
          <a:p>
            <a:r>
              <a:rPr lang="en-GB" sz="4400" dirty="0">
                <a:solidFill>
                  <a:srgbClr val="FFC000"/>
                </a:solidFill>
                <a:latin typeface="+mj-lt"/>
              </a:rPr>
              <a:t>Criticisms of Berlin &amp; Kay (1969) </a:t>
            </a:r>
            <a:r>
              <a:rPr lang="en-GB" sz="4000" dirty="0">
                <a:solidFill>
                  <a:srgbClr val="FFC000"/>
                </a:solidFill>
                <a:latin typeface="+mj-lt"/>
              </a:rPr>
              <a:t>Continued.... </a:t>
            </a:r>
          </a:p>
          <a:p>
            <a:r>
              <a:rPr lang="en-GB" sz="3600" dirty="0">
                <a:solidFill>
                  <a:schemeClr val="bg1"/>
                </a:solidFill>
                <a:latin typeface="+mj-lt"/>
              </a:rPr>
              <a:t>   </a:t>
            </a:r>
          </a:p>
        </p:txBody>
      </p:sp>
      <p:sp>
        <p:nvSpPr>
          <p:cNvPr id="4" name="Rectangle 3">
            <a:extLst>
              <a:ext uri="{FF2B5EF4-FFF2-40B4-BE49-F238E27FC236}">
                <a16:creationId xmlns:a16="http://schemas.microsoft.com/office/drawing/2014/main" id="{0E9A7989-D1CA-4D52-A02B-ED20C1AB9A4D}"/>
              </a:ext>
            </a:extLst>
          </p:cNvPr>
          <p:cNvSpPr/>
          <p:nvPr/>
        </p:nvSpPr>
        <p:spPr>
          <a:xfrm>
            <a:off x="631137" y="1447564"/>
            <a:ext cx="6096000" cy="369332"/>
          </a:xfrm>
          <a:prstGeom prst="rect">
            <a:avLst/>
          </a:prstGeom>
        </p:spPr>
        <p:txBody>
          <a:bodyPr>
            <a:spAutoFit/>
          </a:bodyPr>
          <a:lstStyle/>
          <a:p>
            <a:endParaRPr lang="en-GB" dirty="0">
              <a:solidFill>
                <a:schemeClr val="bg1"/>
              </a:solidFill>
            </a:endParaRPr>
          </a:p>
        </p:txBody>
      </p:sp>
      <p:sp>
        <p:nvSpPr>
          <p:cNvPr id="2" name="TextBox 1">
            <a:extLst>
              <a:ext uri="{FF2B5EF4-FFF2-40B4-BE49-F238E27FC236}">
                <a16:creationId xmlns:a16="http://schemas.microsoft.com/office/drawing/2014/main" id="{D7376FFC-9545-488E-B408-FF1FF78CBEC6}"/>
              </a:ext>
            </a:extLst>
          </p:cNvPr>
          <p:cNvSpPr txBox="1"/>
          <p:nvPr/>
        </p:nvSpPr>
        <p:spPr>
          <a:xfrm>
            <a:off x="1071623" y="955993"/>
            <a:ext cx="6301050" cy="954107"/>
          </a:xfrm>
          <a:prstGeom prst="rect">
            <a:avLst/>
          </a:prstGeom>
          <a:noFill/>
        </p:spPr>
        <p:txBody>
          <a:bodyPr wrap="square" rtlCol="0">
            <a:spAutoFit/>
          </a:bodyPr>
          <a:lstStyle/>
          <a:p>
            <a:endParaRPr lang="en-GB" sz="2800" dirty="0">
              <a:solidFill>
                <a:schemeClr val="bg1"/>
              </a:solidFill>
            </a:endParaRPr>
          </a:p>
          <a:p>
            <a:endParaRPr lang="en-GB" sz="2800" dirty="0">
              <a:solidFill>
                <a:schemeClr val="bg1"/>
              </a:solidFill>
            </a:endParaRPr>
          </a:p>
        </p:txBody>
      </p:sp>
      <p:sp>
        <p:nvSpPr>
          <p:cNvPr id="9" name="TextBox 8">
            <a:extLst>
              <a:ext uri="{FF2B5EF4-FFF2-40B4-BE49-F238E27FC236}">
                <a16:creationId xmlns:a16="http://schemas.microsoft.com/office/drawing/2014/main" id="{F8731C10-4856-4EDD-A486-0065EB3AE142}"/>
              </a:ext>
            </a:extLst>
          </p:cNvPr>
          <p:cNvSpPr txBox="1"/>
          <p:nvPr/>
        </p:nvSpPr>
        <p:spPr>
          <a:xfrm>
            <a:off x="851380" y="2688351"/>
            <a:ext cx="6741536" cy="1815882"/>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Berlin &amp; Kay (1969) only considered written languages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endParaRPr lang="en-GB" sz="2800" dirty="0">
              <a:solidFill>
                <a:schemeClr val="bg1"/>
              </a:solidFill>
            </a:endParaRPr>
          </a:p>
        </p:txBody>
      </p:sp>
      <p:pic>
        <p:nvPicPr>
          <p:cNvPr id="3" name="Picture 2">
            <a:extLst>
              <a:ext uri="{FF2B5EF4-FFF2-40B4-BE49-F238E27FC236}">
                <a16:creationId xmlns:a16="http://schemas.microsoft.com/office/drawing/2014/main" id="{59637CCE-522E-4F84-93FC-9C5722E6A245}"/>
              </a:ext>
            </a:extLst>
          </p:cNvPr>
          <p:cNvPicPr>
            <a:picLocks noChangeAspect="1"/>
          </p:cNvPicPr>
          <p:nvPr/>
        </p:nvPicPr>
        <p:blipFill>
          <a:blip r:embed="rId4"/>
          <a:stretch>
            <a:fillRect/>
          </a:stretch>
        </p:blipFill>
        <p:spPr>
          <a:xfrm>
            <a:off x="7233814" y="2082017"/>
            <a:ext cx="3105083" cy="2217916"/>
          </a:xfrm>
          <a:prstGeom prst="rect">
            <a:avLst/>
          </a:prstGeom>
          <a:ln>
            <a:solidFill>
              <a:srgbClr val="FFC000"/>
            </a:solidFill>
          </a:ln>
        </p:spPr>
      </p:pic>
      <p:sp>
        <p:nvSpPr>
          <p:cNvPr id="5" name="TextBox 4">
            <a:extLst>
              <a:ext uri="{FF2B5EF4-FFF2-40B4-BE49-F238E27FC236}">
                <a16:creationId xmlns:a16="http://schemas.microsoft.com/office/drawing/2014/main" id="{1992B95F-2069-4713-9C1E-7362578C4EF8}"/>
              </a:ext>
            </a:extLst>
          </p:cNvPr>
          <p:cNvSpPr txBox="1"/>
          <p:nvPr/>
        </p:nvSpPr>
        <p:spPr>
          <a:xfrm>
            <a:off x="703774" y="4875949"/>
            <a:ext cx="10374351" cy="954107"/>
          </a:xfrm>
          <a:prstGeom prst="rect">
            <a:avLst/>
          </a:prstGeom>
          <a:noFill/>
        </p:spPr>
        <p:txBody>
          <a:bodyPr wrap="square" rtlCol="0">
            <a:spAutoFit/>
          </a:bodyPr>
          <a:lstStyle/>
          <a:p>
            <a:pPr marL="457200" lvl="0" indent="-457200">
              <a:buFont typeface="Arial" panose="020B0604020202020204" pitchFamily="34" charset="0"/>
              <a:buChar char="•"/>
            </a:pPr>
            <a:r>
              <a:rPr lang="en-GB" sz="2800" dirty="0">
                <a:solidFill>
                  <a:prstClr val="white"/>
                </a:solidFill>
              </a:rPr>
              <a:t>The possibility that the researchers “</a:t>
            </a:r>
            <a:r>
              <a:rPr lang="en-GB" sz="2800" i="1" dirty="0">
                <a:solidFill>
                  <a:prstClr val="white"/>
                </a:solidFill>
              </a:rPr>
              <a:t>imposed their own universalist assumptions on their data</a:t>
            </a:r>
            <a:r>
              <a:rPr lang="en-GB" sz="2800" dirty="0">
                <a:solidFill>
                  <a:prstClr val="white"/>
                </a:solidFill>
              </a:rPr>
              <a:t>”</a:t>
            </a:r>
            <a:r>
              <a:rPr lang="en-GB" sz="2000" dirty="0">
                <a:solidFill>
                  <a:prstClr val="white"/>
                </a:solidFill>
              </a:rPr>
              <a:t>	                                    (Cook et al. 2005: 9)*</a:t>
            </a:r>
            <a:endParaRPr lang="en-GB" sz="2800" dirty="0">
              <a:solidFill>
                <a:prstClr val="white"/>
              </a:solidFill>
            </a:endParaRPr>
          </a:p>
        </p:txBody>
      </p:sp>
    </p:spTree>
    <p:extLst>
      <p:ext uri="{BB962C8B-B14F-4D97-AF65-F5344CB8AC3E}">
        <p14:creationId xmlns:p14="http://schemas.microsoft.com/office/powerpoint/2010/main" val="67232120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1082543"/>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85924" y="0"/>
            <a:ext cx="12020152" cy="1938992"/>
          </a:xfrm>
          <a:prstGeom prst="rect">
            <a:avLst/>
          </a:prstGeom>
          <a:noFill/>
        </p:spPr>
        <p:txBody>
          <a:bodyPr wrap="square" rtlCol="0">
            <a:spAutoFit/>
          </a:bodyPr>
          <a:lstStyle/>
          <a:p>
            <a:r>
              <a:rPr lang="en-GB" sz="4800" dirty="0">
                <a:solidFill>
                  <a:srgbClr val="FFC000"/>
                </a:solidFill>
                <a:latin typeface="+mj-lt"/>
              </a:rPr>
              <a:t>The World Colour Survey: </a:t>
            </a:r>
            <a:r>
              <a:rPr lang="en-GB" sz="3600" dirty="0">
                <a:solidFill>
                  <a:srgbClr val="FFC000"/>
                </a:solidFill>
                <a:latin typeface="+mj-lt"/>
              </a:rPr>
              <a:t>Berlin &amp; Kay address key criticisms</a:t>
            </a:r>
            <a:endParaRPr lang="en-GB" sz="3600" dirty="0">
              <a:solidFill>
                <a:srgbClr val="FF0000"/>
              </a:solidFill>
              <a:latin typeface="+mj-lt"/>
            </a:endParaRPr>
          </a:p>
          <a:p>
            <a:r>
              <a:rPr lang="en-GB" sz="3600" dirty="0">
                <a:solidFill>
                  <a:srgbClr val="FFC000"/>
                </a:solidFill>
                <a:latin typeface="+mj-lt"/>
              </a:rPr>
              <a:t>   </a:t>
            </a:r>
          </a:p>
        </p:txBody>
      </p:sp>
      <p:sp>
        <p:nvSpPr>
          <p:cNvPr id="4" name="Rectangle 3">
            <a:extLst>
              <a:ext uri="{FF2B5EF4-FFF2-40B4-BE49-F238E27FC236}">
                <a16:creationId xmlns:a16="http://schemas.microsoft.com/office/drawing/2014/main" id="{0E9A7989-D1CA-4D52-A02B-ED20C1AB9A4D}"/>
              </a:ext>
            </a:extLst>
          </p:cNvPr>
          <p:cNvSpPr/>
          <p:nvPr/>
        </p:nvSpPr>
        <p:spPr>
          <a:xfrm>
            <a:off x="631137" y="1359881"/>
            <a:ext cx="6096000" cy="369332"/>
          </a:xfrm>
          <a:prstGeom prst="rect">
            <a:avLst/>
          </a:prstGeom>
        </p:spPr>
        <p:txBody>
          <a:bodyPr>
            <a:spAutoFit/>
          </a:bodyPr>
          <a:lstStyle/>
          <a:p>
            <a:endParaRPr lang="en-GB" dirty="0">
              <a:solidFill>
                <a:schemeClr val="bg1"/>
              </a:solidFill>
            </a:endParaRPr>
          </a:p>
        </p:txBody>
      </p:sp>
      <p:sp>
        <p:nvSpPr>
          <p:cNvPr id="5" name="TextBox 4">
            <a:extLst>
              <a:ext uri="{FF2B5EF4-FFF2-40B4-BE49-F238E27FC236}">
                <a16:creationId xmlns:a16="http://schemas.microsoft.com/office/drawing/2014/main" id="{389D73A8-1351-4806-896C-06A54FEB613F}"/>
              </a:ext>
            </a:extLst>
          </p:cNvPr>
          <p:cNvSpPr txBox="1"/>
          <p:nvPr/>
        </p:nvSpPr>
        <p:spPr>
          <a:xfrm>
            <a:off x="964506" y="2111706"/>
            <a:ext cx="5762632" cy="3108543"/>
          </a:xfrm>
          <a:prstGeom prst="rect">
            <a:avLst/>
          </a:prstGeom>
          <a:noFill/>
        </p:spPr>
        <p:txBody>
          <a:bodyPr wrap="square" rtlCol="0">
            <a:spAutoFit/>
          </a:bodyPr>
          <a:lstStyle/>
          <a:p>
            <a:pPr marL="457200" indent="-457200">
              <a:buFont typeface="Arial" panose="020B0604020202020204" pitchFamily="34" charset="0"/>
              <a:buChar char="•"/>
            </a:pPr>
            <a:r>
              <a:rPr lang="en-GB" sz="2800" dirty="0">
                <a:solidFill>
                  <a:schemeClr val="bg1"/>
                </a:solidFill>
              </a:rPr>
              <a:t>The World Colour Survey expands on Berlin &amp; Kay’s (1969) original work to include 110 languages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Attempts to address the criticisms made and establish a public data base for research</a:t>
            </a:r>
          </a:p>
        </p:txBody>
      </p:sp>
      <p:pic>
        <p:nvPicPr>
          <p:cNvPr id="9" name="Picture 8">
            <a:extLst>
              <a:ext uri="{FF2B5EF4-FFF2-40B4-BE49-F238E27FC236}">
                <a16:creationId xmlns:a16="http://schemas.microsoft.com/office/drawing/2014/main" id="{8D78B25C-410D-42F8-AEB9-F8E3005D4693}"/>
              </a:ext>
            </a:extLst>
          </p:cNvPr>
          <p:cNvPicPr>
            <a:picLocks noChangeAspect="1"/>
          </p:cNvPicPr>
          <p:nvPr/>
        </p:nvPicPr>
        <p:blipFill>
          <a:blip r:embed="rId4"/>
          <a:stretch>
            <a:fillRect/>
          </a:stretch>
        </p:blipFill>
        <p:spPr>
          <a:xfrm>
            <a:off x="8294132" y="1544547"/>
            <a:ext cx="3266731" cy="4227534"/>
          </a:xfrm>
          <a:prstGeom prst="rect">
            <a:avLst/>
          </a:prstGeom>
        </p:spPr>
      </p:pic>
    </p:spTree>
    <p:extLst>
      <p:ext uri="{BB962C8B-B14F-4D97-AF65-F5344CB8AC3E}">
        <p14:creationId xmlns:p14="http://schemas.microsoft.com/office/powerpoint/2010/main" val="2737097980"/>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0" y="365575"/>
            <a:ext cx="12324567"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337761" y="11632"/>
            <a:ext cx="12513943" cy="646331"/>
          </a:xfrm>
          <a:prstGeom prst="rect">
            <a:avLst/>
          </a:prstGeom>
          <a:noFill/>
        </p:spPr>
        <p:txBody>
          <a:bodyPr wrap="square" rtlCol="0">
            <a:spAutoFit/>
          </a:bodyPr>
          <a:lstStyle/>
          <a:p>
            <a:r>
              <a:rPr lang="en-GB" sz="3600" dirty="0">
                <a:solidFill>
                  <a:srgbClr val="FFC000"/>
                </a:solidFill>
                <a:latin typeface="+mj-lt"/>
              </a:rPr>
              <a:t>Kay &amp; Maffi (2013) Basic Colour Categories For 119 Languages </a:t>
            </a:r>
          </a:p>
        </p:txBody>
      </p:sp>
      <p:sp>
        <p:nvSpPr>
          <p:cNvPr id="9" name="Rectangle 8">
            <a:extLst>
              <a:ext uri="{FF2B5EF4-FFF2-40B4-BE49-F238E27FC236}">
                <a16:creationId xmlns:a16="http://schemas.microsoft.com/office/drawing/2014/main" id="{E0641C80-F6A9-41C3-BD49-45AD3F209C64}"/>
              </a:ext>
            </a:extLst>
          </p:cNvPr>
          <p:cNvSpPr/>
          <p:nvPr/>
        </p:nvSpPr>
        <p:spPr>
          <a:xfrm>
            <a:off x="9900863" y="6362743"/>
            <a:ext cx="1770580" cy="246221"/>
          </a:xfrm>
          <a:prstGeom prst="rect">
            <a:avLst/>
          </a:prstGeom>
        </p:spPr>
        <p:txBody>
          <a:bodyPr wrap="square">
            <a:spAutoFit/>
          </a:bodyPr>
          <a:lstStyle/>
          <a:p>
            <a:r>
              <a:rPr lang="en-GB" sz="500" dirty="0">
                <a:solidFill>
                  <a:schemeClr val="bg2">
                    <a:lumMod val="25000"/>
                  </a:schemeClr>
                </a:solidFill>
              </a:rPr>
              <a:t>https://www.theapricity.com/forum/showthread.php?103899-Margaret-Tudor-Scotland-s-forgotten-queen</a:t>
            </a:r>
          </a:p>
        </p:txBody>
      </p:sp>
      <p:sp>
        <p:nvSpPr>
          <p:cNvPr id="5" name="TextBox 4">
            <a:extLst>
              <a:ext uri="{FF2B5EF4-FFF2-40B4-BE49-F238E27FC236}">
                <a16:creationId xmlns:a16="http://schemas.microsoft.com/office/drawing/2014/main" id="{2A86CFF0-F62D-49B4-BAE7-00AE585F4914}"/>
              </a:ext>
            </a:extLst>
          </p:cNvPr>
          <p:cNvSpPr txBox="1"/>
          <p:nvPr/>
        </p:nvSpPr>
        <p:spPr>
          <a:xfrm>
            <a:off x="1728439" y="2185639"/>
            <a:ext cx="274434" cy="369332"/>
          </a:xfrm>
          <a:prstGeom prst="rect">
            <a:avLst/>
          </a:prstGeom>
          <a:noFill/>
        </p:spPr>
        <p:txBody>
          <a:bodyPr wrap="none" rtlCol="0">
            <a:spAutoFit/>
          </a:bodyPr>
          <a:lstStyle/>
          <a:p>
            <a:r>
              <a:rPr lang="en-GB" dirty="0"/>
              <a:t>s</a:t>
            </a:r>
          </a:p>
        </p:txBody>
      </p:sp>
      <p:pic>
        <p:nvPicPr>
          <p:cNvPr id="2" name="Picture 1">
            <a:extLst>
              <a:ext uri="{FF2B5EF4-FFF2-40B4-BE49-F238E27FC236}">
                <a16:creationId xmlns:a16="http://schemas.microsoft.com/office/drawing/2014/main" id="{FC3B49CE-7A52-4B2D-A4B0-447404C97F13}"/>
              </a:ext>
            </a:extLst>
          </p:cNvPr>
          <p:cNvPicPr>
            <a:picLocks noChangeAspect="1"/>
          </p:cNvPicPr>
          <p:nvPr/>
        </p:nvPicPr>
        <p:blipFill rotWithShape="1">
          <a:blip r:embed="rId4"/>
          <a:srcRect l="11198" t="33607" r="10103" b="9196"/>
          <a:stretch/>
        </p:blipFill>
        <p:spPr>
          <a:xfrm>
            <a:off x="287408" y="988699"/>
            <a:ext cx="11617183" cy="4749244"/>
          </a:xfrm>
          <a:prstGeom prst="rect">
            <a:avLst/>
          </a:prstGeom>
        </p:spPr>
      </p:pic>
      <p:pic>
        <p:nvPicPr>
          <p:cNvPr id="3" name="Picture 2">
            <a:extLst>
              <a:ext uri="{FF2B5EF4-FFF2-40B4-BE49-F238E27FC236}">
                <a16:creationId xmlns:a16="http://schemas.microsoft.com/office/drawing/2014/main" id="{B25C3073-63CC-463D-9FB6-72E242A5B950}"/>
              </a:ext>
            </a:extLst>
          </p:cNvPr>
          <p:cNvPicPr>
            <a:picLocks noChangeAspect="1"/>
          </p:cNvPicPr>
          <p:nvPr/>
        </p:nvPicPr>
        <p:blipFill>
          <a:blip r:embed="rId5"/>
          <a:stretch>
            <a:fillRect/>
          </a:stretch>
        </p:blipFill>
        <p:spPr>
          <a:xfrm>
            <a:off x="6796414" y="3804036"/>
            <a:ext cx="2103302" cy="1780186"/>
          </a:xfrm>
          <a:prstGeom prst="rect">
            <a:avLst/>
          </a:prstGeom>
          <a:ln>
            <a:solidFill>
              <a:schemeClr val="tx1"/>
            </a:solidFill>
          </a:ln>
        </p:spPr>
      </p:pic>
      <p:sp>
        <p:nvSpPr>
          <p:cNvPr id="4" name="TextBox 3">
            <a:extLst>
              <a:ext uri="{FF2B5EF4-FFF2-40B4-BE49-F238E27FC236}">
                <a16:creationId xmlns:a16="http://schemas.microsoft.com/office/drawing/2014/main" id="{F2FC8951-CE79-4954-A7E2-45334C9AEE4E}"/>
              </a:ext>
            </a:extLst>
          </p:cNvPr>
          <p:cNvSpPr txBox="1"/>
          <p:nvPr/>
        </p:nvSpPr>
        <p:spPr>
          <a:xfrm>
            <a:off x="7452273" y="4232464"/>
            <a:ext cx="1447443" cy="923330"/>
          </a:xfrm>
          <a:prstGeom prst="rect">
            <a:avLst/>
          </a:prstGeom>
          <a:noFill/>
        </p:spPr>
        <p:txBody>
          <a:bodyPr wrap="square" rtlCol="0">
            <a:spAutoFit/>
          </a:bodyPr>
          <a:lstStyle/>
          <a:p>
            <a:r>
              <a:rPr lang="en-GB" dirty="0"/>
              <a:t>No. of Basic Colour Categories</a:t>
            </a:r>
          </a:p>
        </p:txBody>
      </p:sp>
      <p:sp>
        <p:nvSpPr>
          <p:cNvPr id="6" name="Rectangle 5">
            <a:extLst>
              <a:ext uri="{FF2B5EF4-FFF2-40B4-BE49-F238E27FC236}">
                <a16:creationId xmlns:a16="http://schemas.microsoft.com/office/drawing/2014/main" id="{A33FBEB8-1B9A-43CE-9D52-D7492C14263E}"/>
              </a:ext>
            </a:extLst>
          </p:cNvPr>
          <p:cNvSpPr/>
          <p:nvPr/>
        </p:nvSpPr>
        <p:spPr>
          <a:xfrm>
            <a:off x="2655377" y="6012650"/>
            <a:ext cx="6881243" cy="523220"/>
          </a:xfrm>
          <a:prstGeom prst="rect">
            <a:avLst/>
          </a:prstGeom>
        </p:spPr>
        <p:txBody>
          <a:bodyPr wrap="none">
            <a:spAutoFit/>
          </a:bodyPr>
          <a:lstStyle/>
          <a:p>
            <a:r>
              <a:rPr lang="en-GB" sz="2800" dirty="0">
                <a:hlinkClick r:id="rId6"/>
              </a:rPr>
              <a:t>https://wals.info/feature/133A#2/49.4/142.2</a:t>
            </a:r>
            <a:r>
              <a:rPr lang="en-GB" sz="2800" dirty="0"/>
              <a:t> </a:t>
            </a:r>
          </a:p>
        </p:txBody>
      </p:sp>
    </p:spTree>
    <p:extLst>
      <p:ext uri="{BB962C8B-B14F-4D97-AF65-F5344CB8AC3E}">
        <p14:creationId xmlns:p14="http://schemas.microsoft.com/office/powerpoint/2010/main" val="2666913531"/>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363115" y="678725"/>
            <a:ext cx="12324567" cy="489372"/>
          </a:xfrm>
          <a:prstGeom prst="rect">
            <a:avLst/>
          </a:prstGeom>
        </p:spPr>
      </p:pic>
      <p:sp>
        <p:nvSpPr>
          <p:cNvPr id="9" name="Rectangle 8">
            <a:extLst>
              <a:ext uri="{FF2B5EF4-FFF2-40B4-BE49-F238E27FC236}">
                <a16:creationId xmlns:a16="http://schemas.microsoft.com/office/drawing/2014/main" id="{E0641C80-F6A9-41C3-BD49-45AD3F209C64}"/>
              </a:ext>
            </a:extLst>
          </p:cNvPr>
          <p:cNvSpPr/>
          <p:nvPr/>
        </p:nvSpPr>
        <p:spPr>
          <a:xfrm>
            <a:off x="9900863" y="6362743"/>
            <a:ext cx="1770580" cy="169277"/>
          </a:xfrm>
          <a:prstGeom prst="rect">
            <a:avLst/>
          </a:prstGeom>
        </p:spPr>
        <p:txBody>
          <a:bodyPr wrap="square">
            <a:spAutoFit/>
          </a:bodyPr>
          <a:lstStyle/>
          <a:p>
            <a:endParaRPr lang="en-GB" sz="500" dirty="0">
              <a:solidFill>
                <a:schemeClr val="bg2">
                  <a:lumMod val="25000"/>
                </a:schemeClr>
              </a:solidFill>
            </a:endParaRPr>
          </a:p>
        </p:txBody>
      </p:sp>
      <p:sp>
        <p:nvSpPr>
          <p:cNvPr id="5" name="TextBox 4">
            <a:extLst>
              <a:ext uri="{FF2B5EF4-FFF2-40B4-BE49-F238E27FC236}">
                <a16:creationId xmlns:a16="http://schemas.microsoft.com/office/drawing/2014/main" id="{2A86CFF0-F62D-49B4-BAE7-00AE585F4914}"/>
              </a:ext>
            </a:extLst>
          </p:cNvPr>
          <p:cNvSpPr txBox="1"/>
          <p:nvPr/>
        </p:nvSpPr>
        <p:spPr>
          <a:xfrm>
            <a:off x="1728439" y="2185639"/>
            <a:ext cx="274434" cy="369332"/>
          </a:xfrm>
          <a:prstGeom prst="rect">
            <a:avLst/>
          </a:prstGeom>
          <a:noFill/>
        </p:spPr>
        <p:txBody>
          <a:bodyPr wrap="none" rtlCol="0">
            <a:spAutoFit/>
          </a:bodyPr>
          <a:lstStyle/>
          <a:p>
            <a:r>
              <a:rPr lang="en-GB" dirty="0"/>
              <a:t>s</a:t>
            </a:r>
          </a:p>
        </p:txBody>
      </p:sp>
      <p:sp>
        <p:nvSpPr>
          <p:cNvPr id="4" name="TextBox 3">
            <a:extLst>
              <a:ext uri="{FF2B5EF4-FFF2-40B4-BE49-F238E27FC236}">
                <a16:creationId xmlns:a16="http://schemas.microsoft.com/office/drawing/2014/main" id="{F2FC8951-CE79-4954-A7E2-45334C9AEE4E}"/>
              </a:ext>
            </a:extLst>
          </p:cNvPr>
          <p:cNvSpPr txBox="1"/>
          <p:nvPr/>
        </p:nvSpPr>
        <p:spPr>
          <a:xfrm>
            <a:off x="7452273" y="4232464"/>
            <a:ext cx="1447443" cy="923330"/>
          </a:xfrm>
          <a:prstGeom prst="rect">
            <a:avLst/>
          </a:prstGeom>
          <a:noFill/>
        </p:spPr>
        <p:txBody>
          <a:bodyPr wrap="square" rtlCol="0">
            <a:spAutoFit/>
          </a:bodyPr>
          <a:lstStyle/>
          <a:p>
            <a:r>
              <a:rPr lang="en-GB" dirty="0"/>
              <a:t>No. of Basic Colour Categories</a:t>
            </a:r>
          </a:p>
        </p:txBody>
      </p:sp>
      <p:sp>
        <p:nvSpPr>
          <p:cNvPr id="15" name="TextBox 14">
            <a:extLst>
              <a:ext uri="{FF2B5EF4-FFF2-40B4-BE49-F238E27FC236}">
                <a16:creationId xmlns:a16="http://schemas.microsoft.com/office/drawing/2014/main" id="{8AD85007-8621-40A2-BA34-A8785F377C9C}"/>
              </a:ext>
            </a:extLst>
          </p:cNvPr>
          <p:cNvSpPr txBox="1"/>
          <p:nvPr/>
        </p:nvSpPr>
        <p:spPr>
          <a:xfrm>
            <a:off x="501041" y="153970"/>
            <a:ext cx="9517927" cy="769441"/>
          </a:xfrm>
          <a:prstGeom prst="rect">
            <a:avLst/>
          </a:prstGeom>
          <a:noFill/>
        </p:spPr>
        <p:txBody>
          <a:bodyPr wrap="none" rtlCol="0">
            <a:spAutoFit/>
          </a:bodyPr>
          <a:lstStyle/>
          <a:p>
            <a:r>
              <a:rPr lang="en-GB" sz="4400" dirty="0">
                <a:solidFill>
                  <a:srgbClr val="FFC000"/>
                </a:solidFill>
                <a:latin typeface="+mj-lt"/>
              </a:rPr>
              <a:t>Linguistic Relativity &amp; Research on Colour</a:t>
            </a:r>
          </a:p>
        </p:txBody>
      </p:sp>
      <p:sp>
        <p:nvSpPr>
          <p:cNvPr id="16" name="Rectangle 15">
            <a:extLst>
              <a:ext uri="{FF2B5EF4-FFF2-40B4-BE49-F238E27FC236}">
                <a16:creationId xmlns:a16="http://schemas.microsoft.com/office/drawing/2014/main" id="{86149912-394B-43AF-9329-8BD88AB1A4F5}"/>
              </a:ext>
            </a:extLst>
          </p:cNvPr>
          <p:cNvSpPr/>
          <p:nvPr/>
        </p:nvSpPr>
        <p:spPr>
          <a:xfrm>
            <a:off x="154607" y="1397316"/>
            <a:ext cx="9552255" cy="4832092"/>
          </a:xfrm>
          <a:prstGeom prst="rect">
            <a:avLst/>
          </a:prstGeom>
        </p:spPr>
        <p:txBody>
          <a:bodyPr wrap="square">
            <a:spAutoFit/>
          </a:bodyPr>
          <a:lstStyle/>
          <a:p>
            <a:pPr marL="457200" indent="-457200">
              <a:buFont typeface="Arial" panose="020B0604020202020204" pitchFamily="34" charset="0"/>
              <a:buChar char="•"/>
            </a:pPr>
            <a:r>
              <a:rPr lang="en-GB" sz="2800" dirty="0">
                <a:solidFill>
                  <a:schemeClr val="bg1"/>
                </a:solidFill>
              </a:rPr>
              <a:t>Berlin &amp; Kay’s (1969) work was a responses to the </a:t>
            </a:r>
            <a:r>
              <a:rPr lang="en-GB" sz="2800" dirty="0">
                <a:solidFill>
                  <a:srgbClr val="00B0F0"/>
                </a:solidFill>
              </a:rPr>
              <a:t>Linguistic Relativity Hypothesis</a:t>
            </a:r>
            <a:r>
              <a:rPr lang="en-GB" sz="2800" dirty="0">
                <a:solidFill>
                  <a:schemeClr val="bg1"/>
                </a:solidFill>
              </a:rPr>
              <a:t>, the idea that language shapes our thinking &amp; perception, influencing our views and understanding of the world </a:t>
            </a:r>
            <a:r>
              <a:rPr lang="en-GB" sz="2800" dirty="0">
                <a:solidFill>
                  <a:srgbClr val="00B0F0"/>
                </a:solidFill>
              </a:rPr>
              <a:t>(Linguistic Determinism)</a:t>
            </a:r>
          </a:p>
          <a:p>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effectLst>
                  <a:outerShdw blurRad="38100" dist="38100" dir="2700000" algn="tl">
                    <a:srgbClr val="000000">
                      <a:alpha val="43137"/>
                    </a:srgbClr>
                  </a:outerShdw>
                </a:effectLst>
              </a:rPr>
              <a:t>E.g. Scots have 421 word terms and expressions for snow (Rennie 2015.)*  The Linguistic Relativity Hypothesis would assume they have a more complex perception of snow compared with people in SE England, enabling them to see and ‘read’ features of snow others might miss, or be incapable of perceiving</a:t>
            </a:r>
            <a:endParaRPr lang="en-GB" sz="2400" dirty="0">
              <a:solidFill>
                <a:schemeClr val="bg1"/>
              </a:solidFill>
              <a:effectLst>
                <a:outerShdw blurRad="38100" dist="38100" dir="2700000" algn="tl">
                  <a:srgbClr val="000000">
                    <a:alpha val="43137"/>
                  </a:srgbClr>
                </a:outerShdw>
              </a:effectLst>
            </a:endParaRPr>
          </a:p>
        </p:txBody>
      </p:sp>
      <p:pic>
        <p:nvPicPr>
          <p:cNvPr id="2" name="Picture 1">
            <a:extLst>
              <a:ext uri="{FF2B5EF4-FFF2-40B4-BE49-F238E27FC236}">
                <a16:creationId xmlns:a16="http://schemas.microsoft.com/office/drawing/2014/main" id="{AF6CE418-17AA-4481-9D28-63DCCCB8776A}"/>
              </a:ext>
            </a:extLst>
          </p:cNvPr>
          <p:cNvPicPr>
            <a:picLocks noChangeAspect="1"/>
          </p:cNvPicPr>
          <p:nvPr/>
        </p:nvPicPr>
        <p:blipFill>
          <a:blip r:embed="rId4">
            <a:alphaModFix amt="35000"/>
          </a:blip>
          <a:stretch>
            <a:fillRect/>
          </a:stretch>
        </p:blipFill>
        <p:spPr>
          <a:xfrm>
            <a:off x="7452273" y="3399113"/>
            <a:ext cx="4509179" cy="2963630"/>
          </a:xfrm>
          <a:prstGeom prst="rect">
            <a:avLst/>
          </a:prstGeom>
        </p:spPr>
      </p:pic>
    </p:spTree>
    <p:extLst>
      <p:ext uri="{BB962C8B-B14F-4D97-AF65-F5344CB8AC3E}">
        <p14:creationId xmlns:p14="http://schemas.microsoft.com/office/powerpoint/2010/main" val="56627517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842"/>
            <a:ext cx="12324567" cy="489372"/>
          </a:xfrm>
          <a:prstGeom prst="rect">
            <a:avLst/>
          </a:prstGeom>
        </p:spPr>
      </p:pic>
      <p:sp>
        <p:nvSpPr>
          <p:cNvPr id="9" name="Rectangle 8">
            <a:extLst>
              <a:ext uri="{FF2B5EF4-FFF2-40B4-BE49-F238E27FC236}">
                <a16:creationId xmlns:a16="http://schemas.microsoft.com/office/drawing/2014/main" id="{E0641C80-F6A9-41C3-BD49-45AD3F209C64}"/>
              </a:ext>
            </a:extLst>
          </p:cNvPr>
          <p:cNvSpPr/>
          <p:nvPr/>
        </p:nvSpPr>
        <p:spPr>
          <a:xfrm>
            <a:off x="9900863" y="6362743"/>
            <a:ext cx="1770580" cy="169277"/>
          </a:xfrm>
          <a:prstGeom prst="rect">
            <a:avLst/>
          </a:prstGeom>
        </p:spPr>
        <p:txBody>
          <a:bodyPr wrap="square">
            <a:spAutoFit/>
          </a:bodyPr>
          <a:lstStyle/>
          <a:p>
            <a:endParaRPr lang="en-GB" sz="500" dirty="0">
              <a:solidFill>
                <a:schemeClr val="bg2">
                  <a:lumMod val="25000"/>
                </a:schemeClr>
              </a:solidFill>
            </a:endParaRPr>
          </a:p>
        </p:txBody>
      </p:sp>
      <p:sp>
        <p:nvSpPr>
          <p:cNvPr id="5" name="TextBox 4">
            <a:extLst>
              <a:ext uri="{FF2B5EF4-FFF2-40B4-BE49-F238E27FC236}">
                <a16:creationId xmlns:a16="http://schemas.microsoft.com/office/drawing/2014/main" id="{2A86CFF0-F62D-49B4-BAE7-00AE585F4914}"/>
              </a:ext>
            </a:extLst>
          </p:cNvPr>
          <p:cNvSpPr txBox="1"/>
          <p:nvPr/>
        </p:nvSpPr>
        <p:spPr>
          <a:xfrm>
            <a:off x="1728439" y="2185639"/>
            <a:ext cx="274434" cy="369332"/>
          </a:xfrm>
          <a:prstGeom prst="rect">
            <a:avLst/>
          </a:prstGeom>
          <a:noFill/>
        </p:spPr>
        <p:txBody>
          <a:bodyPr wrap="none" rtlCol="0">
            <a:spAutoFit/>
          </a:bodyPr>
          <a:lstStyle/>
          <a:p>
            <a:r>
              <a:rPr lang="en-GB" dirty="0"/>
              <a:t>s</a:t>
            </a:r>
          </a:p>
        </p:txBody>
      </p:sp>
      <p:sp>
        <p:nvSpPr>
          <p:cNvPr id="4" name="TextBox 3">
            <a:extLst>
              <a:ext uri="{FF2B5EF4-FFF2-40B4-BE49-F238E27FC236}">
                <a16:creationId xmlns:a16="http://schemas.microsoft.com/office/drawing/2014/main" id="{F2FC8951-CE79-4954-A7E2-45334C9AEE4E}"/>
              </a:ext>
            </a:extLst>
          </p:cNvPr>
          <p:cNvSpPr txBox="1"/>
          <p:nvPr/>
        </p:nvSpPr>
        <p:spPr>
          <a:xfrm>
            <a:off x="7452273" y="4232464"/>
            <a:ext cx="1447443" cy="923330"/>
          </a:xfrm>
          <a:prstGeom prst="rect">
            <a:avLst/>
          </a:prstGeom>
          <a:noFill/>
        </p:spPr>
        <p:txBody>
          <a:bodyPr wrap="square" rtlCol="0">
            <a:spAutoFit/>
          </a:bodyPr>
          <a:lstStyle/>
          <a:p>
            <a:r>
              <a:rPr lang="en-GB" dirty="0"/>
              <a:t>No. of Basic Colour Categories</a:t>
            </a:r>
          </a:p>
        </p:txBody>
      </p:sp>
      <p:sp>
        <p:nvSpPr>
          <p:cNvPr id="15" name="TextBox 14">
            <a:extLst>
              <a:ext uri="{FF2B5EF4-FFF2-40B4-BE49-F238E27FC236}">
                <a16:creationId xmlns:a16="http://schemas.microsoft.com/office/drawing/2014/main" id="{8AD85007-8621-40A2-BA34-A8785F377C9C}"/>
              </a:ext>
            </a:extLst>
          </p:cNvPr>
          <p:cNvSpPr txBox="1"/>
          <p:nvPr/>
        </p:nvSpPr>
        <p:spPr>
          <a:xfrm>
            <a:off x="501041" y="153970"/>
            <a:ext cx="11218777" cy="707886"/>
          </a:xfrm>
          <a:prstGeom prst="rect">
            <a:avLst/>
          </a:prstGeom>
          <a:noFill/>
        </p:spPr>
        <p:txBody>
          <a:bodyPr wrap="none" rtlCol="0">
            <a:spAutoFit/>
          </a:bodyPr>
          <a:lstStyle/>
          <a:p>
            <a:r>
              <a:rPr lang="en-US" sz="4000" dirty="0">
                <a:solidFill>
                  <a:srgbClr val="FFC000"/>
                </a:solidFill>
                <a:latin typeface="+mj-lt"/>
              </a:rPr>
              <a:t>The Sapir-Whorf Hypothesis &amp; Linguistic Determinism</a:t>
            </a:r>
            <a:endParaRPr lang="en-GB" sz="4000" dirty="0">
              <a:solidFill>
                <a:srgbClr val="FFC000"/>
              </a:solidFill>
              <a:latin typeface="+mj-lt"/>
            </a:endParaRPr>
          </a:p>
        </p:txBody>
      </p:sp>
      <p:sp>
        <p:nvSpPr>
          <p:cNvPr id="16" name="Rectangle 15">
            <a:extLst>
              <a:ext uri="{FF2B5EF4-FFF2-40B4-BE49-F238E27FC236}">
                <a16:creationId xmlns:a16="http://schemas.microsoft.com/office/drawing/2014/main" id="{86149912-394B-43AF-9329-8BD88AB1A4F5}"/>
              </a:ext>
            </a:extLst>
          </p:cNvPr>
          <p:cNvSpPr/>
          <p:nvPr/>
        </p:nvSpPr>
        <p:spPr>
          <a:xfrm>
            <a:off x="577631" y="1283404"/>
            <a:ext cx="11352911" cy="5262979"/>
          </a:xfrm>
          <a:prstGeom prst="rect">
            <a:avLst/>
          </a:prstGeom>
        </p:spPr>
        <p:txBody>
          <a:bodyPr wrap="square">
            <a:spAutoFit/>
          </a:bodyPr>
          <a:lstStyle/>
          <a:p>
            <a:endParaRPr lang="en-GB" sz="2800" dirty="0">
              <a:solidFill>
                <a:schemeClr val="bg1"/>
              </a:solidFill>
            </a:endParaRPr>
          </a:p>
          <a:p>
            <a:pPr marL="457200" indent="-457200">
              <a:buFont typeface="Arial" panose="020B0604020202020204" pitchFamily="34" charset="0"/>
              <a:buChar char="•"/>
            </a:pPr>
            <a:r>
              <a:rPr lang="en-US" sz="2800" dirty="0">
                <a:solidFill>
                  <a:srgbClr val="00B0F0"/>
                </a:solidFill>
              </a:rPr>
              <a:t>The Sapir-Whorf Hypothesis </a:t>
            </a:r>
            <a:r>
              <a:rPr lang="en-US" sz="2800" dirty="0">
                <a:solidFill>
                  <a:schemeClr val="bg1"/>
                </a:solidFill>
              </a:rPr>
              <a:t>emphasizes importance of language for understanding &amp; interacting with the world</a:t>
            </a:r>
          </a:p>
          <a:p>
            <a:pPr marL="457200" indent="-457200">
              <a:buFont typeface="Arial" panose="020B0604020202020204" pitchFamily="34" charset="0"/>
              <a:buChar char="•"/>
            </a:pPr>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Language terms are environmentally determined and influence our perceptions and thoughts concerning our surroundings*</a:t>
            </a:r>
          </a:p>
          <a:p>
            <a:endParaRPr lang="en-US" sz="2800" dirty="0">
              <a:solidFill>
                <a:schemeClr val="bg1"/>
              </a:solidFill>
            </a:endParaRPr>
          </a:p>
          <a:p>
            <a:pPr lvl="1"/>
            <a:r>
              <a:rPr lang="en-US" sz="2800" i="1" dirty="0">
                <a:solidFill>
                  <a:schemeClr val="bg1"/>
                </a:solidFill>
              </a:rPr>
              <a:t>“We cut nature up, organize it into concepts, and ascribe significances as we do, largely because we are parties to an agreement to organize it in this way—an agreement that holds throughout our speech community and is codified in the patterns of our language.”                   </a:t>
            </a:r>
            <a:r>
              <a:rPr lang="en-US" sz="2400" dirty="0">
                <a:solidFill>
                  <a:schemeClr val="bg1"/>
                </a:solidFill>
              </a:rPr>
              <a:t>(Whorf, 1940)*</a:t>
            </a:r>
          </a:p>
          <a:p>
            <a:endParaRPr lang="en-US" sz="2800" dirty="0">
              <a:solidFill>
                <a:schemeClr val="bg1"/>
              </a:solidFill>
            </a:endParaRPr>
          </a:p>
        </p:txBody>
      </p:sp>
    </p:spTree>
    <p:extLst>
      <p:ext uri="{BB962C8B-B14F-4D97-AF65-F5344CB8AC3E}">
        <p14:creationId xmlns:p14="http://schemas.microsoft.com/office/powerpoint/2010/main" val="248841718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842"/>
            <a:ext cx="12324567" cy="489372"/>
          </a:xfrm>
          <a:prstGeom prst="rect">
            <a:avLst/>
          </a:prstGeom>
        </p:spPr>
      </p:pic>
      <p:sp>
        <p:nvSpPr>
          <p:cNvPr id="9" name="Rectangle 8">
            <a:extLst>
              <a:ext uri="{FF2B5EF4-FFF2-40B4-BE49-F238E27FC236}">
                <a16:creationId xmlns:a16="http://schemas.microsoft.com/office/drawing/2014/main" id="{E0641C80-F6A9-41C3-BD49-45AD3F209C64}"/>
              </a:ext>
            </a:extLst>
          </p:cNvPr>
          <p:cNvSpPr/>
          <p:nvPr/>
        </p:nvSpPr>
        <p:spPr>
          <a:xfrm>
            <a:off x="9900863" y="6362743"/>
            <a:ext cx="1770580" cy="169277"/>
          </a:xfrm>
          <a:prstGeom prst="rect">
            <a:avLst/>
          </a:prstGeom>
        </p:spPr>
        <p:txBody>
          <a:bodyPr wrap="square">
            <a:spAutoFit/>
          </a:bodyPr>
          <a:lstStyle/>
          <a:p>
            <a:endParaRPr lang="en-GB" sz="500" dirty="0">
              <a:solidFill>
                <a:schemeClr val="bg2">
                  <a:lumMod val="25000"/>
                </a:schemeClr>
              </a:solidFill>
            </a:endParaRPr>
          </a:p>
        </p:txBody>
      </p:sp>
      <p:sp>
        <p:nvSpPr>
          <p:cNvPr id="5" name="TextBox 4">
            <a:extLst>
              <a:ext uri="{FF2B5EF4-FFF2-40B4-BE49-F238E27FC236}">
                <a16:creationId xmlns:a16="http://schemas.microsoft.com/office/drawing/2014/main" id="{2A86CFF0-F62D-49B4-BAE7-00AE585F4914}"/>
              </a:ext>
            </a:extLst>
          </p:cNvPr>
          <p:cNvSpPr txBox="1"/>
          <p:nvPr/>
        </p:nvSpPr>
        <p:spPr>
          <a:xfrm>
            <a:off x="1728439" y="2185639"/>
            <a:ext cx="274434" cy="369332"/>
          </a:xfrm>
          <a:prstGeom prst="rect">
            <a:avLst/>
          </a:prstGeom>
          <a:noFill/>
        </p:spPr>
        <p:txBody>
          <a:bodyPr wrap="none" rtlCol="0">
            <a:spAutoFit/>
          </a:bodyPr>
          <a:lstStyle/>
          <a:p>
            <a:r>
              <a:rPr lang="en-GB" dirty="0"/>
              <a:t>s</a:t>
            </a:r>
          </a:p>
        </p:txBody>
      </p:sp>
      <p:sp>
        <p:nvSpPr>
          <p:cNvPr id="4" name="TextBox 3">
            <a:extLst>
              <a:ext uri="{FF2B5EF4-FFF2-40B4-BE49-F238E27FC236}">
                <a16:creationId xmlns:a16="http://schemas.microsoft.com/office/drawing/2014/main" id="{F2FC8951-CE79-4954-A7E2-45334C9AEE4E}"/>
              </a:ext>
            </a:extLst>
          </p:cNvPr>
          <p:cNvSpPr txBox="1"/>
          <p:nvPr/>
        </p:nvSpPr>
        <p:spPr>
          <a:xfrm>
            <a:off x="7452273" y="4232464"/>
            <a:ext cx="1447443" cy="923330"/>
          </a:xfrm>
          <a:prstGeom prst="rect">
            <a:avLst/>
          </a:prstGeom>
          <a:noFill/>
        </p:spPr>
        <p:txBody>
          <a:bodyPr wrap="square" rtlCol="0">
            <a:spAutoFit/>
          </a:bodyPr>
          <a:lstStyle/>
          <a:p>
            <a:r>
              <a:rPr lang="en-GB" dirty="0"/>
              <a:t>No. of Basic Colour Categories</a:t>
            </a:r>
          </a:p>
        </p:txBody>
      </p:sp>
      <p:sp>
        <p:nvSpPr>
          <p:cNvPr id="15" name="TextBox 14">
            <a:extLst>
              <a:ext uri="{FF2B5EF4-FFF2-40B4-BE49-F238E27FC236}">
                <a16:creationId xmlns:a16="http://schemas.microsoft.com/office/drawing/2014/main" id="{8AD85007-8621-40A2-BA34-A8785F377C9C}"/>
              </a:ext>
            </a:extLst>
          </p:cNvPr>
          <p:cNvSpPr txBox="1"/>
          <p:nvPr/>
        </p:nvSpPr>
        <p:spPr>
          <a:xfrm>
            <a:off x="2002873" y="207968"/>
            <a:ext cx="8052974" cy="707886"/>
          </a:xfrm>
          <a:prstGeom prst="rect">
            <a:avLst/>
          </a:prstGeom>
          <a:noFill/>
        </p:spPr>
        <p:txBody>
          <a:bodyPr wrap="none" rtlCol="0">
            <a:spAutoFit/>
          </a:bodyPr>
          <a:lstStyle/>
          <a:p>
            <a:r>
              <a:rPr lang="en-US" sz="4000" dirty="0">
                <a:solidFill>
                  <a:srgbClr val="FFC000"/>
                </a:solidFill>
                <a:latin typeface="+mj-lt"/>
              </a:rPr>
              <a:t>Linguistic Determinism vs. Universality</a:t>
            </a:r>
            <a:endParaRPr lang="en-GB" sz="4000" dirty="0">
              <a:solidFill>
                <a:srgbClr val="FFC000"/>
              </a:solidFill>
              <a:latin typeface="+mj-lt"/>
            </a:endParaRPr>
          </a:p>
        </p:txBody>
      </p:sp>
      <p:sp>
        <p:nvSpPr>
          <p:cNvPr id="16" name="Rectangle 15">
            <a:extLst>
              <a:ext uri="{FF2B5EF4-FFF2-40B4-BE49-F238E27FC236}">
                <a16:creationId xmlns:a16="http://schemas.microsoft.com/office/drawing/2014/main" id="{86149912-394B-43AF-9329-8BD88AB1A4F5}"/>
              </a:ext>
            </a:extLst>
          </p:cNvPr>
          <p:cNvSpPr/>
          <p:nvPr/>
        </p:nvSpPr>
        <p:spPr>
          <a:xfrm>
            <a:off x="501041" y="1789086"/>
            <a:ext cx="11352911" cy="4832092"/>
          </a:xfrm>
          <a:prstGeom prst="rect">
            <a:avLst/>
          </a:prstGeom>
        </p:spPr>
        <p:txBody>
          <a:bodyPr wrap="square">
            <a:spAutoFit/>
          </a:bodyPr>
          <a:lstStyle/>
          <a:p>
            <a:endParaRPr lang="en-GB" sz="2800" dirty="0">
              <a:solidFill>
                <a:schemeClr val="bg1"/>
              </a:solidFill>
            </a:endParaRPr>
          </a:p>
          <a:p>
            <a:pPr marL="457200" indent="-457200">
              <a:buFont typeface="Arial" panose="020B0604020202020204" pitchFamily="34" charset="0"/>
              <a:buChar char="•"/>
            </a:pPr>
            <a:r>
              <a:rPr lang="en-US" sz="2800" dirty="0">
                <a:solidFill>
                  <a:schemeClr val="bg1"/>
                </a:solidFill>
              </a:rPr>
              <a:t>Like Chomsky, Berlin &amp; Kay (1969) disagreed with Linguistic Determinism</a:t>
            </a:r>
          </a:p>
          <a:p>
            <a:r>
              <a:rPr lang="en-US" sz="2800" dirty="0">
                <a:solidFill>
                  <a:schemeClr val="bg1"/>
                </a:solidFill>
              </a:rPr>
              <a:t> </a:t>
            </a:r>
          </a:p>
          <a:p>
            <a:pPr marL="457200" indent="-457200">
              <a:buFont typeface="Arial" panose="020B0604020202020204" pitchFamily="34" charset="0"/>
              <a:buChar char="•"/>
            </a:pPr>
            <a:r>
              <a:rPr lang="en-US" sz="2800" dirty="0">
                <a:solidFill>
                  <a:schemeClr val="bg1"/>
                </a:solidFill>
              </a:rPr>
              <a:t>Instead of language being influenced (or </a:t>
            </a:r>
            <a:r>
              <a:rPr lang="en-US" sz="2800" i="1" dirty="0">
                <a:solidFill>
                  <a:schemeClr val="bg1"/>
                </a:solidFill>
              </a:rPr>
              <a:t>determined</a:t>
            </a:r>
            <a:r>
              <a:rPr lang="en-US" sz="2800" dirty="0">
                <a:solidFill>
                  <a:schemeClr val="bg1"/>
                </a:solidFill>
              </a:rPr>
              <a:t>) by the </a:t>
            </a:r>
            <a:r>
              <a:rPr lang="en-US" sz="2800" dirty="0">
                <a:solidFill>
                  <a:srgbClr val="00B0F0"/>
                </a:solidFill>
              </a:rPr>
              <a:t>environment</a:t>
            </a:r>
            <a:r>
              <a:rPr lang="en-US" sz="2800" dirty="0">
                <a:solidFill>
                  <a:schemeClr val="bg1"/>
                </a:solidFill>
              </a:rPr>
              <a:t>, They argued language was more heavily influenced by </a:t>
            </a:r>
            <a:r>
              <a:rPr lang="en-US" sz="2800" dirty="0">
                <a:solidFill>
                  <a:srgbClr val="00B0F0"/>
                </a:solidFill>
              </a:rPr>
              <a:t>nature</a:t>
            </a:r>
            <a:r>
              <a:rPr lang="en-US" sz="2800" dirty="0">
                <a:solidFill>
                  <a:schemeClr val="bg1"/>
                </a:solidFill>
              </a:rPr>
              <a:t> (inherited influences)</a:t>
            </a:r>
          </a:p>
          <a:p>
            <a:endParaRPr lang="en-US" sz="2800" dirty="0">
              <a:solidFill>
                <a:schemeClr val="bg1"/>
              </a:solidFill>
            </a:endParaRPr>
          </a:p>
          <a:p>
            <a:pPr marL="457200" indent="-457200">
              <a:buFont typeface="Arial" panose="020B0604020202020204" pitchFamily="34" charset="0"/>
              <a:buChar char="•"/>
            </a:pPr>
            <a:r>
              <a:rPr lang="en-US" sz="2800" dirty="0">
                <a:solidFill>
                  <a:schemeClr val="bg1"/>
                </a:solidFill>
              </a:rPr>
              <a:t>Berlin &amp; Kay’s(1965) theory of the universality &amp; evolution of Basic Colour Terms was designed to find supporting evidence for this view</a:t>
            </a:r>
          </a:p>
          <a:p>
            <a:endParaRPr lang="en-US" sz="2800" dirty="0">
              <a:solidFill>
                <a:schemeClr val="bg1"/>
              </a:solidFill>
            </a:endParaRPr>
          </a:p>
          <a:p>
            <a:endParaRPr lang="en-US" sz="2800" dirty="0">
              <a:solidFill>
                <a:schemeClr val="bg1"/>
              </a:solidFill>
            </a:endParaRPr>
          </a:p>
        </p:txBody>
      </p:sp>
    </p:spTree>
    <p:extLst>
      <p:ext uri="{BB962C8B-B14F-4D97-AF65-F5344CB8AC3E}">
        <p14:creationId xmlns:p14="http://schemas.microsoft.com/office/powerpoint/2010/main" val="80708422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842"/>
            <a:ext cx="12324567" cy="489372"/>
          </a:xfrm>
          <a:prstGeom prst="rect">
            <a:avLst/>
          </a:prstGeom>
        </p:spPr>
      </p:pic>
      <p:sp>
        <p:nvSpPr>
          <p:cNvPr id="9" name="Rectangle 8">
            <a:extLst>
              <a:ext uri="{FF2B5EF4-FFF2-40B4-BE49-F238E27FC236}">
                <a16:creationId xmlns:a16="http://schemas.microsoft.com/office/drawing/2014/main" id="{E0641C80-F6A9-41C3-BD49-45AD3F209C64}"/>
              </a:ext>
            </a:extLst>
          </p:cNvPr>
          <p:cNvSpPr/>
          <p:nvPr/>
        </p:nvSpPr>
        <p:spPr>
          <a:xfrm>
            <a:off x="9900863" y="6362743"/>
            <a:ext cx="1770580" cy="169277"/>
          </a:xfrm>
          <a:prstGeom prst="rect">
            <a:avLst/>
          </a:prstGeom>
        </p:spPr>
        <p:txBody>
          <a:bodyPr wrap="square">
            <a:spAutoFit/>
          </a:bodyPr>
          <a:lstStyle/>
          <a:p>
            <a:endParaRPr lang="en-GB" sz="500" dirty="0">
              <a:solidFill>
                <a:schemeClr val="bg2">
                  <a:lumMod val="25000"/>
                </a:schemeClr>
              </a:solidFill>
            </a:endParaRPr>
          </a:p>
        </p:txBody>
      </p:sp>
      <p:sp>
        <p:nvSpPr>
          <p:cNvPr id="5" name="TextBox 4">
            <a:extLst>
              <a:ext uri="{FF2B5EF4-FFF2-40B4-BE49-F238E27FC236}">
                <a16:creationId xmlns:a16="http://schemas.microsoft.com/office/drawing/2014/main" id="{2A86CFF0-F62D-49B4-BAE7-00AE585F4914}"/>
              </a:ext>
            </a:extLst>
          </p:cNvPr>
          <p:cNvSpPr txBox="1"/>
          <p:nvPr/>
        </p:nvSpPr>
        <p:spPr>
          <a:xfrm>
            <a:off x="1728439" y="2185639"/>
            <a:ext cx="274434" cy="369332"/>
          </a:xfrm>
          <a:prstGeom prst="rect">
            <a:avLst/>
          </a:prstGeom>
          <a:noFill/>
        </p:spPr>
        <p:txBody>
          <a:bodyPr wrap="none" rtlCol="0">
            <a:spAutoFit/>
          </a:bodyPr>
          <a:lstStyle/>
          <a:p>
            <a:r>
              <a:rPr lang="en-GB" dirty="0"/>
              <a:t>s</a:t>
            </a:r>
          </a:p>
        </p:txBody>
      </p:sp>
      <p:sp>
        <p:nvSpPr>
          <p:cNvPr id="4" name="TextBox 3">
            <a:extLst>
              <a:ext uri="{FF2B5EF4-FFF2-40B4-BE49-F238E27FC236}">
                <a16:creationId xmlns:a16="http://schemas.microsoft.com/office/drawing/2014/main" id="{F2FC8951-CE79-4954-A7E2-45334C9AEE4E}"/>
              </a:ext>
            </a:extLst>
          </p:cNvPr>
          <p:cNvSpPr txBox="1"/>
          <p:nvPr/>
        </p:nvSpPr>
        <p:spPr>
          <a:xfrm>
            <a:off x="7452273" y="4232464"/>
            <a:ext cx="1447443" cy="923330"/>
          </a:xfrm>
          <a:prstGeom prst="rect">
            <a:avLst/>
          </a:prstGeom>
          <a:noFill/>
        </p:spPr>
        <p:txBody>
          <a:bodyPr wrap="square" rtlCol="0">
            <a:spAutoFit/>
          </a:bodyPr>
          <a:lstStyle/>
          <a:p>
            <a:r>
              <a:rPr lang="en-GB" dirty="0"/>
              <a:t>No. of Basic Colour Categories</a:t>
            </a:r>
          </a:p>
        </p:txBody>
      </p:sp>
      <p:sp>
        <p:nvSpPr>
          <p:cNvPr id="15" name="TextBox 14">
            <a:extLst>
              <a:ext uri="{FF2B5EF4-FFF2-40B4-BE49-F238E27FC236}">
                <a16:creationId xmlns:a16="http://schemas.microsoft.com/office/drawing/2014/main" id="{8AD85007-8621-40A2-BA34-A8785F377C9C}"/>
              </a:ext>
            </a:extLst>
          </p:cNvPr>
          <p:cNvSpPr txBox="1"/>
          <p:nvPr/>
        </p:nvSpPr>
        <p:spPr>
          <a:xfrm>
            <a:off x="1865656" y="153970"/>
            <a:ext cx="7420045" cy="707886"/>
          </a:xfrm>
          <a:prstGeom prst="rect">
            <a:avLst/>
          </a:prstGeom>
          <a:noFill/>
        </p:spPr>
        <p:txBody>
          <a:bodyPr wrap="none" rtlCol="0">
            <a:spAutoFit/>
          </a:bodyPr>
          <a:lstStyle/>
          <a:p>
            <a:r>
              <a:rPr lang="en-US" sz="4000" dirty="0">
                <a:solidFill>
                  <a:srgbClr val="FFC000"/>
                </a:solidFill>
                <a:latin typeface="+mj-lt"/>
              </a:rPr>
              <a:t>Colour &amp; Universality: Summing Up</a:t>
            </a:r>
            <a:endParaRPr lang="en-GB" sz="4000" dirty="0">
              <a:solidFill>
                <a:srgbClr val="FFC000"/>
              </a:solidFill>
              <a:latin typeface="+mj-lt"/>
            </a:endParaRPr>
          </a:p>
        </p:txBody>
      </p:sp>
      <p:sp>
        <p:nvSpPr>
          <p:cNvPr id="16" name="Rectangle 15">
            <a:extLst>
              <a:ext uri="{FF2B5EF4-FFF2-40B4-BE49-F238E27FC236}">
                <a16:creationId xmlns:a16="http://schemas.microsoft.com/office/drawing/2014/main" id="{86149912-394B-43AF-9329-8BD88AB1A4F5}"/>
              </a:ext>
            </a:extLst>
          </p:cNvPr>
          <p:cNvSpPr/>
          <p:nvPr/>
        </p:nvSpPr>
        <p:spPr>
          <a:xfrm>
            <a:off x="839089" y="1984917"/>
            <a:ext cx="10832354" cy="5262979"/>
          </a:xfrm>
          <a:prstGeom prst="rect">
            <a:avLst/>
          </a:prstGeom>
        </p:spPr>
        <p:txBody>
          <a:bodyPr wrap="square">
            <a:spAutoFit/>
          </a:bodyPr>
          <a:lstStyle/>
          <a:p>
            <a:pPr marL="457200" indent="-457200">
              <a:buFont typeface="Arial" panose="020B0604020202020204" pitchFamily="34" charset="0"/>
              <a:buChar char="•"/>
            </a:pPr>
            <a:r>
              <a:rPr lang="en-GB" sz="2800" dirty="0">
                <a:solidFill>
                  <a:schemeClr val="bg1"/>
                </a:solidFill>
              </a:rPr>
              <a:t>There are strong and weak versions of the Sapir-Whorf Hypothesis</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Research has found little support for the strong version</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Some evidence for a weak version can be demonstrated</a:t>
            </a:r>
          </a:p>
          <a:p>
            <a:pPr marL="457200" indent="-457200">
              <a:buFont typeface="Arial" panose="020B0604020202020204" pitchFamily="34" charset="0"/>
              <a:buChar char="•"/>
            </a:pPr>
            <a:endParaRPr lang="en-GB" sz="2800" dirty="0">
              <a:solidFill>
                <a:schemeClr val="bg1"/>
              </a:solidFill>
            </a:endParaRPr>
          </a:p>
          <a:p>
            <a:pPr marL="457200" indent="-457200">
              <a:buFont typeface="Arial" panose="020B0604020202020204" pitchFamily="34" charset="0"/>
              <a:buChar char="•"/>
            </a:pPr>
            <a:r>
              <a:rPr lang="en-GB" sz="2800" dirty="0">
                <a:solidFill>
                  <a:schemeClr val="bg1"/>
                </a:solidFill>
              </a:rPr>
              <a:t>Current research suggests perhaps a greater effect of cultural influence on colour classification than originally suggested by Berlin &amp; Kay (1965) and others (e.g. Rosch,1972)                   </a:t>
            </a:r>
            <a:r>
              <a:rPr lang="en-GB" sz="2400" dirty="0">
                <a:solidFill>
                  <a:schemeClr val="bg1"/>
                </a:solidFill>
              </a:rPr>
              <a:t>(Berry et al. 2004)</a:t>
            </a:r>
          </a:p>
          <a:p>
            <a:pPr marL="457200" indent="-457200">
              <a:buFont typeface="Arial" panose="020B0604020202020204" pitchFamily="34" charset="0"/>
              <a:buChar char="•"/>
            </a:pPr>
            <a:endParaRPr lang="en-GB" sz="2800" dirty="0">
              <a:solidFill>
                <a:schemeClr val="bg1"/>
              </a:solidFill>
            </a:endParaRPr>
          </a:p>
          <a:p>
            <a:endParaRPr lang="en-GB" sz="2800" dirty="0">
              <a:solidFill>
                <a:schemeClr val="bg1"/>
              </a:solidFill>
            </a:endParaRPr>
          </a:p>
          <a:p>
            <a:endParaRPr lang="en-US" sz="2800" dirty="0">
              <a:solidFill>
                <a:schemeClr val="bg1"/>
              </a:solidFill>
            </a:endParaRPr>
          </a:p>
        </p:txBody>
      </p:sp>
    </p:spTree>
    <p:extLst>
      <p:ext uri="{BB962C8B-B14F-4D97-AF65-F5344CB8AC3E}">
        <p14:creationId xmlns:p14="http://schemas.microsoft.com/office/powerpoint/2010/main" val="676887988"/>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249285" y="259747"/>
            <a:ext cx="11693430" cy="646331"/>
          </a:xfrm>
          <a:prstGeom prst="rect">
            <a:avLst/>
          </a:prstGeom>
          <a:noFill/>
        </p:spPr>
        <p:txBody>
          <a:bodyPr wrap="square" rtlCol="0">
            <a:spAutoFit/>
          </a:bodyPr>
          <a:lstStyle/>
          <a:p>
            <a:r>
              <a:rPr lang="en-US" sz="3600" dirty="0">
                <a:solidFill>
                  <a:srgbClr val="FFC000"/>
                </a:solidFill>
                <a:latin typeface="+mj-lt"/>
              </a:rPr>
              <a:t>“The surprising pattern behind color names around the world”</a:t>
            </a:r>
            <a:endParaRPr lang="en-GB" sz="3600" dirty="0">
              <a:solidFill>
                <a:srgbClr val="FFC000"/>
              </a:solidFill>
              <a:latin typeface="+mj-lt"/>
            </a:endParaRPr>
          </a:p>
        </p:txBody>
      </p:sp>
      <p:sp>
        <p:nvSpPr>
          <p:cNvPr id="4" name="Rectangle 3">
            <a:extLst>
              <a:ext uri="{FF2B5EF4-FFF2-40B4-BE49-F238E27FC236}">
                <a16:creationId xmlns:a16="http://schemas.microsoft.com/office/drawing/2014/main" id="{0E9A7989-D1CA-4D52-A02B-ED20C1AB9A4D}"/>
              </a:ext>
            </a:extLst>
          </p:cNvPr>
          <p:cNvSpPr/>
          <p:nvPr/>
        </p:nvSpPr>
        <p:spPr>
          <a:xfrm>
            <a:off x="631137" y="1359881"/>
            <a:ext cx="6096000" cy="369332"/>
          </a:xfrm>
          <a:prstGeom prst="rect">
            <a:avLst/>
          </a:prstGeom>
        </p:spPr>
        <p:txBody>
          <a:bodyPr>
            <a:spAutoFit/>
          </a:bodyPr>
          <a:lstStyle/>
          <a:p>
            <a:endParaRPr lang="en-GB" dirty="0">
              <a:solidFill>
                <a:schemeClr val="bg1"/>
              </a:solidFill>
            </a:endParaRPr>
          </a:p>
        </p:txBody>
      </p:sp>
      <p:sp>
        <p:nvSpPr>
          <p:cNvPr id="2" name="Rectangle 1">
            <a:extLst>
              <a:ext uri="{FF2B5EF4-FFF2-40B4-BE49-F238E27FC236}">
                <a16:creationId xmlns:a16="http://schemas.microsoft.com/office/drawing/2014/main" id="{8A4DBF50-F407-4D89-9EBF-7EBFA43839CB}"/>
              </a:ext>
            </a:extLst>
          </p:cNvPr>
          <p:cNvSpPr/>
          <p:nvPr/>
        </p:nvSpPr>
        <p:spPr>
          <a:xfrm>
            <a:off x="931573" y="3199729"/>
            <a:ext cx="9987991" cy="646331"/>
          </a:xfrm>
          <a:prstGeom prst="rect">
            <a:avLst/>
          </a:prstGeom>
        </p:spPr>
        <p:txBody>
          <a:bodyPr wrap="none">
            <a:spAutoFit/>
          </a:bodyPr>
          <a:lstStyle/>
          <a:p>
            <a:r>
              <a:rPr lang="en-GB" sz="3600" dirty="0">
                <a:solidFill>
                  <a:schemeClr val="bg1"/>
                </a:solidFill>
                <a:hlinkClick r:id="rId4"/>
              </a:rPr>
              <a:t>https://www.youtube.com/watch?v=gMqZR3pqMjg</a:t>
            </a:r>
            <a:r>
              <a:rPr lang="en-GB" sz="3600" dirty="0">
                <a:solidFill>
                  <a:schemeClr val="bg1"/>
                </a:solidFill>
              </a:rPr>
              <a:t> </a:t>
            </a:r>
          </a:p>
        </p:txBody>
      </p:sp>
    </p:spTree>
    <p:extLst>
      <p:ext uri="{BB962C8B-B14F-4D97-AF65-F5344CB8AC3E}">
        <p14:creationId xmlns:p14="http://schemas.microsoft.com/office/powerpoint/2010/main" val="2601512809"/>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726711"/>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249285" y="259747"/>
            <a:ext cx="11693430" cy="646331"/>
          </a:xfrm>
          <a:prstGeom prst="rect">
            <a:avLst/>
          </a:prstGeom>
          <a:noFill/>
        </p:spPr>
        <p:txBody>
          <a:bodyPr wrap="square" rtlCol="0">
            <a:spAutoFit/>
          </a:bodyPr>
          <a:lstStyle/>
          <a:p>
            <a:r>
              <a:rPr lang="en-US" sz="3600" dirty="0">
                <a:solidFill>
                  <a:srgbClr val="FFC000"/>
                </a:solidFill>
                <a:latin typeface="+mj-lt"/>
              </a:rPr>
              <a:t>           “How Language Changes The Way We See Color ”</a:t>
            </a:r>
            <a:endParaRPr lang="en-GB" sz="3600" dirty="0">
              <a:solidFill>
                <a:srgbClr val="FFC000"/>
              </a:solidFill>
              <a:latin typeface="+mj-lt"/>
            </a:endParaRPr>
          </a:p>
        </p:txBody>
      </p:sp>
      <p:sp>
        <p:nvSpPr>
          <p:cNvPr id="4" name="Rectangle 3">
            <a:extLst>
              <a:ext uri="{FF2B5EF4-FFF2-40B4-BE49-F238E27FC236}">
                <a16:creationId xmlns:a16="http://schemas.microsoft.com/office/drawing/2014/main" id="{0E9A7989-D1CA-4D52-A02B-ED20C1AB9A4D}"/>
              </a:ext>
            </a:extLst>
          </p:cNvPr>
          <p:cNvSpPr/>
          <p:nvPr/>
        </p:nvSpPr>
        <p:spPr>
          <a:xfrm>
            <a:off x="631137" y="1359881"/>
            <a:ext cx="6096000" cy="369332"/>
          </a:xfrm>
          <a:prstGeom prst="rect">
            <a:avLst/>
          </a:prstGeom>
        </p:spPr>
        <p:txBody>
          <a:bodyPr>
            <a:spAutoFit/>
          </a:bodyPr>
          <a:lstStyle/>
          <a:p>
            <a:endParaRPr lang="en-GB" dirty="0">
              <a:solidFill>
                <a:schemeClr val="bg1"/>
              </a:solidFill>
            </a:endParaRPr>
          </a:p>
        </p:txBody>
      </p:sp>
      <p:sp>
        <p:nvSpPr>
          <p:cNvPr id="3" name="Rectangle 2">
            <a:extLst>
              <a:ext uri="{FF2B5EF4-FFF2-40B4-BE49-F238E27FC236}">
                <a16:creationId xmlns:a16="http://schemas.microsoft.com/office/drawing/2014/main" id="{53818BB9-00BD-433C-AD43-70F12D8FA520}"/>
              </a:ext>
            </a:extLst>
          </p:cNvPr>
          <p:cNvSpPr/>
          <p:nvPr/>
        </p:nvSpPr>
        <p:spPr>
          <a:xfrm>
            <a:off x="1087690" y="3025362"/>
            <a:ext cx="9831217" cy="646331"/>
          </a:xfrm>
          <a:prstGeom prst="rect">
            <a:avLst/>
          </a:prstGeom>
        </p:spPr>
        <p:txBody>
          <a:bodyPr wrap="none">
            <a:spAutoFit/>
          </a:bodyPr>
          <a:lstStyle/>
          <a:p>
            <a:r>
              <a:rPr lang="en-GB" sz="3600" dirty="0">
                <a:solidFill>
                  <a:schemeClr val="bg1"/>
                </a:solidFill>
                <a:hlinkClick r:id="rId4"/>
              </a:rPr>
              <a:t>https://www.youtube.com/watch?v=mgxyfqHRPoE</a:t>
            </a:r>
            <a:r>
              <a:rPr lang="en-GB" sz="3600" dirty="0">
                <a:solidFill>
                  <a:schemeClr val="bg1"/>
                </a:solidFill>
              </a:rPr>
              <a:t> </a:t>
            </a:r>
          </a:p>
        </p:txBody>
      </p:sp>
      <p:sp>
        <p:nvSpPr>
          <p:cNvPr id="2" name="TextBox 1">
            <a:extLst>
              <a:ext uri="{FF2B5EF4-FFF2-40B4-BE49-F238E27FC236}">
                <a16:creationId xmlns:a16="http://schemas.microsoft.com/office/drawing/2014/main" id="{7F0D24B6-54E4-4DB2-AC0B-04C9FCB1BEB6}"/>
              </a:ext>
            </a:extLst>
          </p:cNvPr>
          <p:cNvSpPr txBox="1"/>
          <p:nvPr/>
        </p:nvSpPr>
        <p:spPr>
          <a:xfrm>
            <a:off x="1087690" y="2115677"/>
            <a:ext cx="2040110" cy="523220"/>
          </a:xfrm>
          <a:prstGeom prst="rect">
            <a:avLst/>
          </a:prstGeom>
          <a:noFill/>
        </p:spPr>
        <p:txBody>
          <a:bodyPr wrap="none" rtlCol="0">
            <a:spAutoFit/>
          </a:bodyPr>
          <a:lstStyle/>
          <a:p>
            <a:r>
              <a:rPr lang="en-GB" sz="2800" dirty="0">
                <a:solidFill>
                  <a:schemeClr val="bg1"/>
                </a:solidFill>
              </a:rPr>
              <a:t>Evans (2017)</a:t>
            </a:r>
          </a:p>
        </p:txBody>
      </p:sp>
    </p:spTree>
    <p:extLst>
      <p:ext uri="{BB962C8B-B14F-4D97-AF65-F5344CB8AC3E}">
        <p14:creationId xmlns:p14="http://schemas.microsoft.com/office/powerpoint/2010/main" val="388281383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68609537-445D-4413-8D3D-54E04830F965}"/>
              </a:ext>
            </a:extLst>
          </p:cNvPr>
          <p:cNvPicPr>
            <a:picLocks noChangeAspect="1"/>
          </p:cNvPicPr>
          <p:nvPr/>
        </p:nvPicPr>
        <p:blipFill>
          <a:blip r:embed="rId3"/>
          <a:stretch>
            <a:fillRect/>
          </a:stretch>
        </p:blipFill>
        <p:spPr>
          <a:xfrm>
            <a:off x="-132567" y="942155"/>
            <a:ext cx="12457134" cy="489372"/>
          </a:xfrm>
          <a:prstGeom prst="rect">
            <a:avLst/>
          </a:prstGeom>
        </p:spPr>
      </p:pic>
      <p:sp>
        <p:nvSpPr>
          <p:cNvPr id="8" name="TextBox 7">
            <a:extLst>
              <a:ext uri="{FF2B5EF4-FFF2-40B4-BE49-F238E27FC236}">
                <a16:creationId xmlns:a16="http://schemas.microsoft.com/office/drawing/2014/main" id="{90502173-4B30-4E41-AA0C-9B002060D874}"/>
              </a:ext>
            </a:extLst>
          </p:cNvPr>
          <p:cNvSpPr txBox="1"/>
          <p:nvPr/>
        </p:nvSpPr>
        <p:spPr>
          <a:xfrm>
            <a:off x="102699" y="263511"/>
            <a:ext cx="1926489" cy="923330"/>
          </a:xfrm>
          <a:prstGeom prst="rect">
            <a:avLst/>
          </a:prstGeom>
          <a:noFill/>
        </p:spPr>
        <p:txBody>
          <a:bodyPr wrap="none" rtlCol="0">
            <a:spAutoFit/>
          </a:bodyPr>
          <a:lstStyle/>
          <a:p>
            <a:r>
              <a:rPr lang="en-GB" sz="2800" dirty="0">
                <a:solidFill>
                  <a:srgbClr val="FFC000"/>
                </a:solidFill>
                <a:latin typeface="+mj-lt"/>
              </a:rPr>
              <a:t>References</a:t>
            </a:r>
            <a:r>
              <a:rPr lang="en-GB" sz="5400" dirty="0">
                <a:solidFill>
                  <a:srgbClr val="FFC000"/>
                </a:solidFill>
                <a:latin typeface="+mj-lt"/>
              </a:rPr>
              <a:t> </a:t>
            </a:r>
          </a:p>
        </p:txBody>
      </p:sp>
      <p:sp>
        <p:nvSpPr>
          <p:cNvPr id="3" name="TextBox 2">
            <a:extLst>
              <a:ext uri="{FF2B5EF4-FFF2-40B4-BE49-F238E27FC236}">
                <a16:creationId xmlns:a16="http://schemas.microsoft.com/office/drawing/2014/main" id="{EC7ABF52-AAAE-4FAF-AA39-638E2E694384}"/>
              </a:ext>
            </a:extLst>
          </p:cNvPr>
          <p:cNvSpPr txBox="1"/>
          <p:nvPr/>
        </p:nvSpPr>
        <p:spPr>
          <a:xfrm>
            <a:off x="102699" y="1623319"/>
            <a:ext cx="11630346" cy="5262979"/>
          </a:xfrm>
          <a:prstGeom prst="rect">
            <a:avLst/>
          </a:prstGeom>
          <a:noFill/>
        </p:spPr>
        <p:txBody>
          <a:bodyPr wrap="square" rtlCol="0">
            <a:spAutoFit/>
          </a:bodyPr>
          <a:lstStyle/>
          <a:p>
            <a:r>
              <a:rPr lang="en-US" sz="1200" dirty="0">
                <a:solidFill>
                  <a:schemeClr val="bg1"/>
                </a:solidFill>
                <a:latin typeface="+mj-lt"/>
              </a:rPr>
              <a:t>Berlin, B. &amp; Kay, P. (1969). </a:t>
            </a:r>
            <a:r>
              <a:rPr lang="en-US" sz="1200" i="1" dirty="0">
                <a:solidFill>
                  <a:schemeClr val="bg1"/>
                </a:solidFill>
                <a:latin typeface="+mj-lt"/>
              </a:rPr>
              <a:t>Basic Color Terms: their Universality and Evolution</a:t>
            </a:r>
            <a:r>
              <a:rPr lang="en-US" sz="1200" dirty="0">
                <a:solidFill>
                  <a:schemeClr val="bg1"/>
                </a:solidFill>
                <a:latin typeface="+mj-lt"/>
              </a:rPr>
              <a:t>. United States: University of California Press.</a:t>
            </a:r>
          </a:p>
          <a:p>
            <a:r>
              <a:rPr lang="en-US" sz="1200" dirty="0">
                <a:solidFill>
                  <a:schemeClr val="bg1"/>
                </a:solidFill>
                <a:latin typeface="+mj-lt"/>
              </a:rPr>
              <a:t>Available at: </a:t>
            </a:r>
            <a:r>
              <a:rPr lang="en-US" sz="1200" dirty="0">
                <a:solidFill>
                  <a:schemeClr val="bg1"/>
                </a:solidFill>
                <a:latin typeface="+mj-lt"/>
                <a:hlinkClick r:id="rId4"/>
              </a:rPr>
              <a:t>https://books.google.nl/books?id=sGDxruwl9OkC&amp;printsec=frontcover&amp;dq=Basic+color+terms:+their+universality+and+evolution+KP+Berlin+%D0%92+-+1969&amp;hl=en&amp;newbks=1&amp;newbks_redir=0&amp;sa=X&amp;redir_esc=y#v=onepage&amp;q&amp;f=false</a:t>
            </a:r>
            <a:r>
              <a:rPr lang="en-US" sz="1200" dirty="0">
                <a:solidFill>
                  <a:schemeClr val="bg1"/>
                </a:solidFill>
                <a:latin typeface="+mj-lt"/>
              </a:rPr>
              <a:t> </a:t>
            </a:r>
          </a:p>
          <a:p>
            <a:r>
              <a:rPr lang="en-US" sz="1200" dirty="0">
                <a:solidFill>
                  <a:schemeClr val="bg1"/>
                </a:solidFill>
                <a:latin typeface="+mj-lt"/>
              </a:rPr>
              <a:t>[Accessed: 25</a:t>
            </a:r>
            <a:r>
              <a:rPr lang="en-US" sz="1200" baseline="30000" dirty="0">
                <a:solidFill>
                  <a:schemeClr val="bg1"/>
                </a:solidFill>
                <a:latin typeface="+mj-lt"/>
              </a:rPr>
              <a:t>th</a:t>
            </a:r>
            <a:r>
              <a:rPr lang="en-US" sz="1200" dirty="0">
                <a:solidFill>
                  <a:schemeClr val="bg1"/>
                </a:solidFill>
                <a:latin typeface="+mj-lt"/>
              </a:rPr>
              <a:t> January 2020]</a:t>
            </a:r>
          </a:p>
          <a:p>
            <a:endParaRPr lang="en-US" sz="1200" dirty="0">
              <a:solidFill>
                <a:schemeClr val="bg1"/>
              </a:solidFill>
              <a:latin typeface="+mj-lt"/>
            </a:endParaRPr>
          </a:p>
          <a:p>
            <a:endParaRPr lang="en-US" sz="1200" dirty="0">
              <a:solidFill>
                <a:schemeClr val="bg1"/>
              </a:solidFill>
              <a:latin typeface="+mj-lt"/>
            </a:endParaRPr>
          </a:p>
          <a:p>
            <a:r>
              <a:rPr lang="en-US" sz="1200" dirty="0">
                <a:solidFill>
                  <a:schemeClr val="bg1"/>
                </a:solidFill>
                <a:latin typeface="+mj-lt"/>
              </a:rPr>
              <a:t>Evans, G. (2017). </a:t>
            </a:r>
            <a:r>
              <a:rPr lang="en-US" sz="1200" i="1" dirty="0">
                <a:solidFill>
                  <a:schemeClr val="bg1"/>
                </a:solidFill>
                <a:latin typeface="+mj-lt"/>
              </a:rPr>
              <a:t>The Story of Colour: An Exploration of the Hidden Messages of the Spectrum</a:t>
            </a:r>
            <a:r>
              <a:rPr lang="en-US" sz="1200" dirty="0">
                <a:solidFill>
                  <a:schemeClr val="bg1"/>
                </a:solidFill>
                <a:latin typeface="+mj-lt"/>
              </a:rPr>
              <a:t>. London: Michael O’Mara Books Ltd. </a:t>
            </a:r>
          </a:p>
          <a:p>
            <a:endParaRPr lang="en-US" sz="1200" dirty="0">
              <a:solidFill>
                <a:schemeClr val="bg1"/>
              </a:solidFill>
              <a:latin typeface="+mj-lt"/>
            </a:endParaRPr>
          </a:p>
          <a:p>
            <a:r>
              <a:rPr lang="en-US" sz="1200" dirty="0">
                <a:solidFill>
                  <a:schemeClr val="bg1"/>
                </a:solidFill>
                <a:latin typeface="+mj-lt"/>
              </a:rPr>
              <a:t>Gladstone, W. (1858). </a:t>
            </a:r>
            <a:r>
              <a:rPr lang="en-US" sz="1200" i="1" dirty="0">
                <a:solidFill>
                  <a:schemeClr val="bg1"/>
                </a:solidFill>
                <a:latin typeface="+mj-lt"/>
              </a:rPr>
              <a:t>Studies on Homer and the Homeric age</a:t>
            </a:r>
            <a:r>
              <a:rPr lang="en-US" sz="1200" dirty="0">
                <a:solidFill>
                  <a:schemeClr val="bg1"/>
                </a:solidFill>
                <a:latin typeface="+mj-lt"/>
              </a:rPr>
              <a:t>. Oxford: Oxford University Press.</a:t>
            </a:r>
            <a:endParaRPr lang="en-GB" sz="1200" dirty="0">
              <a:solidFill>
                <a:schemeClr val="bg1"/>
              </a:solidFill>
              <a:latin typeface="+mj-lt"/>
            </a:endParaRPr>
          </a:p>
          <a:p>
            <a:r>
              <a:rPr lang="en-GB" sz="1200" dirty="0">
                <a:solidFill>
                  <a:schemeClr val="bg1"/>
                </a:solidFill>
                <a:latin typeface="+mj-lt"/>
              </a:rPr>
              <a:t>Available at: </a:t>
            </a:r>
            <a:r>
              <a:rPr lang="en-GB" sz="1200" dirty="0">
                <a:solidFill>
                  <a:schemeClr val="bg1"/>
                </a:solidFill>
                <a:latin typeface="+mj-lt"/>
                <a:hlinkClick r:id="rId5"/>
              </a:rPr>
              <a:t>https:// books.google.co.uk/books?id=6UgVAAAAQAAJ&amp;printsec=frontcover&amp;source=gbs_ge_summary_r&amp;cad=0#v=onepage&amp;q&amp;f=false</a:t>
            </a:r>
            <a:r>
              <a:rPr lang="en-GB" sz="1200" dirty="0">
                <a:solidFill>
                  <a:schemeClr val="bg1"/>
                </a:solidFill>
                <a:latin typeface="+mj-lt"/>
              </a:rPr>
              <a:t> </a:t>
            </a:r>
          </a:p>
          <a:p>
            <a:r>
              <a:rPr lang="en-GB" sz="1200" dirty="0">
                <a:solidFill>
                  <a:schemeClr val="bg1"/>
                </a:solidFill>
                <a:latin typeface="+mj-lt"/>
              </a:rPr>
              <a:t>[Accessed: 15</a:t>
            </a:r>
            <a:r>
              <a:rPr lang="en-GB" sz="1200" baseline="30000" dirty="0">
                <a:solidFill>
                  <a:schemeClr val="bg1"/>
                </a:solidFill>
                <a:latin typeface="+mj-lt"/>
              </a:rPr>
              <a:t>th</a:t>
            </a:r>
            <a:r>
              <a:rPr lang="en-GB" sz="1200" dirty="0">
                <a:solidFill>
                  <a:schemeClr val="bg1"/>
                </a:solidFill>
                <a:latin typeface="+mj-lt"/>
              </a:rPr>
              <a:t> November 2019]</a:t>
            </a:r>
          </a:p>
          <a:p>
            <a:endParaRPr lang="en-GB" sz="1200" dirty="0">
              <a:solidFill>
                <a:schemeClr val="bg1"/>
              </a:solidFill>
              <a:latin typeface="+mj-lt"/>
            </a:endParaRPr>
          </a:p>
          <a:p>
            <a:r>
              <a:rPr lang="en-US" sz="1200" dirty="0">
                <a:solidFill>
                  <a:schemeClr val="bg1"/>
                </a:solidFill>
                <a:latin typeface="+mj-lt"/>
              </a:rPr>
              <a:t>Hemming, J. (2017). Pale horses and green dawns. Elusive colour terms in early Welsh heroic poetry. </a:t>
            </a:r>
            <a:r>
              <a:rPr lang="en-US" sz="1200" i="1" dirty="0">
                <a:solidFill>
                  <a:schemeClr val="bg1"/>
                </a:solidFill>
                <a:latin typeface="+mj-lt"/>
              </a:rPr>
              <a:t>North American Journal of Celtic Studies</a:t>
            </a:r>
            <a:r>
              <a:rPr lang="en-US" sz="1200" dirty="0">
                <a:solidFill>
                  <a:schemeClr val="bg1"/>
                </a:solidFill>
                <a:latin typeface="+mj-lt"/>
              </a:rPr>
              <a:t>. 1 (2): 189-223.</a:t>
            </a:r>
          </a:p>
          <a:p>
            <a:r>
              <a:rPr lang="en-US" sz="1200" dirty="0">
                <a:solidFill>
                  <a:schemeClr val="bg1"/>
                </a:solidFill>
                <a:latin typeface="+mj-lt"/>
              </a:rPr>
              <a:t>Available at: </a:t>
            </a:r>
            <a:r>
              <a:rPr lang="en-US" sz="1200" dirty="0">
                <a:solidFill>
                  <a:schemeClr val="bg1"/>
                </a:solidFill>
                <a:latin typeface="+mj-lt"/>
                <a:hlinkClick r:id="rId6"/>
              </a:rPr>
              <a:t>https://www.jstor.org/stable/10.26818/nortamerceltstud.1.2.0189#metadata_info_tab_contents</a:t>
            </a:r>
            <a:r>
              <a:rPr lang="en-US" sz="1200" dirty="0">
                <a:solidFill>
                  <a:schemeClr val="bg1"/>
                </a:solidFill>
                <a:latin typeface="+mj-lt"/>
              </a:rPr>
              <a:t> </a:t>
            </a:r>
          </a:p>
          <a:p>
            <a:r>
              <a:rPr lang="en-US" sz="1200" dirty="0">
                <a:solidFill>
                  <a:schemeClr val="bg1"/>
                </a:solidFill>
                <a:latin typeface="+mj-lt"/>
              </a:rPr>
              <a:t>[Accessed: 01.12.19] </a:t>
            </a:r>
            <a:endParaRPr lang="en-GB" sz="1200" dirty="0">
              <a:solidFill>
                <a:schemeClr val="bg1"/>
              </a:solidFill>
              <a:latin typeface="+mj-lt"/>
            </a:endParaRPr>
          </a:p>
          <a:p>
            <a:endParaRPr lang="en-GB" sz="1200" dirty="0">
              <a:solidFill>
                <a:schemeClr val="bg1"/>
              </a:solidFill>
              <a:latin typeface="+mj-lt"/>
            </a:endParaRPr>
          </a:p>
          <a:p>
            <a:r>
              <a:rPr lang="en-GB" sz="1200" dirty="0">
                <a:solidFill>
                  <a:schemeClr val="bg1"/>
                </a:solidFill>
                <a:latin typeface="+mj-lt"/>
              </a:rPr>
              <a:t> Kay, P. &amp; Maffi. L. (2013). Number of Basic Colour Categories. In: Dryer, Matthew S. &amp; </a:t>
            </a:r>
            <a:r>
              <a:rPr lang="en-GB" sz="1200" dirty="0" err="1">
                <a:solidFill>
                  <a:schemeClr val="bg1"/>
                </a:solidFill>
                <a:latin typeface="+mj-lt"/>
              </a:rPr>
              <a:t>Haspelmath</a:t>
            </a:r>
            <a:r>
              <a:rPr lang="en-GB" sz="1200" dirty="0">
                <a:solidFill>
                  <a:schemeClr val="bg1"/>
                </a:solidFill>
                <a:latin typeface="+mj-lt"/>
              </a:rPr>
              <a:t>, Martin (eds.)</a:t>
            </a:r>
          </a:p>
          <a:p>
            <a:r>
              <a:rPr lang="en-GB" sz="1200" i="1" dirty="0">
                <a:solidFill>
                  <a:schemeClr val="bg1"/>
                </a:solidFill>
                <a:latin typeface="+mj-lt"/>
              </a:rPr>
              <a:t>The World Atlas of Language Structures Online</a:t>
            </a:r>
            <a:r>
              <a:rPr lang="en-GB" sz="1200" dirty="0">
                <a:solidFill>
                  <a:schemeClr val="bg1"/>
                </a:solidFill>
                <a:latin typeface="+mj-lt"/>
              </a:rPr>
              <a:t>. Leipzig: Max Planck Institute for Evolutionary Anthropology.</a:t>
            </a:r>
          </a:p>
          <a:p>
            <a:r>
              <a:rPr lang="en-GB" sz="1200" dirty="0">
                <a:solidFill>
                  <a:schemeClr val="bg1"/>
                </a:solidFill>
                <a:latin typeface="+mj-lt"/>
              </a:rPr>
              <a:t>Available at: </a:t>
            </a:r>
            <a:r>
              <a:rPr lang="en-GB" sz="1200" dirty="0">
                <a:solidFill>
                  <a:schemeClr val="bg1"/>
                </a:solidFill>
                <a:latin typeface="+mj-lt"/>
                <a:hlinkClick r:id="rId7"/>
              </a:rPr>
              <a:t>http://wals.info/chapter/133</a:t>
            </a:r>
            <a:r>
              <a:rPr lang="en-GB" sz="1200" dirty="0">
                <a:solidFill>
                  <a:schemeClr val="bg1"/>
                </a:solidFill>
                <a:latin typeface="+mj-lt"/>
              </a:rPr>
              <a:t> </a:t>
            </a:r>
          </a:p>
          <a:p>
            <a:r>
              <a:rPr lang="en-GB" sz="1200" dirty="0">
                <a:solidFill>
                  <a:schemeClr val="bg1"/>
                </a:solidFill>
                <a:latin typeface="+mj-lt"/>
              </a:rPr>
              <a:t>[Accessed: 13.02.20]</a:t>
            </a:r>
          </a:p>
          <a:p>
            <a:endParaRPr lang="en-GB" sz="1200" dirty="0">
              <a:solidFill>
                <a:schemeClr val="bg1"/>
              </a:solidFill>
              <a:latin typeface="+mj-lt"/>
            </a:endParaRPr>
          </a:p>
          <a:p>
            <a:r>
              <a:rPr lang="en-GB" sz="1200" dirty="0">
                <a:solidFill>
                  <a:schemeClr val="bg1"/>
                </a:solidFill>
                <a:latin typeface="+mj-lt"/>
              </a:rPr>
              <a:t>Rivers, W. (1901). ‘Primitive Colour Vision’, </a:t>
            </a:r>
            <a:r>
              <a:rPr lang="en-US" sz="1200" i="1" dirty="0">
                <a:solidFill>
                  <a:schemeClr val="bg1"/>
                </a:solidFill>
              </a:rPr>
              <a:t>Popular Science Monthly</a:t>
            </a:r>
            <a:r>
              <a:rPr lang="en-US" sz="1200" dirty="0">
                <a:solidFill>
                  <a:schemeClr val="bg1"/>
                </a:solidFill>
              </a:rPr>
              <a:t>, 59, pp. 44-58. </a:t>
            </a:r>
          </a:p>
          <a:p>
            <a:r>
              <a:rPr lang="en-US" sz="1200" dirty="0">
                <a:solidFill>
                  <a:schemeClr val="bg1"/>
                </a:solidFill>
                <a:latin typeface="+mj-lt"/>
              </a:rPr>
              <a:t>Available at: </a:t>
            </a:r>
            <a:r>
              <a:rPr lang="en-GB" sz="1200" dirty="0">
                <a:hlinkClick r:id="rId8"/>
              </a:rPr>
              <a:t>https://en.wikisource.org/wiki/Popular_Science_Monthly/Volume_59/May_1901/Primitive_Color_Vision</a:t>
            </a:r>
            <a:endParaRPr lang="en-GB" sz="1200" dirty="0"/>
          </a:p>
          <a:p>
            <a:r>
              <a:rPr lang="en-GB" sz="1200" dirty="0">
                <a:solidFill>
                  <a:schemeClr val="bg1"/>
                </a:solidFill>
                <a:latin typeface="+mj-lt"/>
              </a:rPr>
              <a:t>[Accessed: 15</a:t>
            </a:r>
            <a:r>
              <a:rPr lang="en-GB" sz="1200" baseline="30000" dirty="0">
                <a:solidFill>
                  <a:schemeClr val="bg1"/>
                </a:solidFill>
                <a:latin typeface="+mj-lt"/>
              </a:rPr>
              <a:t>th</a:t>
            </a:r>
            <a:r>
              <a:rPr lang="en-GB" sz="1200" dirty="0">
                <a:solidFill>
                  <a:schemeClr val="bg1"/>
                </a:solidFill>
                <a:latin typeface="+mj-lt"/>
              </a:rPr>
              <a:t> November 2019]</a:t>
            </a:r>
          </a:p>
          <a:p>
            <a:endParaRPr lang="en-GB" sz="1200" dirty="0">
              <a:solidFill>
                <a:schemeClr val="bg1"/>
              </a:solidFill>
              <a:latin typeface="+mj-lt"/>
            </a:endParaRPr>
          </a:p>
          <a:p>
            <a:r>
              <a:rPr lang="en-US" sz="1200" dirty="0">
                <a:solidFill>
                  <a:schemeClr val="bg1"/>
                </a:solidFill>
              </a:rPr>
              <a:t>St. Clair, K. (2016</a:t>
            </a:r>
            <a:r>
              <a:rPr lang="en-US" sz="1200" i="1" dirty="0">
                <a:solidFill>
                  <a:schemeClr val="bg1"/>
                </a:solidFill>
              </a:rPr>
              <a:t>). The Secret Lives of Colour</a:t>
            </a:r>
            <a:r>
              <a:rPr lang="en-US" sz="1200" dirty="0">
                <a:solidFill>
                  <a:schemeClr val="bg1"/>
                </a:solidFill>
              </a:rPr>
              <a:t>. London: John Murray.</a:t>
            </a:r>
            <a:endParaRPr lang="en-GB" sz="1200" dirty="0">
              <a:solidFill>
                <a:schemeClr val="bg1"/>
              </a:solidFill>
              <a:latin typeface="+mj-lt"/>
            </a:endParaRPr>
          </a:p>
          <a:p>
            <a:endParaRPr lang="en-GB" sz="1200" dirty="0">
              <a:solidFill>
                <a:schemeClr val="bg1"/>
              </a:solidFill>
              <a:latin typeface="+mj-lt"/>
            </a:endParaRPr>
          </a:p>
          <a:p>
            <a:endParaRPr lang="en-GB" sz="1200" dirty="0">
              <a:solidFill>
                <a:schemeClr val="bg1"/>
              </a:solidFill>
              <a:latin typeface="+mj-lt"/>
            </a:endParaRPr>
          </a:p>
        </p:txBody>
      </p:sp>
    </p:spTree>
    <p:extLst>
      <p:ext uri="{BB962C8B-B14F-4D97-AF65-F5344CB8AC3E}">
        <p14:creationId xmlns:p14="http://schemas.microsoft.com/office/powerpoint/2010/main" val="311276729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7580</TotalTime>
  <Words>3016</Words>
  <Application>Microsoft Office PowerPoint</Application>
  <PresentationFormat>Widescreen</PresentationFormat>
  <Paragraphs>285</Paragraphs>
  <Slides>38</Slides>
  <Notes>33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38</vt:i4>
      </vt:variant>
    </vt:vector>
  </HeadingPairs>
  <TitlesOfParts>
    <vt:vector size="42" baseType="lpstr">
      <vt:lpstr>Arial</vt:lpstr>
      <vt:lpstr>Calibri</vt:lpstr>
      <vt:lpstr>Calibri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Andy Coard</dc:creator>
  <cp:lastModifiedBy>Andy Coard</cp:lastModifiedBy>
  <cp:revision>221</cp:revision>
  <dcterms:created xsi:type="dcterms:W3CDTF">2019-11-26T14:36:32Z</dcterms:created>
  <dcterms:modified xsi:type="dcterms:W3CDTF">2020-03-04T20:57:06Z</dcterms:modified>
</cp:coreProperties>
</file>