
<file path=[Content_Types].xml><?xml version="1.0" encoding="utf-8"?>
<Types xmlns="http://schemas.openxmlformats.org/package/2006/content-types">
  <Default Extension="bmp" ContentType="image/bmp"/>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81"/>
  </p:notesMasterIdLst>
  <p:sldIdLst>
    <p:sldId id="441" r:id="rId2"/>
    <p:sldId id="445" r:id="rId3"/>
    <p:sldId id="442" r:id="rId4"/>
    <p:sldId id="443" r:id="rId5"/>
    <p:sldId id="444" r:id="rId6"/>
    <p:sldId id="446" r:id="rId7"/>
    <p:sldId id="418" r:id="rId8"/>
    <p:sldId id="454" r:id="rId9"/>
    <p:sldId id="447" r:id="rId10"/>
    <p:sldId id="330" r:id="rId11"/>
    <p:sldId id="417" r:id="rId12"/>
    <p:sldId id="331" r:id="rId13"/>
    <p:sldId id="372" r:id="rId14"/>
    <p:sldId id="343" r:id="rId15"/>
    <p:sldId id="396" r:id="rId16"/>
    <p:sldId id="397" r:id="rId17"/>
    <p:sldId id="434" r:id="rId18"/>
    <p:sldId id="373" r:id="rId19"/>
    <p:sldId id="335" r:id="rId20"/>
    <p:sldId id="375" r:id="rId21"/>
    <p:sldId id="419" r:id="rId22"/>
    <p:sldId id="339" r:id="rId23"/>
    <p:sldId id="342" r:id="rId24"/>
    <p:sldId id="347" r:id="rId25"/>
    <p:sldId id="456" r:id="rId26"/>
    <p:sldId id="455" r:id="rId27"/>
    <p:sldId id="457" r:id="rId28"/>
    <p:sldId id="458" r:id="rId29"/>
    <p:sldId id="459" r:id="rId30"/>
    <p:sldId id="460" r:id="rId31"/>
    <p:sldId id="461" r:id="rId32"/>
    <p:sldId id="448" r:id="rId33"/>
    <p:sldId id="449" r:id="rId34"/>
    <p:sldId id="348" r:id="rId35"/>
    <p:sldId id="435" r:id="rId36"/>
    <p:sldId id="400" r:id="rId37"/>
    <p:sldId id="349" r:id="rId38"/>
    <p:sldId id="436" r:id="rId39"/>
    <p:sldId id="352" r:id="rId40"/>
    <p:sldId id="437" r:id="rId41"/>
    <p:sldId id="353" r:id="rId42"/>
    <p:sldId id="355" r:id="rId43"/>
    <p:sldId id="357" r:id="rId44"/>
    <p:sldId id="438" r:id="rId45"/>
    <p:sldId id="359" r:id="rId46"/>
    <p:sldId id="439" r:id="rId47"/>
    <p:sldId id="376" r:id="rId48"/>
    <p:sldId id="377" r:id="rId49"/>
    <p:sldId id="403" r:id="rId50"/>
    <p:sldId id="380" r:id="rId51"/>
    <p:sldId id="425" r:id="rId52"/>
    <p:sldId id="406" r:id="rId53"/>
    <p:sldId id="383" r:id="rId54"/>
    <p:sldId id="440" r:id="rId55"/>
    <p:sldId id="387" r:id="rId56"/>
    <p:sldId id="427" r:id="rId57"/>
    <p:sldId id="388" r:id="rId58"/>
    <p:sldId id="409" r:id="rId59"/>
    <p:sldId id="428" r:id="rId60"/>
    <p:sldId id="408" r:id="rId61"/>
    <p:sldId id="429" r:id="rId62"/>
    <p:sldId id="384" r:id="rId63"/>
    <p:sldId id="451" r:id="rId64"/>
    <p:sldId id="430" r:id="rId65"/>
    <p:sldId id="386" r:id="rId66"/>
    <p:sldId id="431" r:id="rId67"/>
    <p:sldId id="389" r:id="rId68"/>
    <p:sldId id="462" r:id="rId69"/>
    <p:sldId id="390" r:id="rId70"/>
    <p:sldId id="452" r:id="rId71"/>
    <p:sldId id="432" r:id="rId72"/>
    <p:sldId id="391" r:id="rId73"/>
    <p:sldId id="410" r:id="rId74"/>
    <p:sldId id="412" r:id="rId75"/>
    <p:sldId id="453" r:id="rId76"/>
    <p:sldId id="414" r:id="rId77"/>
    <p:sldId id="415" r:id="rId78"/>
    <p:sldId id="416" r:id="rId79"/>
    <p:sldId id="392" r:id="rId8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0"/>
    <p:restoredTop sz="91254" autoAdjust="0"/>
  </p:normalViewPr>
  <p:slideViewPr>
    <p:cSldViewPr snapToGrid="0" snapToObjects="1">
      <p:cViewPr varScale="1">
        <p:scale>
          <a:sx n="106" d="100"/>
          <a:sy n="106" d="100"/>
        </p:scale>
        <p:origin x="7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EC08E-0FA0-4F40-A5D2-BCDA41E7A949}" type="datetimeFigureOut">
              <a:rPr lang="en-US" smtClean="0"/>
              <a:t>1/7/2019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F86691-8AB0-4F4A-9CE8-96F25D933490}" type="slidenum">
              <a:rPr lang="en-US" smtClean="0"/>
              <a:t>‹#›</a:t>
            </a:fld>
            <a:endParaRPr lang="en-US"/>
          </a:p>
        </p:txBody>
      </p:sp>
    </p:spTree>
    <p:extLst>
      <p:ext uri="{BB962C8B-B14F-4D97-AF65-F5344CB8AC3E}">
        <p14:creationId xmlns:p14="http://schemas.microsoft.com/office/powerpoint/2010/main" val="4243997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xmlns="" id="{47C5F0D5-BDD4-614D-89D0-E5CAEB56DBD4}"/>
              </a:ext>
            </a:extLst>
          </p:cNvPr>
          <p:cNvSpPr>
            <a:spLocks noGrp="1" noRot="1" noChangeAspect="1" noChangeArrowheads="1" noTextEdit="1"/>
          </p:cNvSpPr>
          <p:nvPr>
            <p:ph type="sldImg"/>
          </p:nvPr>
        </p:nvSpPr>
        <p:spPr>
          <a:ln/>
        </p:spPr>
      </p:sp>
      <p:sp>
        <p:nvSpPr>
          <p:cNvPr id="24579" name="Rectangle 3">
            <a:extLst>
              <a:ext uri="{FF2B5EF4-FFF2-40B4-BE49-F238E27FC236}">
                <a16:creationId xmlns:a16="http://schemas.microsoft.com/office/drawing/2014/main" xmlns="" id="{E9AAB7D5-8D52-F64B-9489-667E941DD3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Receding glaciers</a:t>
            </a:r>
          </a:p>
          <a:p>
            <a:r>
              <a:rPr lang="en-GB" altLang="en-US">
                <a:latin typeface="Arial" panose="020B0604020202020204" pitchFamily="34" charset="0"/>
                <a:cs typeface="Arial" panose="020B0604020202020204" pitchFamily="34" charset="0"/>
              </a:rPr>
              <a:t>http://www.worldviewofglobalwarming.org/pages/glaciers.html</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http://www.ipcc.ch/pdf/assessment-report/ar4/syr/ar4_syr.pdf</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mainly: rise in temperature: rise in sea levels, receding of glaciers, precipitation change, also: more extreme weather events (storms)</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“Warming of the climate system is unequivocal, as is now evident from observations of increases in global average air and ocean temperatures, widespread melting of snow and ice and rising global average sea level </a:t>
            </a:r>
          </a:p>
          <a:p>
            <a:r>
              <a:rPr lang="en-GB" altLang="en-US">
                <a:latin typeface="Arial" panose="020B0604020202020204" pitchFamily="34" charset="0"/>
                <a:cs typeface="Arial" panose="020B0604020202020204" pitchFamily="34" charset="0"/>
              </a:rPr>
              <a:t>Observational evidence from all continents and most oceans shows that many natural systems are being affected by regional climate changes, particularly temperature increases.”</a:t>
            </a:r>
          </a:p>
          <a:p>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71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xmlns="" id="{6E87F00D-BF44-0C4E-97F2-D9482B32A668}"/>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xmlns="" id="{EAC6A724-85D0-A642-BE65-573391432C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see Hardin, G. “Tragedy of the Commons”, Science 162 (Dec 1968), pp. 1243</a:t>
            </a:r>
          </a:p>
          <a:p>
            <a:r>
              <a:rPr lang="en-GB" altLang="en-US">
                <a:latin typeface="Arial" panose="020B0604020202020204" pitchFamily="34" charset="0"/>
                <a:cs typeface="Arial" panose="020B0604020202020204" pitchFamily="34" charset="0"/>
              </a:rPr>
              <a:t>Lawrence &amp; Weber (2008) ‘Business and Society’, McGraw Hill</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A commons is a shared resource such as land, air, or water that a group of people use collectively.</a:t>
            </a:r>
          </a:p>
          <a:p>
            <a:r>
              <a:rPr lang="en-GB" altLang="en-US">
                <a:latin typeface="Arial" panose="020B0604020202020204" pitchFamily="34" charset="0"/>
                <a:cs typeface="Arial" panose="020B0604020202020204" pitchFamily="34" charset="0"/>
              </a:rPr>
              <a:t>Only solution is restraint, either voluntary or through mutual agreement</a:t>
            </a:r>
          </a:p>
          <a:p>
            <a:r>
              <a:rPr lang="en-GB" altLang="en-US">
                <a:latin typeface="Arial" panose="020B0604020202020204" pitchFamily="34" charset="0"/>
                <a:cs typeface="Arial" panose="020B0604020202020204" pitchFamily="34" charset="0"/>
              </a:rPr>
              <a:t>Global commons: we share a single, unified ecosystem.</a:t>
            </a:r>
          </a:p>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6768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xmlns="" id="{0B325204-835C-A542-B488-2275E26AED52}"/>
              </a:ext>
            </a:extLst>
          </p:cNvPr>
          <p:cNvSpPr>
            <a:spLocks noGrp="1" noRot="1" noChangeAspect="1" noChangeArrowheads="1" noTextEdit="1"/>
          </p:cNvSpPr>
          <p:nvPr>
            <p:ph type="sldImg"/>
          </p:nvPr>
        </p:nvSpPr>
        <p:spPr>
          <a:ln/>
        </p:spPr>
      </p:sp>
      <p:sp>
        <p:nvSpPr>
          <p:cNvPr id="30723" name="Rectangle 3">
            <a:extLst>
              <a:ext uri="{FF2B5EF4-FFF2-40B4-BE49-F238E27FC236}">
                <a16:creationId xmlns:a16="http://schemas.microsoft.com/office/drawing/2014/main" xmlns="" id="{AB71B135-CDD1-124E-AB7A-895527F0B5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more recent concepts to frame the debate: sustainability and sustainable development</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“The Brundtland Commission, formally the World Commission on Environment and Development (WCED), known by the name of its Chair Gro Harlem Brundtland, was convened by the United Nations in 1983. The commission was created to address growing concern "about the accelerating deterioration of the human environment and natural resources and the consequences of that deterioration for economic and social development." In establishing the commission, the UN General Assembly recognized that environmental problems were global in nature and determined that it was in the common interest of all nations to establish policies for sustainable development.”</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social, economic, above all: environmental dimension – justice at the heart of it</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first world – third world, also: third world often left to deal with the ‘waste’ of first world countries (e.g. electronic waste)</a:t>
            </a:r>
          </a:p>
          <a:p>
            <a:r>
              <a:rPr lang="en-GB" altLang="en-US">
                <a:latin typeface="Arial" panose="020B0604020202020204" pitchFamily="34" charset="0"/>
                <a:cs typeface="Arial" panose="020B0604020202020204" pitchFamily="34" charset="0"/>
              </a:rPr>
              <a:t>present generation – our grandchildren, great-grandchildren, ‘leave it as you found, or as you would like to find’</a:t>
            </a:r>
          </a:p>
        </p:txBody>
      </p:sp>
    </p:spTree>
    <p:extLst>
      <p:ext uri="{BB962C8B-B14F-4D97-AF65-F5344CB8AC3E}">
        <p14:creationId xmlns:p14="http://schemas.microsoft.com/office/powerpoint/2010/main" val="2589095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xmlns="" id="{F4EBE96B-7901-B04B-AF93-8C72319C7763}"/>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xmlns="" id="{C2040FB8-0251-FE43-B6EA-229CAD7A3A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Pollution prevention: minimising, eliminating waste – something that most people and companies could perhaps agree on</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Product stewardship: product and process design, recover, reuse, recycle</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Clean technology: potential to realise major improvements through new technology (e.g. clean coal), hybrid cars or hydrogen powered cars, wind and solar power EXAMPLE: FedEx fleet are now hybrid cars</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Sustainability vision: direction the company wants to take ‘zero carbon’ etc., from oil company to energy company</a:t>
            </a:r>
          </a:p>
        </p:txBody>
      </p:sp>
    </p:spTree>
    <p:extLst>
      <p:ext uri="{BB962C8B-B14F-4D97-AF65-F5344CB8AC3E}">
        <p14:creationId xmlns:p14="http://schemas.microsoft.com/office/powerpoint/2010/main" val="213228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26629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053549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140904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844458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418914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CE323551-856A-4F0F-BFBC-A0257ED30125}" type="slidenum">
              <a:rPr lang="en-US" sz="1200"/>
              <a:pPr/>
              <a:t>16</a:t>
            </a:fld>
            <a:endParaRPr lang="en-US" sz="1200"/>
          </a:p>
        </p:txBody>
      </p:sp>
    </p:spTree>
    <p:extLst>
      <p:ext uri="{BB962C8B-B14F-4D97-AF65-F5344CB8AC3E}">
        <p14:creationId xmlns:p14="http://schemas.microsoft.com/office/powerpoint/2010/main" val="17114578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CE323551-856A-4F0F-BFBC-A0257ED30125}" type="slidenum">
              <a:rPr lang="en-US" sz="1200"/>
              <a:pPr/>
              <a:t>17</a:t>
            </a:fld>
            <a:endParaRPr lang="en-US" sz="1200"/>
          </a:p>
        </p:txBody>
      </p:sp>
    </p:spTree>
    <p:extLst>
      <p:ext uri="{BB962C8B-B14F-4D97-AF65-F5344CB8AC3E}">
        <p14:creationId xmlns:p14="http://schemas.microsoft.com/office/powerpoint/2010/main" val="1728976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970832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410877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58949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46164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849491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7318009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https://www.theguardian.com/commentisfree/2018/jul/08/amazon-jeff-bezos-unionize-working-conditions</a:t>
            </a:r>
          </a:p>
          <a:p>
            <a:endParaRPr lang="en-GB" dirty="0"/>
          </a:p>
        </p:txBody>
      </p:sp>
      <p:sp>
        <p:nvSpPr>
          <p:cNvPr id="4" name="Slide Number Placeholder 3"/>
          <p:cNvSpPr>
            <a:spLocks noGrp="1"/>
          </p:cNvSpPr>
          <p:nvPr>
            <p:ph type="sldNum" sz="quarter" idx="10"/>
          </p:nvPr>
        </p:nvSpPr>
        <p:spPr/>
        <p:txBody>
          <a:bodyPr/>
          <a:lstStyle/>
          <a:p>
            <a:fld id="{26F86691-8AB0-4F4A-9CE8-96F25D933490}" type="slidenum">
              <a:rPr lang="en-US" smtClean="0"/>
              <a:t>27</a:t>
            </a:fld>
            <a:endParaRPr lang="en-US"/>
          </a:p>
        </p:txBody>
      </p:sp>
    </p:spTree>
    <p:extLst>
      <p:ext uri="{BB962C8B-B14F-4D97-AF65-F5344CB8AC3E}">
        <p14:creationId xmlns:p14="http://schemas.microsoft.com/office/powerpoint/2010/main" val="1723824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https://www.theguardian.com/commentisfree/2018/jul/20/amazon-workers-employees-unions-regulations</a:t>
            </a:r>
          </a:p>
          <a:p>
            <a:endParaRPr lang="en-GB" dirty="0"/>
          </a:p>
        </p:txBody>
      </p:sp>
      <p:sp>
        <p:nvSpPr>
          <p:cNvPr id="4" name="Slide Number Placeholder 3"/>
          <p:cNvSpPr>
            <a:spLocks noGrp="1"/>
          </p:cNvSpPr>
          <p:nvPr>
            <p:ph type="sldNum" sz="quarter" idx="10"/>
          </p:nvPr>
        </p:nvSpPr>
        <p:spPr/>
        <p:txBody>
          <a:bodyPr/>
          <a:lstStyle/>
          <a:p>
            <a:fld id="{26F86691-8AB0-4F4A-9CE8-96F25D933490}" type="slidenum">
              <a:rPr lang="en-US" smtClean="0"/>
              <a:t>28</a:t>
            </a:fld>
            <a:endParaRPr lang="en-US"/>
          </a:p>
        </p:txBody>
      </p:sp>
    </p:spTree>
    <p:extLst>
      <p:ext uri="{BB962C8B-B14F-4D97-AF65-F5344CB8AC3E}">
        <p14:creationId xmlns:p14="http://schemas.microsoft.com/office/powerpoint/2010/main" val="32460592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https://www.hrmagazine.co.uk/article-details/acas-releases-new-guidance-for-agency-workers</a:t>
            </a:r>
            <a:endParaRPr lang="en-GB" dirty="0"/>
          </a:p>
        </p:txBody>
      </p:sp>
      <p:sp>
        <p:nvSpPr>
          <p:cNvPr id="4" name="Slide Number Placeholder 3"/>
          <p:cNvSpPr>
            <a:spLocks noGrp="1"/>
          </p:cNvSpPr>
          <p:nvPr>
            <p:ph type="sldNum" sz="quarter" idx="10"/>
          </p:nvPr>
        </p:nvSpPr>
        <p:spPr/>
        <p:txBody>
          <a:bodyPr/>
          <a:lstStyle/>
          <a:p>
            <a:fld id="{26F86691-8AB0-4F4A-9CE8-96F25D933490}" type="slidenum">
              <a:rPr lang="en-US" smtClean="0"/>
              <a:t>29</a:t>
            </a:fld>
            <a:endParaRPr lang="en-US"/>
          </a:p>
        </p:txBody>
      </p:sp>
    </p:spTree>
    <p:extLst>
      <p:ext uri="{BB962C8B-B14F-4D97-AF65-F5344CB8AC3E}">
        <p14:creationId xmlns:p14="http://schemas.microsoft.com/office/powerpoint/2010/main" val="17067427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https://www.hrmagazine.co.uk/article-details/acas-releases-new-guidance-for-agency-workers</a:t>
            </a:r>
            <a:endParaRPr lang="en-GB" dirty="0"/>
          </a:p>
        </p:txBody>
      </p:sp>
      <p:sp>
        <p:nvSpPr>
          <p:cNvPr id="4" name="Slide Number Placeholder 3"/>
          <p:cNvSpPr>
            <a:spLocks noGrp="1"/>
          </p:cNvSpPr>
          <p:nvPr>
            <p:ph type="sldNum" sz="quarter" idx="10"/>
          </p:nvPr>
        </p:nvSpPr>
        <p:spPr/>
        <p:txBody>
          <a:bodyPr/>
          <a:lstStyle/>
          <a:p>
            <a:fld id="{26F86691-8AB0-4F4A-9CE8-96F25D933490}" type="slidenum">
              <a:rPr lang="en-US" smtClean="0"/>
              <a:t>30</a:t>
            </a:fld>
            <a:endParaRPr lang="en-US"/>
          </a:p>
        </p:txBody>
      </p:sp>
    </p:spTree>
    <p:extLst>
      <p:ext uri="{BB962C8B-B14F-4D97-AF65-F5344CB8AC3E}">
        <p14:creationId xmlns:p14="http://schemas.microsoft.com/office/powerpoint/2010/main" val="751288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https://ilsr.org/wp-content/uploads/2018/03/AmazonLaborFactSheet_FINAL.pdf</a:t>
            </a:r>
            <a:endParaRPr lang="en-GB" dirty="0"/>
          </a:p>
        </p:txBody>
      </p:sp>
      <p:sp>
        <p:nvSpPr>
          <p:cNvPr id="4" name="Slide Number Placeholder 3"/>
          <p:cNvSpPr>
            <a:spLocks noGrp="1"/>
          </p:cNvSpPr>
          <p:nvPr>
            <p:ph type="sldNum" sz="quarter" idx="10"/>
          </p:nvPr>
        </p:nvSpPr>
        <p:spPr/>
        <p:txBody>
          <a:bodyPr/>
          <a:lstStyle/>
          <a:p>
            <a:fld id="{26F86691-8AB0-4F4A-9CE8-96F25D933490}" type="slidenum">
              <a:rPr lang="en-US" smtClean="0"/>
              <a:t>31</a:t>
            </a:fld>
            <a:endParaRPr lang="en-US"/>
          </a:p>
        </p:txBody>
      </p:sp>
    </p:spTree>
    <p:extLst>
      <p:ext uri="{BB962C8B-B14F-4D97-AF65-F5344CB8AC3E}">
        <p14:creationId xmlns:p14="http://schemas.microsoft.com/office/powerpoint/2010/main" val="18423474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44361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082285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6424439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1627935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1457665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5106825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2997802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9578832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538076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5753861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48358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3373973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3219565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623646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3786419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ln/>
        </p:spPr>
      </p:sp>
      <p:sp>
        <p:nvSpPr>
          <p:cNvPr id="1075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129743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E349F7DF-9A82-4242-87F6-9967BB8F126C}" type="slidenum">
              <a:rPr lang="en-US" sz="1200"/>
              <a:pPr/>
              <a:t>50</a:t>
            </a:fld>
            <a:endParaRPr lang="en-US" sz="120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8105315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4240819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FD43F721-919B-4A68-AF2C-5D15C7D67025}" type="slidenum">
              <a:rPr lang="en-US" sz="1200"/>
              <a:pPr/>
              <a:t>53</a:t>
            </a:fld>
            <a:endParaRPr lang="en-US" sz="120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4058192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FD43F721-919B-4A68-AF2C-5D15C7D67025}" type="slidenum">
              <a:rPr lang="en-US" sz="1200"/>
              <a:pPr/>
              <a:t>54</a:t>
            </a:fld>
            <a:endParaRPr lang="en-US" sz="120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8903273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403591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3514762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6870947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38103914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23D8EC99-394B-42F2-AEC0-9EB092D2A8EF}" type="slidenum">
              <a:rPr lang="en-US" sz="1200"/>
              <a:pPr/>
              <a:t>62</a:t>
            </a:fld>
            <a:endParaRPr lang="en-US" sz="1200"/>
          </a:p>
        </p:txBody>
      </p:sp>
      <p:sp>
        <p:nvSpPr>
          <p:cNvPr id="115715" name="Rectangle 2"/>
          <p:cNvSpPr>
            <a:spLocks noGrp="1" noRot="1" noChangeAspect="1" noChangeArrowheads="1" noTextEdit="1"/>
          </p:cNvSpPr>
          <p:nvPr>
            <p:ph type="sldImg"/>
          </p:nvPr>
        </p:nvSpPr>
        <p:spPr>
          <a:ln/>
        </p:spPr>
      </p:sp>
      <p:sp>
        <p:nvSpPr>
          <p:cNvPr id="1157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0086719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778185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6432654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818074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1D675B15-BB02-461C-A998-9F6871F9DCAF}" type="slidenum">
              <a:rPr lang="en-US" sz="1200"/>
              <a:pPr/>
              <a:t>72</a:t>
            </a:fld>
            <a:endParaRPr lang="en-US" sz="1200"/>
          </a:p>
        </p:txBody>
      </p:sp>
    </p:spTree>
    <p:extLst>
      <p:ext uri="{BB962C8B-B14F-4D97-AF65-F5344CB8AC3E}">
        <p14:creationId xmlns:p14="http://schemas.microsoft.com/office/powerpoint/2010/main" val="125354778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92378896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7337004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15509998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6408333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1452289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C9C50E7B-61DD-194E-AACC-E5EAA5D157D3}" type="datetimeFigureOut">
              <a:rPr lang="en-US" smtClean="0"/>
              <a:t>1/7/2019</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1467908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2359740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C9C50E7B-61DD-194E-AACC-E5EAA5D157D3}" type="datetimeFigureOut">
              <a:rPr lang="en-US" smtClean="0"/>
              <a:t>1/7/2019</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3140706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3959210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15866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389794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1511854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14D931A2-91E5-D948-8C27-BD85E81CDBC0}"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8030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C9C50E7B-61DD-194E-AACC-E5EAA5D157D3}" type="datetimeFigureOut">
              <a:rPr lang="en-US" smtClean="0"/>
              <a:t>1/7/2019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246261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2030117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C9C50E7B-61DD-194E-AACC-E5EAA5D157D3}" type="datetimeFigureOut">
              <a:rPr lang="en-US" smtClean="0"/>
              <a:t>1/7/2019</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1445337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C9C50E7B-61DD-194E-AACC-E5EAA5D157D3}" type="datetimeFigureOut">
              <a:rPr lang="en-US" smtClean="0"/>
              <a:t>1/7/2019</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14D931A2-91E5-D948-8C27-BD85E81CDBC0}" type="slidenum">
              <a:rPr lang="en-US" smtClean="0"/>
              <a:t>‹#›</a:t>
            </a:fld>
            <a:endParaRPr lang="en-US"/>
          </a:p>
        </p:txBody>
      </p:sp>
    </p:spTree>
    <p:extLst>
      <p:ext uri="{BB962C8B-B14F-4D97-AF65-F5344CB8AC3E}">
        <p14:creationId xmlns:p14="http://schemas.microsoft.com/office/powerpoint/2010/main" val="2285830318"/>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www.independent.co.uk/news/uk/home-news/amazon-workers-sleep-tents-dunfermline-fife-scotland-a7467657.html"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11">
            <a:extLst>
              <a:ext uri="{FF2B5EF4-FFF2-40B4-BE49-F238E27FC236}">
                <a16:creationId xmlns:a16="http://schemas.microsoft.com/office/drawing/2014/main" xmlns="" id="{0C14CA9A-D5A6-4240-9528-9917ECD695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457200"/>
            <a:ext cx="11281609" cy="5943603"/>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8" name="Rectangle 13">
            <a:extLst>
              <a:ext uri="{FF2B5EF4-FFF2-40B4-BE49-F238E27FC236}">
                <a16:creationId xmlns:a16="http://schemas.microsoft.com/office/drawing/2014/main" xmlns="" id="{6E58609C-619A-47F3-9BFC-8188DB63D1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621793"/>
            <a:ext cx="10954512" cy="5614416"/>
          </a:xfrm>
          <a:prstGeom prst="rect">
            <a:avLst/>
          </a:prstGeom>
          <a:solidFill>
            <a:schemeClr val="bg2"/>
          </a:solidFill>
          <a:ln w="6350" cap="sq" cmpd="sng" algn="ctr">
            <a:noFill/>
            <a:prstDash val="solid"/>
            <a:miter lim="800000"/>
          </a:ln>
          <a:effectLst/>
        </p:spPr>
      </p:sp>
      <p:sp>
        <p:nvSpPr>
          <p:cNvPr id="4" name="Title 3">
            <a:extLst>
              <a:ext uri="{FF2B5EF4-FFF2-40B4-BE49-F238E27FC236}">
                <a16:creationId xmlns:a16="http://schemas.microsoft.com/office/drawing/2014/main" xmlns="" id="{4678BD60-3CC2-F548-8A88-9F8206F27CE4}"/>
              </a:ext>
            </a:extLst>
          </p:cNvPr>
          <p:cNvSpPr>
            <a:spLocks noGrp="1"/>
          </p:cNvSpPr>
          <p:nvPr>
            <p:ph type="ctrTitle"/>
          </p:nvPr>
        </p:nvSpPr>
        <p:spPr>
          <a:xfrm>
            <a:off x="1241170" y="3659110"/>
            <a:ext cx="9732773" cy="1465112"/>
          </a:xfrm>
        </p:spPr>
        <p:txBody>
          <a:bodyPr>
            <a:normAutofit/>
          </a:bodyPr>
          <a:lstStyle/>
          <a:p>
            <a:r>
              <a:rPr lang="en-US" sz="6000"/>
              <a:t>Sustainability</a:t>
            </a:r>
          </a:p>
        </p:txBody>
      </p:sp>
      <p:sp>
        <p:nvSpPr>
          <p:cNvPr id="5" name="Subtitle 4">
            <a:extLst>
              <a:ext uri="{FF2B5EF4-FFF2-40B4-BE49-F238E27FC236}">
                <a16:creationId xmlns:a16="http://schemas.microsoft.com/office/drawing/2014/main" xmlns="" id="{60EC4F56-791D-3D44-9473-46D41163FA26}"/>
              </a:ext>
            </a:extLst>
          </p:cNvPr>
          <p:cNvSpPr>
            <a:spLocks noGrp="1"/>
          </p:cNvSpPr>
          <p:nvPr>
            <p:ph type="subTitle" idx="1"/>
          </p:nvPr>
        </p:nvSpPr>
        <p:spPr>
          <a:xfrm>
            <a:off x="1371600" y="5124222"/>
            <a:ext cx="9517450" cy="638904"/>
          </a:xfrm>
        </p:spPr>
        <p:txBody>
          <a:bodyPr>
            <a:normAutofit/>
          </a:bodyPr>
          <a:lstStyle/>
          <a:p>
            <a:pPr>
              <a:spcAft>
                <a:spcPts val="600"/>
              </a:spcAft>
            </a:pPr>
            <a:r>
              <a:rPr lang="en-US" dirty="0" err="1"/>
              <a:t>Dr</a:t>
            </a:r>
            <a:r>
              <a:rPr lang="en-US" dirty="0"/>
              <a:t> Caroline Jawad 2019</a:t>
            </a:r>
            <a:endParaRPr lang="en-US"/>
          </a:p>
        </p:txBody>
      </p:sp>
      <p:sp>
        <p:nvSpPr>
          <p:cNvPr id="11" name="Rectangle 15">
            <a:extLst>
              <a:ext uri="{FF2B5EF4-FFF2-40B4-BE49-F238E27FC236}">
                <a16:creationId xmlns:a16="http://schemas.microsoft.com/office/drawing/2014/main" xmlns="" id="{753C09D9-9D33-4BD7-AD44-B2C931DEAB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446824"/>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7">
            <a:extLst>
              <a:ext uri="{FF2B5EF4-FFF2-40B4-BE49-F238E27FC236}">
                <a16:creationId xmlns:a16="http://schemas.microsoft.com/office/drawing/2014/main" xmlns="" id="{97591ACE-4D08-4AE6-8C82-E3D2A88677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9">
            <a:extLst>
              <a:ext uri="{FF2B5EF4-FFF2-40B4-BE49-F238E27FC236}">
                <a16:creationId xmlns:a16="http://schemas.microsoft.com/office/drawing/2014/main" xmlns="" id="{876FA2E0-20F6-4AE5-B1A2-04FD2BBF66D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21">
            <a:extLst>
              <a:ext uri="{FF2B5EF4-FFF2-40B4-BE49-F238E27FC236}">
                <a16:creationId xmlns:a16="http://schemas.microsoft.com/office/drawing/2014/main" xmlns="" id="{3DC122E3-7CF6-4172-8928-84913545186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9" name="Graphic 8" descr="Plant">
            <a:extLst>
              <a:ext uri="{FF2B5EF4-FFF2-40B4-BE49-F238E27FC236}">
                <a16:creationId xmlns:a16="http://schemas.microsoft.com/office/drawing/2014/main" xmlns="" id="{4878DD64-BF71-412C-BC34-89E22AA36D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4992937" y="1395172"/>
            <a:ext cx="2216708" cy="2216708"/>
          </a:xfrm>
          <a:prstGeom prst="rect">
            <a:avLst/>
          </a:prstGeom>
        </p:spPr>
      </p:pic>
    </p:spTree>
    <p:extLst>
      <p:ext uri="{BB962C8B-B14F-4D97-AF65-F5344CB8AC3E}">
        <p14:creationId xmlns:p14="http://schemas.microsoft.com/office/powerpoint/2010/main" val="626861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xmlns="" id="{A0BD32F7-6E1F-9F4E-8742-E1F2F3E8EA6A}"/>
              </a:ext>
            </a:extLst>
          </p:cNvPr>
          <p:cNvSpPr>
            <a:spLocks noGrp="1" noChangeArrowheads="1"/>
          </p:cNvSpPr>
          <p:nvPr>
            <p:ph type="title"/>
          </p:nvPr>
        </p:nvSpPr>
        <p:spPr/>
        <p:txBody>
          <a:bodyPr/>
          <a:lstStyle/>
          <a:p>
            <a:r>
              <a:rPr lang="en-GB" altLang="en-US"/>
              <a:t>Sustainability</a:t>
            </a:r>
          </a:p>
        </p:txBody>
      </p:sp>
      <p:sp>
        <p:nvSpPr>
          <p:cNvPr id="14339" name="Rectangle 3">
            <a:extLst>
              <a:ext uri="{FF2B5EF4-FFF2-40B4-BE49-F238E27FC236}">
                <a16:creationId xmlns:a16="http://schemas.microsoft.com/office/drawing/2014/main" xmlns="" id="{3C99FAE0-EFFB-AF45-AF96-EF2A050C441D}"/>
              </a:ext>
            </a:extLst>
          </p:cNvPr>
          <p:cNvSpPr>
            <a:spLocks noGrp="1" noChangeArrowheads="1"/>
          </p:cNvSpPr>
          <p:nvPr>
            <p:ph idx="1"/>
          </p:nvPr>
        </p:nvSpPr>
        <p:spPr/>
        <p:txBody>
          <a:bodyPr/>
          <a:lstStyle/>
          <a:p>
            <a:r>
              <a:rPr lang="en-GB" altLang="en-US" dirty="0"/>
              <a:t>“Sustainability refers to the long-term maintenance of systems according to environmental, economic and social </a:t>
            </a:r>
            <a:r>
              <a:rPr lang="en-GB" altLang="en-US" dirty="0" smtClean="0"/>
              <a:t>considerations” </a:t>
            </a:r>
            <a:r>
              <a:rPr lang="en-GB" altLang="en-US" sz="2800" dirty="0"/>
              <a:t>(Crane &amp; Matten 2007:23</a:t>
            </a:r>
            <a:r>
              <a:rPr lang="en-GB" altLang="en-US" sz="2800" dirty="0" smtClean="0"/>
              <a:t>).</a:t>
            </a:r>
            <a:endParaRPr lang="en-GB" altLang="en-US" sz="2800" dirty="0"/>
          </a:p>
          <a:p>
            <a:r>
              <a:rPr lang="en-GB" altLang="en-US" dirty="0"/>
              <a:t>Business can only be sustainable if the wider social, economic and environmental systems in which they operate are sustainable supports ‘systems </a:t>
            </a:r>
            <a:r>
              <a:rPr lang="en-GB" altLang="en-US" dirty="0" smtClean="0"/>
              <a:t>thinking.’</a:t>
            </a:r>
            <a:endParaRPr lang="en-GB" altLang="en-US" dirty="0"/>
          </a:p>
        </p:txBody>
      </p:sp>
    </p:spTree>
    <p:extLst>
      <p:ext uri="{BB962C8B-B14F-4D97-AF65-F5344CB8AC3E}">
        <p14:creationId xmlns:p14="http://schemas.microsoft.com/office/powerpoint/2010/main" val="23017829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ox(in)">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box(in)">
                                      <p:cBhvr>
                                        <p:cTn id="12" dur="500"/>
                                        <p:tgtEl>
                                          <p:spTgt spid="143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xmlns="" id="{3612D664-8E86-FE4E-A98E-58A255E1218B}"/>
              </a:ext>
            </a:extLst>
          </p:cNvPr>
          <p:cNvSpPr>
            <a:spLocks noGrp="1" noChangeArrowheads="1"/>
          </p:cNvSpPr>
          <p:nvPr>
            <p:ph type="title"/>
          </p:nvPr>
        </p:nvSpPr>
        <p:spPr/>
        <p:txBody>
          <a:bodyPr/>
          <a:lstStyle/>
          <a:p>
            <a:r>
              <a:rPr lang="en-GB" altLang="en-US"/>
              <a:t>Climate Change</a:t>
            </a:r>
          </a:p>
        </p:txBody>
      </p:sp>
      <p:sp>
        <p:nvSpPr>
          <p:cNvPr id="7171" name="Rectangle 3">
            <a:extLst>
              <a:ext uri="{FF2B5EF4-FFF2-40B4-BE49-F238E27FC236}">
                <a16:creationId xmlns:a16="http://schemas.microsoft.com/office/drawing/2014/main" xmlns="" id="{7335C22F-762F-6245-A7D9-FF3623C25674}"/>
              </a:ext>
            </a:extLst>
          </p:cNvPr>
          <p:cNvSpPr>
            <a:spLocks noGrp="1" noChangeArrowheads="1"/>
          </p:cNvSpPr>
          <p:nvPr>
            <p:ph idx="1"/>
          </p:nvPr>
        </p:nvSpPr>
        <p:spPr/>
        <p:txBody>
          <a:bodyPr>
            <a:normAutofit fontScale="92500" lnSpcReduction="10000"/>
          </a:bodyPr>
          <a:lstStyle/>
          <a:p>
            <a:pPr>
              <a:lnSpc>
                <a:spcPct val="80000"/>
              </a:lnSpc>
              <a:buFont typeface="Wingdings" pitchFamily="2" charset="2"/>
              <a:buNone/>
            </a:pPr>
            <a:r>
              <a:rPr lang="en-GB" altLang="en-US" sz="2800" dirty="0"/>
              <a:t>Stern Review (2006):</a:t>
            </a:r>
          </a:p>
          <a:p>
            <a:pPr>
              <a:lnSpc>
                <a:spcPct val="80000"/>
              </a:lnSpc>
            </a:pPr>
            <a:r>
              <a:rPr lang="en-GB" altLang="en-US" sz="2000" dirty="0"/>
              <a:t>Scientific evidence is now overwhelming: climate change present very serious global risks and it demands an urgent global </a:t>
            </a:r>
            <a:r>
              <a:rPr lang="en-GB" altLang="en-US" sz="2000" dirty="0" err="1" smtClean="0"/>
              <a:t>reponse</a:t>
            </a:r>
            <a:r>
              <a:rPr lang="en-GB" altLang="en-US" sz="2000" dirty="0" smtClean="0"/>
              <a:t>.</a:t>
            </a:r>
            <a:endParaRPr lang="en-GB" altLang="en-US" sz="2000" dirty="0"/>
          </a:p>
          <a:p>
            <a:pPr>
              <a:lnSpc>
                <a:spcPct val="80000"/>
              </a:lnSpc>
            </a:pPr>
            <a:r>
              <a:rPr lang="en-GB" altLang="en-US" sz="2000" dirty="0"/>
              <a:t>Scientific evidence points to increasing risks of serious, irreversible impacts from climate change associated with business-as-usual paths for </a:t>
            </a:r>
            <a:r>
              <a:rPr lang="en-GB" altLang="en-US" sz="2000" dirty="0" smtClean="0"/>
              <a:t>emissions.</a:t>
            </a:r>
            <a:endParaRPr lang="en-GB" altLang="en-US" sz="2000" dirty="0"/>
          </a:p>
          <a:p>
            <a:pPr>
              <a:lnSpc>
                <a:spcPct val="80000"/>
              </a:lnSpc>
            </a:pPr>
            <a:r>
              <a:rPr lang="en-GB" altLang="en-US" sz="2000" dirty="0"/>
              <a:t>Climate change threatens the basic elements of life for people around the world: access to water, food production, health, and use of land and the </a:t>
            </a:r>
            <a:r>
              <a:rPr lang="en-GB" altLang="en-US" sz="2000" dirty="0" smtClean="0"/>
              <a:t>environment.</a:t>
            </a:r>
            <a:endParaRPr lang="en-GB" altLang="en-US" sz="2000" dirty="0"/>
          </a:p>
          <a:p>
            <a:pPr>
              <a:lnSpc>
                <a:spcPct val="80000"/>
              </a:lnSpc>
            </a:pPr>
            <a:r>
              <a:rPr lang="en-GB" altLang="en-US" sz="2000" dirty="0"/>
              <a:t>The damages from climate change will accelerate as the world get </a:t>
            </a:r>
            <a:r>
              <a:rPr lang="en-GB" altLang="en-US" sz="2000" dirty="0" smtClean="0"/>
              <a:t>warmer.</a:t>
            </a:r>
            <a:endParaRPr lang="en-GB" altLang="en-US" sz="2000" dirty="0"/>
          </a:p>
          <a:p>
            <a:pPr>
              <a:lnSpc>
                <a:spcPct val="80000"/>
              </a:lnSpc>
            </a:pPr>
            <a:r>
              <a:rPr lang="en-GB" altLang="en-US" sz="2000" dirty="0"/>
              <a:t>The impacts of climate change are not evenly distributed – the poorest countries and people will suffer earliest and most.</a:t>
            </a:r>
          </a:p>
          <a:p>
            <a:pPr>
              <a:lnSpc>
                <a:spcPct val="80000"/>
              </a:lnSpc>
            </a:pPr>
            <a:r>
              <a:rPr lang="en-GB" altLang="en-US" sz="2000" dirty="0"/>
              <a:t>Climate change may initially have small positive effects for a few developed countries, but the much higher temperature increases are likely to be very </a:t>
            </a:r>
            <a:r>
              <a:rPr lang="en-GB" altLang="en-US" sz="2000" dirty="0" smtClean="0"/>
              <a:t>damaging.</a:t>
            </a:r>
            <a:endParaRPr lang="en-GB" altLang="en-US" sz="2000" dirty="0"/>
          </a:p>
          <a:p>
            <a:pPr algn="r">
              <a:lnSpc>
                <a:spcPct val="80000"/>
              </a:lnSpc>
              <a:buFont typeface="Wingdings" pitchFamily="2" charset="2"/>
              <a:buNone/>
            </a:pPr>
            <a:r>
              <a:rPr lang="en-GB" altLang="en-US" sz="2000" dirty="0"/>
              <a:t> </a:t>
            </a:r>
            <a:r>
              <a:rPr lang="en-GB" altLang="en-US" dirty="0"/>
              <a:t>(</a:t>
            </a:r>
            <a:r>
              <a:rPr lang="en-GB" altLang="en-US" dirty="0" err="1"/>
              <a:t>Blowfield</a:t>
            </a:r>
            <a:r>
              <a:rPr lang="en-GB" altLang="en-US" dirty="0"/>
              <a:t> and Murray 2008:pp. 238)</a:t>
            </a:r>
          </a:p>
        </p:txBody>
      </p:sp>
    </p:spTree>
    <p:extLst>
      <p:ext uri="{BB962C8B-B14F-4D97-AF65-F5344CB8AC3E}">
        <p14:creationId xmlns:p14="http://schemas.microsoft.com/office/powerpoint/2010/main" val="11573748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ox(in)">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ox(in)">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ox(in)">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ox(in)">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ox(in)">
                                      <p:cBhvr>
                                        <p:cTn id="27" dur="500"/>
                                        <p:tgtEl>
                                          <p:spTgt spid="717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7171">
                                            <p:txEl>
                                              <p:pRg st="5" end="5"/>
                                            </p:txEl>
                                          </p:spTgt>
                                        </p:tgtEl>
                                        <p:attrNameLst>
                                          <p:attrName>style.visibility</p:attrName>
                                        </p:attrNameLst>
                                      </p:cBhvr>
                                      <p:to>
                                        <p:strVal val="visible"/>
                                      </p:to>
                                    </p:set>
                                    <p:animEffect transition="in" filter="box(in)">
                                      <p:cBhvr>
                                        <p:cTn id="32" dur="500"/>
                                        <p:tgtEl>
                                          <p:spTgt spid="717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7171">
                                            <p:txEl>
                                              <p:pRg st="6" end="6"/>
                                            </p:txEl>
                                          </p:spTgt>
                                        </p:tgtEl>
                                        <p:attrNameLst>
                                          <p:attrName>style.visibility</p:attrName>
                                        </p:attrNameLst>
                                      </p:cBhvr>
                                      <p:to>
                                        <p:strVal val="visible"/>
                                      </p:to>
                                    </p:set>
                                    <p:animEffect transition="in" filter="box(in)">
                                      <p:cBhvr>
                                        <p:cTn id="37" dur="500"/>
                                        <p:tgtEl>
                                          <p:spTgt spid="7171">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7171">
                                            <p:txEl>
                                              <p:pRg st="7" end="7"/>
                                            </p:txEl>
                                          </p:spTgt>
                                        </p:tgtEl>
                                        <p:attrNameLst>
                                          <p:attrName>style.visibility</p:attrName>
                                        </p:attrNameLst>
                                      </p:cBhvr>
                                      <p:to>
                                        <p:strVal val="visible"/>
                                      </p:to>
                                    </p:set>
                                    <p:animEffect transition="in" filter="box(in)">
                                      <p:cBhvr>
                                        <p:cTn id="42" dur="500"/>
                                        <p:tgtEl>
                                          <p:spTgt spid="717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CF648E55-CAC3-594D-9F84-11618A49EAB7}"/>
              </a:ext>
            </a:extLst>
          </p:cNvPr>
          <p:cNvSpPr>
            <a:spLocks noGrp="1" noChangeArrowheads="1"/>
          </p:cNvSpPr>
          <p:nvPr>
            <p:ph type="title"/>
          </p:nvPr>
        </p:nvSpPr>
        <p:spPr/>
        <p:txBody>
          <a:bodyPr/>
          <a:lstStyle/>
          <a:p>
            <a:r>
              <a:rPr lang="en-GB" altLang="en-US"/>
              <a:t>The tragedy of the commons</a:t>
            </a:r>
          </a:p>
        </p:txBody>
      </p:sp>
      <p:sp>
        <p:nvSpPr>
          <p:cNvPr id="9219" name="Rectangle 3">
            <a:extLst>
              <a:ext uri="{FF2B5EF4-FFF2-40B4-BE49-F238E27FC236}">
                <a16:creationId xmlns:a16="http://schemas.microsoft.com/office/drawing/2014/main" xmlns="" id="{9BB3F1E3-752E-BD47-AA46-FD0A678F88B7}"/>
              </a:ext>
            </a:extLst>
          </p:cNvPr>
          <p:cNvSpPr>
            <a:spLocks noGrp="1" noChangeArrowheads="1"/>
          </p:cNvSpPr>
          <p:nvPr>
            <p:ph type="body" idx="1"/>
          </p:nvPr>
        </p:nvSpPr>
        <p:spPr>
          <a:xfrm>
            <a:off x="1981200" y="1268414"/>
            <a:ext cx="8229600" cy="5329237"/>
          </a:xfrm>
        </p:spPr>
        <p:txBody>
          <a:bodyPr/>
          <a:lstStyle/>
          <a:p>
            <a:pPr>
              <a:lnSpc>
                <a:spcPct val="80000"/>
              </a:lnSpc>
              <a:buFont typeface="Wingdings" pitchFamily="2" charset="2"/>
              <a:buNone/>
            </a:pPr>
            <a:endParaRPr lang="en-GB" altLang="en-US" sz="2400"/>
          </a:p>
          <a:p>
            <a:pPr>
              <a:lnSpc>
                <a:spcPct val="80000"/>
              </a:lnSpc>
              <a:buFont typeface="Wingdings" pitchFamily="2" charset="2"/>
              <a:buNone/>
            </a:pPr>
            <a:endParaRPr lang="en-GB" altLang="en-US" sz="2400"/>
          </a:p>
          <a:p>
            <a:pPr>
              <a:lnSpc>
                <a:spcPct val="80000"/>
              </a:lnSpc>
              <a:buFont typeface="Wingdings" pitchFamily="2" charset="2"/>
              <a:buNone/>
            </a:pPr>
            <a:r>
              <a:rPr lang="en-GB" altLang="en-US" sz="2400"/>
              <a:t>“There was once a village on the shore of a great ocean. Its people made a good living from the rich fishing grounds that lay offshore, the bounty of which seemed inexhaustible. Some of the cleverest fishermen began to experiment with new ways to catch more fish, borrowing money to buy bigger and better equipped boats. Since it was hard to argue with success, other copied their new techniques. Soon fish began to be hard to find, and their average size began to decline. Eventually, the fishery collapsed, bringing economic calamity to the village. A wise elder commented, ‘You seen, the fish were not free after all. It was our folly to act as if they were.’”</a:t>
            </a:r>
          </a:p>
          <a:p>
            <a:pPr algn="r">
              <a:lnSpc>
                <a:spcPct val="80000"/>
              </a:lnSpc>
              <a:buFont typeface="Wingdings" pitchFamily="2" charset="2"/>
              <a:buNone/>
            </a:pPr>
            <a:r>
              <a:rPr lang="en-GB" altLang="en-US" sz="800"/>
              <a:t>(cited in Lawrence &amp; Weber 2008)</a:t>
            </a:r>
            <a:endParaRPr lang="en-GB" altLang="en-US" sz="1200"/>
          </a:p>
        </p:txBody>
      </p:sp>
    </p:spTree>
    <p:extLst>
      <p:ext uri="{BB962C8B-B14F-4D97-AF65-F5344CB8AC3E}">
        <p14:creationId xmlns:p14="http://schemas.microsoft.com/office/powerpoint/2010/main" val="2871845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xmlns="" id="{F9BE90D5-C79B-5D45-A365-0304A67AA920}"/>
              </a:ext>
            </a:extLst>
          </p:cNvPr>
          <p:cNvSpPr>
            <a:spLocks noGrp="1" noChangeArrowheads="1"/>
          </p:cNvSpPr>
          <p:nvPr>
            <p:ph type="title"/>
          </p:nvPr>
        </p:nvSpPr>
        <p:spPr/>
        <p:txBody>
          <a:bodyPr/>
          <a:lstStyle/>
          <a:p>
            <a:r>
              <a:rPr lang="en-GB" altLang="en-US"/>
              <a:t>Sustainable Development</a:t>
            </a:r>
          </a:p>
        </p:txBody>
      </p:sp>
      <p:sp>
        <p:nvSpPr>
          <p:cNvPr id="13315" name="Rectangle 3">
            <a:extLst>
              <a:ext uri="{FF2B5EF4-FFF2-40B4-BE49-F238E27FC236}">
                <a16:creationId xmlns:a16="http://schemas.microsoft.com/office/drawing/2014/main" xmlns="" id="{427F9705-2742-CB45-94E7-DA6DC9909786}"/>
              </a:ext>
            </a:extLst>
          </p:cNvPr>
          <p:cNvSpPr>
            <a:spLocks noGrp="1" noChangeArrowheads="1"/>
          </p:cNvSpPr>
          <p:nvPr>
            <p:ph idx="1"/>
          </p:nvPr>
        </p:nvSpPr>
        <p:spPr/>
        <p:txBody>
          <a:bodyPr>
            <a:normAutofit/>
          </a:bodyPr>
          <a:lstStyle/>
          <a:p>
            <a:pPr>
              <a:lnSpc>
                <a:spcPct val="80000"/>
              </a:lnSpc>
            </a:pPr>
            <a:r>
              <a:rPr lang="en-GB" altLang="en-US" sz="2800" dirty="0"/>
              <a:t>“Sustainable development is development that meets the needs of the present without compromising the ability of future generations to meet their own needs.”</a:t>
            </a:r>
          </a:p>
          <a:p>
            <a:pPr lvl="1" algn="r">
              <a:lnSpc>
                <a:spcPct val="80000"/>
              </a:lnSpc>
              <a:buFont typeface="Wingdings" pitchFamily="2" charset="2"/>
              <a:buNone/>
            </a:pPr>
            <a:r>
              <a:rPr lang="en-GB" altLang="en-US" sz="1500" dirty="0"/>
              <a:t>(World Commission on Environment and Development [Brundtland Commission] 1987)</a:t>
            </a:r>
          </a:p>
          <a:p>
            <a:pPr lvl="1">
              <a:lnSpc>
                <a:spcPct val="80000"/>
              </a:lnSpc>
            </a:pPr>
            <a:r>
              <a:rPr lang="en-GB" altLang="en-US" sz="2600" dirty="0"/>
              <a:t>Intra-generational justice/equity: fair distributions across the present population of the world, in terms of quality of life, measured, perhaps, by comparative standards of living or benefits from sharing the resources of the planet </a:t>
            </a:r>
            <a:r>
              <a:rPr lang="en-GB" altLang="en-US" sz="1900" dirty="0"/>
              <a:t>(</a:t>
            </a:r>
            <a:r>
              <a:rPr lang="en-GB" altLang="en-US" sz="1900" dirty="0" err="1"/>
              <a:t>Blowfield</a:t>
            </a:r>
            <a:r>
              <a:rPr lang="en-GB" altLang="en-US" sz="1900" dirty="0"/>
              <a:t> &amp; Murray 2008:pp. 235)</a:t>
            </a:r>
          </a:p>
          <a:p>
            <a:pPr lvl="1">
              <a:lnSpc>
                <a:spcPct val="80000"/>
              </a:lnSpc>
            </a:pPr>
            <a:r>
              <a:rPr lang="en-GB" altLang="en-US" sz="2600" dirty="0">
                <a:solidFill>
                  <a:srgbClr val="FFFF00"/>
                </a:solidFill>
              </a:rPr>
              <a:t>Inter-generational justice/equity: bring in views, preferences and interests of future generations </a:t>
            </a:r>
            <a:r>
              <a:rPr lang="en-GB" altLang="en-US" sz="1900" dirty="0">
                <a:solidFill>
                  <a:srgbClr val="FFFF00"/>
                </a:solidFill>
              </a:rPr>
              <a:t>(Fisher &amp; Lovell 2009: 344)</a:t>
            </a:r>
            <a:endParaRPr lang="en-GB" altLang="en-US" sz="2600" dirty="0">
              <a:solidFill>
                <a:srgbClr val="FFFF00"/>
              </a:solidFill>
            </a:endParaRPr>
          </a:p>
          <a:p>
            <a:pPr lvl="1" algn="r">
              <a:lnSpc>
                <a:spcPct val="80000"/>
              </a:lnSpc>
              <a:buFont typeface="Wingdings" pitchFamily="2" charset="2"/>
              <a:buNone/>
            </a:pPr>
            <a:endParaRPr lang="en-GB" altLang="en-US" sz="1300" dirty="0"/>
          </a:p>
        </p:txBody>
      </p:sp>
    </p:spTree>
    <p:extLst>
      <p:ext uri="{BB962C8B-B14F-4D97-AF65-F5344CB8AC3E}">
        <p14:creationId xmlns:p14="http://schemas.microsoft.com/office/powerpoint/2010/main" val="11554887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box(in)">
                                      <p:cBhvr>
                                        <p:cTn id="7" dur="500"/>
                                        <p:tgtEl>
                                          <p:spTgt spid="13315">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13315">
                                            <p:txEl>
                                              <p:pRg st="1" end="1"/>
                                            </p:txEl>
                                          </p:spTgt>
                                        </p:tgtEl>
                                        <p:attrNameLst>
                                          <p:attrName>style.visibility</p:attrName>
                                        </p:attrNameLst>
                                      </p:cBhvr>
                                      <p:to>
                                        <p:strVal val="visible"/>
                                      </p:to>
                                    </p:set>
                                    <p:animEffect transition="in" filter="box(in)">
                                      <p:cBhvr>
                                        <p:cTn id="10" dur="500"/>
                                        <p:tgtEl>
                                          <p:spTgt spid="13315">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4" presetClass="entr" presetSubtype="16"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animEffect transition="in" filter="box(in)">
                                      <p:cBhvr>
                                        <p:cTn id="15" dur="500"/>
                                        <p:tgtEl>
                                          <p:spTgt spid="13315">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13315">
                                            <p:txEl>
                                              <p:pRg st="3" end="3"/>
                                            </p:txEl>
                                          </p:spTgt>
                                        </p:tgtEl>
                                        <p:attrNameLst>
                                          <p:attrName>style.visibility</p:attrName>
                                        </p:attrNameLst>
                                      </p:cBhvr>
                                      <p:to>
                                        <p:strVal val="visible"/>
                                      </p:to>
                                    </p:set>
                                    <p:animEffect transition="in" filter="box(in)">
                                      <p:cBhvr>
                                        <p:cTn id="20" dur="500"/>
                                        <p:tgtEl>
                                          <p:spTgt spid="133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46D80F7F-DDCA-4C40-BE79-74207D120569}"/>
              </a:ext>
            </a:extLst>
          </p:cNvPr>
          <p:cNvSpPr>
            <a:spLocks noGrp="1" noChangeArrowheads="1"/>
          </p:cNvSpPr>
          <p:nvPr>
            <p:ph type="title"/>
          </p:nvPr>
        </p:nvSpPr>
        <p:spPr/>
        <p:txBody>
          <a:bodyPr/>
          <a:lstStyle/>
          <a:p>
            <a:r>
              <a:rPr lang="en-GB" altLang="en-US"/>
              <a:t>Corporate Responsibility</a:t>
            </a:r>
          </a:p>
        </p:txBody>
      </p:sp>
      <p:sp>
        <p:nvSpPr>
          <p:cNvPr id="15363" name="Rectangle 3">
            <a:extLst>
              <a:ext uri="{FF2B5EF4-FFF2-40B4-BE49-F238E27FC236}">
                <a16:creationId xmlns:a16="http://schemas.microsoft.com/office/drawing/2014/main" xmlns="" id="{35CFF80F-08FA-244C-B49E-2F488CA3691D}"/>
              </a:ext>
            </a:extLst>
          </p:cNvPr>
          <p:cNvSpPr>
            <a:spLocks noGrp="1" noChangeArrowheads="1"/>
          </p:cNvSpPr>
          <p:nvPr>
            <p:ph idx="1"/>
          </p:nvPr>
        </p:nvSpPr>
        <p:spPr/>
        <p:txBody>
          <a:bodyPr/>
          <a:lstStyle/>
          <a:p>
            <a:pPr>
              <a:lnSpc>
                <a:spcPct val="90000"/>
              </a:lnSpc>
            </a:pPr>
            <a:endParaRPr lang="en-GB" altLang="en-US" dirty="0"/>
          </a:p>
          <a:p>
            <a:pPr>
              <a:lnSpc>
                <a:spcPct val="90000"/>
              </a:lnSpc>
            </a:pPr>
            <a:r>
              <a:rPr lang="en-GB" altLang="en-US" sz="2400" dirty="0"/>
              <a:t>Hart (1997) ‘Beyond Greening</a:t>
            </a:r>
            <a:r>
              <a:rPr lang="en-GB" altLang="en-US" sz="2400" dirty="0"/>
              <a:t>’ - industrialized nations, more and more companies are “going green” as they realize that they can reduce pollution and increase profits </a:t>
            </a:r>
            <a:r>
              <a:rPr lang="en-GB" altLang="en-US" sz="2400" dirty="0" smtClean="0"/>
              <a:t>simultaneously:</a:t>
            </a:r>
            <a:endParaRPr lang="en-GB" altLang="en-US" sz="2400" dirty="0"/>
          </a:p>
          <a:p>
            <a:pPr lvl="1">
              <a:lnSpc>
                <a:spcPct val="90000"/>
              </a:lnSpc>
            </a:pPr>
            <a:r>
              <a:rPr lang="en-GB" altLang="en-US" sz="2400" dirty="0"/>
              <a:t>Pollution prevention </a:t>
            </a:r>
          </a:p>
          <a:p>
            <a:pPr lvl="2">
              <a:lnSpc>
                <a:spcPct val="90000"/>
              </a:lnSpc>
            </a:pPr>
            <a:r>
              <a:rPr lang="en-GB" altLang="en-US" sz="2400" dirty="0"/>
              <a:t>environmental management systems such as ISO 14000</a:t>
            </a:r>
          </a:p>
          <a:p>
            <a:pPr lvl="1">
              <a:lnSpc>
                <a:spcPct val="90000"/>
              </a:lnSpc>
            </a:pPr>
            <a:r>
              <a:rPr lang="en-GB" altLang="en-US" sz="2400" dirty="0"/>
              <a:t>Product stewardship</a:t>
            </a:r>
          </a:p>
          <a:p>
            <a:pPr lvl="2">
              <a:lnSpc>
                <a:spcPct val="90000"/>
              </a:lnSpc>
            </a:pPr>
            <a:r>
              <a:rPr lang="en-GB" altLang="en-US" sz="2400" dirty="0"/>
              <a:t>minimising environmental impact of product</a:t>
            </a:r>
          </a:p>
          <a:p>
            <a:pPr lvl="1">
              <a:lnSpc>
                <a:spcPct val="90000"/>
              </a:lnSpc>
            </a:pPr>
            <a:r>
              <a:rPr lang="en-GB" altLang="en-US" sz="2400" dirty="0"/>
              <a:t>Clean technology</a:t>
            </a:r>
          </a:p>
          <a:p>
            <a:pPr lvl="1">
              <a:lnSpc>
                <a:spcPct val="90000"/>
              </a:lnSpc>
            </a:pPr>
            <a:r>
              <a:rPr lang="en-GB" altLang="en-US" sz="2400" dirty="0"/>
              <a:t>Sustainability </a:t>
            </a:r>
            <a:r>
              <a:rPr lang="en-GB" altLang="en-US" sz="2400" dirty="0" smtClean="0"/>
              <a:t>vision.</a:t>
            </a:r>
            <a:endParaRPr lang="en-GB" altLang="en-US" sz="2400" dirty="0"/>
          </a:p>
        </p:txBody>
      </p:sp>
    </p:spTree>
    <p:extLst>
      <p:ext uri="{BB962C8B-B14F-4D97-AF65-F5344CB8AC3E}">
        <p14:creationId xmlns:p14="http://schemas.microsoft.com/office/powerpoint/2010/main" val="3291465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animEffect transition="in" filter="box(in)">
                                      <p:cBhvr>
                                        <p:cTn id="7" dur="500"/>
                                        <p:tgtEl>
                                          <p:spTgt spid="153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5363">
                                            <p:txEl>
                                              <p:pRg st="2" end="2"/>
                                            </p:txEl>
                                          </p:spTgt>
                                        </p:tgtEl>
                                        <p:attrNameLst>
                                          <p:attrName>style.visibility</p:attrName>
                                        </p:attrNameLst>
                                      </p:cBhvr>
                                      <p:to>
                                        <p:strVal val="visible"/>
                                      </p:to>
                                    </p:set>
                                    <p:animEffect transition="in" filter="box(in)">
                                      <p:cBhvr>
                                        <p:cTn id="12" dur="500"/>
                                        <p:tgtEl>
                                          <p:spTgt spid="15363">
                                            <p:txEl>
                                              <p:pRg st="2" end="2"/>
                                            </p:txEl>
                                          </p:spTgt>
                                        </p:tgtEl>
                                      </p:cBhvr>
                                    </p:animEffect>
                                  </p:childTnLst>
                                </p:cTn>
                              </p:par>
                              <p:par>
                                <p:cTn id="13" presetID="4" presetClass="entr" presetSubtype="16" fill="hold" grpId="0"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Effect transition="in" filter="box(in)">
                                      <p:cBhvr>
                                        <p:cTn id="15" dur="500"/>
                                        <p:tgtEl>
                                          <p:spTgt spid="15363">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15363">
                                            <p:txEl>
                                              <p:pRg st="4" end="4"/>
                                            </p:txEl>
                                          </p:spTgt>
                                        </p:tgtEl>
                                        <p:attrNameLst>
                                          <p:attrName>style.visibility</p:attrName>
                                        </p:attrNameLst>
                                      </p:cBhvr>
                                      <p:to>
                                        <p:strVal val="visible"/>
                                      </p:to>
                                    </p:set>
                                    <p:animEffect transition="in" filter="box(in)">
                                      <p:cBhvr>
                                        <p:cTn id="20" dur="500"/>
                                        <p:tgtEl>
                                          <p:spTgt spid="15363">
                                            <p:txEl>
                                              <p:pRg st="4" end="4"/>
                                            </p:txEl>
                                          </p:spTgt>
                                        </p:tgtEl>
                                      </p:cBhvr>
                                    </p:animEffect>
                                  </p:childTnLst>
                                </p:cTn>
                              </p:par>
                              <p:par>
                                <p:cTn id="21" presetID="4" presetClass="entr" presetSubtype="16" fill="hold" grpId="0" nodeType="with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animEffect transition="in" filter="box(in)">
                                      <p:cBhvr>
                                        <p:cTn id="23" dur="500"/>
                                        <p:tgtEl>
                                          <p:spTgt spid="15363">
                                            <p:txEl>
                                              <p:pRg st="5" end="5"/>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 presetClass="entr" presetSubtype="16" fill="hold" grpId="0"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box(in)">
                                      <p:cBhvr>
                                        <p:cTn id="28" dur="500"/>
                                        <p:tgtEl>
                                          <p:spTgt spid="15363">
                                            <p:txEl>
                                              <p:pRg st="6" end="6"/>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5363">
                                            <p:txEl>
                                              <p:pRg st="7" end="7"/>
                                            </p:txEl>
                                          </p:spTgt>
                                        </p:tgtEl>
                                        <p:attrNameLst>
                                          <p:attrName>style.visibility</p:attrName>
                                        </p:attrNameLst>
                                      </p:cBhvr>
                                      <p:to>
                                        <p:strVal val="visible"/>
                                      </p:to>
                                    </p:set>
                                    <p:animEffect transition="in" filter="box(in)">
                                      <p:cBhvr>
                                        <p:cTn id="33" dur="500"/>
                                        <p:tgtEl>
                                          <p:spTgt spid="153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4590" b="17012"/>
          <a:stretch/>
        </p:blipFill>
        <p:spPr>
          <a:xfrm>
            <a:off x="20" y="10"/>
            <a:ext cx="12191980" cy="6857990"/>
          </a:xfrm>
          <a:prstGeom prst="rect">
            <a:avLst/>
          </a:prstGeom>
        </p:spPr>
      </p:pic>
    </p:spTree>
    <p:extLst>
      <p:ext uri="{BB962C8B-B14F-4D97-AF65-F5344CB8AC3E}">
        <p14:creationId xmlns:p14="http://schemas.microsoft.com/office/powerpoint/2010/main" val="4204406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3491256"/>
          </a:xfrm>
        </p:spPr>
        <p:txBody>
          <a:bodyPr/>
          <a:lstStyle/>
          <a:p>
            <a:r>
              <a:rPr lang="en-GB" dirty="0"/>
              <a:t>http://www.funtrivia.com/playquiz/quiz89143a36ed0.html</a:t>
            </a:r>
          </a:p>
        </p:txBody>
      </p:sp>
    </p:spTree>
    <p:extLst>
      <p:ext uri="{BB962C8B-B14F-4D97-AF65-F5344CB8AC3E}">
        <p14:creationId xmlns:p14="http://schemas.microsoft.com/office/powerpoint/2010/main" val="3230405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40AB07-10A6-2549-8988-57D77C90DCC0}"/>
              </a:ext>
            </a:extLst>
          </p:cNvPr>
          <p:cNvSpPr>
            <a:spLocks noGrp="1"/>
          </p:cNvSpPr>
          <p:nvPr>
            <p:ph type="title"/>
          </p:nvPr>
        </p:nvSpPr>
        <p:spPr/>
        <p:txBody>
          <a:bodyPr/>
          <a:lstStyle/>
          <a:p>
            <a:r>
              <a:rPr lang="en-US" dirty="0"/>
              <a:t>Costa Rica</a:t>
            </a:r>
          </a:p>
        </p:txBody>
      </p:sp>
      <p:sp>
        <p:nvSpPr>
          <p:cNvPr id="3" name="Content Placeholder 2">
            <a:extLst>
              <a:ext uri="{FF2B5EF4-FFF2-40B4-BE49-F238E27FC236}">
                <a16:creationId xmlns:a16="http://schemas.microsoft.com/office/drawing/2014/main" xmlns="" id="{D1EDB9A6-1A78-1F4C-AF5F-2E499878D315}"/>
              </a:ext>
            </a:extLst>
          </p:cNvPr>
          <p:cNvSpPr>
            <a:spLocks noGrp="1"/>
          </p:cNvSpPr>
          <p:nvPr>
            <p:ph idx="1"/>
          </p:nvPr>
        </p:nvSpPr>
        <p:spPr/>
        <p:txBody>
          <a:bodyPr>
            <a:normAutofit lnSpcReduction="10000"/>
          </a:bodyPr>
          <a:lstStyle/>
          <a:p>
            <a:r>
              <a:rPr lang="en-GB" i="1" dirty="0"/>
              <a:t>Costa Rica’s </a:t>
            </a:r>
            <a:r>
              <a:rPr lang="en-GB" i="1" dirty="0" smtClean="0"/>
              <a:t>forest </a:t>
            </a:r>
            <a:r>
              <a:rPr lang="en-GB" i="1" dirty="0"/>
              <a:t>accounts </a:t>
            </a:r>
            <a:r>
              <a:rPr lang="en-GB" i="1" dirty="0" smtClean="0"/>
              <a:t>showed </a:t>
            </a:r>
            <a:r>
              <a:rPr lang="en-GB" i="1" dirty="0"/>
              <a:t>that forests contribute more to the country’s GDP than previously thought.</a:t>
            </a:r>
          </a:p>
          <a:p>
            <a:r>
              <a:rPr lang="en-GB" dirty="0"/>
              <a:t>Costa Rica’s forests are an incredible success story. Following decades of rampant tree clearing for agriculture and livestock production, Costa Rica implemented protective policies in the 1980s that allowed forests to make a remarkable comeback. </a:t>
            </a:r>
          </a:p>
          <a:p>
            <a:r>
              <a:rPr lang="en-GB" dirty="0"/>
              <a:t>Today, Costa Rica is the first tropical country to have stopped and reversed deforestation: over half of its land is covered by forest, compared to just 26 percent in 1983. </a:t>
            </a:r>
          </a:p>
          <a:p>
            <a:r>
              <a:rPr lang="en-GB" dirty="0"/>
              <a:t>At the same time, Costa Rica has seen significant growth in sectors like sustainable tourism and hydropower generation.</a:t>
            </a:r>
            <a:r>
              <a:rPr lang="en-GB" i="1" dirty="0"/>
              <a:t/>
            </a:r>
            <a:br>
              <a:rPr lang="en-GB" i="1" dirty="0"/>
            </a:br>
            <a:endParaRPr lang="en-GB" i="1" dirty="0"/>
          </a:p>
          <a:p>
            <a:r>
              <a:rPr lang="en-US" dirty="0"/>
              <a:t>http://</a:t>
            </a:r>
            <a:r>
              <a:rPr lang="en-US" dirty="0" err="1"/>
              <a:t>www.worldbank.org</a:t>
            </a:r>
            <a:r>
              <a:rPr lang="en-US" dirty="0"/>
              <a:t>/</a:t>
            </a:r>
            <a:r>
              <a:rPr lang="en-US" dirty="0" err="1"/>
              <a:t>en</a:t>
            </a:r>
            <a:r>
              <a:rPr lang="en-US" dirty="0"/>
              <a:t>/news/feature/2016/05/31/accounting-reveals-that-costa-ricas-forest-wealth-is-greater-than-expected</a:t>
            </a:r>
          </a:p>
        </p:txBody>
      </p:sp>
    </p:spTree>
    <p:extLst>
      <p:ext uri="{BB962C8B-B14F-4D97-AF65-F5344CB8AC3E}">
        <p14:creationId xmlns:p14="http://schemas.microsoft.com/office/powerpoint/2010/main" val="1748181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rgbClr val="FFFFFF"/>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76" name="Rectangle 75">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solidFill>
            <a:schemeClr val="tx2"/>
          </a:solidFill>
          <a:ln w="9525" cap="sq" cmpd="sng" algn="ctr">
            <a:noFill/>
            <a:prstDash val="solid"/>
            <a:miter lim="800000"/>
          </a:ln>
          <a:effectLst/>
        </p:spPr>
      </p:sp>
      <p:sp>
        <p:nvSpPr>
          <p:cNvPr id="5123" name="Rectangle 2"/>
          <p:cNvSpPr>
            <a:spLocks noGrp="1" noChangeArrowheads="1"/>
          </p:cNvSpPr>
          <p:nvPr>
            <p:ph type="title"/>
          </p:nvPr>
        </p:nvSpPr>
        <p:spPr>
          <a:xfrm>
            <a:off x="1066800" y="1089090"/>
            <a:ext cx="10058400" cy="1371600"/>
          </a:xfrm>
        </p:spPr>
        <p:txBody>
          <a:bodyPr>
            <a:normAutofit/>
          </a:bodyPr>
          <a:lstStyle/>
          <a:p>
            <a:pPr algn="ctr"/>
            <a:r>
              <a:rPr lang="en-US" sz="4400">
                <a:solidFill>
                  <a:schemeClr val="bg1"/>
                </a:solidFill>
              </a:rPr>
              <a:t>Central Case Study: Costa Rica Values Its Ecosystem Services</a:t>
            </a:r>
          </a:p>
        </p:txBody>
      </p:sp>
      <p:sp>
        <p:nvSpPr>
          <p:cNvPr id="5122" name="Rectangle 3"/>
          <p:cNvSpPr>
            <a:spLocks noGrp="1" noChangeArrowheads="1"/>
          </p:cNvSpPr>
          <p:nvPr>
            <p:ph idx="1"/>
          </p:nvPr>
        </p:nvSpPr>
        <p:spPr>
          <a:xfrm>
            <a:off x="1066800" y="3263619"/>
            <a:ext cx="10058400" cy="2673765"/>
          </a:xfrm>
        </p:spPr>
        <p:txBody>
          <a:bodyPr anchor="t">
            <a:normAutofit/>
          </a:bodyPr>
          <a:lstStyle/>
          <a:p>
            <a:r>
              <a:rPr lang="en-US" sz="2000" dirty="0"/>
              <a:t>Costa Rica was once losing its rainforests to logging faster than almost any other </a:t>
            </a:r>
            <a:r>
              <a:rPr lang="en-US" sz="2000" dirty="0" smtClean="0"/>
              <a:t>country. </a:t>
            </a:r>
            <a:endParaRPr lang="en-US" sz="2000" dirty="0"/>
          </a:p>
          <a:p>
            <a:r>
              <a:rPr lang="en-US" sz="2000" dirty="0"/>
              <a:t>Government began paying landowners to protect ecosystem services by planting or saving </a:t>
            </a:r>
            <a:r>
              <a:rPr lang="en-US" sz="2000" dirty="0" smtClean="0"/>
              <a:t>forest.</a:t>
            </a:r>
            <a:endParaRPr lang="en-US" sz="2000" dirty="0"/>
          </a:p>
          <a:p>
            <a:pPr lvl="1"/>
            <a:r>
              <a:rPr lang="en-US" sz="2000" dirty="0"/>
              <a:t>Forests cleanse water, prevent erosion, etc.</a:t>
            </a:r>
          </a:p>
          <a:p>
            <a:r>
              <a:rPr lang="en-US" sz="2000" dirty="0"/>
              <a:t>Forest cover has gone from 17% of the country in 1983 to 52% (Anders, 2017)</a:t>
            </a:r>
          </a:p>
          <a:p>
            <a:pPr lvl="1"/>
            <a:r>
              <a:rPr lang="en-US" sz="2000" dirty="0"/>
              <a:t>Per capita income has increased by 50</a:t>
            </a:r>
            <a:r>
              <a:rPr lang="en-US" sz="2000" dirty="0" smtClean="0"/>
              <a:t>%.</a:t>
            </a:r>
            <a:endParaRPr lang="en-US" sz="2000" dirty="0"/>
          </a:p>
          <a:p>
            <a:pPr lvl="1"/>
            <a:endParaRPr lang="en-US" sz="2000" dirty="0"/>
          </a:p>
        </p:txBody>
      </p:sp>
    </p:spTree>
    <p:extLst>
      <p:ext uri="{BB962C8B-B14F-4D97-AF65-F5344CB8AC3E}">
        <p14:creationId xmlns:p14="http://schemas.microsoft.com/office/powerpoint/2010/main" val="393738740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2452"/>
          <a:stretch/>
        </p:blipFill>
        <p:spPr>
          <a:xfrm>
            <a:off x="3037669" y="325172"/>
            <a:ext cx="6110313" cy="6207656"/>
          </a:xfrm>
          <a:prstGeom prst="rect">
            <a:avLst/>
          </a:prstGeom>
        </p:spPr>
      </p:pic>
    </p:spTree>
    <p:extLst>
      <p:ext uri="{BB962C8B-B14F-4D97-AF65-F5344CB8AC3E}">
        <p14:creationId xmlns:p14="http://schemas.microsoft.com/office/powerpoint/2010/main" val="3884211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54737801-B9D6-4A08-BD77-23010A8022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25FABD39-C757-461E-A681-DC27364840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572613"/>
            <a:ext cx="11281609" cy="2396079"/>
          </a:xfrm>
          <a:prstGeom prst="rect">
            <a:avLst/>
          </a:prstGeom>
          <a:solidFill>
            <a:srgbClr val="FFFFFF"/>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76" name="Rectangle 75">
            <a:extLst>
              <a:ext uri="{FF2B5EF4-FFF2-40B4-BE49-F238E27FC236}">
                <a16:creationId xmlns:a16="http://schemas.microsoft.com/office/drawing/2014/main" xmlns="" id="{2DF424F5-8D5C-46C0-A1B0-AF34E0350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737380"/>
            <a:ext cx="10954512" cy="2066544"/>
          </a:xfrm>
          <a:prstGeom prst="rect">
            <a:avLst/>
          </a:prstGeom>
          <a:solidFill>
            <a:schemeClr val="tx2"/>
          </a:solidFill>
          <a:ln w="9525" cap="sq" cmpd="sng" algn="ctr">
            <a:noFill/>
            <a:prstDash val="solid"/>
            <a:miter lim="800000"/>
          </a:ln>
          <a:effectLst/>
        </p:spPr>
      </p:sp>
      <p:sp>
        <p:nvSpPr>
          <p:cNvPr id="7170" name="Rectangle 2"/>
          <p:cNvSpPr>
            <a:spLocks noGrp="1" noChangeArrowheads="1"/>
          </p:cNvSpPr>
          <p:nvPr>
            <p:ph type="title"/>
          </p:nvPr>
        </p:nvSpPr>
        <p:spPr>
          <a:xfrm>
            <a:off x="1066800" y="1089090"/>
            <a:ext cx="10058400" cy="1371600"/>
          </a:xfrm>
        </p:spPr>
        <p:txBody>
          <a:bodyPr>
            <a:normAutofit/>
          </a:bodyPr>
          <a:lstStyle/>
          <a:p>
            <a:pPr algn="ctr"/>
            <a:r>
              <a:rPr lang="en-US" sz="4400">
                <a:solidFill>
                  <a:schemeClr val="bg1"/>
                </a:solidFill>
              </a:rPr>
              <a:t>Ethics and economics involve values</a:t>
            </a:r>
          </a:p>
        </p:txBody>
      </p:sp>
      <p:sp>
        <p:nvSpPr>
          <p:cNvPr id="6147" name="Rectangle 3"/>
          <p:cNvSpPr>
            <a:spLocks noGrp="1" noChangeArrowheads="1"/>
          </p:cNvSpPr>
          <p:nvPr>
            <p:ph idx="1"/>
          </p:nvPr>
        </p:nvSpPr>
        <p:spPr>
          <a:xfrm>
            <a:off x="1066800" y="3263619"/>
            <a:ext cx="10058400" cy="2673765"/>
          </a:xfrm>
        </p:spPr>
        <p:txBody>
          <a:bodyPr anchor="t">
            <a:normAutofit/>
          </a:bodyPr>
          <a:lstStyle/>
          <a:p>
            <a:pPr>
              <a:lnSpc>
                <a:spcPct val="90000"/>
              </a:lnSpc>
            </a:pPr>
            <a:r>
              <a:rPr lang="en-US" sz="1700" dirty="0"/>
              <a:t>Both disciplines deal with what we </a:t>
            </a:r>
            <a:r>
              <a:rPr lang="en-US" sz="1700" dirty="0" smtClean="0"/>
              <a:t>value;</a:t>
            </a:r>
            <a:endParaRPr lang="en-US" sz="1700" dirty="0"/>
          </a:p>
          <a:p>
            <a:pPr lvl="1">
              <a:lnSpc>
                <a:spcPct val="90000"/>
              </a:lnSpc>
            </a:pPr>
            <a:r>
              <a:rPr lang="en-US" sz="1700" dirty="0"/>
              <a:t>Values affect our decisions and </a:t>
            </a:r>
            <a:r>
              <a:rPr lang="en-US" sz="1700" dirty="0" smtClean="0"/>
              <a:t>actions.</a:t>
            </a:r>
            <a:endParaRPr lang="en-US" sz="1700" dirty="0"/>
          </a:p>
          <a:p>
            <a:pPr>
              <a:lnSpc>
                <a:spcPct val="90000"/>
              </a:lnSpc>
            </a:pPr>
            <a:r>
              <a:rPr lang="en-US" sz="1700" dirty="0"/>
              <a:t>Solving environmental problems needs more than understanding how natural systems work</a:t>
            </a:r>
          </a:p>
          <a:p>
            <a:pPr lvl="1">
              <a:lnSpc>
                <a:spcPct val="90000"/>
              </a:lnSpc>
            </a:pPr>
            <a:r>
              <a:rPr lang="en-US" sz="1700" dirty="0"/>
              <a:t>Values shape human </a:t>
            </a:r>
            <a:r>
              <a:rPr lang="en-US" sz="1700" dirty="0" smtClean="0"/>
              <a:t>behavior.</a:t>
            </a:r>
            <a:endParaRPr lang="en-US" sz="1700" dirty="0"/>
          </a:p>
          <a:p>
            <a:pPr>
              <a:lnSpc>
                <a:spcPct val="90000"/>
              </a:lnSpc>
            </a:pPr>
            <a:r>
              <a:rPr lang="en-US" sz="1700" b="1" dirty="0"/>
              <a:t>Culture</a:t>
            </a:r>
            <a:r>
              <a:rPr lang="en-US" sz="1700" dirty="0"/>
              <a:t> </a:t>
            </a:r>
            <a:r>
              <a:rPr lang="en-US" sz="1700" dirty="0">
                <a:latin typeface="Symbol" panose="05050102010706020507" pitchFamily="18" charset="2"/>
              </a:rPr>
              <a:t>=</a:t>
            </a:r>
            <a:r>
              <a:rPr lang="en-US" sz="1700" dirty="0"/>
              <a:t> knowledge, beliefs, values, and learned ways of life shared by a group of </a:t>
            </a:r>
            <a:r>
              <a:rPr lang="en-US" sz="1700" dirty="0" smtClean="0"/>
              <a:t>people.</a:t>
            </a:r>
            <a:endParaRPr lang="en-US" sz="1700" dirty="0"/>
          </a:p>
          <a:p>
            <a:pPr>
              <a:lnSpc>
                <a:spcPct val="90000"/>
              </a:lnSpc>
            </a:pPr>
            <a:r>
              <a:rPr lang="en-US" sz="1700" b="1" dirty="0"/>
              <a:t>Worldview</a:t>
            </a:r>
            <a:r>
              <a:rPr lang="en-US" sz="1700" dirty="0"/>
              <a:t> </a:t>
            </a:r>
            <a:r>
              <a:rPr lang="en-US" sz="1700" dirty="0">
                <a:latin typeface="Symbol" panose="05050102010706020507" pitchFamily="18" charset="2"/>
              </a:rPr>
              <a:t>=</a:t>
            </a:r>
            <a:r>
              <a:rPr lang="en-US" sz="1700" dirty="0"/>
              <a:t> a person’s or group’s beliefs about the meaning, operation, and essence of the </a:t>
            </a:r>
            <a:r>
              <a:rPr lang="en-US" sz="1700" dirty="0" smtClean="0"/>
              <a:t>world.</a:t>
            </a:r>
            <a:endParaRPr lang="en-US" sz="1700" dirty="0"/>
          </a:p>
          <a:p>
            <a:pPr lvl="1">
              <a:lnSpc>
                <a:spcPct val="90000"/>
              </a:lnSpc>
            </a:pPr>
            <a:r>
              <a:rPr lang="en-US" sz="1700" dirty="0"/>
              <a:t>How a person sees his or her place in the </a:t>
            </a:r>
            <a:r>
              <a:rPr lang="en-US" sz="1700" dirty="0" smtClean="0"/>
              <a:t>world.</a:t>
            </a:r>
            <a:endParaRPr lang="en-US" sz="1700" dirty="0"/>
          </a:p>
        </p:txBody>
      </p:sp>
    </p:spTree>
    <p:extLst>
      <p:ext uri="{BB962C8B-B14F-4D97-AF65-F5344CB8AC3E}">
        <p14:creationId xmlns:p14="http://schemas.microsoft.com/office/powerpoint/2010/main" val="38968877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US"/>
              <a:t>Many factors shape our worldviews</a:t>
            </a:r>
          </a:p>
        </p:txBody>
      </p:sp>
      <p:sp>
        <p:nvSpPr>
          <p:cNvPr id="8195" name="Rectangle 3"/>
          <p:cNvSpPr>
            <a:spLocks noGrp="1" noChangeArrowheads="1"/>
          </p:cNvSpPr>
          <p:nvPr>
            <p:ph idx="1"/>
          </p:nvPr>
        </p:nvSpPr>
        <p:spPr/>
        <p:txBody>
          <a:bodyPr/>
          <a:lstStyle/>
          <a:p>
            <a:r>
              <a:rPr lang="en-US" dirty="0"/>
              <a:t>Religious and spiritual beliefs shape our worldview and perception of the </a:t>
            </a:r>
            <a:r>
              <a:rPr lang="en-US" dirty="0" smtClean="0"/>
              <a:t>environment.</a:t>
            </a:r>
            <a:endParaRPr lang="en-US" dirty="0"/>
          </a:p>
          <a:p>
            <a:r>
              <a:rPr lang="en-US" dirty="0"/>
              <a:t>Political ideology: government’s role in protecting the </a:t>
            </a:r>
            <a:r>
              <a:rPr lang="en-US" dirty="0" smtClean="0"/>
              <a:t>environment.</a:t>
            </a:r>
            <a:endParaRPr lang="en-US" dirty="0"/>
          </a:p>
          <a:p>
            <a:r>
              <a:rPr lang="en-US" dirty="0"/>
              <a:t>Shared cultural experiences if members of the community have lived through similar </a:t>
            </a:r>
            <a:r>
              <a:rPr lang="en-US" dirty="0" smtClean="0"/>
              <a:t>experiences.</a:t>
            </a:r>
            <a:endParaRPr lang="en-US" dirty="0"/>
          </a:p>
        </p:txBody>
      </p:sp>
      <p:sp>
        <p:nvSpPr>
          <p:cNvPr id="8196" name="TextBox 3"/>
          <p:cNvSpPr txBox="1">
            <a:spLocks noChangeArrowheads="1"/>
          </p:cNvSpPr>
          <p:nvPr/>
        </p:nvSpPr>
        <p:spPr bwMode="auto">
          <a:xfrm>
            <a:off x="2108201" y="4859338"/>
            <a:ext cx="7942263" cy="892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pPr algn="ctr"/>
            <a:r>
              <a:rPr lang="en-US" sz="2600" i="1" dirty="0">
                <a:latin typeface="+mn-lt"/>
              </a:rPr>
              <a:t>To find sustainable solutions, scientific knowledge must be used in the context of ethics and economics</a:t>
            </a:r>
          </a:p>
        </p:txBody>
      </p:sp>
    </p:spTree>
    <p:extLst>
      <p:ext uri="{BB962C8B-B14F-4D97-AF65-F5344CB8AC3E}">
        <p14:creationId xmlns:p14="http://schemas.microsoft.com/office/powerpoint/2010/main" val="355433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26"/>
          <p:cNvSpPr>
            <a:spLocks noGrp="1" noChangeArrowheads="1"/>
          </p:cNvSpPr>
          <p:nvPr>
            <p:ph type="title"/>
          </p:nvPr>
        </p:nvSpPr>
        <p:spPr/>
        <p:txBody>
          <a:bodyPr/>
          <a:lstStyle/>
          <a:p>
            <a:r>
              <a:rPr lang="en-US"/>
              <a:t>Environmental Ethics</a:t>
            </a:r>
          </a:p>
        </p:txBody>
      </p:sp>
      <p:sp>
        <p:nvSpPr>
          <p:cNvPr id="9219" name="Rectangle 1027"/>
          <p:cNvSpPr>
            <a:spLocks noGrp="1" noChangeArrowheads="1"/>
          </p:cNvSpPr>
          <p:nvPr>
            <p:ph idx="1"/>
          </p:nvPr>
        </p:nvSpPr>
        <p:spPr/>
        <p:txBody>
          <a:bodyPr/>
          <a:lstStyle/>
          <a:p>
            <a:r>
              <a:rPr lang="en-US" b="1" dirty="0"/>
              <a:t>Ethics</a:t>
            </a:r>
            <a:r>
              <a:rPr lang="en-US" dirty="0"/>
              <a:t> </a:t>
            </a:r>
            <a:r>
              <a:rPr lang="en-US" dirty="0">
                <a:latin typeface="Symbol" panose="05050102010706020507" pitchFamily="18" charset="2"/>
              </a:rPr>
              <a:t>=</a:t>
            </a:r>
            <a:r>
              <a:rPr lang="en-US" dirty="0"/>
              <a:t> the study of good and bad, right and </a:t>
            </a:r>
            <a:r>
              <a:rPr lang="en-US" dirty="0" smtClean="0"/>
              <a:t>wrong;</a:t>
            </a:r>
            <a:endParaRPr lang="en-US" dirty="0"/>
          </a:p>
          <a:p>
            <a:pPr lvl="1"/>
            <a:r>
              <a:rPr lang="en-US" dirty="0"/>
              <a:t>Moral principles or values held by a person or society</a:t>
            </a:r>
          </a:p>
          <a:p>
            <a:pPr lvl="1"/>
            <a:r>
              <a:rPr lang="en-US" dirty="0"/>
              <a:t>For example, promoting human welfare, maximizing freedom, minimizing pain and </a:t>
            </a:r>
            <a:r>
              <a:rPr lang="en-US" dirty="0" smtClean="0"/>
              <a:t>suffering;</a:t>
            </a:r>
            <a:endParaRPr lang="en-US" dirty="0"/>
          </a:p>
          <a:p>
            <a:pPr lvl="1"/>
            <a:r>
              <a:rPr lang="en-US" b="1" dirty="0">
                <a:solidFill>
                  <a:srgbClr val="FFFF00"/>
                </a:solidFill>
              </a:rPr>
              <a:t>Relativists</a:t>
            </a:r>
            <a:r>
              <a:rPr lang="en-US" dirty="0">
                <a:solidFill>
                  <a:srgbClr val="FFFF00"/>
                </a:solidFill>
              </a:rPr>
              <a:t> </a:t>
            </a:r>
            <a:r>
              <a:rPr lang="en-US" dirty="0">
                <a:solidFill>
                  <a:srgbClr val="FFFF00"/>
                </a:solidFill>
                <a:latin typeface="Symbol" panose="05050102010706020507" pitchFamily="18" charset="2"/>
              </a:rPr>
              <a:t>=</a:t>
            </a:r>
            <a:r>
              <a:rPr lang="en-US" dirty="0">
                <a:solidFill>
                  <a:srgbClr val="FFFF00"/>
                </a:solidFill>
              </a:rPr>
              <a:t> those who believe ethics varies with social context</a:t>
            </a:r>
          </a:p>
          <a:p>
            <a:pPr lvl="1"/>
            <a:r>
              <a:rPr lang="en-US" b="1" dirty="0">
                <a:solidFill>
                  <a:srgbClr val="FFFF00"/>
                </a:solidFill>
              </a:rPr>
              <a:t>Universalists</a:t>
            </a:r>
            <a:r>
              <a:rPr lang="en-US" dirty="0">
                <a:solidFill>
                  <a:srgbClr val="FFFF00"/>
                </a:solidFill>
              </a:rPr>
              <a:t> </a:t>
            </a:r>
            <a:r>
              <a:rPr lang="en-US" dirty="0">
                <a:solidFill>
                  <a:srgbClr val="FFFF00"/>
                </a:solidFill>
                <a:latin typeface="Symbol" panose="05050102010706020507" pitchFamily="18" charset="2"/>
              </a:rPr>
              <a:t>=</a:t>
            </a:r>
            <a:r>
              <a:rPr lang="en-US" dirty="0">
                <a:solidFill>
                  <a:srgbClr val="FFFF00"/>
                </a:solidFill>
              </a:rPr>
              <a:t> those who believe right and wrong remains the same across cultures and situations</a:t>
            </a:r>
          </a:p>
          <a:p>
            <a:r>
              <a:rPr lang="en-US" dirty="0"/>
              <a:t>Ethics is a </a:t>
            </a:r>
            <a:r>
              <a:rPr lang="en-US" i="1" dirty="0"/>
              <a:t>prescriptive pursuit</a:t>
            </a:r>
            <a:r>
              <a:rPr lang="en-US" dirty="0"/>
              <a:t>: it tells us how we </a:t>
            </a:r>
            <a:r>
              <a:rPr lang="en-US" i="1" dirty="0"/>
              <a:t>ought</a:t>
            </a:r>
            <a:r>
              <a:rPr lang="en-US" dirty="0"/>
              <a:t> to </a:t>
            </a:r>
            <a:r>
              <a:rPr lang="en-US" dirty="0" smtClean="0"/>
              <a:t>behave.</a:t>
            </a:r>
            <a:endParaRPr lang="en-US" dirty="0"/>
          </a:p>
        </p:txBody>
      </p:sp>
    </p:spTree>
    <p:extLst>
      <p:ext uri="{BB962C8B-B14F-4D97-AF65-F5344CB8AC3E}">
        <p14:creationId xmlns:p14="http://schemas.microsoft.com/office/powerpoint/2010/main" val="383826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US"/>
              <a:t>Ethical standards help us judge right from wrong</a:t>
            </a:r>
          </a:p>
        </p:txBody>
      </p:sp>
      <p:sp>
        <p:nvSpPr>
          <p:cNvPr id="10243" name="Content Placeholder 2"/>
          <p:cNvSpPr>
            <a:spLocks noGrp="1"/>
          </p:cNvSpPr>
          <p:nvPr>
            <p:ph idx="1"/>
          </p:nvPr>
        </p:nvSpPr>
        <p:spPr/>
        <p:txBody>
          <a:bodyPr>
            <a:normAutofit/>
          </a:bodyPr>
          <a:lstStyle/>
          <a:p>
            <a:r>
              <a:rPr lang="en-US" sz="2400" b="1" dirty="0"/>
              <a:t>Ethical standards</a:t>
            </a:r>
            <a:r>
              <a:rPr lang="en-US" sz="2400" dirty="0"/>
              <a:t> = criteria that help differentiate right from </a:t>
            </a:r>
            <a:r>
              <a:rPr lang="en-US" sz="2400" dirty="0" smtClean="0"/>
              <a:t>wrong.</a:t>
            </a:r>
            <a:endParaRPr lang="en-US" sz="2400" dirty="0"/>
          </a:p>
          <a:p>
            <a:r>
              <a:rPr lang="en-US" sz="2400" i="1" dirty="0"/>
              <a:t>Categorical imperative</a:t>
            </a:r>
            <a:r>
              <a:rPr lang="en-US" sz="2400" dirty="0"/>
              <a:t>: the Golden Rule</a:t>
            </a:r>
          </a:p>
          <a:p>
            <a:pPr lvl="1"/>
            <a:r>
              <a:rPr lang="en-US" sz="2400" dirty="0"/>
              <a:t>Treat others as we would prefer to be treated ourselves</a:t>
            </a:r>
          </a:p>
          <a:p>
            <a:pPr lvl="1"/>
            <a:r>
              <a:rPr lang="en-US" sz="2400" dirty="0"/>
              <a:t>Most world religions teach this same lesson</a:t>
            </a:r>
          </a:p>
          <a:p>
            <a:r>
              <a:rPr lang="en-US" sz="2400" i="1" dirty="0"/>
              <a:t>Principle of utility</a:t>
            </a:r>
            <a:r>
              <a:rPr lang="en-US" sz="2400" dirty="0"/>
              <a:t> states that something is right when it produces the most practical benefits for the most </a:t>
            </a:r>
            <a:r>
              <a:rPr lang="en-US" sz="2400" dirty="0" smtClean="0"/>
              <a:t>people.</a:t>
            </a:r>
            <a:endParaRPr lang="en-US" sz="2400" dirty="0"/>
          </a:p>
        </p:txBody>
      </p:sp>
    </p:spTree>
    <p:extLst>
      <p:ext uri="{BB962C8B-B14F-4D97-AF65-F5344CB8AC3E}">
        <p14:creationId xmlns:p14="http://schemas.microsoft.com/office/powerpoint/2010/main" val="925233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sz="3000"/>
              <a:t>We value things in two ways</a:t>
            </a:r>
          </a:p>
        </p:txBody>
      </p:sp>
      <p:sp>
        <p:nvSpPr>
          <p:cNvPr id="11267" name="Content Placeholder 2"/>
          <p:cNvSpPr>
            <a:spLocks noGrp="1"/>
          </p:cNvSpPr>
          <p:nvPr>
            <p:ph idx="1"/>
          </p:nvPr>
        </p:nvSpPr>
        <p:spPr/>
        <p:txBody>
          <a:bodyPr/>
          <a:lstStyle/>
          <a:p>
            <a:r>
              <a:rPr lang="en-US" sz="2400" b="1" dirty="0"/>
              <a:t>Instrumental (utilitarian) value</a:t>
            </a:r>
            <a:r>
              <a:rPr lang="en-US" sz="2400" dirty="0"/>
              <a:t> = to value something for its pragmatic benefits by using it</a:t>
            </a:r>
          </a:p>
          <a:p>
            <a:pPr lvl="1"/>
            <a:r>
              <a:rPr lang="en-US" sz="2400" dirty="0"/>
              <a:t>Forests are valuable because we can harvest timber from </a:t>
            </a:r>
            <a:r>
              <a:rPr lang="en-US" sz="2400" dirty="0" smtClean="0"/>
              <a:t>them.</a:t>
            </a:r>
            <a:endParaRPr lang="en-US" sz="2400" dirty="0"/>
          </a:p>
          <a:p>
            <a:r>
              <a:rPr lang="en-US" sz="2400" b="1" dirty="0"/>
              <a:t>Intrinsic (inherent) value</a:t>
            </a:r>
            <a:r>
              <a:rPr lang="en-US" sz="2400" dirty="0"/>
              <a:t> = to value something for its own sake because it has a right to exist</a:t>
            </a:r>
          </a:p>
          <a:p>
            <a:pPr lvl="1"/>
            <a:r>
              <a:rPr lang="en-US" sz="2400" dirty="0"/>
              <a:t>Forests are valuable because they provide homes to countless organisms that all have the right to </a:t>
            </a:r>
            <a:r>
              <a:rPr lang="en-US" sz="2400" dirty="0" smtClean="0"/>
              <a:t>live</a:t>
            </a:r>
            <a:r>
              <a:rPr lang="en-US" dirty="0" smtClean="0"/>
              <a:t>.</a:t>
            </a:r>
            <a:endParaRPr lang="en-US" dirty="0"/>
          </a:p>
        </p:txBody>
      </p:sp>
    </p:spTree>
    <p:extLst>
      <p:ext uri="{BB962C8B-B14F-4D97-AF65-F5344CB8AC3E}">
        <p14:creationId xmlns:p14="http://schemas.microsoft.com/office/powerpoint/2010/main" val="2300828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sz="3000"/>
              <a:t>We value things in two ways</a:t>
            </a:r>
          </a:p>
        </p:txBody>
      </p:sp>
      <p:sp>
        <p:nvSpPr>
          <p:cNvPr id="11267" name="Content Placeholder 2"/>
          <p:cNvSpPr>
            <a:spLocks noGrp="1"/>
          </p:cNvSpPr>
          <p:nvPr>
            <p:ph idx="1"/>
          </p:nvPr>
        </p:nvSpPr>
        <p:spPr/>
        <p:txBody>
          <a:bodyPr>
            <a:normAutofit/>
          </a:bodyPr>
          <a:lstStyle/>
          <a:p>
            <a:r>
              <a:rPr lang="en-US" sz="2400" dirty="0"/>
              <a:t>Things can have both instrumental and intrinsic value</a:t>
            </a:r>
          </a:p>
          <a:p>
            <a:pPr lvl="1"/>
            <a:r>
              <a:rPr lang="en-US" sz="2400" dirty="0"/>
              <a:t>But different people emphasize different </a:t>
            </a:r>
            <a:r>
              <a:rPr lang="en-US" sz="2400" dirty="0" smtClean="0"/>
              <a:t>values.</a:t>
            </a:r>
            <a:endParaRPr lang="en-US" sz="2400" dirty="0"/>
          </a:p>
          <a:p>
            <a:r>
              <a:rPr lang="en-US" sz="2400" dirty="0"/>
              <a:t>Costa Rica paying to protect ecosystem services is an attempt to quantify their forests’ intrinsic </a:t>
            </a:r>
            <a:r>
              <a:rPr lang="en-US" sz="2400" dirty="0" smtClean="0"/>
              <a:t>value.</a:t>
            </a:r>
            <a:endParaRPr lang="en-US" sz="2400" dirty="0"/>
          </a:p>
        </p:txBody>
      </p:sp>
    </p:spTree>
    <p:extLst>
      <p:ext uri="{BB962C8B-B14F-4D97-AF65-F5344CB8AC3E}">
        <p14:creationId xmlns:p14="http://schemas.microsoft.com/office/powerpoint/2010/main" val="90864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a:t>Environmental ethics pertains to people and the environment</a:t>
            </a:r>
          </a:p>
        </p:txBody>
      </p:sp>
      <p:sp>
        <p:nvSpPr>
          <p:cNvPr id="12291" name="Rectangle 3"/>
          <p:cNvSpPr>
            <a:spLocks noGrp="1" noChangeArrowheads="1"/>
          </p:cNvSpPr>
          <p:nvPr>
            <p:ph idx="1"/>
          </p:nvPr>
        </p:nvSpPr>
        <p:spPr/>
        <p:txBody>
          <a:bodyPr>
            <a:normAutofit/>
          </a:bodyPr>
          <a:lstStyle/>
          <a:p>
            <a:r>
              <a:rPr lang="en-US" sz="2400" b="1" dirty="0"/>
              <a:t>Environmental ethics</a:t>
            </a:r>
            <a:r>
              <a:rPr lang="en-US" sz="2400" dirty="0"/>
              <a:t> </a:t>
            </a:r>
            <a:r>
              <a:rPr lang="en-US" sz="2400" dirty="0">
                <a:latin typeface="Symbol" panose="05050102010706020507" pitchFamily="18" charset="2"/>
              </a:rPr>
              <a:t>=</a:t>
            </a:r>
            <a:r>
              <a:rPr lang="en-US" sz="2400" dirty="0"/>
              <a:t> application of ethical standards to relationships between human and nonhuman entities</a:t>
            </a:r>
          </a:p>
          <a:p>
            <a:r>
              <a:rPr lang="en-US" sz="2400" dirty="0"/>
              <a:t>Many questions raised in environmental ethics are hard to resolve:</a:t>
            </a:r>
          </a:p>
          <a:p>
            <a:pPr marL="971550" lvl="1" indent="-514350">
              <a:buFont typeface="+mj-lt"/>
              <a:buAutoNum type="arabicPeriod"/>
            </a:pPr>
            <a:r>
              <a:rPr lang="en-US" sz="2400" dirty="0"/>
              <a:t>Should we save resources for future generations?</a:t>
            </a:r>
          </a:p>
          <a:p>
            <a:pPr marL="971550" lvl="1" indent="-514350">
              <a:buFont typeface="+mj-lt"/>
              <a:buAutoNum type="arabicPeriod"/>
            </a:pPr>
            <a:r>
              <a:rPr lang="en-US" sz="2400" dirty="0"/>
              <a:t>Should humans ever drive other species to extinction?</a:t>
            </a:r>
          </a:p>
          <a:p>
            <a:pPr marL="971550" lvl="1" indent="-514350">
              <a:buFont typeface="+mj-lt"/>
              <a:buAutoNum type="arabicPeriod"/>
            </a:pPr>
            <a:r>
              <a:rPr lang="en-US" sz="2400" dirty="0"/>
              <a:t>When is it OK to destroy a forest to create jobs?</a:t>
            </a:r>
          </a:p>
          <a:p>
            <a:pPr marL="971550" lvl="1" indent="-514350">
              <a:buFont typeface="+mj-lt"/>
              <a:buAutoNum type="arabicPeriod"/>
            </a:pPr>
            <a:r>
              <a:rPr lang="en-US" sz="2400" dirty="0"/>
              <a:t>Is it OK for some communities to be exposed to more pollution?</a:t>
            </a:r>
          </a:p>
        </p:txBody>
      </p:sp>
    </p:spTree>
    <p:extLst>
      <p:ext uri="{BB962C8B-B14F-4D97-AF65-F5344CB8AC3E}">
        <p14:creationId xmlns:p14="http://schemas.microsoft.com/office/powerpoint/2010/main" val="4182010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US"/>
              <a:t>We have expanded our ethical consideration</a:t>
            </a:r>
          </a:p>
        </p:txBody>
      </p:sp>
      <p:sp>
        <p:nvSpPr>
          <p:cNvPr id="13315" name="Content Placeholder 4"/>
          <p:cNvSpPr>
            <a:spLocks noGrp="1"/>
          </p:cNvSpPr>
          <p:nvPr>
            <p:ph idx="1"/>
          </p:nvPr>
        </p:nvSpPr>
        <p:spPr/>
        <p:txBody>
          <a:bodyPr>
            <a:normAutofit/>
          </a:bodyPr>
          <a:lstStyle/>
          <a:p>
            <a:pPr>
              <a:lnSpc>
                <a:spcPts val="3200"/>
              </a:lnSpc>
              <a:spcBef>
                <a:spcPts val="0"/>
              </a:spcBef>
            </a:pPr>
            <a:r>
              <a:rPr lang="en-US" dirty="0"/>
              <a:t>People have granted intrinsic value and ethical consideration to more and more people and </a:t>
            </a:r>
            <a:r>
              <a:rPr lang="en-US" dirty="0" smtClean="0"/>
              <a:t>things;</a:t>
            </a:r>
            <a:endParaRPr lang="en-US" dirty="0"/>
          </a:p>
          <a:p>
            <a:pPr lvl="1">
              <a:lnSpc>
                <a:spcPts val="3200"/>
              </a:lnSpc>
              <a:spcBef>
                <a:spcPts val="0"/>
              </a:spcBef>
            </a:pPr>
            <a:r>
              <a:rPr lang="en-US" dirty="0">
                <a:solidFill>
                  <a:srgbClr val="FFFF00"/>
                </a:solidFill>
              </a:rPr>
              <a:t>Including animals, communities, and nature</a:t>
            </a:r>
          </a:p>
          <a:p>
            <a:pPr lvl="1">
              <a:lnSpc>
                <a:spcPts val="3200"/>
              </a:lnSpc>
              <a:spcBef>
                <a:spcPts val="0"/>
              </a:spcBef>
            </a:pPr>
            <a:r>
              <a:rPr lang="en-US" dirty="0"/>
              <a:t>Animal rights activists voice concern for animals that are hunted, raised in pens, or used for </a:t>
            </a:r>
            <a:r>
              <a:rPr lang="en-US" dirty="0" smtClean="0"/>
              <a:t>testing.</a:t>
            </a:r>
            <a:endParaRPr lang="en-US" dirty="0"/>
          </a:p>
          <a:p>
            <a:pPr>
              <a:lnSpc>
                <a:spcPts val="3200"/>
              </a:lnSpc>
              <a:spcBef>
                <a:spcPts val="0"/>
              </a:spcBef>
            </a:pPr>
            <a:r>
              <a:rPr lang="en-US" dirty="0"/>
              <a:t>Rising economic prosperity broadens our ethical </a:t>
            </a:r>
            <a:r>
              <a:rPr lang="en-US" dirty="0" smtClean="0"/>
              <a:t>domain.</a:t>
            </a:r>
            <a:endParaRPr lang="en-US" dirty="0"/>
          </a:p>
          <a:p>
            <a:pPr>
              <a:lnSpc>
                <a:spcPts val="3200"/>
              </a:lnSpc>
              <a:spcBef>
                <a:spcPts val="0"/>
              </a:spcBef>
            </a:pPr>
            <a:r>
              <a:rPr lang="en-US" dirty="0"/>
              <a:t>Science shows people are part of </a:t>
            </a:r>
            <a:r>
              <a:rPr lang="en-US" dirty="0" smtClean="0"/>
              <a:t>nature;</a:t>
            </a:r>
            <a:endParaRPr lang="en-US" dirty="0"/>
          </a:p>
          <a:p>
            <a:pPr lvl="1">
              <a:lnSpc>
                <a:spcPts val="3200"/>
              </a:lnSpc>
              <a:spcBef>
                <a:spcPts val="0"/>
              </a:spcBef>
            </a:pPr>
            <a:r>
              <a:rPr lang="en-US" dirty="0"/>
              <a:t>All organisms are </a:t>
            </a:r>
            <a:r>
              <a:rPr lang="en-US" dirty="0" smtClean="0"/>
              <a:t>interconnected.</a:t>
            </a:r>
            <a:endParaRPr lang="en-US" dirty="0"/>
          </a:p>
          <a:p>
            <a:pPr>
              <a:lnSpc>
                <a:spcPts val="3200"/>
              </a:lnSpc>
              <a:spcBef>
                <a:spcPts val="0"/>
              </a:spcBef>
            </a:pPr>
            <a:r>
              <a:rPr lang="en-US" dirty="0"/>
              <a:t>Non-Western cultures often have broader ethical </a:t>
            </a:r>
            <a:r>
              <a:rPr lang="en-US" dirty="0" smtClean="0"/>
              <a:t>domains.</a:t>
            </a:r>
            <a:endParaRPr lang="en-US" dirty="0"/>
          </a:p>
        </p:txBody>
      </p:sp>
    </p:spTree>
    <p:extLst>
      <p:ext uri="{BB962C8B-B14F-4D97-AF65-F5344CB8AC3E}">
        <p14:creationId xmlns:p14="http://schemas.microsoft.com/office/powerpoint/2010/main" val="4099785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US"/>
              <a:t>We have expanded our ethical consideration</a:t>
            </a:r>
          </a:p>
        </p:txBody>
      </p:sp>
      <p:sp>
        <p:nvSpPr>
          <p:cNvPr id="14339" name="Rectangle 3"/>
          <p:cNvSpPr>
            <a:spLocks noGrp="1" noChangeArrowheads="1"/>
          </p:cNvSpPr>
          <p:nvPr>
            <p:ph idx="1"/>
          </p:nvPr>
        </p:nvSpPr>
        <p:spPr/>
        <p:txBody>
          <a:bodyPr>
            <a:normAutofit/>
          </a:bodyPr>
          <a:lstStyle/>
          <a:p>
            <a:r>
              <a:rPr lang="en-US" sz="2400" b="1" dirty="0"/>
              <a:t>Anthropocentrism</a:t>
            </a:r>
            <a:r>
              <a:rPr lang="en-US" sz="2400" dirty="0"/>
              <a:t> </a:t>
            </a:r>
            <a:r>
              <a:rPr lang="en-US" sz="2400" dirty="0">
                <a:latin typeface="Symbol" panose="05050102010706020507" pitchFamily="18" charset="2"/>
              </a:rPr>
              <a:t>=</a:t>
            </a:r>
            <a:r>
              <a:rPr lang="en-US" sz="2400" dirty="0"/>
              <a:t> belief that only humans have intrinsic </a:t>
            </a:r>
            <a:r>
              <a:rPr lang="en-US" sz="2400" dirty="0" smtClean="0"/>
              <a:t>value.</a:t>
            </a:r>
            <a:endParaRPr lang="en-US" sz="2400" dirty="0"/>
          </a:p>
          <a:p>
            <a:r>
              <a:rPr lang="en-US" sz="2400" b="1" dirty="0"/>
              <a:t>Biocentrism</a:t>
            </a:r>
            <a:r>
              <a:rPr lang="en-US" sz="2400" dirty="0"/>
              <a:t> </a:t>
            </a:r>
            <a:r>
              <a:rPr lang="en-US" sz="2400" dirty="0">
                <a:latin typeface="Symbol" panose="05050102010706020507" pitchFamily="18" charset="2"/>
              </a:rPr>
              <a:t>=</a:t>
            </a:r>
            <a:r>
              <a:rPr lang="en-US" sz="2400" dirty="0"/>
              <a:t> belief that some nonhuman life has intrinsic </a:t>
            </a:r>
            <a:r>
              <a:rPr lang="en-US" sz="2400" dirty="0" smtClean="0"/>
              <a:t>value.</a:t>
            </a:r>
            <a:endParaRPr lang="en-US" sz="2400" dirty="0"/>
          </a:p>
          <a:p>
            <a:r>
              <a:rPr lang="en-US" sz="2400" b="1" dirty="0" err="1"/>
              <a:t>Ecocentrism</a:t>
            </a:r>
            <a:r>
              <a:rPr lang="en-US" sz="2400" dirty="0"/>
              <a:t> </a:t>
            </a:r>
            <a:r>
              <a:rPr lang="en-US" sz="2400" dirty="0">
                <a:latin typeface="Symbol" panose="05050102010706020507" pitchFamily="18" charset="2"/>
              </a:rPr>
              <a:t>=</a:t>
            </a:r>
            <a:r>
              <a:rPr lang="en-US" sz="2400" dirty="0"/>
              <a:t> belief that whole ecological systems have </a:t>
            </a:r>
            <a:r>
              <a:rPr lang="en-US" sz="2400" dirty="0" smtClean="0"/>
              <a:t>value;</a:t>
            </a:r>
            <a:endParaRPr lang="en-US" sz="2400" dirty="0"/>
          </a:p>
          <a:p>
            <a:pPr lvl="1"/>
            <a:r>
              <a:rPr lang="en-US" sz="2400" dirty="0"/>
              <a:t>A holistic perspective that preserves </a:t>
            </a:r>
            <a:r>
              <a:rPr lang="en-US" sz="2400" dirty="0" smtClean="0"/>
              <a:t>connections.</a:t>
            </a:r>
            <a:endParaRPr lang="en-US" sz="2400" dirty="0"/>
          </a:p>
        </p:txBody>
      </p:sp>
    </p:spTree>
    <p:extLst>
      <p:ext uri="{BB962C8B-B14F-4D97-AF65-F5344CB8AC3E}">
        <p14:creationId xmlns:p14="http://schemas.microsoft.com/office/powerpoint/2010/main" val="3692627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3056"/>
          <a:stretch/>
        </p:blipFill>
        <p:spPr>
          <a:xfrm>
            <a:off x="2892425" y="784394"/>
            <a:ext cx="6400800" cy="5289213"/>
          </a:xfrm>
          <a:prstGeom prst="rect">
            <a:avLst/>
          </a:prstGeom>
        </p:spPr>
      </p:pic>
    </p:spTree>
    <p:extLst>
      <p:ext uri="{BB962C8B-B14F-4D97-AF65-F5344CB8AC3E}">
        <p14:creationId xmlns:p14="http://schemas.microsoft.com/office/powerpoint/2010/main" val="3002678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en-US"/>
              <a:t>Conservation and preservation arose with the 20th century</a:t>
            </a:r>
          </a:p>
        </p:txBody>
      </p:sp>
      <p:sp>
        <p:nvSpPr>
          <p:cNvPr id="17411" name="Rectangle 3"/>
          <p:cNvSpPr>
            <a:spLocks noGrp="1" noChangeArrowheads="1"/>
          </p:cNvSpPr>
          <p:nvPr>
            <p:ph idx="1"/>
          </p:nvPr>
        </p:nvSpPr>
        <p:spPr/>
        <p:txBody>
          <a:bodyPr/>
          <a:lstStyle/>
          <a:p>
            <a:r>
              <a:rPr lang="en-US" b="1" dirty="0"/>
              <a:t>Preservation ethic</a:t>
            </a:r>
            <a:r>
              <a:rPr lang="en-US" dirty="0"/>
              <a:t> = view that unspoiled nature should be protected for its own intrinsic </a:t>
            </a:r>
            <a:r>
              <a:rPr lang="en-US" dirty="0" smtClean="0"/>
              <a:t>value.</a:t>
            </a:r>
            <a:endParaRPr lang="en-US" dirty="0"/>
          </a:p>
          <a:p>
            <a:r>
              <a:rPr lang="en-US" b="1" dirty="0"/>
              <a:t>Conservation ethic</a:t>
            </a:r>
            <a:r>
              <a:rPr lang="en-US" dirty="0"/>
              <a:t> = view that people should use natural resources wisely for the greatest good for the most people (the utilitarian standard</a:t>
            </a:r>
            <a:r>
              <a:rPr lang="en-US" dirty="0" smtClean="0"/>
              <a:t>).</a:t>
            </a:r>
            <a:endParaRPr lang="en-US" dirty="0"/>
          </a:p>
        </p:txBody>
      </p:sp>
    </p:spTree>
    <p:extLst>
      <p:ext uri="{BB962C8B-B14F-4D97-AF65-F5344CB8AC3E}">
        <p14:creationId xmlns:p14="http://schemas.microsoft.com/office/powerpoint/2010/main" val="2296341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US"/>
              <a:t>Environmental justice seeks equal treatment for all races and classes</a:t>
            </a:r>
          </a:p>
        </p:txBody>
      </p:sp>
      <p:sp>
        <p:nvSpPr>
          <p:cNvPr id="21507" name="Rectangle 3"/>
          <p:cNvSpPr>
            <a:spLocks noGrp="1" noChangeArrowheads="1"/>
          </p:cNvSpPr>
          <p:nvPr>
            <p:ph idx="1"/>
          </p:nvPr>
        </p:nvSpPr>
        <p:spPr/>
        <p:txBody>
          <a:bodyPr/>
          <a:lstStyle/>
          <a:p>
            <a:r>
              <a:rPr lang="en-US" b="1" dirty="0"/>
              <a:t>Environmental justice</a:t>
            </a:r>
            <a:r>
              <a:rPr lang="en-US" dirty="0"/>
              <a:t> </a:t>
            </a:r>
            <a:r>
              <a:rPr lang="en-US" dirty="0">
                <a:latin typeface="Symbol" panose="05050102010706020507" pitchFamily="18" charset="2"/>
              </a:rPr>
              <a:t>=</a:t>
            </a:r>
            <a:r>
              <a:rPr lang="en-US" dirty="0"/>
              <a:t> the fair and equitable treatment of all people regarding environmental </a:t>
            </a:r>
            <a:r>
              <a:rPr lang="en-US" dirty="0" smtClean="0"/>
              <a:t>issues;</a:t>
            </a:r>
            <a:endParaRPr lang="en-US" dirty="0"/>
          </a:p>
          <a:p>
            <a:pPr lvl="1"/>
            <a:r>
              <a:rPr lang="en-US" dirty="0"/>
              <a:t>The poor and minorities have less information, power, and </a:t>
            </a:r>
            <a:r>
              <a:rPr lang="en-US" dirty="0" smtClean="0"/>
              <a:t>money.</a:t>
            </a:r>
            <a:endParaRPr lang="en-US" dirty="0"/>
          </a:p>
          <a:p>
            <a:pPr lvl="1"/>
            <a:r>
              <a:rPr lang="en-US" dirty="0"/>
              <a:t>They are also exposed to more pollution, hazards, and environmental </a:t>
            </a:r>
            <a:r>
              <a:rPr lang="en-US" dirty="0" smtClean="0"/>
              <a:t>degradation.</a:t>
            </a:r>
            <a:endParaRPr lang="en-US" dirty="0"/>
          </a:p>
          <a:p>
            <a:pPr lvl="1"/>
            <a:r>
              <a:rPr lang="en-US" dirty="0"/>
              <a:t>The gap between rich and poor continues to </a:t>
            </a:r>
            <a:r>
              <a:rPr lang="en-US" dirty="0" smtClean="0"/>
              <a:t>widen.</a:t>
            </a:r>
            <a:endParaRPr lang="en-US" dirty="0"/>
          </a:p>
        </p:txBody>
      </p:sp>
    </p:spTree>
    <p:extLst>
      <p:ext uri="{BB962C8B-B14F-4D97-AF65-F5344CB8AC3E}">
        <p14:creationId xmlns:p14="http://schemas.microsoft.com/office/powerpoint/2010/main" val="1345687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a:t>Environmental justice seeks equal treatment for all races and classes</a:t>
            </a:r>
          </a:p>
        </p:txBody>
      </p:sp>
      <p:sp>
        <p:nvSpPr>
          <p:cNvPr id="23555" name="Rectangle 3"/>
          <p:cNvSpPr>
            <a:spLocks noGrp="1" noChangeArrowheads="1"/>
          </p:cNvSpPr>
          <p:nvPr>
            <p:ph idx="1"/>
          </p:nvPr>
        </p:nvSpPr>
        <p:spPr/>
        <p:txBody>
          <a:bodyPr/>
          <a:lstStyle/>
          <a:p>
            <a:r>
              <a:rPr lang="en-US" dirty="0" smtClean="0"/>
              <a:t>Up to </a:t>
            </a:r>
            <a:r>
              <a:rPr lang="en-US" dirty="0"/>
              <a:t>the 1960s, neither the </a:t>
            </a:r>
            <a:r>
              <a:rPr lang="en-US" dirty="0" smtClean="0"/>
              <a:t>government </a:t>
            </a:r>
            <a:r>
              <a:rPr lang="en-US" dirty="0"/>
              <a:t>nor the mining industry provided Navajo uranium miners </a:t>
            </a:r>
            <a:r>
              <a:rPr lang="en-US" dirty="0" smtClean="0"/>
              <a:t>nor Welsh coal miners with </a:t>
            </a:r>
            <a:r>
              <a:rPr lang="en-US" dirty="0"/>
              <a:t>information or </a:t>
            </a:r>
            <a:r>
              <a:rPr lang="en-US" dirty="0" smtClean="0"/>
              <a:t>protection;</a:t>
            </a:r>
            <a:endParaRPr lang="en-US" dirty="0"/>
          </a:p>
          <a:p>
            <a:pPr lvl="1"/>
            <a:r>
              <a:rPr lang="en-US" dirty="0"/>
              <a:t>The miners suffered health effects like lung </a:t>
            </a:r>
            <a:r>
              <a:rPr lang="en-US" dirty="0" smtClean="0"/>
              <a:t>cancer.</a:t>
            </a:r>
          </a:p>
          <a:p>
            <a:pPr lvl="1"/>
            <a:endParaRPr lang="en-US" dirty="0"/>
          </a:p>
          <a:p>
            <a:endParaRPr lang="en-GB" dirty="0"/>
          </a:p>
          <a:p>
            <a:endParaRPr lang="en-US" dirty="0"/>
          </a:p>
        </p:txBody>
      </p:sp>
      <p:pic>
        <p:nvPicPr>
          <p:cNvPr id="2" name="Picture 1"/>
          <p:cNvPicPr>
            <a:picLocks noChangeAspect="1"/>
          </p:cNvPicPr>
          <p:nvPr/>
        </p:nvPicPr>
        <p:blipFill>
          <a:blip r:embed="rId3"/>
          <a:stretch>
            <a:fillRect/>
          </a:stretch>
        </p:blipFill>
        <p:spPr>
          <a:xfrm>
            <a:off x="1616899" y="3144203"/>
            <a:ext cx="2788413" cy="3047048"/>
          </a:xfrm>
          <a:prstGeom prst="rect">
            <a:avLst/>
          </a:prstGeom>
        </p:spPr>
      </p:pic>
      <p:pic>
        <p:nvPicPr>
          <p:cNvPr id="3" name="Picture 2"/>
          <p:cNvPicPr>
            <a:picLocks noChangeAspect="1"/>
          </p:cNvPicPr>
          <p:nvPr/>
        </p:nvPicPr>
        <p:blipFill>
          <a:blip r:embed="rId4"/>
          <a:stretch>
            <a:fillRect/>
          </a:stretch>
        </p:blipFill>
        <p:spPr>
          <a:xfrm>
            <a:off x="6924675" y="3438525"/>
            <a:ext cx="2857500" cy="2381250"/>
          </a:xfrm>
          <a:prstGeom prst="rect">
            <a:avLst/>
          </a:prstGeom>
        </p:spPr>
      </p:pic>
    </p:spTree>
    <p:extLst>
      <p:ext uri="{BB962C8B-B14F-4D97-AF65-F5344CB8AC3E}">
        <p14:creationId xmlns:p14="http://schemas.microsoft.com/office/powerpoint/2010/main" val="750351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
            </a:r>
            <a:br>
              <a:rPr lang="en-GB" sz="2700" dirty="0" smtClean="0"/>
            </a:br>
            <a:r>
              <a:rPr lang="en-GB" sz="2700" dirty="0" smtClean="0"/>
              <a:t>Low-income </a:t>
            </a:r>
            <a:r>
              <a:rPr lang="en-GB" sz="2700" dirty="0"/>
              <a:t>white residents of the Appalachian region have had their water polluted and environment damaged by mountaintop removals for coal mining.</a:t>
            </a:r>
            <a:r>
              <a:rPr lang="en-GB" dirty="0"/>
              <a:t/>
            </a:r>
            <a:br>
              <a:rPr lang="en-GB" dirty="0"/>
            </a:br>
            <a:endParaRPr lang="en-GB" dirty="0"/>
          </a:p>
        </p:txBody>
      </p:sp>
      <p:pic>
        <p:nvPicPr>
          <p:cNvPr id="4" name="Content Placeholder 3"/>
          <p:cNvPicPr>
            <a:picLocks noGrp="1" noChangeAspect="1"/>
          </p:cNvPicPr>
          <p:nvPr>
            <p:ph idx="1"/>
          </p:nvPr>
        </p:nvPicPr>
        <p:blipFill>
          <a:blip r:embed="rId2"/>
          <a:stretch>
            <a:fillRect/>
          </a:stretch>
        </p:blipFill>
        <p:spPr>
          <a:xfrm>
            <a:off x="3071202" y="2103438"/>
            <a:ext cx="6049595" cy="3932237"/>
          </a:xfrm>
          <a:prstGeom prst="rect">
            <a:avLst/>
          </a:prstGeom>
        </p:spPr>
      </p:pic>
    </p:spTree>
    <p:extLst>
      <p:ext uri="{BB962C8B-B14F-4D97-AF65-F5344CB8AC3E}">
        <p14:creationId xmlns:p14="http://schemas.microsoft.com/office/powerpoint/2010/main" val="2642365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most negatively impacted after hurricane Katrina were those in poor, non-white communities.</a:t>
            </a:r>
            <a:br>
              <a:rPr lang="en-GB" dirty="0"/>
            </a:br>
            <a:endParaRPr lang="en-GB" dirty="0"/>
          </a:p>
        </p:txBody>
      </p:sp>
      <p:pic>
        <p:nvPicPr>
          <p:cNvPr id="4" name="Content Placeholder 3"/>
          <p:cNvPicPr>
            <a:picLocks noGrp="1" noChangeAspect="1"/>
          </p:cNvPicPr>
          <p:nvPr>
            <p:ph idx="1"/>
          </p:nvPr>
        </p:nvPicPr>
        <p:blipFill>
          <a:blip r:embed="rId2"/>
          <a:stretch>
            <a:fillRect/>
          </a:stretch>
        </p:blipFill>
        <p:spPr>
          <a:xfrm>
            <a:off x="2905124" y="2371725"/>
            <a:ext cx="5019675" cy="3764756"/>
          </a:xfrm>
          <a:prstGeom prst="rect">
            <a:avLst/>
          </a:prstGeom>
        </p:spPr>
      </p:pic>
    </p:spTree>
    <p:extLst>
      <p:ext uri="{BB962C8B-B14F-4D97-AF65-F5344CB8AC3E}">
        <p14:creationId xmlns:p14="http://schemas.microsoft.com/office/powerpoint/2010/main" val="228503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different type of sustainability next</a:t>
            </a:r>
            <a:endParaRPr lang="en-GB" dirty="0"/>
          </a:p>
        </p:txBody>
      </p:sp>
      <p:pic>
        <p:nvPicPr>
          <p:cNvPr id="4" name="Content Placeholder 3"/>
          <p:cNvPicPr>
            <a:picLocks noGrp="1" noChangeAspect="1"/>
          </p:cNvPicPr>
          <p:nvPr>
            <p:ph idx="1"/>
          </p:nvPr>
        </p:nvPicPr>
        <p:blipFill rotWithShape="1">
          <a:blip r:embed="rId3"/>
          <a:srcRect l="57576" t="16340" b="8533"/>
          <a:stretch/>
        </p:blipFill>
        <p:spPr>
          <a:xfrm>
            <a:off x="2857500" y="1800033"/>
            <a:ext cx="7229475" cy="4114993"/>
          </a:xfrm>
          <a:prstGeom prst="rect">
            <a:avLst/>
          </a:prstGeom>
        </p:spPr>
      </p:pic>
    </p:spTree>
    <p:extLst>
      <p:ext uri="{BB962C8B-B14F-4D97-AF65-F5344CB8AC3E}">
        <p14:creationId xmlns:p14="http://schemas.microsoft.com/office/powerpoint/2010/main" val="295350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59109" t="17023" r="11856" b="8126"/>
          <a:stretch/>
        </p:blipFill>
        <p:spPr>
          <a:xfrm>
            <a:off x="2652665" y="467677"/>
            <a:ext cx="7225586" cy="5987443"/>
          </a:xfrm>
          <a:prstGeom prst="rect">
            <a:avLst/>
          </a:prstGeom>
        </p:spPr>
      </p:pic>
    </p:spTree>
    <p:extLst>
      <p:ext uri="{BB962C8B-B14F-4D97-AF65-F5344CB8AC3E}">
        <p14:creationId xmlns:p14="http://schemas.microsoft.com/office/powerpoint/2010/main" val="525117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0742" t="20256" r="14604" b="8589"/>
          <a:stretch/>
        </p:blipFill>
        <p:spPr>
          <a:xfrm>
            <a:off x="3150607" y="623164"/>
            <a:ext cx="5975286" cy="5543338"/>
          </a:xfrm>
          <a:prstGeom prst="rect">
            <a:avLst/>
          </a:prstGeom>
        </p:spPr>
      </p:pic>
    </p:spTree>
    <p:extLst>
      <p:ext uri="{BB962C8B-B14F-4D97-AF65-F5344CB8AC3E}">
        <p14:creationId xmlns:p14="http://schemas.microsoft.com/office/powerpoint/2010/main" val="16789081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0891" t="40124" r="14827" b="8127"/>
          <a:stretch/>
        </p:blipFill>
        <p:spPr>
          <a:xfrm>
            <a:off x="2091350" y="620591"/>
            <a:ext cx="7460055" cy="5110254"/>
          </a:xfrm>
          <a:prstGeom prst="rect">
            <a:avLst/>
          </a:prstGeom>
        </p:spPr>
      </p:pic>
    </p:spTree>
    <p:extLst>
      <p:ext uri="{BB962C8B-B14F-4D97-AF65-F5344CB8AC3E}">
        <p14:creationId xmlns:p14="http://schemas.microsoft.com/office/powerpoint/2010/main" val="16582125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2747" t="34810" r="5990" b="10206"/>
          <a:stretch/>
        </p:blipFill>
        <p:spPr>
          <a:xfrm>
            <a:off x="1692998" y="1005365"/>
            <a:ext cx="9234535" cy="5220474"/>
          </a:xfrm>
          <a:prstGeom prst="rect">
            <a:avLst/>
          </a:prstGeom>
        </p:spPr>
      </p:pic>
    </p:spTree>
    <p:extLst>
      <p:ext uri="{BB962C8B-B14F-4D97-AF65-F5344CB8AC3E}">
        <p14:creationId xmlns:p14="http://schemas.microsoft.com/office/powerpoint/2010/main" val="340295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9C374AB4-87E6-9C42-A1B6-2293C9031262}"/>
              </a:ext>
            </a:extLst>
          </p:cNvPr>
          <p:cNvPicPr>
            <a:picLocks noChangeAspect="1"/>
          </p:cNvPicPr>
          <p:nvPr/>
        </p:nvPicPr>
        <p:blipFill rotWithShape="1">
          <a:blip r:embed="rId2"/>
          <a:srcRect t="19691" b="5309"/>
          <a:stretch/>
        </p:blipFill>
        <p:spPr>
          <a:xfrm>
            <a:off x="20" y="10"/>
            <a:ext cx="12191980" cy="6857990"/>
          </a:xfrm>
          <a:prstGeom prst="rect">
            <a:avLst/>
          </a:prstGeom>
        </p:spPr>
      </p:pic>
    </p:spTree>
    <p:extLst>
      <p:ext uri="{BB962C8B-B14F-4D97-AF65-F5344CB8AC3E}">
        <p14:creationId xmlns:p14="http://schemas.microsoft.com/office/powerpoint/2010/main" val="22030195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93EF2846-F562-BC44-B4AE-358A813A440C}"/>
              </a:ext>
            </a:extLst>
          </p:cNvPr>
          <p:cNvSpPr>
            <a:spLocks noGrp="1"/>
          </p:cNvSpPr>
          <p:nvPr>
            <p:ph type="title"/>
          </p:nvPr>
        </p:nvSpPr>
        <p:spPr/>
        <p:txBody>
          <a:bodyPr>
            <a:normAutofit/>
          </a:bodyPr>
          <a:lstStyle/>
          <a:p>
            <a:r>
              <a:rPr lang="en-US" dirty="0"/>
              <a:t>2016</a:t>
            </a:r>
          </a:p>
        </p:txBody>
      </p:sp>
      <p:sp>
        <p:nvSpPr>
          <p:cNvPr id="7" name="Content Placeholder 6">
            <a:extLst>
              <a:ext uri="{FF2B5EF4-FFF2-40B4-BE49-F238E27FC236}">
                <a16:creationId xmlns:a16="http://schemas.microsoft.com/office/drawing/2014/main" xmlns="" id="{753B3E9C-9003-8D4C-99F3-AB8EAF58A4E8}"/>
              </a:ext>
            </a:extLst>
          </p:cNvPr>
          <p:cNvSpPr>
            <a:spLocks noGrp="1"/>
          </p:cNvSpPr>
          <p:nvPr>
            <p:ph idx="1"/>
          </p:nvPr>
        </p:nvSpPr>
        <p:spPr/>
        <p:txBody>
          <a:bodyPr/>
          <a:lstStyle/>
          <a:p>
            <a:r>
              <a:rPr lang="en-US" dirty="0">
                <a:hlinkClick r:id="rId2"/>
              </a:rPr>
              <a:t>https://</a:t>
            </a:r>
            <a:r>
              <a:rPr lang="en-US" dirty="0" smtClean="0">
                <a:hlinkClick r:id="rId2"/>
              </a:rPr>
              <a:t>www.independent.co.uk/news/uk/home-news/amazon-workers-sleep-tents-dunfermline-fife-scotland-a7467657.html</a:t>
            </a:r>
            <a:endParaRPr lang="en-US" dirty="0" smtClean="0"/>
          </a:p>
          <a:p>
            <a:r>
              <a:rPr lang="en-US" dirty="0"/>
              <a:t>http://43419.tilda.ws/page2019972.html</a:t>
            </a:r>
            <a:endParaRPr lang="en-US" dirty="0"/>
          </a:p>
        </p:txBody>
      </p:sp>
    </p:spTree>
    <p:extLst>
      <p:ext uri="{BB962C8B-B14F-4D97-AF65-F5344CB8AC3E}">
        <p14:creationId xmlns:p14="http://schemas.microsoft.com/office/powerpoint/2010/main" val="4154020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r>
              <a:rPr lang="en-US"/>
              <a:t>Is there a trade-off between the economy and the environment?</a:t>
            </a:r>
          </a:p>
        </p:txBody>
      </p:sp>
      <p:sp>
        <p:nvSpPr>
          <p:cNvPr id="25603" name="Rectangle 3"/>
          <p:cNvSpPr>
            <a:spLocks noGrp="1" noChangeArrowheads="1"/>
          </p:cNvSpPr>
          <p:nvPr>
            <p:ph idx="1"/>
          </p:nvPr>
        </p:nvSpPr>
        <p:spPr/>
        <p:txBody>
          <a:bodyPr>
            <a:normAutofit/>
          </a:bodyPr>
          <a:lstStyle/>
          <a:p>
            <a:r>
              <a:rPr lang="en-US" sz="2400" dirty="0"/>
              <a:t>Friction occurs between ethical and economic </a:t>
            </a:r>
            <a:r>
              <a:rPr lang="en-US" sz="2400" dirty="0" smtClean="0"/>
              <a:t>impulses;</a:t>
            </a:r>
            <a:endParaRPr lang="en-US" sz="2400" dirty="0"/>
          </a:p>
          <a:p>
            <a:pPr lvl="1"/>
            <a:r>
              <a:rPr lang="en-US" sz="2400" dirty="0"/>
              <a:t>Some say protection costs too much money, interferes with progress, or causes job losses</a:t>
            </a:r>
          </a:p>
          <a:p>
            <a:pPr lvl="1"/>
            <a:r>
              <a:rPr lang="en-US" sz="2400" dirty="0"/>
              <a:t>Others argue that environmental protection is good for the </a:t>
            </a:r>
            <a:r>
              <a:rPr lang="en-US" sz="2400" dirty="0" smtClean="0"/>
              <a:t>economy.</a:t>
            </a:r>
            <a:endParaRPr lang="en-US" sz="2400" dirty="0"/>
          </a:p>
        </p:txBody>
      </p:sp>
    </p:spTree>
    <p:extLst>
      <p:ext uri="{BB962C8B-B14F-4D97-AF65-F5344CB8AC3E}">
        <p14:creationId xmlns:p14="http://schemas.microsoft.com/office/powerpoint/2010/main" val="586827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r>
              <a:rPr lang="en-US"/>
              <a:t>Is there a trade-off between the economy and the environment?</a:t>
            </a:r>
          </a:p>
        </p:txBody>
      </p:sp>
      <p:sp>
        <p:nvSpPr>
          <p:cNvPr id="25603" name="Rectangle 3"/>
          <p:cNvSpPr>
            <a:spLocks noGrp="1" noChangeArrowheads="1"/>
          </p:cNvSpPr>
          <p:nvPr>
            <p:ph idx="1"/>
          </p:nvPr>
        </p:nvSpPr>
        <p:spPr/>
        <p:txBody>
          <a:bodyPr>
            <a:normAutofit/>
          </a:bodyPr>
          <a:lstStyle/>
          <a:p>
            <a:r>
              <a:rPr lang="en-US" sz="2400" dirty="0"/>
              <a:t>Difference in view is often the result of thinking in the short term vs. the long </a:t>
            </a:r>
            <a:r>
              <a:rPr lang="en-US" sz="2400" dirty="0" smtClean="0"/>
              <a:t>term.</a:t>
            </a:r>
            <a:endParaRPr lang="en-US" sz="2400" dirty="0"/>
          </a:p>
          <a:p>
            <a:r>
              <a:rPr lang="en-US" sz="2400" dirty="0"/>
              <a:t>Traditional economic thought ignores or underestimates contributions of the environment to the </a:t>
            </a:r>
            <a:r>
              <a:rPr lang="en-US" sz="2400" dirty="0" smtClean="0"/>
              <a:t>economy;</a:t>
            </a:r>
            <a:endParaRPr lang="en-US" sz="2400" dirty="0"/>
          </a:p>
          <a:p>
            <a:pPr lvl="1"/>
            <a:r>
              <a:rPr lang="en-US" sz="2400" dirty="0"/>
              <a:t>Human economies </a:t>
            </a:r>
            <a:r>
              <a:rPr lang="en-US" sz="2400" i="1" dirty="0"/>
              <a:t>depend</a:t>
            </a:r>
            <a:r>
              <a:rPr lang="en-US" sz="2400" dirty="0"/>
              <a:t> on the </a:t>
            </a:r>
            <a:r>
              <a:rPr lang="en-US" sz="2400" dirty="0" smtClean="0"/>
              <a:t>environment.</a:t>
            </a:r>
            <a:endParaRPr lang="en-US" sz="2400" dirty="0"/>
          </a:p>
        </p:txBody>
      </p:sp>
    </p:spTree>
    <p:extLst>
      <p:ext uri="{BB962C8B-B14F-4D97-AF65-F5344CB8AC3E}">
        <p14:creationId xmlns:p14="http://schemas.microsoft.com/office/powerpoint/2010/main" val="3985979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US"/>
              <a:t>Economics studies resource allocation</a:t>
            </a:r>
          </a:p>
        </p:txBody>
      </p:sp>
      <p:sp>
        <p:nvSpPr>
          <p:cNvPr id="26627" name="Content Placeholder 2"/>
          <p:cNvSpPr>
            <a:spLocks noGrp="1"/>
          </p:cNvSpPr>
          <p:nvPr>
            <p:ph idx="1"/>
          </p:nvPr>
        </p:nvSpPr>
        <p:spPr/>
        <p:txBody>
          <a:bodyPr/>
          <a:lstStyle/>
          <a:p>
            <a:pPr>
              <a:lnSpc>
                <a:spcPts val="3200"/>
              </a:lnSpc>
              <a:spcBef>
                <a:spcPts val="0"/>
              </a:spcBef>
            </a:pPr>
            <a:r>
              <a:rPr lang="en-US" b="1" dirty="0"/>
              <a:t>Economics</a:t>
            </a:r>
            <a:r>
              <a:rPr lang="en-US" dirty="0"/>
              <a:t> </a:t>
            </a:r>
            <a:r>
              <a:rPr lang="en-US" dirty="0">
                <a:latin typeface="Symbol" panose="05050102010706020507" pitchFamily="18" charset="2"/>
              </a:rPr>
              <a:t>=</a:t>
            </a:r>
            <a:r>
              <a:rPr lang="en-US" dirty="0"/>
              <a:t> the study of how people use resources to provide goods and services in the face of </a:t>
            </a:r>
            <a:r>
              <a:rPr lang="en-US" dirty="0" smtClean="0"/>
              <a:t>demand.</a:t>
            </a:r>
            <a:endParaRPr lang="en-US" dirty="0"/>
          </a:p>
          <a:p>
            <a:pPr>
              <a:lnSpc>
                <a:spcPts val="3200"/>
              </a:lnSpc>
              <a:spcBef>
                <a:spcPts val="0"/>
              </a:spcBef>
            </a:pPr>
            <a:r>
              <a:rPr lang="en-US" dirty="0"/>
              <a:t>Most environmental and economic problems are </a:t>
            </a:r>
            <a:r>
              <a:rPr lang="en-US" dirty="0" smtClean="0"/>
              <a:t>linked.</a:t>
            </a:r>
            <a:endParaRPr lang="en-US" dirty="0"/>
          </a:p>
          <a:p>
            <a:pPr>
              <a:lnSpc>
                <a:spcPts val="3200"/>
              </a:lnSpc>
              <a:spcBef>
                <a:spcPts val="0"/>
              </a:spcBef>
            </a:pPr>
            <a:r>
              <a:rPr lang="en-US" dirty="0"/>
              <a:t>Root </a:t>
            </a:r>
            <a:r>
              <a:rPr lang="en-US" i="1" dirty="0" err="1"/>
              <a:t>oikos</a:t>
            </a:r>
            <a:r>
              <a:rPr lang="en-US" dirty="0"/>
              <a:t>, meaning “household,” gave rise to both </a:t>
            </a:r>
            <a:r>
              <a:rPr lang="en-US" i="1" dirty="0"/>
              <a:t>ecology</a:t>
            </a:r>
            <a:r>
              <a:rPr lang="en-US" dirty="0"/>
              <a:t> and </a:t>
            </a:r>
            <a:r>
              <a:rPr lang="en-US" i="1" dirty="0" smtClean="0"/>
              <a:t>economics.</a:t>
            </a:r>
            <a:endParaRPr lang="en-US" i="1" dirty="0"/>
          </a:p>
          <a:p>
            <a:pPr>
              <a:lnSpc>
                <a:spcPts val="3200"/>
              </a:lnSpc>
              <a:spcBef>
                <a:spcPts val="0"/>
              </a:spcBef>
            </a:pPr>
            <a:r>
              <a:rPr lang="en-US" b="1" dirty="0"/>
              <a:t>Economy</a:t>
            </a:r>
            <a:r>
              <a:rPr lang="en-US" dirty="0"/>
              <a:t> </a:t>
            </a:r>
            <a:r>
              <a:rPr lang="en-US" dirty="0">
                <a:latin typeface="Symbol" panose="05050102010706020507" pitchFamily="18" charset="2"/>
              </a:rPr>
              <a:t>=</a:t>
            </a:r>
            <a:r>
              <a:rPr lang="en-US" dirty="0"/>
              <a:t> a social system that converts resources into:</a:t>
            </a:r>
          </a:p>
          <a:p>
            <a:pPr lvl="1">
              <a:lnSpc>
                <a:spcPts val="3200"/>
              </a:lnSpc>
              <a:spcBef>
                <a:spcPts val="0"/>
              </a:spcBef>
            </a:pPr>
            <a:r>
              <a:rPr lang="en-US" dirty="0"/>
              <a:t> </a:t>
            </a:r>
            <a:r>
              <a:rPr lang="en-US" b="1" dirty="0"/>
              <a:t>Goods</a:t>
            </a:r>
            <a:r>
              <a:rPr lang="en-US" dirty="0"/>
              <a:t>: manufactured materials that are bought, and</a:t>
            </a:r>
          </a:p>
          <a:p>
            <a:pPr lvl="1">
              <a:lnSpc>
                <a:spcPts val="3200"/>
              </a:lnSpc>
              <a:spcBef>
                <a:spcPts val="0"/>
              </a:spcBef>
            </a:pPr>
            <a:r>
              <a:rPr lang="en-US" dirty="0"/>
              <a:t> </a:t>
            </a:r>
            <a:r>
              <a:rPr lang="en-US" b="1" dirty="0"/>
              <a:t>Services</a:t>
            </a:r>
            <a:r>
              <a:rPr lang="en-US" dirty="0"/>
              <a:t>: work done for others as a form of </a:t>
            </a:r>
            <a:r>
              <a:rPr lang="en-US" dirty="0" smtClean="0"/>
              <a:t>business.</a:t>
            </a:r>
            <a:endParaRPr lang="en-US" dirty="0"/>
          </a:p>
        </p:txBody>
      </p:sp>
    </p:spTree>
    <p:extLst>
      <p:ext uri="{BB962C8B-B14F-4D97-AF65-F5344CB8AC3E}">
        <p14:creationId xmlns:p14="http://schemas.microsoft.com/office/powerpoint/2010/main" val="3129484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t>Several types of economies exist</a:t>
            </a:r>
          </a:p>
        </p:txBody>
      </p:sp>
      <p:sp>
        <p:nvSpPr>
          <p:cNvPr id="27651" name="Rectangle 3"/>
          <p:cNvSpPr>
            <a:spLocks noGrp="1" noChangeArrowheads="1"/>
          </p:cNvSpPr>
          <p:nvPr>
            <p:ph idx="1"/>
          </p:nvPr>
        </p:nvSpPr>
        <p:spPr/>
        <p:txBody>
          <a:bodyPr>
            <a:normAutofit/>
          </a:bodyPr>
          <a:lstStyle/>
          <a:p>
            <a:r>
              <a:rPr lang="en-US" sz="2400" b="1" dirty="0"/>
              <a:t>Subsistence economy</a:t>
            </a:r>
            <a:r>
              <a:rPr lang="en-US" sz="2400" dirty="0"/>
              <a:t> = economy in which people get their daily needs directly from nature or their own </a:t>
            </a:r>
            <a:r>
              <a:rPr lang="en-US" sz="2400" dirty="0" smtClean="0"/>
              <a:t>production;</a:t>
            </a:r>
            <a:endParaRPr lang="en-US" sz="2400" dirty="0"/>
          </a:p>
          <a:p>
            <a:pPr lvl="1"/>
            <a:r>
              <a:rPr lang="en-US" sz="2400" dirty="0"/>
              <a:t>They do not purchase or trade </a:t>
            </a:r>
            <a:r>
              <a:rPr lang="en-US" sz="2400" dirty="0" smtClean="0"/>
              <a:t>products.</a:t>
            </a:r>
            <a:endParaRPr lang="en-US" sz="2400" dirty="0"/>
          </a:p>
          <a:p>
            <a:r>
              <a:rPr lang="en-US" sz="2400" b="1" dirty="0"/>
              <a:t>Capitalist market economy</a:t>
            </a:r>
            <a:r>
              <a:rPr lang="en-US" sz="2400" dirty="0"/>
              <a:t> = economy in which buyers and sellers interact to determine prices and production of goods and </a:t>
            </a:r>
            <a:r>
              <a:rPr lang="en-US" sz="2400" dirty="0" smtClean="0"/>
              <a:t>services.</a:t>
            </a:r>
            <a:endParaRPr lang="en-US" sz="2400" dirty="0"/>
          </a:p>
        </p:txBody>
      </p:sp>
    </p:spTree>
    <p:extLst>
      <p:ext uri="{BB962C8B-B14F-4D97-AF65-F5344CB8AC3E}">
        <p14:creationId xmlns:p14="http://schemas.microsoft.com/office/powerpoint/2010/main" val="25007938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t>Several types of economies exist</a:t>
            </a:r>
          </a:p>
        </p:txBody>
      </p:sp>
      <p:sp>
        <p:nvSpPr>
          <p:cNvPr id="27651" name="Rectangle 3"/>
          <p:cNvSpPr>
            <a:spLocks noGrp="1" noChangeArrowheads="1"/>
          </p:cNvSpPr>
          <p:nvPr>
            <p:ph idx="1"/>
          </p:nvPr>
        </p:nvSpPr>
        <p:spPr/>
        <p:txBody>
          <a:bodyPr>
            <a:normAutofit/>
          </a:bodyPr>
          <a:lstStyle/>
          <a:p>
            <a:r>
              <a:rPr lang="en-US" sz="2400" b="1" dirty="0"/>
              <a:t>Centrally planned economy</a:t>
            </a:r>
            <a:r>
              <a:rPr lang="en-US" sz="2400" dirty="0"/>
              <a:t> = economy in which the government determines how to allocate </a:t>
            </a:r>
            <a:r>
              <a:rPr lang="en-US" sz="2400" dirty="0" smtClean="0"/>
              <a:t>resources.</a:t>
            </a:r>
            <a:endParaRPr lang="en-US" sz="2400" dirty="0"/>
          </a:p>
          <a:p>
            <a:r>
              <a:rPr lang="en-US" sz="2400" b="1" dirty="0"/>
              <a:t>Mixed economy</a:t>
            </a:r>
            <a:r>
              <a:rPr lang="en-US" sz="2400" dirty="0"/>
              <a:t> = economy in which governments intervene to some </a:t>
            </a:r>
            <a:r>
              <a:rPr lang="en-US" sz="2400" dirty="0" smtClean="0"/>
              <a:t>extent;</a:t>
            </a:r>
            <a:endParaRPr lang="en-US" sz="2400" dirty="0"/>
          </a:p>
          <a:p>
            <a:pPr lvl="1"/>
            <a:r>
              <a:rPr lang="en-US" sz="2400" dirty="0"/>
              <a:t>Most national economies are a balance of approaches</a:t>
            </a:r>
          </a:p>
          <a:p>
            <a:pPr lvl="1"/>
            <a:r>
              <a:rPr lang="en-US" sz="2400" dirty="0"/>
              <a:t>Lack of balance can cause problems—unregulated financial practices caused the 2009 </a:t>
            </a:r>
            <a:r>
              <a:rPr lang="en-US" sz="2400" dirty="0" smtClean="0"/>
              <a:t>recession.</a:t>
            </a:r>
            <a:endParaRPr lang="en-US" sz="2400" dirty="0"/>
          </a:p>
        </p:txBody>
      </p:sp>
    </p:spTree>
    <p:extLst>
      <p:ext uri="{BB962C8B-B14F-4D97-AF65-F5344CB8AC3E}">
        <p14:creationId xmlns:p14="http://schemas.microsoft.com/office/powerpoint/2010/main" val="17364904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US"/>
              <a:t>Economies rely on goods and services from the environment</a:t>
            </a:r>
          </a:p>
        </p:txBody>
      </p:sp>
      <p:sp>
        <p:nvSpPr>
          <p:cNvPr id="28675" name="Rectangle 3"/>
          <p:cNvSpPr>
            <a:spLocks noGrp="1" noChangeArrowheads="1"/>
          </p:cNvSpPr>
          <p:nvPr>
            <p:ph idx="1"/>
          </p:nvPr>
        </p:nvSpPr>
        <p:spPr/>
        <p:txBody>
          <a:bodyPr>
            <a:normAutofit/>
          </a:bodyPr>
          <a:lstStyle/>
          <a:p>
            <a:r>
              <a:rPr lang="en-US" sz="2400" dirty="0"/>
              <a:t>Economies receive inputs (resources</a:t>
            </a:r>
            <a:r>
              <a:rPr lang="en-US" sz="2400" dirty="0" smtClean="0"/>
              <a:t>);</a:t>
            </a:r>
            <a:endParaRPr lang="en-US" sz="2400" dirty="0"/>
          </a:p>
          <a:p>
            <a:pPr lvl="1"/>
            <a:r>
              <a:rPr lang="en-US" sz="2400" dirty="0"/>
              <a:t>Process them</a:t>
            </a:r>
          </a:p>
          <a:p>
            <a:pPr lvl="1"/>
            <a:r>
              <a:rPr lang="en-US" sz="2400" dirty="0"/>
              <a:t>Discharge outputs (waste</a:t>
            </a:r>
            <a:r>
              <a:rPr lang="en-US" sz="2400" dirty="0" smtClean="0"/>
              <a:t>).</a:t>
            </a:r>
            <a:endParaRPr lang="en-US" sz="2400" dirty="0"/>
          </a:p>
          <a:p>
            <a:r>
              <a:rPr lang="en-US" sz="2400" dirty="0"/>
              <a:t>Traditional economics ignores the </a:t>
            </a:r>
            <a:r>
              <a:rPr lang="en-US" sz="2400" dirty="0" smtClean="0"/>
              <a:t>environment;</a:t>
            </a:r>
            <a:endParaRPr lang="en-US" sz="2400" dirty="0"/>
          </a:p>
          <a:p>
            <a:pPr lvl="1"/>
            <a:r>
              <a:rPr lang="en-US" sz="2400" dirty="0"/>
              <a:t>Resources are free and “limitless”</a:t>
            </a:r>
          </a:p>
          <a:p>
            <a:pPr lvl="1"/>
            <a:r>
              <a:rPr lang="en-US" sz="2400" dirty="0"/>
              <a:t>Wastes are absorbed at no </a:t>
            </a:r>
            <a:r>
              <a:rPr lang="en-US" sz="2400" dirty="0" smtClean="0"/>
              <a:t>cost.</a:t>
            </a:r>
            <a:endParaRPr lang="en-US" sz="2400" dirty="0"/>
          </a:p>
        </p:txBody>
      </p:sp>
    </p:spTree>
    <p:extLst>
      <p:ext uri="{BB962C8B-B14F-4D97-AF65-F5344CB8AC3E}">
        <p14:creationId xmlns:p14="http://schemas.microsoft.com/office/powerpoint/2010/main" val="4025350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US"/>
              <a:t>Economies rely on goods and services from the environment</a:t>
            </a:r>
          </a:p>
        </p:txBody>
      </p:sp>
      <p:sp>
        <p:nvSpPr>
          <p:cNvPr id="29699" name="Rectangle 3"/>
          <p:cNvSpPr>
            <a:spLocks noGrp="1" noChangeArrowheads="1"/>
          </p:cNvSpPr>
          <p:nvPr>
            <p:ph idx="1"/>
          </p:nvPr>
        </p:nvSpPr>
        <p:spPr/>
        <p:txBody>
          <a:bodyPr>
            <a:normAutofit/>
          </a:bodyPr>
          <a:lstStyle/>
          <a:p>
            <a:r>
              <a:rPr lang="en-US" sz="2400" dirty="0"/>
              <a:t>Economic activities affect and often degrade the environment and its ability to provide </a:t>
            </a:r>
            <a:r>
              <a:rPr lang="en-US" sz="2400" dirty="0" smtClean="0"/>
              <a:t>services;</a:t>
            </a:r>
            <a:endParaRPr lang="en-US" sz="2400" dirty="0"/>
          </a:p>
          <a:p>
            <a:pPr lvl="1"/>
            <a:r>
              <a:rPr lang="en-US" sz="2400" dirty="0"/>
              <a:t>Depleting natural resources, generating </a:t>
            </a:r>
            <a:r>
              <a:rPr lang="en-US" sz="2400" dirty="0" smtClean="0"/>
              <a:t>pollution.</a:t>
            </a:r>
            <a:endParaRPr lang="en-US" sz="2400" dirty="0"/>
          </a:p>
        </p:txBody>
      </p:sp>
    </p:spTree>
    <p:extLst>
      <p:ext uri="{BB962C8B-B14F-4D97-AF65-F5344CB8AC3E}">
        <p14:creationId xmlns:p14="http://schemas.microsoft.com/office/powerpoint/2010/main" val="40307973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b="3835"/>
          <a:stretch/>
        </p:blipFill>
        <p:spPr>
          <a:xfrm>
            <a:off x="1819529" y="333756"/>
            <a:ext cx="8546592" cy="6190488"/>
          </a:xfrm>
          <a:prstGeom prst="rect">
            <a:avLst/>
          </a:prstGeom>
        </p:spPr>
      </p:pic>
    </p:spTree>
    <p:extLst>
      <p:ext uri="{BB962C8B-B14F-4D97-AF65-F5344CB8AC3E}">
        <p14:creationId xmlns:p14="http://schemas.microsoft.com/office/powerpoint/2010/main" val="1608430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US"/>
              <a:t>Adam Smith proposed an “invisible hand”</a:t>
            </a:r>
          </a:p>
        </p:txBody>
      </p:sp>
      <p:sp>
        <p:nvSpPr>
          <p:cNvPr id="31747" name="Rectangle 3"/>
          <p:cNvSpPr>
            <a:spLocks noGrp="1" noChangeArrowheads="1"/>
          </p:cNvSpPr>
          <p:nvPr>
            <p:ph idx="1"/>
          </p:nvPr>
        </p:nvSpPr>
        <p:spPr/>
        <p:txBody>
          <a:bodyPr/>
          <a:lstStyle/>
          <a:p>
            <a:r>
              <a:rPr lang="en-US" b="1" dirty="0"/>
              <a:t>Classical economics</a:t>
            </a:r>
            <a:r>
              <a:rPr lang="en-US" dirty="0">
                <a:latin typeface="Symbol" panose="05050102010706020507" pitchFamily="18" charset="2"/>
              </a:rPr>
              <a:t> =</a:t>
            </a:r>
            <a:r>
              <a:rPr lang="en-US" dirty="0"/>
              <a:t> when people pursue economic self-interest in a competitive </a:t>
            </a:r>
            <a:r>
              <a:rPr lang="en-US" dirty="0" smtClean="0"/>
              <a:t>marketplace;</a:t>
            </a:r>
            <a:endParaRPr lang="en-US" dirty="0"/>
          </a:p>
          <a:p>
            <a:pPr lvl="1"/>
            <a:r>
              <a:rPr lang="en-US" dirty="0"/>
              <a:t>The market is guided by an “invisible hand” </a:t>
            </a:r>
          </a:p>
          <a:p>
            <a:pPr lvl="1"/>
            <a:r>
              <a:rPr lang="en-US" dirty="0"/>
              <a:t>Society as a whole benefits </a:t>
            </a:r>
            <a:r>
              <a:rPr lang="en-US" dirty="0" smtClean="0"/>
              <a:t>;</a:t>
            </a:r>
            <a:endParaRPr lang="en-US" dirty="0"/>
          </a:p>
          <a:p>
            <a:r>
              <a:rPr lang="en-US" dirty="0"/>
              <a:t>Differing opinions exist about this pillar of free-market </a:t>
            </a:r>
            <a:r>
              <a:rPr lang="en-US" dirty="0" smtClean="0"/>
              <a:t>thought;</a:t>
            </a:r>
            <a:endParaRPr lang="en-US" dirty="0"/>
          </a:p>
          <a:p>
            <a:pPr lvl="2"/>
            <a:r>
              <a:rPr lang="en-US" dirty="0"/>
              <a:t>It is responsible for the gains in material wealth</a:t>
            </a:r>
          </a:p>
          <a:p>
            <a:pPr lvl="2"/>
            <a:r>
              <a:rPr lang="en-US" dirty="0"/>
              <a:t>It is responsible for economic inequality between rich and poor</a:t>
            </a:r>
          </a:p>
          <a:p>
            <a:pPr lvl="2"/>
            <a:r>
              <a:rPr lang="en-US" dirty="0"/>
              <a:t>It promotes environmental </a:t>
            </a:r>
            <a:r>
              <a:rPr lang="en-US" dirty="0" smtClean="0"/>
              <a:t>degradation.</a:t>
            </a:r>
            <a:endParaRPr lang="en-US" dirty="0"/>
          </a:p>
        </p:txBody>
      </p:sp>
    </p:spTree>
    <p:extLst>
      <p:ext uri="{BB962C8B-B14F-4D97-AF65-F5344CB8AC3E}">
        <p14:creationId xmlns:p14="http://schemas.microsoft.com/office/powerpoint/2010/main" val="10231083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p:txBody>
          <a:bodyPr>
            <a:normAutofit fontScale="90000"/>
          </a:bodyPr>
          <a:lstStyle/>
          <a:p>
            <a:r>
              <a:rPr lang="en-US"/>
              <a:t>Neoclassical economics considers supply, demand, costs, and benefits</a:t>
            </a:r>
          </a:p>
        </p:txBody>
      </p:sp>
      <p:sp>
        <p:nvSpPr>
          <p:cNvPr id="7" name="Content Placeholder 6"/>
          <p:cNvSpPr>
            <a:spLocks noGrp="1"/>
          </p:cNvSpPr>
          <p:nvPr>
            <p:ph idx="1"/>
          </p:nvPr>
        </p:nvSpPr>
        <p:spPr/>
        <p:txBody>
          <a:bodyPr>
            <a:normAutofit/>
          </a:bodyPr>
          <a:lstStyle/>
          <a:p>
            <a:r>
              <a:rPr lang="en-US" sz="2400" b="1" dirty="0"/>
              <a:t>Cost-benefit analysis</a:t>
            </a:r>
            <a:r>
              <a:rPr lang="en-US" sz="2400" dirty="0"/>
              <a:t> </a:t>
            </a:r>
            <a:r>
              <a:rPr lang="en-US" sz="2400" dirty="0">
                <a:latin typeface="Symbol" panose="05050102010706020507" pitchFamily="18" charset="2"/>
              </a:rPr>
              <a:t>=</a:t>
            </a:r>
            <a:r>
              <a:rPr lang="en-US" sz="2400" dirty="0"/>
              <a:t> costs of a proposed action are compared to benefits that result from the </a:t>
            </a:r>
            <a:r>
              <a:rPr lang="en-US" sz="2400" dirty="0" smtClean="0"/>
              <a:t>action;</a:t>
            </a:r>
            <a:endParaRPr lang="en-US" sz="2400" dirty="0"/>
          </a:p>
          <a:p>
            <a:pPr lvl="1"/>
            <a:r>
              <a:rPr lang="en-US" sz="2400" dirty="0"/>
              <a:t>If benefits are greater than the costs: pursue the </a:t>
            </a:r>
            <a:r>
              <a:rPr lang="en-US" sz="2400" dirty="0" smtClean="0"/>
              <a:t>action.</a:t>
            </a:r>
            <a:endParaRPr lang="en-US" sz="2400" dirty="0"/>
          </a:p>
          <a:p>
            <a:r>
              <a:rPr lang="en-US" sz="2400" dirty="0"/>
              <a:t>Cost-benefit analysis is controversial: not all costs and benefits can be identified or </a:t>
            </a:r>
            <a:r>
              <a:rPr lang="en-US" sz="2400" dirty="0" smtClean="0"/>
              <a:t>defined;</a:t>
            </a:r>
            <a:endParaRPr lang="en-US" sz="2400" dirty="0"/>
          </a:p>
          <a:p>
            <a:pPr lvl="1"/>
            <a:r>
              <a:rPr lang="en-US" sz="2400" dirty="0"/>
              <a:t>It is easy to quantify value of bananas grown or cattle raised on land cleared of forest</a:t>
            </a:r>
          </a:p>
          <a:p>
            <a:pPr lvl="1"/>
            <a:r>
              <a:rPr lang="en-US" sz="2400" dirty="0"/>
              <a:t>But hard to assess the cost of lost ecosystem </a:t>
            </a:r>
            <a:r>
              <a:rPr lang="en-US" sz="2400" dirty="0" smtClean="0"/>
              <a:t>services.</a:t>
            </a:r>
            <a:endParaRPr lang="en-US" sz="2400" dirty="0"/>
          </a:p>
        </p:txBody>
      </p:sp>
    </p:spTree>
    <p:extLst>
      <p:ext uri="{BB962C8B-B14F-4D97-AF65-F5344CB8AC3E}">
        <p14:creationId xmlns:p14="http://schemas.microsoft.com/office/powerpoint/2010/main" val="19529335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p:txBody>
          <a:bodyPr>
            <a:normAutofit fontScale="90000"/>
          </a:bodyPr>
          <a:lstStyle/>
          <a:p>
            <a:r>
              <a:rPr lang="en-US"/>
              <a:t>Neoclassical economics considers supply, demand, costs, and benefits</a:t>
            </a:r>
          </a:p>
        </p:txBody>
      </p:sp>
      <p:sp>
        <p:nvSpPr>
          <p:cNvPr id="7" name="Content Placeholder 6"/>
          <p:cNvSpPr>
            <a:spLocks noGrp="1"/>
          </p:cNvSpPr>
          <p:nvPr>
            <p:ph idx="1"/>
          </p:nvPr>
        </p:nvSpPr>
        <p:spPr/>
        <p:txBody>
          <a:bodyPr>
            <a:normAutofit/>
          </a:bodyPr>
          <a:lstStyle/>
          <a:p>
            <a:r>
              <a:rPr lang="en-US" sz="2400" dirty="0"/>
              <a:t>Monetary benefits are </a:t>
            </a:r>
            <a:r>
              <a:rPr lang="en-US" sz="2400" dirty="0" smtClean="0"/>
              <a:t>overrepresented;</a:t>
            </a:r>
            <a:endParaRPr lang="en-US" sz="2400" dirty="0"/>
          </a:p>
          <a:p>
            <a:pPr lvl="1"/>
            <a:r>
              <a:rPr lang="en-US" sz="2400" dirty="0"/>
              <a:t>Analysis is biased in favor of economic development</a:t>
            </a:r>
          </a:p>
          <a:p>
            <a:pPr lvl="1"/>
            <a:r>
              <a:rPr lang="en-US" sz="2400" dirty="0"/>
              <a:t>Biased against environmental </a:t>
            </a:r>
            <a:r>
              <a:rPr lang="en-US" sz="2400" dirty="0" smtClean="0"/>
              <a:t>protection.</a:t>
            </a:r>
            <a:endParaRPr lang="en-US" sz="2400" dirty="0"/>
          </a:p>
        </p:txBody>
      </p:sp>
    </p:spTree>
    <p:extLst>
      <p:ext uri="{BB962C8B-B14F-4D97-AF65-F5344CB8AC3E}">
        <p14:creationId xmlns:p14="http://schemas.microsoft.com/office/powerpoint/2010/main" val="14132796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r>
              <a:rPr lang="en-US" i="1" dirty="0"/>
              <a:t>Are resources infinite or substitutable?</a:t>
            </a:r>
          </a:p>
        </p:txBody>
      </p:sp>
      <p:sp>
        <p:nvSpPr>
          <p:cNvPr id="35843" name="Rectangle 3"/>
          <p:cNvSpPr>
            <a:spLocks noGrp="1" noChangeArrowheads="1"/>
          </p:cNvSpPr>
          <p:nvPr>
            <p:ph idx="1"/>
          </p:nvPr>
        </p:nvSpPr>
        <p:spPr/>
        <p:txBody>
          <a:bodyPr>
            <a:normAutofit/>
          </a:bodyPr>
          <a:lstStyle/>
          <a:p>
            <a:r>
              <a:rPr lang="en-US" sz="2800" dirty="0"/>
              <a:t>Neoclassical economics treats resources as substitutable and interchangeable</a:t>
            </a:r>
          </a:p>
          <a:p>
            <a:pPr lvl="1"/>
            <a:r>
              <a:rPr lang="en-US" sz="2800" dirty="0"/>
              <a:t>A replacement resource will always be </a:t>
            </a:r>
            <a:r>
              <a:rPr lang="en-US" sz="2800" dirty="0" smtClean="0"/>
              <a:t>found.</a:t>
            </a:r>
            <a:endParaRPr lang="en-US" sz="2800" dirty="0"/>
          </a:p>
          <a:p>
            <a:r>
              <a:rPr lang="en-US" sz="2800" dirty="0"/>
              <a:t>Goods and services are treated as “free gifts of nature”</a:t>
            </a:r>
          </a:p>
          <a:p>
            <a:pPr lvl="1"/>
            <a:r>
              <a:rPr lang="en-US" sz="2800" dirty="0"/>
              <a:t>Infinitely abundant, resilient, and </a:t>
            </a:r>
            <a:r>
              <a:rPr lang="en-US" sz="2800" dirty="0" smtClean="0"/>
              <a:t>substitutable.</a:t>
            </a:r>
            <a:endParaRPr lang="en-US" sz="2800" dirty="0"/>
          </a:p>
        </p:txBody>
      </p:sp>
    </p:spTree>
    <p:extLst>
      <p:ext uri="{BB962C8B-B14F-4D97-AF65-F5344CB8AC3E}">
        <p14:creationId xmlns:p14="http://schemas.microsoft.com/office/powerpoint/2010/main" val="34840969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r>
              <a:rPr lang="en-US" i="1" dirty="0"/>
              <a:t>Are resources infinite or substitutable?</a:t>
            </a:r>
          </a:p>
        </p:txBody>
      </p:sp>
      <p:sp>
        <p:nvSpPr>
          <p:cNvPr id="35843" name="Rectangle 3"/>
          <p:cNvSpPr>
            <a:spLocks noGrp="1" noChangeArrowheads="1"/>
          </p:cNvSpPr>
          <p:nvPr>
            <p:ph idx="1"/>
          </p:nvPr>
        </p:nvSpPr>
        <p:spPr/>
        <p:txBody>
          <a:bodyPr>
            <a:normAutofit/>
          </a:bodyPr>
          <a:lstStyle/>
          <a:p>
            <a:r>
              <a:rPr lang="en-US" sz="2400" dirty="0"/>
              <a:t>But Earth’s resources are </a:t>
            </a:r>
            <a:r>
              <a:rPr lang="en-US" sz="2400" dirty="0" smtClean="0"/>
              <a:t>limited;</a:t>
            </a:r>
            <a:endParaRPr lang="en-US" sz="2400" dirty="0"/>
          </a:p>
          <a:p>
            <a:pPr lvl="1"/>
            <a:r>
              <a:rPr lang="en-US" sz="2400" dirty="0"/>
              <a:t>Nonrenewable resources can be depleted</a:t>
            </a:r>
          </a:p>
          <a:p>
            <a:pPr lvl="1"/>
            <a:r>
              <a:rPr lang="en-US" sz="2400" dirty="0"/>
              <a:t>Renewable resources (e.g., forests) can also be depleted</a:t>
            </a:r>
          </a:p>
          <a:p>
            <a:pPr lvl="1"/>
            <a:r>
              <a:rPr lang="en-US" sz="2400" dirty="0"/>
              <a:t>Resources can become so polluted they are not </a:t>
            </a:r>
            <a:r>
              <a:rPr lang="en-US" sz="2400" dirty="0" smtClean="0"/>
              <a:t>usable.</a:t>
            </a:r>
            <a:endParaRPr lang="en-US" sz="2400" dirty="0"/>
          </a:p>
        </p:txBody>
      </p:sp>
    </p:spTree>
    <p:extLst>
      <p:ext uri="{BB962C8B-B14F-4D97-AF65-F5344CB8AC3E}">
        <p14:creationId xmlns:p14="http://schemas.microsoft.com/office/powerpoint/2010/main" val="3288469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i="1" dirty="0">
                <a:latin typeface="Arial" panose="020B0604020202020204" pitchFamily="34" charset="0"/>
              </a:rPr>
              <a:t>Are costs and benefits internal?</a:t>
            </a:r>
            <a:endParaRPr lang="en-US" i="1" dirty="0"/>
          </a:p>
        </p:txBody>
      </p:sp>
      <p:sp>
        <p:nvSpPr>
          <p:cNvPr id="40962" name="Content Placeholder 2"/>
          <p:cNvSpPr>
            <a:spLocks noGrp="1"/>
          </p:cNvSpPr>
          <p:nvPr>
            <p:ph idx="1"/>
          </p:nvPr>
        </p:nvSpPr>
        <p:spPr/>
        <p:txBody>
          <a:bodyPr/>
          <a:lstStyle/>
          <a:p>
            <a:pPr>
              <a:lnSpc>
                <a:spcPts val="3100"/>
              </a:lnSpc>
            </a:pPr>
            <a:r>
              <a:rPr lang="en-US" dirty="0"/>
              <a:t>Neoclassical economics assumes that only the buyer and seller experience costs and benefits—they are “</a:t>
            </a:r>
            <a:r>
              <a:rPr lang="en-US" dirty="0" smtClean="0"/>
              <a:t>internal.”</a:t>
            </a:r>
            <a:endParaRPr lang="en-US" dirty="0"/>
          </a:p>
          <a:p>
            <a:pPr>
              <a:lnSpc>
                <a:spcPts val="3100"/>
              </a:lnSpc>
            </a:pPr>
            <a:r>
              <a:rPr lang="en-US" b="1" dirty="0"/>
              <a:t>External costs</a:t>
            </a:r>
            <a:r>
              <a:rPr lang="en-US" dirty="0"/>
              <a:t> </a:t>
            </a:r>
            <a:r>
              <a:rPr lang="en-US" dirty="0">
                <a:latin typeface="Symbol" panose="05050102010706020507" pitchFamily="18" charset="2"/>
              </a:rPr>
              <a:t>=</a:t>
            </a:r>
            <a:r>
              <a:rPr lang="en-US" dirty="0"/>
              <a:t> costs borne by someone not involved in a </a:t>
            </a:r>
            <a:r>
              <a:rPr lang="en-US" dirty="0" smtClean="0"/>
              <a:t>transaction;</a:t>
            </a:r>
            <a:endParaRPr lang="en-US" dirty="0"/>
          </a:p>
          <a:p>
            <a:pPr lvl="1">
              <a:lnSpc>
                <a:spcPts val="3100"/>
              </a:lnSpc>
            </a:pPr>
            <a:r>
              <a:rPr lang="en-US" dirty="0"/>
              <a:t>Health problems, resource depletion, property </a:t>
            </a:r>
            <a:r>
              <a:rPr lang="en-US" dirty="0" smtClean="0"/>
              <a:t>damage.</a:t>
            </a:r>
            <a:endParaRPr lang="en-US" dirty="0"/>
          </a:p>
          <a:p>
            <a:pPr lvl="1">
              <a:lnSpc>
                <a:spcPts val="3100"/>
              </a:lnSpc>
            </a:pPr>
            <a:r>
              <a:rPr lang="en-US" dirty="0"/>
              <a:t>If prices ignore social, environmental, or economic costs of pollution and degradation, taxpayers pay for </a:t>
            </a:r>
            <a:r>
              <a:rPr lang="en-US" dirty="0" smtClean="0"/>
              <a:t>them.</a:t>
            </a:r>
            <a:endParaRPr lang="en-US" dirty="0"/>
          </a:p>
          <a:p>
            <a:pPr>
              <a:lnSpc>
                <a:spcPts val="3100"/>
              </a:lnSpc>
            </a:pPr>
            <a:r>
              <a:rPr lang="en-US" dirty="0"/>
              <a:t>Governments develop some environmental policies to deal with external </a:t>
            </a:r>
            <a:r>
              <a:rPr lang="en-US" dirty="0" smtClean="0"/>
              <a:t>costs.</a:t>
            </a:r>
            <a:endParaRPr lang="en-US" dirty="0"/>
          </a:p>
        </p:txBody>
      </p:sp>
    </p:spTree>
    <p:extLst>
      <p:ext uri="{BB962C8B-B14F-4D97-AF65-F5344CB8AC3E}">
        <p14:creationId xmlns:p14="http://schemas.microsoft.com/office/powerpoint/2010/main" val="8977973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i="1" dirty="0">
                <a:latin typeface="Arial" panose="020B0604020202020204" pitchFamily="34" charset="0"/>
              </a:rPr>
              <a:t>Should we discount the future?</a:t>
            </a:r>
            <a:endParaRPr lang="en-US" i="1" dirty="0"/>
          </a:p>
        </p:txBody>
      </p:sp>
      <p:sp>
        <p:nvSpPr>
          <p:cNvPr id="38914" name="Content Placeholder 2"/>
          <p:cNvSpPr>
            <a:spLocks noGrp="1"/>
          </p:cNvSpPr>
          <p:nvPr>
            <p:ph idx="1"/>
          </p:nvPr>
        </p:nvSpPr>
        <p:spPr/>
        <p:txBody>
          <a:bodyPr>
            <a:normAutofit/>
          </a:bodyPr>
          <a:lstStyle/>
          <a:p>
            <a:pPr>
              <a:lnSpc>
                <a:spcPts val="3000"/>
              </a:lnSpc>
              <a:spcBef>
                <a:spcPts val="0"/>
              </a:spcBef>
            </a:pPr>
            <a:r>
              <a:rPr lang="en-US" sz="2000" dirty="0"/>
              <a:t>Neoclassical economics assumes future events count less than present </a:t>
            </a:r>
            <a:r>
              <a:rPr lang="en-US" sz="2000" dirty="0" smtClean="0"/>
              <a:t>ones.</a:t>
            </a:r>
            <a:endParaRPr lang="en-US" sz="2000" dirty="0"/>
          </a:p>
          <a:p>
            <a:pPr>
              <a:lnSpc>
                <a:spcPts val="3000"/>
              </a:lnSpc>
              <a:spcBef>
                <a:spcPts val="0"/>
              </a:spcBef>
            </a:pPr>
            <a:r>
              <a:rPr lang="en-US" sz="2000" b="1" dirty="0"/>
              <a:t>Discounting</a:t>
            </a:r>
            <a:r>
              <a:rPr lang="en-US" sz="2000" dirty="0"/>
              <a:t> </a:t>
            </a:r>
            <a:r>
              <a:rPr lang="en-US" sz="2000" dirty="0">
                <a:latin typeface="Symbol" panose="05050102010706020507" pitchFamily="18" charset="2"/>
              </a:rPr>
              <a:t>=</a:t>
            </a:r>
            <a:r>
              <a:rPr lang="en-US" sz="2000" dirty="0"/>
              <a:t> short-term costs and benefits are more important than long-term costs and </a:t>
            </a:r>
            <a:r>
              <a:rPr lang="en-US" sz="2000" dirty="0" smtClean="0"/>
              <a:t>benefits;</a:t>
            </a:r>
            <a:endParaRPr lang="en-US" sz="2000" dirty="0"/>
          </a:p>
          <a:p>
            <a:pPr lvl="1">
              <a:lnSpc>
                <a:spcPts val="3000"/>
              </a:lnSpc>
              <a:spcBef>
                <a:spcPts val="0"/>
              </a:spcBef>
            </a:pPr>
            <a:r>
              <a:rPr lang="en-US" sz="2000" dirty="0"/>
              <a:t>Present conditions are more important than future </a:t>
            </a:r>
            <a:r>
              <a:rPr lang="en-US" sz="2000" dirty="0" smtClean="0"/>
              <a:t>ones.</a:t>
            </a:r>
            <a:endParaRPr lang="en-US" sz="2000" dirty="0"/>
          </a:p>
          <a:p>
            <a:pPr lvl="1">
              <a:lnSpc>
                <a:spcPts val="3000"/>
              </a:lnSpc>
              <a:spcBef>
                <a:spcPts val="0"/>
              </a:spcBef>
            </a:pPr>
            <a:r>
              <a:rPr lang="en-US" sz="2000" dirty="0"/>
              <a:t>Cutting trees now brings in more money than cutting them in the future would bring </a:t>
            </a:r>
            <a:r>
              <a:rPr lang="en-US" sz="2000" dirty="0" smtClean="0"/>
              <a:t>in.</a:t>
            </a:r>
            <a:endParaRPr lang="en-US" sz="2000" dirty="0"/>
          </a:p>
          <a:p>
            <a:pPr>
              <a:lnSpc>
                <a:spcPts val="3000"/>
              </a:lnSpc>
              <a:spcBef>
                <a:spcPts val="0"/>
              </a:spcBef>
            </a:pPr>
            <a:r>
              <a:rPr lang="en-US" sz="2000" dirty="0"/>
              <a:t>Policymakers ignore long-term consequences of </a:t>
            </a:r>
            <a:r>
              <a:rPr lang="en-US" sz="2000" dirty="0" smtClean="0"/>
              <a:t>actions;</a:t>
            </a:r>
            <a:endParaRPr lang="en-US" sz="2000" dirty="0"/>
          </a:p>
          <a:p>
            <a:pPr lvl="1">
              <a:lnSpc>
                <a:spcPts val="3000"/>
              </a:lnSpc>
              <a:spcBef>
                <a:spcPts val="0"/>
              </a:spcBef>
            </a:pPr>
            <a:r>
              <a:rPr lang="en-US" sz="2000" dirty="0"/>
              <a:t>Puts costs of habitat degradation, resource depletion, pollution on to future </a:t>
            </a:r>
            <a:r>
              <a:rPr lang="en-US" sz="2000" dirty="0" smtClean="0"/>
              <a:t>generations.</a:t>
            </a:r>
            <a:endParaRPr lang="en-US" sz="2000" dirty="0"/>
          </a:p>
        </p:txBody>
      </p:sp>
    </p:spTree>
    <p:extLst>
      <p:ext uri="{BB962C8B-B14F-4D97-AF65-F5344CB8AC3E}">
        <p14:creationId xmlns:p14="http://schemas.microsoft.com/office/powerpoint/2010/main" val="23217763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a:t>Is all growth good?</a:t>
            </a:r>
          </a:p>
        </p:txBody>
      </p:sp>
      <p:sp>
        <p:nvSpPr>
          <p:cNvPr id="39939" name="Content Placeholder 2"/>
          <p:cNvSpPr>
            <a:spLocks noGrp="1"/>
          </p:cNvSpPr>
          <p:nvPr>
            <p:ph idx="1"/>
          </p:nvPr>
        </p:nvSpPr>
        <p:spPr/>
        <p:txBody>
          <a:bodyPr/>
          <a:lstStyle/>
          <a:p>
            <a:r>
              <a:rPr lang="en-US" sz="2600" dirty="0"/>
              <a:t>Neoclassical economics assumes that growth is good</a:t>
            </a:r>
          </a:p>
          <a:p>
            <a:r>
              <a:rPr lang="en-US" sz="2600" b="1" dirty="0"/>
              <a:t>Economic growth</a:t>
            </a:r>
            <a:r>
              <a:rPr lang="en-US" sz="2600" dirty="0"/>
              <a:t> </a:t>
            </a:r>
            <a:r>
              <a:rPr lang="en-US" sz="2600" dirty="0">
                <a:latin typeface="Symbol" panose="05050102010706020507" pitchFamily="18" charset="2"/>
              </a:rPr>
              <a:t>=</a:t>
            </a:r>
            <a:r>
              <a:rPr lang="en-US" sz="2600" dirty="0"/>
              <a:t> an increase in an economy’s production and consumption of goods</a:t>
            </a:r>
          </a:p>
          <a:p>
            <a:pPr lvl="1"/>
            <a:r>
              <a:rPr lang="en-US" dirty="0"/>
              <a:t>It is necessary to maintain social order</a:t>
            </a:r>
          </a:p>
          <a:p>
            <a:r>
              <a:rPr lang="en-US" sz="2600" dirty="0"/>
              <a:t>Promoting economic growth creates opportunities for poor to become wealthier</a:t>
            </a:r>
          </a:p>
          <a:p>
            <a:r>
              <a:rPr lang="en-US" sz="2600" dirty="0"/>
              <a:t>But economic activity and true wealth are not the same</a:t>
            </a:r>
          </a:p>
          <a:p>
            <a:pPr lvl="1"/>
            <a:r>
              <a:rPr lang="en-US" b="1" dirty="0" err="1"/>
              <a:t>Affluenza</a:t>
            </a:r>
            <a:r>
              <a:rPr lang="en-US" dirty="0"/>
              <a:t> </a:t>
            </a:r>
            <a:r>
              <a:rPr lang="en-US" dirty="0">
                <a:latin typeface="Symbol" panose="05050102010706020507" pitchFamily="18" charset="2"/>
              </a:rPr>
              <a:t>=</a:t>
            </a:r>
            <a:r>
              <a:rPr lang="en-US" dirty="0"/>
              <a:t> material goods do not always bring contentment </a:t>
            </a:r>
          </a:p>
          <a:p>
            <a:pPr lvl="1"/>
            <a:r>
              <a:rPr lang="en-US" dirty="0"/>
              <a:t>Runaway growth can destroy our economic system if resources are not limitless</a:t>
            </a:r>
          </a:p>
        </p:txBody>
      </p:sp>
    </p:spTree>
    <p:extLst>
      <p:ext uri="{BB962C8B-B14F-4D97-AF65-F5344CB8AC3E}">
        <p14:creationId xmlns:p14="http://schemas.microsoft.com/office/powerpoint/2010/main" val="42649848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r>
              <a:rPr lang="en-US"/>
              <a:t>How sustainable is economic growth?</a:t>
            </a:r>
          </a:p>
        </p:txBody>
      </p:sp>
      <p:sp>
        <p:nvSpPr>
          <p:cNvPr id="40963" name="Rectangle 3"/>
          <p:cNvSpPr>
            <a:spLocks noGrp="1" noChangeArrowheads="1"/>
          </p:cNvSpPr>
          <p:nvPr>
            <p:ph idx="1"/>
          </p:nvPr>
        </p:nvSpPr>
        <p:spPr/>
        <p:txBody>
          <a:bodyPr/>
          <a:lstStyle/>
          <a:p>
            <a:pPr>
              <a:lnSpc>
                <a:spcPts val="3100"/>
              </a:lnSpc>
            </a:pPr>
            <a:r>
              <a:rPr lang="en-US" dirty="0"/>
              <a:t>All measures of economic activity are higher than they have ever </a:t>
            </a:r>
            <a:r>
              <a:rPr lang="en-US" dirty="0" smtClean="0"/>
              <a:t>been.</a:t>
            </a:r>
            <a:endParaRPr lang="en-US" dirty="0"/>
          </a:p>
          <a:p>
            <a:pPr>
              <a:lnSpc>
                <a:spcPts val="3100"/>
              </a:lnSpc>
            </a:pPr>
            <a:r>
              <a:rPr lang="en-US" dirty="0"/>
              <a:t>Economic growth comes from:</a:t>
            </a:r>
          </a:p>
          <a:p>
            <a:pPr lvl="1">
              <a:lnSpc>
                <a:spcPts val="3100"/>
              </a:lnSpc>
            </a:pPr>
            <a:r>
              <a:rPr lang="en-US" dirty="0"/>
              <a:t>Increased inputs (</a:t>
            </a:r>
            <a:r>
              <a:rPr lang="en-US" dirty="0" err="1"/>
              <a:t>labour</a:t>
            </a:r>
            <a:r>
              <a:rPr lang="en-US" dirty="0"/>
              <a:t>, natural resources</a:t>
            </a:r>
            <a:r>
              <a:rPr lang="en-US" dirty="0" smtClean="0"/>
              <a:t>).</a:t>
            </a:r>
            <a:endParaRPr lang="en-US" dirty="0"/>
          </a:p>
          <a:p>
            <a:pPr lvl="1">
              <a:lnSpc>
                <a:spcPts val="3100"/>
              </a:lnSpc>
            </a:pPr>
            <a:r>
              <a:rPr lang="en-US" b="1" dirty="0"/>
              <a:t>Economic development</a:t>
            </a:r>
            <a:r>
              <a:rPr lang="en-US" dirty="0"/>
              <a:t> </a:t>
            </a:r>
            <a:r>
              <a:rPr lang="en-US" dirty="0">
                <a:latin typeface="Symbol" panose="05050102010706020507" pitchFamily="18" charset="2"/>
              </a:rPr>
              <a:t>=</a:t>
            </a:r>
            <a:r>
              <a:rPr lang="en-US" dirty="0"/>
              <a:t> improved efficiency of production (technology, ideas, equipment) </a:t>
            </a:r>
            <a:r>
              <a:rPr lang="en-US" dirty="0" smtClean="0"/>
              <a:t>. </a:t>
            </a:r>
            <a:endParaRPr lang="en-US" dirty="0"/>
          </a:p>
          <a:p>
            <a:pPr>
              <a:lnSpc>
                <a:spcPts val="3100"/>
              </a:lnSpc>
            </a:pPr>
            <a:r>
              <a:rPr lang="en-US" dirty="0"/>
              <a:t>Nonrenewable resources, and therefore inputs, are </a:t>
            </a:r>
            <a:r>
              <a:rPr lang="en-US" dirty="0" smtClean="0"/>
              <a:t>finite.</a:t>
            </a:r>
            <a:endParaRPr lang="en-US" dirty="0"/>
          </a:p>
          <a:p>
            <a:pPr>
              <a:lnSpc>
                <a:spcPts val="3100"/>
              </a:lnSpc>
            </a:pPr>
            <a:r>
              <a:rPr lang="en-US" dirty="0"/>
              <a:t>Technological advances are improving economic </a:t>
            </a:r>
            <a:r>
              <a:rPr lang="en-US" dirty="0" smtClean="0"/>
              <a:t>development;</a:t>
            </a:r>
            <a:endParaRPr lang="en-US" dirty="0"/>
          </a:p>
          <a:p>
            <a:pPr lvl="1">
              <a:lnSpc>
                <a:spcPts val="3100"/>
              </a:lnSpc>
            </a:pPr>
            <a:r>
              <a:rPr lang="en-US" dirty="0"/>
              <a:t>We produce more goods with fewer </a:t>
            </a:r>
            <a:r>
              <a:rPr lang="en-US" dirty="0" smtClean="0"/>
              <a:t>resources.</a:t>
            </a:r>
            <a:endParaRPr lang="en-US" dirty="0"/>
          </a:p>
        </p:txBody>
      </p:sp>
    </p:spTree>
    <p:extLst>
      <p:ext uri="{BB962C8B-B14F-4D97-AF65-F5344CB8AC3E}">
        <p14:creationId xmlns:p14="http://schemas.microsoft.com/office/powerpoint/2010/main" val="11467801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8664" y="1173480"/>
            <a:ext cx="4614672" cy="4511040"/>
          </a:xfrm>
          <a:prstGeom prst="rect">
            <a:avLst/>
          </a:prstGeom>
        </p:spPr>
      </p:pic>
    </p:spTree>
    <p:extLst>
      <p:ext uri="{BB962C8B-B14F-4D97-AF65-F5344CB8AC3E}">
        <p14:creationId xmlns:p14="http://schemas.microsoft.com/office/powerpoint/2010/main" val="40125025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fontScale="90000"/>
          </a:bodyPr>
          <a:lstStyle/>
          <a:p>
            <a:r>
              <a:rPr lang="en-US"/>
              <a:t>How sustainable is economic growth?</a:t>
            </a:r>
          </a:p>
        </p:txBody>
      </p:sp>
      <p:sp>
        <p:nvSpPr>
          <p:cNvPr id="48131" name="Content Placeholder 2"/>
          <p:cNvSpPr>
            <a:spLocks noGrp="1"/>
          </p:cNvSpPr>
          <p:nvPr>
            <p:ph idx="1"/>
          </p:nvPr>
        </p:nvSpPr>
        <p:spPr/>
        <p:txBody>
          <a:bodyPr>
            <a:normAutofit/>
          </a:bodyPr>
          <a:lstStyle/>
          <a:p>
            <a:r>
              <a:rPr lang="en-US" sz="2400" b="1" dirty="0" err="1"/>
              <a:t>Cornucopians</a:t>
            </a:r>
            <a:r>
              <a:rPr lang="en-US" sz="2400" dirty="0"/>
              <a:t> </a:t>
            </a:r>
            <a:r>
              <a:rPr lang="en-US" sz="2400" dirty="0">
                <a:latin typeface="Symbol" panose="05050102010706020507" pitchFamily="18" charset="2"/>
              </a:rPr>
              <a:t>=</a:t>
            </a:r>
            <a:r>
              <a:rPr lang="en-US" sz="2400" dirty="0"/>
              <a:t> those who believe human ingenuity and improved technology will allow continued economic </a:t>
            </a:r>
            <a:r>
              <a:rPr lang="en-US" sz="2400" dirty="0" smtClean="0"/>
              <a:t>growth;</a:t>
            </a:r>
            <a:endParaRPr lang="en-US" sz="2400" dirty="0"/>
          </a:p>
          <a:p>
            <a:pPr lvl="1"/>
            <a:r>
              <a:rPr lang="en-US" sz="2400" dirty="0"/>
              <a:t>Human innovation, technologies, and market forces increase access to resources and avoid </a:t>
            </a:r>
            <a:r>
              <a:rPr lang="en-US" sz="2400" dirty="0" smtClean="0"/>
              <a:t>depletion.</a:t>
            </a:r>
            <a:endParaRPr lang="en-US" sz="2400" dirty="0"/>
          </a:p>
          <a:p>
            <a:r>
              <a:rPr lang="en-US" sz="2400" b="1" dirty="0"/>
              <a:t>Cassandras</a:t>
            </a:r>
            <a:r>
              <a:rPr lang="en-US" sz="2400" dirty="0"/>
              <a:t> </a:t>
            </a:r>
            <a:r>
              <a:rPr lang="en-US" sz="2400" dirty="0">
                <a:latin typeface="Symbol" panose="05050102010706020507" pitchFamily="18" charset="2"/>
              </a:rPr>
              <a:t>=</a:t>
            </a:r>
            <a:r>
              <a:rPr lang="en-US" sz="2400" dirty="0"/>
              <a:t> those who believe Earth’s natural capital is finite, so continuous growth is not </a:t>
            </a:r>
            <a:r>
              <a:rPr lang="en-US" sz="2400" dirty="0" smtClean="0"/>
              <a:t>sustainable;</a:t>
            </a:r>
            <a:endParaRPr lang="en-US" sz="2400" dirty="0"/>
          </a:p>
          <a:p>
            <a:pPr lvl="1"/>
            <a:r>
              <a:rPr lang="en-US" sz="2400" dirty="0"/>
              <a:t>Computer models predict economic collapse under current conditions as resources become </a:t>
            </a:r>
            <a:r>
              <a:rPr lang="en-US" sz="2400" dirty="0" smtClean="0"/>
              <a:t>scarce.</a:t>
            </a:r>
            <a:endParaRPr lang="en-US" sz="2400" dirty="0"/>
          </a:p>
        </p:txBody>
      </p:sp>
    </p:spTree>
    <p:extLst>
      <p:ext uri="{BB962C8B-B14F-4D97-AF65-F5344CB8AC3E}">
        <p14:creationId xmlns:p14="http://schemas.microsoft.com/office/powerpoint/2010/main" val="186873538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r>
              <a:rPr lang="en-US"/>
              <a:t>Environmental economists devise strategies for sustainability </a:t>
            </a:r>
          </a:p>
        </p:txBody>
      </p:sp>
      <p:sp>
        <p:nvSpPr>
          <p:cNvPr id="45059" name="Rectangle 3"/>
          <p:cNvSpPr>
            <a:spLocks noGrp="1" noChangeArrowheads="1"/>
          </p:cNvSpPr>
          <p:nvPr>
            <p:ph idx="1"/>
          </p:nvPr>
        </p:nvSpPr>
        <p:spPr/>
        <p:txBody>
          <a:bodyPr>
            <a:normAutofit/>
          </a:bodyPr>
          <a:lstStyle/>
          <a:p>
            <a:r>
              <a:rPr lang="en-US" sz="2400" b="1" dirty="0"/>
              <a:t>Environmental economics</a:t>
            </a:r>
            <a:r>
              <a:rPr lang="en-US" sz="2400" dirty="0"/>
              <a:t> </a:t>
            </a:r>
            <a:r>
              <a:rPr lang="en-US" sz="2400" dirty="0">
                <a:latin typeface="Symbol" panose="05050102010706020507" pitchFamily="18" charset="2"/>
              </a:rPr>
              <a:t>=</a:t>
            </a:r>
            <a:r>
              <a:rPr lang="en-US" sz="2400" dirty="0"/>
              <a:t> field that maintains we must reduce our demand for resources and make their use more efficient to achieve sustainable </a:t>
            </a:r>
            <a:r>
              <a:rPr lang="en-US" sz="2400" dirty="0" smtClean="0"/>
              <a:t>growth;</a:t>
            </a:r>
            <a:endParaRPr lang="en-US" sz="2400" dirty="0"/>
          </a:p>
          <a:p>
            <a:pPr lvl="1"/>
            <a:r>
              <a:rPr lang="en-US" sz="2400" dirty="0"/>
              <a:t>Calls for reform of neoclassical </a:t>
            </a:r>
            <a:r>
              <a:rPr lang="en-US" sz="2400" dirty="0" smtClean="0"/>
              <a:t>economics.</a:t>
            </a:r>
            <a:endParaRPr lang="en-US" sz="2400" dirty="0"/>
          </a:p>
          <a:p>
            <a:pPr lvl="1"/>
            <a:r>
              <a:rPr lang="en-US" sz="2400" dirty="0"/>
              <a:t>Addresses external costs and </a:t>
            </a:r>
            <a:r>
              <a:rPr lang="en-US" sz="2400" dirty="0" smtClean="0"/>
              <a:t>discounting.</a:t>
            </a:r>
            <a:endParaRPr lang="en-US" sz="2400" dirty="0"/>
          </a:p>
        </p:txBody>
      </p:sp>
    </p:spTree>
    <p:extLst>
      <p:ext uri="{BB962C8B-B14F-4D97-AF65-F5344CB8AC3E}">
        <p14:creationId xmlns:p14="http://schemas.microsoft.com/office/powerpoint/2010/main" val="31029047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r>
              <a:rPr lang="en-US"/>
              <a:t>Environmental economists devise strategies for sustainability </a:t>
            </a:r>
          </a:p>
        </p:txBody>
      </p:sp>
      <p:sp>
        <p:nvSpPr>
          <p:cNvPr id="45059" name="Rectangle 3"/>
          <p:cNvSpPr>
            <a:spLocks noGrp="1" noChangeArrowheads="1"/>
          </p:cNvSpPr>
          <p:nvPr>
            <p:ph idx="1"/>
          </p:nvPr>
        </p:nvSpPr>
        <p:spPr/>
        <p:txBody>
          <a:bodyPr>
            <a:normAutofit/>
          </a:bodyPr>
          <a:lstStyle/>
          <a:p>
            <a:r>
              <a:rPr lang="en-US" sz="2400" b="1" dirty="0"/>
              <a:t>Ecological economics</a:t>
            </a:r>
            <a:r>
              <a:rPr lang="en-US" sz="2400" dirty="0"/>
              <a:t> </a:t>
            </a:r>
            <a:r>
              <a:rPr lang="en-US" sz="2400" dirty="0">
                <a:latin typeface="Symbol" panose="05050102010706020507" pitchFamily="18" charset="2"/>
              </a:rPr>
              <a:t>=</a:t>
            </a:r>
            <a:r>
              <a:rPr lang="en-US" sz="2400" dirty="0"/>
              <a:t> field that maintains that civilizations cannot surpass environmental limitations; endless growth is not </a:t>
            </a:r>
            <a:r>
              <a:rPr lang="en-US" sz="2400" dirty="0" smtClean="0"/>
              <a:t>possible;</a:t>
            </a:r>
            <a:endParaRPr lang="en-US" sz="2400" dirty="0"/>
          </a:p>
          <a:p>
            <a:pPr lvl="1"/>
            <a:r>
              <a:rPr lang="en-US" sz="2400" dirty="0"/>
              <a:t>Natural systems operate in self renewing </a:t>
            </a:r>
            <a:r>
              <a:rPr lang="en-US" sz="2400" dirty="0" smtClean="0"/>
              <a:t>cycles.</a:t>
            </a:r>
            <a:endParaRPr lang="en-US" sz="2400" dirty="0"/>
          </a:p>
          <a:p>
            <a:pPr lvl="1"/>
            <a:r>
              <a:rPr lang="en-US" sz="2400" dirty="0"/>
              <a:t>Calls for revolution—abandon neoclassical economics </a:t>
            </a:r>
            <a:r>
              <a:rPr lang="en-US" sz="2400" dirty="0" smtClean="0"/>
              <a:t>.</a:t>
            </a:r>
            <a:endParaRPr lang="en-US" sz="2400" dirty="0"/>
          </a:p>
          <a:p>
            <a:r>
              <a:rPr lang="en-US" sz="2400" b="1" dirty="0"/>
              <a:t>Steady-state economies</a:t>
            </a:r>
            <a:r>
              <a:rPr lang="en-US" sz="2400" dirty="0"/>
              <a:t> </a:t>
            </a:r>
            <a:r>
              <a:rPr lang="en-US" sz="2400" dirty="0">
                <a:latin typeface="Symbol" panose="05050102010706020507" pitchFamily="18" charset="2"/>
              </a:rPr>
              <a:t>= </a:t>
            </a:r>
            <a:r>
              <a:rPr lang="en-US" sz="2400" dirty="0"/>
              <a:t>economies that mirror natural ecological systems—they neither grow nor </a:t>
            </a:r>
            <a:r>
              <a:rPr lang="en-US" sz="2400" dirty="0" smtClean="0"/>
              <a:t>shrink.</a:t>
            </a:r>
            <a:endParaRPr lang="en-US" sz="2400" dirty="0"/>
          </a:p>
        </p:txBody>
      </p:sp>
    </p:spTree>
    <p:extLst>
      <p:ext uri="{BB962C8B-B14F-4D97-AF65-F5344CB8AC3E}">
        <p14:creationId xmlns:p14="http://schemas.microsoft.com/office/powerpoint/2010/main" val="2435469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r>
              <a:rPr lang="en-US"/>
              <a:t>We can assign monetary value to ecosystem goods and services</a:t>
            </a:r>
          </a:p>
        </p:txBody>
      </p:sp>
      <p:sp>
        <p:nvSpPr>
          <p:cNvPr id="46083" name="Rectangle 3"/>
          <p:cNvSpPr>
            <a:spLocks noGrp="1" noChangeArrowheads="1"/>
          </p:cNvSpPr>
          <p:nvPr>
            <p:ph idx="1"/>
          </p:nvPr>
        </p:nvSpPr>
        <p:spPr/>
        <p:txBody>
          <a:bodyPr/>
          <a:lstStyle/>
          <a:p>
            <a:r>
              <a:rPr lang="en-US" sz="2400" dirty="0"/>
              <a:t>Our society mistreats the very systems that sustain </a:t>
            </a:r>
            <a:r>
              <a:rPr lang="en-US" sz="2400" dirty="0" smtClean="0"/>
              <a:t>it;</a:t>
            </a:r>
            <a:endParaRPr lang="en-US" sz="2400" dirty="0"/>
          </a:p>
          <a:p>
            <a:pPr lvl="1"/>
            <a:r>
              <a:rPr lang="en-US" sz="2400" dirty="0"/>
              <a:t>The market ignores/undervalues ecosystem </a:t>
            </a:r>
            <a:r>
              <a:rPr lang="en-US" sz="2400" dirty="0" smtClean="0"/>
              <a:t>services.</a:t>
            </a:r>
            <a:endParaRPr lang="en-US" sz="2400" dirty="0"/>
          </a:p>
          <a:p>
            <a:r>
              <a:rPr lang="en-US" sz="2400" b="1" dirty="0"/>
              <a:t>Nonmarket values</a:t>
            </a:r>
            <a:r>
              <a:rPr lang="en-US" sz="2400" dirty="0"/>
              <a:t> </a:t>
            </a:r>
            <a:r>
              <a:rPr lang="en-US" sz="2400" dirty="0">
                <a:latin typeface="Symbol" panose="05050102010706020507" pitchFamily="18" charset="2"/>
              </a:rPr>
              <a:t>=</a:t>
            </a:r>
            <a:r>
              <a:rPr lang="en-US" sz="2400" dirty="0"/>
              <a:t> values not included in the price of a good or service (e.g., ecological, cultural, spiritual</a:t>
            </a:r>
            <a:r>
              <a:rPr lang="en-US" sz="2400" dirty="0" smtClean="0"/>
              <a:t>).</a:t>
            </a:r>
            <a:endParaRPr lang="en-US" sz="2400" dirty="0"/>
          </a:p>
          <a:p>
            <a:pPr lvl="1"/>
            <a:endParaRPr lang="en-US" dirty="0"/>
          </a:p>
        </p:txBody>
      </p:sp>
    </p:spTree>
    <p:extLst>
      <p:ext uri="{BB962C8B-B14F-4D97-AF65-F5344CB8AC3E}">
        <p14:creationId xmlns:p14="http://schemas.microsoft.com/office/powerpoint/2010/main" val="354812464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2310"/>
          <a:stretch/>
        </p:blipFill>
        <p:spPr>
          <a:xfrm>
            <a:off x="2438268" y="305734"/>
            <a:ext cx="7309114" cy="6188995"/>
          </a:xfrm>
          <a:prstGeom prst="rect">
            <a:avLst/>
          </a:prstGeom>
        </p:spPr>
      </p:pic>
    </p:spTree>
    <p:extLst>
      <p:ext uri="{BB962C8B-B14F-4D97-AF65-F5344CB8AC3E}">
        <p14:creationId xmlns:p14="http://schemas.microsoft.com/office/powerpoint/2010/main" val="37917349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r>
              <a:rPr lang="en-US"/>
              <a:t>We can assign monetary value to ecosystem goods and services</a:t>
            </a:r>
          </a:p>
        </p:txBody>
      </p:sp>
      <p:sp>
        <p:nvSpPr>
          <p:cNvPr id="48131" name="Rectangle 3"/>
          <p:cNvSpPr>
            <a:spLocks noGrp="1" noChangeArrowheads="1"/>
          </p:cNvSpPr>
          <p:nvPr>
            <p:ph idx="1"/>
          </p:nvPr>
        </p:nvSpPr>
        <p:spPr/>
        <p:txBody>
          <a:bodyPr/>
          <a:lstStyle/>
          <a:p>
            <a:r>
              <a:rPr lang="en-US" sz="2600" b="1" dirty="0"/>
              <a:t>Contingent valuation</a:t>
            </a:r>
            <a:r>
              <a:rPr lang="en-US" sz="2600" dirty="0"/>
              <a:t> </a:t>
            </a:r>
            <a:r>
              <a:rPr lang="en-US" sz="2600" dirty="0">
                <a:latin typeface="Symbol" panose="05050102010706020507" pitchFamily="18" charset="2"/>
              </a:rPr>
              <a:t>=</a:t>
            </a:r>
            <a:r>
              <a:rPr lang="en-US" sz="2600" dirty="0"/>
              <a:t> technique that uses surveys to determine how much people are willing to pay to protect or restore a </a:t>
            </a:r>
            <a:r>
              <a:rPr lang="en-US" sz="2600" dirty="0" smtClean="0"/>
              <a:t>resource;</a:t>
            </a:r>
            <a:endParaRPr lang="en-US" sz="2600" dirty="0"/>
          </a:p>
          <a:p>
            <a:pPr lvl="1"/>
            <a:r>
              <a:rPr lang="en-US" dirty="0"/>
              <a:t>Measures </a:t>
            </a:r>
            <a:r>
              <a:rPr lang="en-US" i="1" dirty="0"/>
              <a:t>expressed </a:t>
            </a:r>
            <a:r>
              <a:rPr lang="en-US" i="1" dirty="0" smtClean="0"/>
              <a:t>preferences.</a:t>
            </a:r>
            <a:endParaRPr lang="en-US" i="1" dirty="0"/>
          </a:p>
          <a:p>
            <a:pPr lvl="1"/>
            <a:r>
              <a:rPr lang="en-US" dirty="0"/>
              <a:t>But since people do not really pay, they may overinflate </a:t>
            </a:r>
            <a:r>
              <a:rPr lang="en-US" dirty="0" smtClean="0"/>
              <a:t>values.</a:t>
            </a:r>
            <a:endParaRPr lang="en-US" dirty="0"/>
          </a:p>
          <a:p>
            <a:r>
              <a:rPr lang="en-US" sz="2600" dirty="0"/>
              <a:t>Researchers can find a value for a service revealed by actual </a:t>
            </a:r>
            <a:r>
              <a:rPr lang="en-US" sz="2600" dirty="0" smtClean="0"/>
              <a:t>behavior;</a:t>
            </a:r>
            <a:endParaRPr lang="en-US" sz="2600" dirty="0"/>
          </a:p>
          <a:p>
            <a:pPr lvl="1"/>
            <a:r>
              <a:rPr lang="en-US" dirty="0"/>
              <a:t>Includes time, money, effort people spend to travel to a </a:t>
            </a:r>
            <a:r>
              <a:rPr lang="en-US" dirty="0" smtClean="0"/>
              <a:t>location.</a:t>
            </a:r>
            <a:endParaRPr lang="en-US" dirty="0"/>
          </a:p>
          <a:p>
            <a:pPr lvl="1"/>
            <a:r>
              <a:rPr lang="en-US" dirty="0"/>
              <a:t>Measures actual costs of restoration, cleanup, etc. to restore lost </a:t>
            </a:r>
            <a:r>
              <a:rPr lang="en-US" dirty="0" smtClean="0"/>
              <a:t>functions.</a:t>
            </a:r>
            <a:endParaRPr lang="en-US" dirty="0"/>
          </a:p>
        </p:txBody>
      </p:sp>
    </p:spTree>
    <p:extLst>
      <p:ext uri="{BB962C8B-B14F-4D97-AF65-F5344CB8AC3E}">
        <p14:creationId xmlns:p14="http://schemas.microsoft.com/office/powerpoint/2010/main" val="11231393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rmAutofit fontScale="90000"/>
          </a:bodyPr>
          <a:lstStyle/>
          <a:p>
            <a:r>
              <a:rPr lang="en-US"/>
              <a:t>We can assign monetary value to ecosystem goods and services</a:t>
            </a:r>
          </a:p>
        </p:txBody>
      </p:sp>
      <p:sp>
        <p:nvSpPr>
          <p:cNvPr id="49155" name="Content Placeholder 2"/>
          <p:cNvSpPr>
            <a:spLocks noGrp="1"/>
          </p:cNvSpPr>
          <p:nvPr>
            <p:ph idx="1"/>
          </p:nvPr>
        </p:nvSpPr>
        <p:spPr/>
        <p:txBody>
          <a:bodyPr>
            <a:normAutofit/>
          </a:bodyPr>
          <a:lstStyle/>
          <a:p>
            <a:r>
              <a:rPr lang="en-US" sz="2400" dirty="0"/>
              <a:t>Researchers calculated the global value of 17 major ecosystem services (water supply, recreation, raw materials, etc</a:t>
            </a:r>
            <a:r>
              <a:rPr lang="en-US" sz="2400" dirty="0" smtClean="0"/>
              <a:t>.).</a:t>
            </a:r>
            <a:endParaRPr lang="en-US" sz="2400" dirty="0"/>
          </a:p>
          <a:p>
            <a:r>
              <a:rPr lang="en-US" sz="2400" i="1" dirty="0"/>
              <a:t>The global economic value of all ecosystem services equals $48 </a:t>
            </a:r>
            <a:r>
              <a:rPr lang="en-US" sz="2400" i="1" dirty="0" smtClean="0"/>
              <a:t>trillion;</a:t>
            </a:r>
            <a:endParaRPr lang="en-US" sz="2400" i="1" dirty="0"/>
          </a:p>
          <a:p>
            <a:pPr lvl="1"/>
            <a:r>
              <a:rPr lang="en-US" sz="2400" dirty="0"/>
              <a:t>More than the GDP of all nations </a:t>
            </a:r>
            <a:r>
              <a:rPr lang="en-US" sz="2400" dirty="0" smtClean="0"/>
              <a:t>combined.</a:t>
            </a:r>
            <a:endParaRPr lang="en-US" sz="2400" dirty="0"/>
          </a:p>
          <a:p>
            <a:r>
              <a:rPr lang="en-US" sz="2400" dirty="0"/>
              <a:t>Protecting certain areas gives 100 times more value than converting them to some extractive </a:t>
            </a:r>
            <a:r>
              <a:rPr lang="en-US" sz="2400" dirty="0" smtClean="0"/>
              <a:t>use.</a:t>
            </a:r>
            <a:endParaRPr lang="en-US" sz="2400" dirty="0"/>
          </a:p>
        </p:txBody>
      </p:sp>
    </p:spTree>
    <p:extLst>
      <p:ext uri="{BB962C8B-B14F-4D97-AF65-F5344CB8AC3E}">
        <p14:creationId xmlns:p14="http://schemas.microsoft.com/office/powerpoint/2010/main" val="29868198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2401"/>
          <a:stretch/>
        </p:blipFill>
        <p:spPr>
          <a:xfrm>
            <a:off x="2287729" y="254318"/>
            <a:ext cx="7610192" cy="6311265"/>
          </a:xfrm>
          <a:prstGeom prst="rect">
            <a:avLst/>
          </a:prstGeom>
        </p:spPr>
      </p:pic>
    </p:spTree>
    <p:extLst>
      <p:ext uri="{BB962C8B-B14F-4D97-AF65-F5344CB8AC3E}">
        <p14:creationId xmlns:p14="http://schemas.microsoft.com/office/powerpoint/2010/main" val="23937702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r>
              <a:rPr lang="en-US"/>
              <a:t>We can measure progress with full cost accounting</a:t>
            </a:r>
          </a:p>
        </p:txBody>
      </p:sp>
      <p:sp>
        <p:nvSpPr>
          <p:cNvPr id="51203" name="Content Placeholder 2"/>
          <p:cNvSpPr>
            <a:spLocks noGrp="1"/>
          </p:cNvSpPr>
          <p:nvPr>
            <p:ph idx="1"/>
          </p:nvPr>
        </p:nvSpPr>
        <p:spPr/>
        <p:txBody>
          <a:bodyPr>
            <a:normAutofit/>
          </a:bodyPr>
          <a:lstStyle/>
          <a:p>
            <a:r>
              <a:rPr lang="en-US" sz="2400" b="1" dirty="0"/>
              <a:t>Gross Domestic Product (GDP)</a:t>
            </a:r>
            <a:r>
              <a:rPr lang="en-US" sz="2400" dirty="0"/>
              <a:t> </a:t>
            </a:r>
            <a:r>
              <a:rPr lang="en-US" sz="2400" dirty="0">
                <a:latin typeface="Symbol" panose="05050102010706020507" pitchFamily="18" charset="2"/>
              </a:rPr>
              <a:t>=</a:t>
            </a:r>
            <a:r>
              <a:rPr lang="en-US" sz="2400" dirty="0"/>
              <a:t> the total monetary value of goods and services a nation </a:t>
            </a:r>
            <a:r>
              <a:rPr lang="en-US" sz="2400" dirty="0" smtClean="0"/>
              <a:t>produces;</a:t>
            </a:r>
            <a:endParaRPr lang="en-US" sz="2400" dirty="0"/>
          </a:p>
          <a:p>
            <a:pPr lvl="1"/>
            <a:r>
              <a:rPr lang="en-US" sz="2400" dirty="0"/>
              <a:t>Does not account for nonmarket </a:t>
            </a:r>
            <a:r>
              <a:rPr lang="en-US" sz="2400" dirty="0" smtClean="0"/>
              <a:t>values.</a:t>
            </a:r>
            <a:endParaRPr lang="en-US" sz="2400" dirty="0"/>
          </a:p>
          <a:p>
            <a:pPr lvl="1"/>
            <a:r>
              <a:rPr lang="en-US" sz="2400" dirty="0"/>
              <a:t>Does not express only </a:t>
            </a:r>
            <a:r>
              <a:rPr lang="en-US" sz="2400" i="1" dirty="0"/>
              <a:t>desirable</a:t>
            </a:r>
            <a:r>
              <a:rPr lang="en-US" sz="2400" dirty="0"/>
              <a:t> economic </a:t>
            </a:r>
            <a:r>
              <a:rPr lang="en-US" sz="2400" dirty="0" smtClean="0"/>
              <a:t>activity.</a:t>
            </a:r>
            <a:endParaRPr lang="en-US" sz="2400" dirty="0"/>
          </a:p>
          <a:p>
            <a:pPr lvl="1"/>
            <a:r>
              <a:rPr lang="en-US" sz="2400" dirty="0"/>
              <a:t>Pollution, oil spills, disasters, etc. increase </a:t>
            </a:r>
            <a:r>
              <a:rPr lang="en-US" sz="2400" dirty="0" smtClean="0"/>
              <a:t>GDP.</a:t>
            </a:r>
            <a:endParaRPr lang="en-US" sz="2400" dirty="0"/>
          </a:p>
        </p:txBody>
      </p:sp>
    </p:spTree>
    <p:extLst>
      <p:ext uri="{BB962C8B-B14F-4D97-AF65-F5344CB8AC3E}">
        <p14:creationId xmlns:p14="http://schemas.microsoft.com/office/powerpoint/2010/main" val="12751674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1136" y="865632"/>
            <a:ext cx="7729728" cy="5126736"/>
          </a:xfrm>
          <a:prstGeom prst="rect">
            <a:avLst/>
          </a:prstGeom>
        </p:spPr>
      </p:pic>
    </p:spTree>
    <p:extLst>
      <p:ext uri="{BB962C8B-B14F-4D97-AF65-F5344CB8AC3E}">
        <p14:creationId xmlns:p14="http://schemas.microsoft.com/office/powerpoint/2010/main" val="23988111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r>
              <a:rPr lang="en-US"/>
              <a:t>We can measure progress with full cost accounting</a:t>
            </a:r>
          </a:p>
        </p:txBody>
      </p:sp>
      <p:sp>
        <p:nvSpPr>
          <p:cNvPr id="53251" name="Rectangle 3"/>
          <p:cNvSpPr>
            <a:spLocks noGrp="1" noChangeArrowheads="1"/>
          </p:cNvSpPr>
          <p:nvPr>
            <p:ph idx="1"/>
          </p:nvPr>
        </p:nvSpPr>
        <p:spPr/>
        <p:txBody>
          <a:bodyPr/>
          <a:lstStyle/>
          <a:p>
            <a:r>
              <a:rPr lang="en-US" b="1" dirty="0"/>
              <a:t>Genuine Progress Indicator (GPI)</a:t>
            </a:r>
            <a:r>
              <a:rPr lang="en-US" dirty="0"/>
              <a:t> </a:t>
            </a:r>
            <a:r>
              <a:rPr lang="en-US" dirty="0">
                <a:latin typeface="Symbol" panose="05050102010706020507" pitchFamily="18" charset="2"/>
              </a:rPr>
              <a:t>=</a:t>
            </a:r>
            <a:r>
              <a:rPr lang="en-US" dirty="0"/>
              <a:t> GDP alternative that differentiates between desirable and undesirable economic </a:t>
            </a:r>
            <a:r>
              <a:rPr lang="en-US" dirty="0" smtClean="0"/>
              <a:t>activity;</a:t>
            </a:r>
            <a:endParaRPr lang="en-US" dirty="0"/>
          </a:p>
          <a:p>
            <a:pPr lvl="1"/>
            <a:r>
              <a:rPr lang="en-US" dirty="0"/>
              <a:t>Positive contributions (e.g., volunteer work) not paid for with money are added to economic </a:t>
            </a:r>
            <a:r>
              <a:rPr lang="en-US" dirty="0" smtClean="0"/>
              <a:t>activity.</a:t>
            </a:r>
            <a:endParaRPr lang="en-US" dirty="0"/>
          </a:p>
          <a:p>
            <a:pPr lvl="1"/>
            <a:r>
              <a:rPr lang="en-US" dirty="0"/>
              <a:t>Negative impacts (crime, pollution) are </a:t>
            </a:r>
            <a:r>
              <a:rPr lang="en-US" dirty="0" smtClean="0"/>
              <a:t>subtracted.</a:t>
            </a:r>
            <a:endParaRPr lang="en-US" dirty="0"/>
          </a:p>
          <a:p>
            <a:pPr lvl="1"/>
            <a:endParaRPr lang="en-US" dirty="0"/>
          </a:p>
          <a:p>
            <a:pPr lvl="1"/>
            <a:r>
              <a:rPr lang="en-GB" dirty="0"/>
              <a:t>In the United States, GDP has risen greatly, but GPI only </a:t>
            </a:r>
            <a:r>
              <a:rPr lang="en-GB" dirty="0" smtClean="0"/>
              <a:t>slightly.</a:t>
            </a:r>
            <a:endParaRPr lang="en-GB" dirty="0"/>
          </a:p>
          <a:p>
            <a:pPr lvl="1"/>
            <a:endParaRPr lang="en-US" dirty="0" smtClean="0"/>
          </a:p>
        </p:txBody>
      </p:sp>
    </p:spTree>
    <p:extLst>
      <p:ext uri="{BB962C8B-B14F-4D97-AF65-F5344CB8AC3E}">
        <p14:creationId xmlns:p14="http://schemas.microsoft.com/office/powerpoint/2010/main" val="20742080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2019BFFC-E85F-E34E-80A7-57EEB7990205}"/>
              </a:ext>
            </a:extLst>
          </p:cNvPr>
          <p:cNvSpPr>
            <a:spLocks noGrp="1"/>
          </p:cNvSpPr>
          <p:nvPr>
            <p:ph type="title"/>
          </p:nvPr>
        </p:nvSpPr>
        <p:spPr/>
        <p:txBody>
          <a:bodyPr/>
          <a:lstStyle/>
          <a:p>
            <a:r>
              <a:rPr lang="en-US" dirty="0"/>
              <a:t>Maryland</a:t>
            </a:r>
          </a:p>
        </p:txBody>
      </p:sp>
    </p:spTree>
    <p:extLst>
      <p:ext uri="{BB962C8B-B14F-4D97-AF65-F5344CB8AC3E}">
        <p14:creationId xmlns:p14="http://schemas.microsoft.com/office/powerpoint/2010/main" val="143212877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3023"/>
          <a:stretch/>
        </p:blipFill>
        <p:spPr>
          <a:xfrm>
            <a:off x="1819529" y="1129665"/>
            <a:ext cx="8546592" cy="4522470"/>
          </a:xfrm>
          <a:prstGeom prst="rect">
            <a:avLst/>
          </a:prstGeom>
        </p:spPr>
      </p:pic>
    </p:spTree>
    <p:extLst>
      <p:ext uri="{BB962C8B-B14F-4D97-AF65-F5344CB8AC3E}">
        <p14:creationId xmlns:p14="http://schemas.microsoft.com/office/powerpoint/2010/main" val="6890507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US"/>
              <a:t>We can measure progress with full cost accounting</a:t>
            </a:r>
          </a:p>
        </p:txBody>
      </p:sp>
      <p:sp>
        <p:nvSpPr>
          <p:cNvPr id="55299" name="Rectangle 3"/>
          <p:cNvSpPr>
            <a:spLocks noGrp="1" noChangeArrowheads="1"/>
          </p:cNvSpPr>
          <p:nvPr>
            <p:ph idx="1"/>
          </p:nvPr>
        </p:nvSpPr>
        <p:spPr/>
        <p:txBody>
          <a:bodyPr/>
          <a:lstStyle/>
          <a:p>
            <a:r>
              <a:rPr lang="en-US" b="1" dirty="0"/>
              <a:t>Full cost accounting</a:t>
            </a:r>
            <a:r>
              <a:rPr lang="en-US" dirty="0"/>
              <a:t> </a:t>
            </a:r>
            <a:r>
              <a:rPr lang="en-US" dirty="0">
                <a:latin typeface="Symbol" panose="05050102010706020507" pitchFamily="18" charset="2"/>
              </a:rPr>
              <a:t>=</a:t>
            </a:r>
            <a:r>
              <a:rPr lang="en-US" dirty="0"/>
              <a:t> attempts to monetize all costs and benefits (GPI is one example</a:t>
            </a:r>
            <a:r>
              <a:rPr lang="en-US" dirty="0" smtClean="0"/>
              <a:t>).</a:t>
            </a:r>
            <a:endParaRPr lang="en-US" dirty="0"/>
          </a:p>
          <a:p>
            <a:r>
              <a:rPr lang="en-US" dirty="0"/>
              <a:t>Happy Planet Index divides number of happy years of life by ecological </a:t>
            </a:r>
            <a:r>
              <a:rPr lang="en-US" dirty="0" smtClean="0"/>
              <a:t>footprint;</a:t>
            </a:r>
            <a:endParaRPr lang="en-US" dirty="0"/>
          </a:p>
          <a:p>
            <a:pPr lvl="1"/>
            <a:r>
              <a:rPr lang="en-US" dirty="0"/>
              <a:t>Measures happiness per amount of resource </a:t>
            </a:r>
            <a:r>
              <a:rPr lang="en-US" dirty="0" smtClean="0"/>
              <a:t>input.</a:t>
            </a:r>
            <a:endParaRPr lang="en-US" dirty="0"/>
          </a:p>
          <a:p>
            <a:r>
              <a:rPr lang="en-US" dirty="0"/>
              <a:t>These indicators give a more accurate indication of a nation’s </a:t>
            </a:r>
            <a:r>
              <a:rPr lang="en-US" dirty="0" smtClean="0"/>
              <a:t>welfare;</a:t>
            </a:r>
            <a:endParaRPr lang="en-US" dirty="0"/>
          </a:p>
          <a:p>
            <a:pPr lvl="1"/>
            <a:r>
              <a:rPr lang="en-US" dirty="0"/>
              <a:t>Critics claim the valuation is too </a:t>
            </a:r>
            <a:r>
              <a:rPr lang="en-US" dirty="0" smtClean="0"/>
              <a:t>subjective.</a:t>
            </a:r>
            <a:endParaRPr lang="en-US" dirty="0"/>
          </a:p>
        </p:txBody>
      </p:sp>
    </p:spTree>
    <p:extLst>
      <p:ext uri="{BB962C8B-B14F-4D97-AF65-F5344CB8AC3E}">
        <p14:creationId xmlns:p14="http://schemas.microsoft.com/office/powerpoint/2010/main" val="5959113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2691"/>
          <a:stretch/>
        </p:blipFill>
        <p:spPr>
          <a:xfrm>
            <a:off x="2246146" y="314325"/>
            <a:ext cx="7693359" cy="6153150"/>
          </a:xfrm>
          <a:prstGeom prst="rect">
            <a:avLst/>
          </a:prstGeom>
        </p:spPr>
      </p:pic>
    </p:spTree>
    <p:extLst>
      <p:ext uri="{BB962C8B-B14F-4D97-AF65-F5344CB8AC3E}">
        <p14:creationId xmlns:p14="http://schemas.microsoft.com/office/powerpoint/2010/main" val="14531036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a:t>Markets can fail</a:t>
            </a:r>
          </a:p>
        </p:txBody>
      </p:sp>
      <p:sp>
        <p:nvSpPr>
          <p:cNvPr id="57347" name="Rectangle 3"/>
          <p:cNvSpPr>
            <a:spLocks noGrp="1" noChangeArrowheads="1"/>
          </p:cNvSpPr>
          <p:nvPr>
            <p:ph idx="1"/>
          </p:nvPr>
        </p:nvSpPr>
        <p:spPr/>
        <p:txBody>
          <a:bodyPr>
            <a:normAutofit/>
          </a:bodyPr>
          <a:lstStyle/>
          <a:p>
            <a:r>
              <a:rPr lang="en-US" sz="2000" b="1" dirty="0"/>
              <a:t>Market failure</a:t>
            </a:r>
            <a:r>
              <a:rPr lang="en-US" sz="2000" dirty="0"/>
              <a:t> </a:t>
            </a:r>
            <a:r>
              <a:rPr lang="en-US" sz="2000" dirty="0">
                <a:latin typeface="Symbol" panose="05050102010706020507" pitchFamily="18" charset="2"/>
              </a:rPr>
              <a:t>=</a:t>
            </a:r>
            <a:r>
              <a:rPr lang="en-US" sz="2000" dirty="0"/>
              <a:t> occurs when markets ignore the environment’s positive impacts or the negative effects of activities on the environment or people (external costs</a:t>
            </a:r>
            <a:r>
              <a:rPr lang="en-US" sz="2000" dirty="0" smtClean="0"/>
              <a:t>).</a:t>
            </a:r>
            <a:endParaRPr lang="en-US" sz="2000" dirty="0"/>
          </a:p>
          <a:p>
            <a:r>
              <a:rPr lang="en-US" sz="2000" dirty="0"/>
              <a:t>Government intervention counters market </a:t>
            </a:r>
            <a:r>
              <a:rPr lang="en-US" sz="2000" dirty="0" smtClean="0"/>
              <a:t>failure;</a:t>
            </a:r>
            <a:endParaRPr lang="en-US" sz="2000" dirty="0"/>
          </a:p>
          <a:p>
            <a:pPr lvl="1"/>
            <a:r>
              <a:rPr lang="en-US" sz="2000" dirty="0"/>
              <a:t>Laws and </a:t>
            </a:r>
            <a:r>
              <a:rPr lang="en-US" sz="2000" dirty="0" smtClean="0"/>
              <a:t>regulations.</a:t>
            </a:r>
            <a:endParaRPr lang="en-US" sz="2000" dirty="0"/>
          </a:p>
          <a:p>
            <a:pPr lvl="1"/>
            <a:r>
              <a:rPr lang="en-US" sz="2000" dirty="0"/>
              <a:t>Tax harmful </a:t>
            </a:r>
            <a:r>
              <a:rPr lang="en-US" sz="2000" dirty="0" smtClean="0"/>
              <a:t>activities.</a:t>
            </a:r>
            <a:endParaRPr lang="en-US" sz="2000" dirty="0"/>
          </a:p>
          <a:p>
            <a:pPr lvl="1"/>
            <a:r>
              <a:rPr lang="en-US" sz="2000" dirty="0"/>
              <a:t>Economic incentives to promote fairness, conservation, and sustainability (e.g., pollution permits, pay landowners for ecosystem services</a:t>
            </a:r>
            <a:r>
              <a:rPr lang="en-US" sz="2000" dirty="0" smtClean="0"/>
              <a:t>).</a:t>
            </a:r>
            <a:endParaRPr lang="en-US" sz="2000" dirty="0"/>
          </a:p>
        </p:txBody>
      </p:sp>
    </p:spTree>
    <p:extLst>
      <p:ext uri="{BB962C8B-B14F-4D97-AF65-F5344CB8AC3E}">
        <p14:creationId xmlns:p14="http://schemas.microsoft.com/office/powerpoint/2010/main" val="35335570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market failure</a:t>
            </a:r>
            <a:endParaRPr lang="en-GB" dirty="0"/>
          </a:p>
        </p:txBody>
      </p:sp>
      <p:sp>
        <p:nvSpPr>
          <p:cNvPr id="3" name="Content Placeholder 2"/>
          <p:cNvSpPr>
            <a:spLocks noGrp="1"/>
          </p:cNvSpPr>
          <p:nvPr>
            <p:ph idx="1"/>
          </p:nvPr>
        </p:nvSpPr>
        <p:spPr/>
        <p:txBody>
          <a:bodyPr>
            <a:normAutofit lnSpcReduction="10000"/>
          </a:bodyPr>
          <a:lstStyle/>
          <a:p>
            <a:r>
              <a:rPr lang="en-GB" dirty="0" smtClean="0"/>
              <a:t>Death of High Streets</a:t>
            </a:r>
          </a:p>
          <a:p>
            <a:r>
              <a:rPr lang="en-GB" dirty="0" smtClean="0"/>
              <a:t>20% of each £</a:t>
            </a:r>
          </a:p>
          <a:p>
            <a:r>
              <a:rPr lang="en-GB" dirty="0" err="1" smtClean="0"/>
              <a:t>ToysRUs</a:t>
            </a:r>
            <a:r>
              <a:rPr lang="en-GB" dirty="0" smtClean="0"/>
              <a:t>, Woolworths, BHS, </a:t>
            </a:r>
            <a:r>
              <a:rPr lang="en-GB" dirty="0" err="1" smtClean="0"/>
              <a:t>Poundworld</a:t>
            </a:r>
            <a:r>
              <a:rPr lang="en-GB" dirty="0" smtClean="0"/>
              <a:t>, House of Fraser, Banana Republic </a:t>
            </a:r>
          </a:p>
          <a:p>
            <a:r>
              <a:rPr lang="en-GB" dirty="0" smtClean="0"/>
              <a:t>Banks 12,000 branches have closed in last 3 decades, 1500 towns have no bank#35% of post offices have closed </a:t>
            </a:r>
          </a:p>
          <a:p>
            <a:r>
              <a:rPr lang="en-GB" dirty="0" smtClean="0"/>
              <a:t>Travel agencies closed, Thomas Cook 28, Thompson 100.</a:t>
            </a:r>
          </a:p>
          <a:p>
            <a:endParaRPr lang="en-GB" dirty="0"/>
          </a:p>
          <a:p>
            <a:r>
              <a:rPr lang="en-GB" dirty="0" smtClean="0">
                <a:solidFill>
                  <a:srgbClr val="FFFF00"/>
                </a:solidFill>
              </a:rPr>
              <a:t>E-Cigs, coffee shops, nail salons, convenience shops.</a:t>
            </a:r>
          </a:p>
          <a:p>
            <a:pPr marL="0" indent="0">
              <a:buNone/>
            </a:pPr>
            <a:endParaRPr lang="en-GB" dirty="0">
              <a:solidFill>
                <a:srgbClr val="FFFF00"/>
              </a:solidFill>
            </a:endParaRPr>
          </a:p>
          <a:p>
            <a:pPr marL="0" indent="0">
              <a:buNone/>
            </a:pPr>
            <a:r>
              <a:rPr lang="en-GB" dirty="0" smtClean="0">
                <a:solidFill>
                  <a:srgbClr val="FF0000"/>
                </a:solidFill>
              </a:rPr>
              <a:t>Real examples of market failure?  Climate change, health care market – MISALLOCATION OF RESOURCES.</a:t>
            </a:r>
            <a:endParaRPr lang="en-GB" dirty="0">
              <a:solidFill>
                <a:srgbClr val="FF0000"/>
              </a:solidFill>
            </a:endParaRPr>
          </a:p>
        </p:txBody>
      </p:sp>
    </p:spTree>
    <p:extLst>
      <p:ext uri="{BB962C8B-B14F-4D97-AF65-F5344CB8AC3E}">
        <p14:creationId xmlns:p14="http://schemas.microsoft.com/office/powerpoint/2010/main" val="170619559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a:t>Ecolabeling helps address market failure</a:t>
            </a:r>
          </a:p>
        </p:txBody>
      </p:sp>
      <p:sp>
        <p:nvSpPr>
          <p:cNvPr id="58371" name="Rectangle 3"/>
          <p:cNvSpPr>
            <a:spLocks noGrp="1" noChangeArrowheads="1"/>
          </p:cNvSpPr>
          <p:nvPr>
            <p:ph idx="1"/>
          </p:nvPr>
        </p:nvSpPr>
        <p:spPr/>
        <p:txBody>
          <a:bodyPr>
            <a:normAutofit/>
          </a:bodyPr>
          <a:lstStyle/>
          <a:p>
            <a:r>
              <a:rPr lang="en-US" sz="2400" b="1" dirty="0" err="1"/>
              <a:t>Ecolabeling</a:t>
            </a:r>
            <a:r>
              <a:rPr lang="en-US" sz="2400" dirty="0"/>
              <a:t> </a:t>
            </a:r>
            <a:r>
              <a:rPr lang="en-US" sz="2400" dirty="0">
                <a:latin typeface="Symbol" panose="05050102010706020507" pitchFamily="18" charset="2"/>
              </a:rPr>
              <a:t>=</a:t>
            </a:r>
            <a:r>
              <a:rPr lang="en-US" sz="2400" dirty="0"/>
              <a:t> labeling approach that tells consumers which brands use environmentally benign </a:t>
            </a:r>
            <a:r>
              <a:rPr lang="en-US" sz="2400" dirty="0" smtClean="0"/>
              <a:t>processes;</a:t>
            </a:r>
            <a:endParaRPr lang="en-US" sz="2400" dirty="0"/>
          </a:p>
          <a:p>
            <a:pPr lvl="1"/>
            <a:r>
              <a:rPr lang="en-US" sz="2400" dirty="0"/>
              <a:t>A powerful incentive for businesses to </a:t>
            </a:r>
            <a:r>
              <a:rPr lang="en-US" sz="2400" dirty="0" smtClean="0"/>
              <a:t>change.</a:t>
            </a:r>
            <a:endParaRPr lang="en-US" sz="2400" dirty="0"/>
          </a:p>
          <a:p>
            <a:pPr lvl="1"/>
            <a:r>
              <a:rPr lang="en-US" sz="2400" dirty="0"/>
              <a:t>Dolphin-safe tuna, organic </a:t>
            </a:r>
            <a:r>
              <a:rPr lang="en-US" sz="2400" dirty="0" smtClean="0"/>
              <a:t>food.</a:t>
            </a:r>
            <a:endParaRPr lang="en-US" sz="2400" dirty="0"/>
          </a:p>
          <a:p>
            <a:r>
              <a:rPr lang="en-US" sz="2400" b="1" dirty="0"/>
              <a:t>Socially responsible investing</a:t>
            </a:r>
            <a:r>
              <a:rPr lang="en-US" sz="2400" dirty="0"/>
              <a:t> </a:t>
            </a:r>
            <a:r>
              <a:rPr lang="en-US" sz="2400" dirty="0">
                <a:latin typeface="Symbol" panose="05050102010706020507" pitchFamily="18" charset="2"/>
              </a:rPr>
              <a:t>=</a:t>
            </a:r>
            <a:r>
              <a:rPr lang="en-US" sz="2400" dirty="0"/>
              <a:t> investing in companies that have met criteria for environmental or social </a:t>
            </a:r>
            <a:r>
              <a:rPr lang="en-US" sz="2400" dirty="0" smtClean="0"/>
              <a:t>sustainability;</a:t>
            </a:r>
            <a:endParaRPr lang="en-US" sz="2400" dirty="0"/>
          </a:p>
          <a:p>
            <a:pPr lvl="1"/>
            <a:r>
              <a:rPr lang="en-US" sz="2400" dirty="0"/>
              <a:t>$3.7 trillion in 2012, 11% of all </a:t>
            </a:r>
            <a:r>
              <a:rPr lang="en-US" sz="2400" dirty="0" smtClean="0"/>
              <a:t>investments.</a:t>
            </a:r>
            <a:endParaRPr lang="en-US" sz="2400" dirty="0"/>
          </a:p>
        </p:txBody>
      </p:sp>
    </p:spTree>
    <p:extLst>
      <p:ext uri="{BB962C8B-B14F-4D97-AF65-F5344CB8AC3E}">
        <p14:creationId xmlns:p14="http://schemas.microsoft.com/office/powerpoint/2010/main" val="41238977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81229B08-A31B-1F45-9DF0-EB24DB9B8BA9}"/>
              </a:ext>
            </a:extLst>
          </p:cNvPr>
          <p:cNvPicPr>
            <a:picLocks noChangeAspect="1"/>
          </p:cNvPicPr>
          <p:nvPr/>
        </p:nvPicPr>
        <p:blipFill>
          <a:blip r:embed="rId2"/>
          <a:stretch>
            <a:fillRect/>
          </a:stretch>
        </p:blipFill>
        <p:spPr>
          <a:xfrm>
            <a:off x="647700" y="633369"/>
            <a:ext cx="6610350" cy="3113131"/>
          </a:xfrm>
          <a:prstGeom prst="rect">
            <a:avLst/>
          </a:prstGeom>
        </p:spPr>
      </p:pic>
      <p:pic>
        <p:nvPicPr>
          <p:cNvPr id="5" name="Picture 4">
            <a:extLst>
              <a:ext uri="{FF2B5EF4-FFF2-40B4-BE49-F238E27FC236}">
                <a16:creationId xmlns:a16="http://schemas.microsoft.com/office/drawing/2014/main" xmlns="" id="{48A4ACBF-D95A-A044-B394-C50BFD94C670}"/>
              </a:ext>
            </a:extLst>
          </p:cNvPr>
          <p:cNvPicPr>
            <a:picLocks noChangeAspect="1"/>
          </p:cNvPicPr>
          <p:nvPr/>
        </p:nvPicPr>
        <p:blipFill>
          <a:blip r:embed="rId3"/>
          <a:stretch>
            <a:fillRect/>
          </a:stretch>
        </p:blipFill>
        <p:spPr>
          <a:xfrm>
            <a:off x="7404100" y="3315485"/>
            <a:ext cx="4140200" cy="2755115"/>
          </a:xfrm>
          <a:prstGeom prst="rect">
            <a:avLst/>
          </a:prstGeom>
        </p:spPr>
      </p:pic>
    </p:spTree>
    <p:extLst>
      <p:ext uri="{BB962C8B-B14F-4D97-AF65-F5344CB8AC3E}">
        <p14:creationId xmlns:p14="http://schemas.microsoft.com/office/powerpoint/2010/main" val="371613709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6080" y="1301496"/>
            <a:ext cx="6339840" cy="4255008"/>
          </a:xfrm>
          <a:prstGeom prst="rect">
            <a:avLst/>
          </a:prstGeom>
        </p:spPr>
      </p:pic>
    </p:spTree>
    <p:extLst>
      <p:ext uri="{BB962C8B-B14F-4D97-AF65-F5344CB8AC3E}">
        <p14:creationId xmlns:p14="http://schemas.microsoft.com/office/powerpoint/2010/main" val="32126560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fontScale="90000"/>
          </a:bodyPr>
          <a:lstStyle/>
          <a:p>
            <a:r>
              <a:rPr lang="en-US"/>
              <a:t>Businesses are responding to sustainability concerns</a:t>
            </a:r>
          </a:p>
        </p:txBody>
      </p:sp>
      <p:sp>
        <p:nvSpPr>
          <p:cNvPr id="60419" name="Rectangle 3"/>
          <p:cNvSpPr>
            <a:spLocks noGrp="1" noChangeArrowheads="1"/>
          </p:cNvSpPr>
          <p:nvPr>
            <p:ph idx="1"/>
          </p:nvPr>
        </p:nvSpPr>
        <p:spPr/>
        <p:txBody>
          <a:bodyPr>
            <a:normAutofit/>
          </a:bodyPr>
          <a:lstStyle/>
          <a:p>
            <a:r>
              <a:rPr lang="en-US" sz="2400" dirty="0"/>
              <a:t>Industries, businesses, and corporations make money by “greening” their </a:t>
            </a:r>
            <a:r>
              <a:rPr lang="en-US" sz="2400" dirty="0" smtClean="0"/>
              <a:t>operations;</a:t>
            </a:r>
            <a:endParaRPr lang="en-US" sz="2400" dirty="0"/>
          </a:p>
          <a:p>
            <a:pPr lvl="1"/>
            <a:r>
              <a:rPr lang="en-US" sz="2400" dirty="0"/>
              <a:t>Many find that reducing waste and conserving energy reduce costs and increase </a:t>
            </a:r>
            <a:r>
              <a:rPr lang="en-US" sz="2400" dirty="0" smtClean="0"/>
              <a:t>profits.</a:t>
            </a:r>
            <a:endParaRPr lang="en-US" sz="2400" dirty="0"/>
          </a:p>
          <a:p>
            <a:r>
              <a:rPr lang="en-US" sz="2400" dirty="0"/>
              <a:t>Industries donate to environmental groups, </a:t>
            </a:r>
            <a:r>
              <a:rPr lang="en-US" sz="2400" dirty="0" smtClean="0"/>
              <a:t>preserve </a:t>
            </a:r>
            <a:r>
              <a:rPr lang="en-US" sz="2400" dirty="0"/>
              <a:t>land, etc.</a:t>
            </a:r>
          </a:p>
          <a:p>
            <a:r>
              <a:rPr lang="en-US" sz="2400" dirty="0"/>
              <a:t>Manufacturers recycle, use recycled materials, cut energy use, reduce the use of toxic substances, etc.</a:t>
            </a:r>
          </a:p>
          <a:p>
            <a:r>
              <a:rPr lang="en-US" sz="2400" dirty="0"/>
              <a:t>Thousands of local sustainable businesses have been started around the </a:t>
            </a:r>
            <a:r>
              <a:rPr lang="en-US" sz="2400" dirty="0" smtClean="0"/>
              <a:t>world.</a:t>
            </a:r>
            <a:endParaRPr lang="en-US" sz="2400" dirty="0"/>
          </a:p>
        </p:txBody>
      </p:sp>
    </p:spTree>
    <p:extLst>
      <p:ext uri="{BB962C8B-B14F-4D97-AF65-F5344CB8AC3E}">
        <p14:creationId xmlns:p14="http://schemas.microsoft.com/office/powerpoint/2010/main" val="17039864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normAutofit fontScale="90000"/>
          </a:bodyPr>
          <a:lstStyle/>
          <a:p>
            <a:r>
              <a:rPr lang="en-US"/>
              <a:t>Businesses are responding to sustainability concerns</a:t>
            </a:r>
          </a:p>
        </p:txBody>
      </p:sp>
      <p:sp>
        <p:nvSpPr>
          <p:cNvPr id="61443" name="Content Placeholder 2"/>
          <p:cNvSpPr>
            <a:spLocks noGrp="1"/>
          </p:cNvSpPr>
          <p:nvPr>
            <p:ph idx="1"/>
          </p:nvPr>
        </p:nvSpPr>
        <p:spPr/>
        <p:txBody>
          <a:bodyPr/>
          <a:lstStyle/>
          <a:p>
            <a:pPr>
              <a:lnSpc>
                <a:spcPts val="3000"/>
              </a:lnSpc>
              <a:spcBef>
                <a:spcPts val="0"/>
              </a:spcBef>
            </a:pPr>
            <a:r>
              <a:rPr lang="en-US" dirty="0"/>
              <a:t>Any changes made by large companies will have far-reaching </a:t>
            </a:r>
            <a:r>
              <a:rPr lang="en-US" dirty="0" smtClean="0"/>
              <a:t>impacts;</a:t>
            </a:r>
            <a:endParaRPr lang="en-US" dirty="0"/>
          </a:p>
          <a:p>
            <a:pPr lvl="1">
              <a:lnSpc>
                <a:spcPts val="3000"/>
              </a:lnSpc>
              <a:spcBef>
                <a:spcPts val="0"/>
              </a:spcBef>
            </a:pPr>
            <a:r>
              <a:rPr lang="en-US" dirty="0"/>
              <a:t>Some of the world’s largest corporations have joined in: McDonald’s, Starbucks, Intel, Ford Motor Company, Toyota, IKEA, Dow, DuPont, BASF, IBM, Hewlett Packard, Nike, </a:t>
            </a:r>
            <a:r>
              <a:rPr lang="en-US" dirty="0" smtClean="0"/>
              <a:t>Wal-Mart.</a:t>
            </a:r>
            <a:endParaRPr lang="en-US" dirty="0"/>
          </a:p>
          <a:p>
            <a:pPr>
              <a:lnSpc>
                <a:spcPts val="3000"/>
              </a:lnSpc>
              <a:spcBef>
                <a:spcPts val="0"/>
              </a:spcBef>
            </a:pPr>
            <a:r>
              <a:rPr lang="en-US" b="1" dirty="0"/>
              <a:t>Greenwashing</a:t>
            </a:r>
            <a:r>
              <a:rPr lang="en-US" dirty="0"/>
              <a:t> </a:t>
            </a:r>
            <a:r>
              <a:rPr lang="en-US" dirty="0">
                <a:latin typeface="Symbol" panose="05050102010706020507" pitchFamily="18" charset="2"/>
              </a:rPr>
              <a:t>=</a:t>
            </a:r>
            <a:r>
              <a:rPr lang="en-US" dirty="0"/>
              <a:t> consumers can be misled into thinking companies are acting more sustainably than they </a:t>
            </a:r>
            <a:r>
              <a:rPr lang="en-US" dirty="0" smtClean="0"/>
              <a:t>are;</a:t>
            </a:r>
            <a:endParaRPr lang="en-US" dirty="0"/>
          </a:p>
          <a:p>
            <a:pPr lvl="1">
              <a:lnSpc>
                <a:spcPts val="3000"/>
              </a:lnSpc>
              <a:spcBef>
                <a:spcPts val="0"/>
              </a:spcBef>
            </a:pPr>
            <a:r>
              <a:rPr lang="en-US" dirty="0"/>
              <a:t>“Pure” bottled water may not be safer or </a:t>
            </a:r>
            <a:r>
              <a:rPr lang="en-US" dirty="0" smtClean="0"/>
              <a:t>better;</a:t>
            </a:r>
            <a:endParaRPr lang="en-US" dirty="0"/>
          </a:p>
          <a:p>
            <a:pPr>
              <a:lnSpc>
                <a:spcPts val="3000"/>
              </a:lnSpc>
              <a:spcBef>
                <a:spcPts val="0"/>
              </a:spcBef>
            </a:pPr>
            <a:r>
              <a:rPr lang="en-US" dirty="0"/>
              <a:t>Corporate actions hinge on consumer </a:t>
            </a:r>
            <a:r>
              <a:rPr lang="en-US" dirty="0" smtClean="0"/>
              <a:t>behavior;</a:t>
            </a:r>
            <a:endParaRPr lang="en-US" dirty="0"/>
          </a:p>
          <a:p>
            <a:pPr lvl="1">
              <a:lnSpc>
                <a:spcPts val="3000"/>
              </a:lnSpc>
              <a:spcBef>
                <a:spcPts val="0"/>
              </a:spcBef>
            </a:pPr>
            <a:r>
              <a:rPr lang="en-US" dirty="0"/>
              <a:t>People must support sustainable </a:t>
            </a:r>
            <a:r>
              <a:rPr lang="en-US" dirty="0" smtClean="0"/>
              <a:t>economics.</a:t>
            </a:r>
            <a:endParaRPr lang="en-US" dirty="0"/>
          </a:p>
        </p:txBody>
      </p:sp>
    </p:spTree>
    <p:extLst>
      <p:ext uri="{BB962C8B-B14F-4D97-AF65-F5344CB8AC3E}">
        <p14:creationId xmlns:p14="http://schemas.microsoft.com/office/powerpoint/2010/main" val="162866289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a:t>Sustainable Development</a:t>
            </a:r>
          </a:p>
        </p:txBody>
      </p:sp>
      <p:sp>
        <p:nvSpPr>
          <p:cNvPr id="62467" name="Rectangle 3"/>
          <p:cNvSpPr>
            <a:spLocks noGrp="1" noChangeArrowheads="1"/>
          </p:cNvSpPr>
          <p:nvPr>
            <p:ph idx="1"/>
          </p:nvPr>
        </p:nvSpPr>
        <p:spPr/>
        <p:txBody>
          <a:bodyPr>
            <a:normAutofit/>
          </a:bodyPr>
          <a:lstStyle/>
          <a:p>
            <a:r>
              <a:rPr lang="en-US" sz="2400" b="1" dirty="0"/>
              <a:t>Sustainable development</a:t>
            </a:r>
            <a:r>
              <a:rPr lang="en-US" sz="2400" dirty="0"/>
              <a:t> </a:t>
            </a:r>
            <a:r>
              <a:rPr lang="en-US" sz="2400" dirty="0">
                <a:latin typeface="Symbol" panose="05050102010706020507" pitchFamily="18" charset="2"/>
              </a:rPr>
              <a:t>=</a:t>
            </a:r>
            <a:r>
              <a:rPr lang="en-US" sz="2400" dirty="0"/>
              <a:t> the use of resources to satisfy current needs without compromising future availability of </a:t>
            </a:r>
            <a:r>
              <a:rPr lang="en-US" sz="2400" dirty="0" smtClean="0"/>
              <a:t>resources.</a:t>
            </a:r>
            <a:endParaRPr lang="en-US" sz="2400" dirty="0"/>
          </a:p>
          <a:p>
            <a:r>
              <a:rPr lang="en-US" sz="2400" b="1" dirty="0"/>
              <a:t>Development</a:t>
            </a:r>
            <a:r>
              <a:rPr lang="en-US" sz="2400" dirty="0"/>
              <a:t> </a:t>
            </a:r>
            <a:r>
              <a:rPr lang="en-US" sz="2400" dirty="0">
                <a:latin typeface="Symbol" panose="05050102010706020507" pitchFamily="18" charset="2"/>
              </a:rPr>
              <a:t>=</a:t>
            </a:r>
            <a:r>
              <a:rPr lang="en-US" sz="2400" dirty="0"/>
              <a:t> the use of natural resources for economic </a:t>
            </a:r>
            <a:r>
              <a:rPr lang="en-US" sz="2400" dirty="0" smtClean="0"/>
              <a:t>advancement;</a:t>
            </a:r>
            <a:endParaRPr lang="en-US" sz="2400" dirty="0"/>
          </a:p>
          <a:p>
            <a:pPr lvl="1"/>
            <a:r>
              <a:rPr lang="en-US" sz="2400" dirty="0"/>
              <a:t>Making purposeful changes to enhance the quality of human </a:t>
            </a:r>
            <a:r>
              <a:rPr lang="en-US" sz="2400" dirty="0" smtClean="0"/>
              <a:t>life.</a:t>
            </a:r>
            <a:endParaRPr lang="en-US" sz="2400" dirty="0"/>
          </a:p>
          <a:p>
            <a:pPr lvl="1"/>
            <a:r>
              <a:rPr lang="en-US" sz="2400" dirty="0"/>
              <a:t>Some have viewed protecting the environment as being incompatible with </a:t>
            </a:r>
            <a:r>
              <a:rPr lang="en-US" sz="2400" dirty="0" smtClean="0"/>
              <a:t>development.</a:t>
            </a:r>
            <a:endParaRPr lang="en-US" sz="2400" dirty="0"/>
          </a:p>
          <a:p>
            <a:r>
              <a:rPr lang="en-US" sz="2400" dirty="0"/>
              <a:t>The poor suffer the most from environmental </a:t>
            </a:r>
            <a:r>
              <a:rPr lang="en-US" sz="2400" dirty="0" smtClean="0"/>
              <a:t>degradation.</a:t>
            </a:r>
            <a:endParaRPr lang="en-US" sz="2400" dirty="0"/>
          </a:p>
        </p:txBody>
      </p:sp>
    </p:spTree>
    <p:extLst>
      <p:ext uri="{BB962C8B-B14F-4D97-AF65-F5344CB8AC3E}">
        <p14:creationId xmlns:p14="http://schemas.microsoft.com/office/powerpoint/2010/main" val="86714574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43BE6658-78C0-6542-A16A-41F38142BB43}"/>
              </a:ext>
            </a:extLst>
          </p:cNvPr>
          <p:cNvPicPr>
            <a:picLocks noChangeAspect="1"/>
          </p:cNvPicPr>
          <p:nvPr/>
        </p:nvPicPr>
        <p:blipFill>
          <a:blip r:embed="rId2"/>
          <a:stretch>
            <a:fillRect/>
          </a:stretch>
        </p:blipFill>
        <p:spPr>
          <a:xfrm>
            <a:off x="6326118" y="121920"/>
            <a:ext cx="5699276" cy="3779520"/>
          </a:xfrm>
          <a:prstGeom prst="rect">
            <a:avLst/>
          </a:prstGeom>
        </p:spPr>
      </p:pic>
      <p:pic>
        <p:nvPicPr>
          <p:cNvPr id="7" name="Picture 6">
            <a:extLst>
              <a:ext uri="{FF2B5EF4-FFF2-40B4-BE49-F238E27FC236}">
                <a16:creationId xmlns:a16="http://schemas.microsoft.com/office/drawing/2014/main" xmlns="" id="{509C7012-387B-C646-95F8-FAA5E46D39C2}"/>
              </a:ext>
            </a:extLst>
          </p:cNvPr>
          <p:cNvPicPr>
            <a:picLocks noChangeAspect="1"/>
          </p:cNvPicPr>
          <p:nvPr/>
        </p:nvPicPr>
        <p:blipFill>
          <a:blip r:embed="rId3"/>
          <a:stretch>
            <a:fillRect/>
          </a:stretch>
        </p:blipFill>
        <p:spPr>
          <a:xfrm>
            <a:off x="343131" y="2629709"/>
            <a:ext cx="5400832" cy="4045411"/>
          </a:xfrm>
          <a:prstGeom prst="rect">
            <a:avLst/>
          </a:prstGeom>
        </p:spPr>
      </p:pic>
    </p:spTree>
    <p:extLst>
      <p:ext uri="{BB962C8B-B14F-4D97-AF65-F5344CB8AC3E}">
        <p14:creationId xmlns:p14="http://schemas.microsoft.com/office/powerpoint/2010/main" val="30905532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sz="2800" dirty="0"/>
              <a:t>Sustainable development involves environmental protection, economic well-being, and social equity</a:t>
            </a:r>
          </a:p>
        </p:txBody>
      </p:sp>
      <p:sp>
        <p:nvSpPr>
          <p:cNvPr id="63491" name="Rectangle 3"/>
          <p:cNvSpPr>
            <a:spLocks noGrp="1" noChangeArrowheads="1"/>
          </p:cNvSpPr>
          <p:nvPr>
            <p:ph idx="1"/>
          </p:nvPr>
        </p:nvSpPr>
        <p:spPr/>
        <p:txBody>
          <a:bodyPr>
            <a:normAutofit/>
          </a:bodyPr>
          <a:lstStyle/>
          <a:p>
            <a:r>
              <a:rPr lang="en-US" sz="2000" b="1" dirty="0"/>
              <a:t>Triple bottom line</a:t>
            </a:r>
            <a:r>
              <a:rPr lang="en-US" sz="2000" dirty="0"/>
              <a:t> </a:t>
            </a:r>
            <a:r>
              <a:rPr lang="en-US" sz="2000" dirty="0">
                <a:latin typeface="Symbol" panose="05050102010706020507" pitchFamily="18" charset="2"/>
              </a:rPr>
              <a:t>=</a:t>
            </a:r>
            <a:r>
              <a:rPr lang="en-US" sz="2000" dirty="0"/>
              <a:t> sustainable solutions that meet the goals of:</a:t>
            </a:r>
          </a:p>
          <a:p>
            <a:pPr lvl="1"/>
            <a:r>
              <a:rPr lang="en-US" sz="2000" dirty="0"/>
              <a:t>Environmental protection</a:t>
            </a:r>
          </a:p>
          <a:p>
            <a:pPr lvl="1"/>
            <a:r>
              <a:rPr lang="en-US" sz="2000" dirty="0"/>
              <a:t>Economic advancement</a:t>
            </a:r>
          </a:p>
          <a:p>
            <a:pPr lvl="1"/>
            <a:r>
              <a:rPr lang="en-US" sz="2000" dirty="0"/>
              <a:t>Social </a:t>
            </a:r>
            <a:r>
              <a:rPr lang="en-US" sz="2000" dirty="0" smtClean="0"/>
              <a:t>equity.</a:t>
            </a:r>
            <a:endParaRPr lang="en-US" sz="2000" dirty="0"/>
          </a:p>
          <a:p>
            <a:r>
              <a:rPr lang="en-US" sz="2000" dirty="0"/>
              <a:t>Humans must apply knowledge from the sciences </a:t>
            </a:r>
            <a:r>
              <a:rPr lang="en-US" sz="2000" dirty="0" smtClean="0"/>
              <a:t>to;</a:t>
            </a:r>
            <a:endParaRPr lang="en-US" sz="2000" dirty="0"/>
          </a:p>
          <a:p>
            <a:pPr lvl="1"/>
            <a:r>
              <a:rPr lang="en-US" sz="2000" dirty="0"/>
              <a:t>Limit environmental impacts </a:t>
            </a:r>
          </a:p>
          <a:p>
            <a:pPr lvl="1"/>
            <a:r>
              <a:rPr lang="en-US" sz="2000" dirty="0"/>
              <a:t>Maintain functioning environmental </a:t>
            </a:r>
            <a:r>
              <a:rPr lang="en-US" sz="2000" dirty="0" smtClean="0"/>
              <a:t>systems.</a:t>
            </a:r>
            <a:endParaRPr lang="en-US" sz="2000" dirty="0"/>
          </a:p>
        </p:txBody>
      </p:sp>
    </p:spTree>
    <p:extLst>
      <p:ext uri="{BB962C8B-B14F-4D97-AF65-F5344CB8AC3E}">
        <p14:creationId xmlns:p14="http://schemas.microsoft.com/office/powerpoint/2010/main" val="3466941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2691"/>
          <a:stretch/>
        </p:blipFill>
        <p:spPr>
          <a:xfrm>
            <a:off x="2217825" y="406718"/>
            <a:ext cx="7750001" cy="6006465"/>
          </a:xfrm>
          <a:prstGeom prst="rect">
            <a:avLst/>
          </a:prstGeom>
        </p:spPr>
      </p:pic>
    </p:spTree>
    <p:extLst>
      <p:ext uri="{BB962C8B-B14F-4D97-AF65-F5344CB8AC3E}">
        <p14:creationId xmlns:p14="http://schemas.microsoft.com/office/powerpoint/2010/main" val="43182476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normAutofit fontScale="90000"/>
          </a:bodyPr>
          <a:lstStyle/>
          <a:p>
            <a:r>
              <a:rPr lang="en-US"/>
              <a:t>Sustainable development is a global movement</a:t>
            </a:r>
          </a:p>
        </p:txBody>
      </p:sp>
      <p:sp>
        <p:nvSpPr>
          <p:cNvPr id="65539" name="Rectangle 3"/>
          <p:cNvSpPr>
            <a:spLocks noGrp="1" noChangeArrowheads="1"/>
          </p:cNvSpPr>
          <p:nvPr>
            <p:ph idx="1"/>
          </p:nvPr>
        </p:nvSpPr>
        <p:spPr/>
        <p:txBody>
          <a:bodyPr/>
          <a:lstStyle/>
          <a:p>
            <a:r>
              <a:rPr lang="en-US" sz="2600" b="1" dirty="0"/>
              <a:t>Millennium Development Goals</a:t>
            </a:r>
            <a:r>
              <a:rPr lang="en-US" sz="2600" dirty="0"/>
              <a:t> </a:t>
            </a:r>
            <a:r>
              <a:rPr lang="en-US" sz="2600" dirty="0">
                <a:latin typeface="Symbol" panose="05050102010706020507" pitchFamily="18" charset="2"/>
              </a:rPr>
              <a:t>= </a:t>
            </a:r>
            <a:r>
              <a:rPr lang="en-US" sz="2600" dirty="0"/>
              <a:t>established by the United Nations as broad goals for global development:</a:t>
            </a:r>
          </a:p>
          <a:p>
            <a:pPr lvl="1"/>
            <a:r>
              <a:rPr lang="en-US" dirty="0"/>
              <a:t>Eradicate extreme poverty and hunger</a:t>
            </a:r>
          </a:p>
          <a:p>
            <a:pPr lvl="1"/>
            <a:r>
              <a:rPr lang="en-US" dirty="0"/>
              <a:t>Achieve universal primary education</a:t>
            </a:r>
          </a:p>
          <a:p>
            <a:pPr lvl="1"/>
            <a:r>
              <a:rPr lang="en-US" dirty="0"/>
              <a:t>Promote gender equality and empower women</a:t>
            </a:r>
          </a:p>
          <a:p>
            <a:pPr lvl="1"/>
            <a:r>
              <a:rPr lang="en-US" dirty="0"/>
              <a:t>Reduce child mortality</a:t>
            </a:r>
          </a:p>
          <a:p>
            <a:pPr lvl="1"/>
            <a:r>
              <a:rPr lang="en-US" dirty="0"/>
              <a:t>Improve maternal health</a:t>
            </a:r>
          </a:p>
          <a:p>
            <a:pPr lvl="1"/>
            <a:r>
              <a:rPr lang="en-US" dirty="0"/>
              <a:t>Combat HIV/AIDS, malaria, and other diseases</a:t>
            </a:r>
          </a:p>
          <a:p>
            <a:pPr lvl="1"/>
            <a:r>
              <a:rPr lang="en-US" dirty="0"/>
              <a:t>Ensure environmental sustainability</a:t>
            </a:r>
          </a:p>
          <a:p>
            <a:pPr lvl="1"/>
            <a:r>
              <a:rPr lang="en-US" dirty="0"/>
              <a:t>Develop a global partnership for development</a:t>
            </a:r>
          </a:p>
        </p:txBody>
      </p:sp>
    </p:spTree>
    <p:extLst>
      <p:ext uri="{BB962C8B-B14F-4D97-AF65-F5344CB8AC3E}">
        <p14:creationId xmlns:p14="http://schemas.microsoft.com/office/powerpoint/2010/main" val="33047629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US"/>
              <a:t>Conclusion</a:t>
            </a:r>
          </a:p>
        </p:txBody>
      </p:sp>
      <p:sp>
        <p:nvSpPr>
          <p:cNvPr id="66563" name="Rectangle 3"/>
          <p:cNvSpPr>
            <a:spLocks noGrp="1" noChangeArrowheads="1"/>
          </p:cNvSpPr>
          <p:nvPr>
            <p:ph idx="1"/>
          </p:nvPr>
        </p:nvSpPr>
        <p:spPr/>
        <p:txBody>
          <a:bodyPr>
            <a:normAutofit lnSpcReduction="10000"/>
          </a:bodyPr>
          <a:lstStyle/>
          <a:p>
            <a:r>
              <a:rPr lang="en-US" sz="2600" dirty="0"/>
              <a:t>Recent developments have brought economic approaches to bear on environmental protection and </a:t>
            </a:r>
            <a:r>
              <a:rPr lang="en-US" sz="2600" dirty="0" smtClean="0"/>
              <a:t>conservation;</a:t>
            </a:r>
            <a:endParaRPr lang="en-US" sz="2600" dirty="0"/>
          </a:p>
          <a:p>
            <a:pPr lvl="1"/>
            <a:r>
              <a:rPr lang="en-US" dirty="0"/>
              <a:t>Corporate sustainability, </a:t>
            </a:r>
            <a:r>
              <a:rPr lang="en-US" dirty="0" err="1"/>
              <a:t>ecolabeling</a:t>
            </a:r>
            <a:r>
              <a:rPr lang="en-US" dirty="0"/>
              <a:t>, new ways of measuring growth, valuation of ecosystem </a:t>
            </a:r>
            <a:r>
              <a:rPr lang="en-US" dirty="0" smtClean="0"/>
              <a:t>services.</a:t>
            </a:r>
            <a:endParaRPr lang="en-US" dirty="0"/>
          </a:p>
          <a:p>
            <a:r>
              <a:rPr lang="en-US" sz="2600" dirty="0"/>
              <a:t>Environmental ethics has expanded people’s ethical </a:t>
            </a:r>
            <a:r>
              <a:rPr lang="en-US" sz="2600" dirty="0" smtClean="0"/>
              <a:t>considerations;</a:t>
            </a:r>
            <a:endParaRPr lang="en-US" sz="2600" dirty="0"/>
          </a:p>
          <a:p>
            <a:pPr lvl="1"/>
            <a:r>
              <a:rPr lang="en-US" dirty="0"/>
              <a:t>Environmental </a:t>
            </a:r>
            <a:r>
              <a:rPr lang="en-US" dirty="0" smtClean="0"/>
              <a:t>justice.</a:t>
            </a:r>
            <a:endParaRPr lang="en-US" dirty="0"/>
          </a:p>
          <a:p>
            <a:r>
              <a:rPr lang="en-US" sz="2600" dirty="0"/>
              <a:t>Economic welfare can be enhanced without growth, increasing economic health and environmental </a:t>
            </a:r>
            <a:r>
              <a:rPr lang="en-US" sz="2600" dirty="0" smtClean="0"/>
              <a:t>quality.</a:t>
            </a:r>
            <a:endParaRPr lang="en-US" sz="2600" dirty="0"/>
          </a:p>
          <a:p>
            <a:r>
              <a:rPr lang="en-US" sz="2600" dirty="0"/>
              <a:t>Sustainable development seeks the triple </a:t>
            </a:r>
            <a:r>
              <a:rPr lang="en-US" sz="2600"/>
              <a:t>bottom </a:t>
            </a:r>
            <a:r>
              <a:rPr lang="en-US" sz="2600" smtClean="0"/>
              <a:t>line.</a:t>
            </a:r>
            <a:endParaRPr lang="en-US" sz="2600" dirty="0"/>
          </a:p>
        </p:txBody>
      </p:sp>
    </p:spTree>
    <p:extLst>
      <p:ext uri="{BB962C8B-B14F-4D97-AF65-F5344CB8AC3E}">
        <p14:creationId xmlns:p14="http://schemas.microsoft.com/office/powerpoint/2010/main" val="2868298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4058</Words>
  <Application>Microsoft Office PowerPoint</Application>
  <PresentationFormat>Widescreen</PresentationFormat>
  <Paragraphs>373</Paragraphs>
  <Slides>79</Slides>
  <Notes>56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79</vt:i4>
      </vt:variant>
    </vt:vector>
  </HeadingPairs>
  <TitlesOfParts>
    <vt:vector size="86" baseType="lpstr">
      <vt:lpstr>Arial</vt:lpstr>
      <vt:lpstr>Calibri</vt:lpstr>
      <vt:lpstr>Century Gothic</vt:lpstr>
      <vt:lpstr>Symbol</vt:lpstr>
      <vt:lpstr>Times New Roman</vt:lpstr>
      <vt:lpstr>Wingdings</vt:lpstr>
      <vt:lpstr>Savon</vt:lpstr>
      <vt:lpstr>Sustainability</vt:lpstr>
      <vt:lpstr>Sustainability</vt:lpstr>
      <vt:lpstr>Climate Change</vt:lpstr>
      <vt:lpstr>The tragedy of the commons</vt:lpstr>
      <vt:lpstr>Sustainable Development</vt:lpstr>
      <vt:lpstr>Corporate Responsibility</vt:lpstr>
      <vt:lpstr>PowerPoint Presentation</vt:lpstr>
      <vt:lpstr>http://www.funtrivia.com/playquiz/quiz89143a36ed0.html</vt:lpstr>
      <vt:lpstr>Costa Rica</vt:lpstr>
      <vt:lpstr>Central Case Study: Costa Rica Values Its Ecosystem Services</vt:lpstr>
      <vt:lpstr>PowerPoint Presentation</vt:lpstr>
      <vt:lpstr>Ethics and economics involve values</vt:lpstr>
      <vt:lpstr>Many factors shape our worldviews</vt:lpstr>
      <vt:lpstr>Environmental Ethics</vt:lpstr>
      <vt:lpstr>Ethical standards help us judge right from wrong</vt:lpstr>
      <vt:lpstr>We value things in two ways</vt:lpstr>
      <vt:lpstr>We value things in two ways</vt:lpstr>
      <vt:lpstr>Environmental ethics pertains to people and the environment</vt:lpstr>
      <vt:lpstr>We have expanded our ethical consideration</vt:lpstr>
      <vt:lpstr>We have expanded our ethical consideration</vt:lpstr>
      <vt:lpstr>PowerPoint Presentation</vt:lpstr>
      <vt:lpstr>Conservation and preservation arose with the 20th century</vt:lpstr>
      <vt:lpstr>Environmental justice seeks equal treatment for all races and classes</vt:lpstr>
      <vt:lpstr>Environmental justice seeks equal treatment for all races and classes</vt:lpstr>
      <vt:lpstr> Low-income white residents of the Appalachian region have had their water polluted and environment damaged by mountaintop removals for coal mining. </vt:lpstr>
      <vt:lpstr> The most negatively impacted after hurricane Katrina were those in poor, non-white communities. </vt:lpstr>
      <vt:lpstr>A different type of sustainability next</vt:lpstr>
      <vt:lpstr>PowerPoint Presentation</vt:lpstr>
      <vt:lpstr>PowerPoint Presentation</vt:lpstr>
      <vt:lpstr>PowerPoint Presentation</vt:lpstr>
      <vt:lpstr>PowerPoint Presentation</vt:lpstr>
      <vt:lpstr>PowerPoint Presentation</vt:lpstr>
      <vt:lpstr>2016</vt:lpstr>
      <vt:lpstr>Is there a trade-off between the economy and the environment?</vt:lpstr>
      <vt:lpstr>Is there a trade-off between the economy and the environment?</vt:lpstr>
      <vt:lpstr>Economics studies resource allocation</vt:lpstr>
      <vt:lpstr>Several types of economies exist</vt:lpstr>
      <vt:lpstr>Several types of economies exist</vt:lpstr>
      <vt:lpstr>Economies rely on goods and services from the environment</vt:lpstr>
      <vt:lpstr>Economies rely on goods and services from the environment</vt:lpstr>
      <vt:lpstr>PowerPoint Presentation</vt:lpstr>
      <vt:lpstr>Adam Smith proposed an “invisible hand”</vt:lpstr>
      <vt:lpstr>Neoclassical economics considers supply, demand, costs, and benefits</vt:lpstr>
      <vt:lpstr>Neoclassical economics considers supply, demand, costs, and benefits</vt:lpstr>
      <vt:lpstr>Are resources infinite or substitutable?</vt:lpstr>
      <vt:lpstr>Are resources infinite or substitutable?</vt:lpstr>
      <vt:lpstr>Are costs and benefits internal?</vt:lpstr>
      <vt:lpstr>Should we discount the future?</vt:lpstr>
      <vt:lpstr>Is all growth good?</vt:lpstr>
      <vt:lpstr>How sustainable is economic growth?</vt:lpstr>
      <vt:lpstr>PowerPoint Presentation</vt:lpstr>
      <vt:lpstr>How sustainable is economic growth?</vt:lpstr>
      <vt:lpstr>Environmental economists devise strategies for sustainability </vt:lpstr>
      <vt:lpstr>Environmental economists devise strategies for sustainability </vt:lpstr>
      <vt:lpstr>We can assign monetary value to ecosystem goods and services</vt:lpstr>
      <vt:lpstr>PowerPoint Presentation</vt:lpstr>
      <vt:lpstr>We can assign monetary value to ecosystem goods and services</vt:lpstr>
      <vt:lpstr>We can assign monetary value to ecosystem goods and services</vt:lpstr>
      <vt:lpstr>PowerPoint Presentation</vt:lpstr>
      <vt:lpstr>We can measure progress with full cost accounting</vt:lpstr>
      <vt:lpstr>PowerPoint Presentation</vt:lpstr>
      <vt:lpstr>We can measure progress with full cost accounting</vt:lpstr>
      <vt:lpstr>Maryland</vt:lpstr>
      <vt:lpstr>PowerPoint Presentation</vt:lpstr>
      <vt:lpstr>We can measure progress with full cost accounting</vt:lpstr>
      <vt:lpstr>PowerPoint Presentation</vt:lpstr>
      <vt:lpstr>Markets can fail</vt:lpstr>
      <vt:lpstr>Examples of market failure</vt:lpstr>
      <vt:lpstr>Ecolabeling helps address market failure</vt:lpstr>
      <vt:lpstr>PowerPoint Presentation</vt:lpstr>
      <vt:lpstr>PowerPoint Presentation</vt:lpstr>
      <vt:lpstr>Businesses are responding to sustainability concerns</vt:lpstr>
      <vt:lpstr>Businesses are responding to sustainability concerns</vt:lpstr>
      <vt:lpstr>Sustainable Development</vt:lpstr>
      <vt:lpstr>PowerPoint Presentation</vt:lpstr>
      <vt:lpstr>Sustainable development involves environmental protection, economic well-being, and social equity</vt:lpstr>
      <vt:lpstr>PowerPoint Presentation</vt:lpstr>
      <vt:lpstr>Sustainable development is a global movement</vt:lpstr>
      <vt:lpstr>Conclusion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dc:title>
  <dc:creator>caroline jawad</dc:creator>
  <cp:lastModifiedBy>Caroline Jawad</cp:lastModifiedBy>
  <cp:revision>8</cp:revision>
  <dcterms:created xsi:type="dcterms:W3CDTF">2019-01-06T13:37:39Z</dcterms:created>
  <dcterms:modified xsi:type="dcterms:W3CDTF">2019-01-07T12:18:29Z</dcterms:modified>
</cp:coreProperties>
</file>