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262" r:id="rId2"/>
    <p:sldId id="263" r:id="rId3"/>
    <p:sldId id="264" r:id="rId4"/>
    <p:sldId id="265" r:id="rId5"/>
    <p:sldId id="266" r:id="rId6"/>
    <p:sldId id="267" r:id="rId7"/>
    <p:sldId id="268" r:id="rId8"/>
    <p:sldId id="269" r:id="rId9"/>
    <p:sldId id="270" r:id="rId1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C4C868-8A9A-4D5B-B543-47D9C558EBEA}" v="9" dt="2023-03-10T10:05:36.6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47" autoAdjust="0"/>
    <p:restoredTop sz="94576" autoAdjust="0"/>
  </p:normalViewPr>
  <p:slideViewPr>
    <p:cSldViewPr>
      <p:cViewPr varScale="1">
        <p:scale>
          <a:sx n="114" d="100"/>
          <a:sy n="114" d="100"/>
        </p:scale>
        <p:origin x="131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5D5A82F9-C6B8-4E7E-B8B7-3A3FED1585DE}" type="slidenum">
              <a:rPr lang="en-GB" altLang="en-US" sz="1200"/>
              <a:pPr/>
              <a:t>1</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242468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10/03/2023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10/03/2023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10/03/2023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10/03/2023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10/03/2023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DA443D-E1F1-43A7-8EDA-90466DBECB71}"/>
              </a:ext>
            </a:extLst>
          </p:cNvPr>
          <p:cNvSpPr>
            <a:spLocks noGrp="1"/>
          </p:cNvSpPr>
          <p:nvPr>
            <p:ph type="ctrTitle"/>
          </p:nvPr>
        </p:nvSpPr>
        <p:spPr>
          <a:xfrm>
            <a:off x="683568" y="1124744"/>
            <a:ext cx="7772400" cy="1470025"/>
          </a:xfrm>
        </p:spPr>
        <p:txBody>
          <a:bodyPr/>
          <a:lstStyle/>
          <a:p>
            <a:r>
              <a:rPr lang="en-US" dirty="0"/>
              <a:t>Week 4</a:t>
            </a:r>
            <a:endParaRPr lang="en-GB" dirty="0"/>
          </a:p>
        </p:txBody>
      </p:sp>
      <p:sp>
        <p:nvSpPr>
          <p:cNvPr id="5" name="Subtitle 4">
            <a:extLst>
              <a:ext uri="{FF2B5EF4-FFF2-40B4-BE49-F238E27FC236}">
                <a16:creationId xmlns:a16="http://schemas.microsoft.com/office/drawing/2014/main" id="{AF2E0F09-F410-429E-848A-19A925314487}"/>
              </a:ext>
            </a:extLst>
          </p:cNvPr>
          <p:cNvSpPr>
            <a:spLocks noGrp="1"/>
          </p:cNvSpPr>
          <p:nvPr>
            <p:ph type="subTitle" idx="1"/>
          </p:nvPr>
        </p:nvSpPr>
        <p:spPr>
          <a:xfrm>
            <a:off x="1371600" y="2938313"/>
            <a:ext cx="6400800" cy="981373"/>
          </a:xfrm>
        </p:spPr>
        <p:txBody>
          <a:bodyPr/>
          <a:lstStyle/>
          <a:p>
            <a:r>
              <a:rPr lang="en-GB" dirty="0"/>
              <a:t>Topics and Assignment Review</a:t>
            </a:r>
          </a:p>
        </p:txBody>
      </p:sp>
      <p:sp>
        <p:nvSpPr>
          <p:cNvPr id="18436" name="Slide Number Placeholder 3"/>
          <p:cNvSpPr>
            <a:spLocks noGrp="1"/>
          </p:cNvSpPr>
          <p:nvPr>
            <p:ph type="sldNum" sz="quarter" idx="12"/>
          </p:nvPr>
        </p:nvSpPr>
        <p:spPr bwMode="auto">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pPr>
            <a:fld id="{0E441ACE-487F-4E82-90E4-79F5C0D45113}" type="slidenum">
              <a:rPr lang="en-GB" smtClean="0"/>
              <a:pPr>
                <a:spcBef>
                  <a:spcPct val="0"/>
                </a:spcBef>
                <a:buNone/>
              </a:pPr>
              <a:t>1</a:t>
            </a:fld>
            <a:endParaRPr lang="en-US" altLang="en-US" sz="1200">
              <a:solidFill>
                <a:schemeClr val="tx1">
                  <a:tint val="75000"/>
                </a:schemeClr>
              </a:solidFill>
              <a:latin typeface="+mn-lt"/>
            </a:endParaRPr>
          </a:p>
        </p:txBody>
      </p:sp>
    </p:spTree>
    <p:extLst>
      <p:ext uri="{BB962C8B-B14F-4D97-AF65-F5344CB8AC3E}">
        <p14:creationId xmlns:p14="http://schemas.microsoft.com/office/powerpoint/2010/main" val="2351950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7437-92B0-4F46-B678-21B18A65CA0E}"/>
              </a:ext>
            </a:extLst>
          </p:cNvPr>
          <p:cNvSpPr>
            <a:spLocks noGrp="1"/>
          </p:cNvSpPr>
          <p:nvPr>
            <p:ph type="title"/>
          </p:nvPr>
        </p:nvSpPr>
        <p:spPr>
          <a:xfrm>
            <a:off x="457200" y="114300"/>
            <a:ext cx="8229600" cy="418058"/>
          </a:xfrm>
        </p:spPr>
        <p:txBody>
          <a:bodyPr/>
          <a:lstStyle/>
          <a:p>
            <a:r>
              <a:rPr lang="en-US" sz="3200" dirty="0"/>
              <a:t>Today’s Session</a:t>
            </a:r>
            <a:endParaRPr lang="en-GB" sz="3200" dirty="0"/>
          </a:p>
        </p:txBody>
      </p:sp>
      <p:sp>
        <p:nvSpPr>
          <p:cNvPr id="5" name="Content Placeholder 4">
            <a:extLst>
              <a:ext uri="{FF2B5EF4-FFF2-40B4-BE49-F238E27FC236}">
                <a16:creationId xmlns:a16="http://schemas.microsoft.com/office/drawing/2014/main" id="{088E3554-1708-4D9A-955F-610818C34141}"/>
              </a:ext>
            </a:extLst>
          </p:cNvPr>
          <p:cNvSpPr>
            <a:spLocks noGrp="1"/>
          </p:cNvSpPr>
          <p:nvPr>
            <p:ph idx="1"/>
          </p:nvPr>
        </p:nvSpPr>
        <p:spPr>
          <a:xfrm>
            <a:off x="179512" y="836712"/>
            <a:ext cx="8784976" cy="4680520"/>
          </a:xfrm>
        </p:spPr>
        <p:txBody>
          <a:bodyPr/>
          <a:lstStyle/>
          <a:p>
            <a:pPr marL="0" indent="0">
              <a:buNone/>
            </a:pPr>
            <a:r>
              <a:rPr lang="en-US" sz="2800" dirty="0"/>
              <a:t>1. Assessment Review</a:t>
            </a:r>
          </a:p>
          <a:p>
            <a:pPr marL="0" indent="0">
              <a:buNone/>
            </a:pPr>
            <a:endParaRPr lang="en-US" sz="2800" dirty="0"/>
          </a:p>
          <a:p>
            <a:pPr marL="0" indent="0">
              <a:buNone/>
            </a:pPr>
            <a:r>
              <a:rPr lang="en-US" sz="2800" b="0" i="0" dirty="0">
                <a:solidFill>
                  <a:srgbClr val="373A3C"/>
                </a:solidFill>
                <a:effectLst/>
                <a:latin typeface="-apple-system"/>
              </a:rPr>
              <a:t>2. Guest </a:t>
            </a:r>
            <a:r>
              <a:rPr lang="en-US" sz="2800" dirty="0">
                <a:solidFill>
                  <a:srgbClr val="373A3C"/>
                </a:solidFill>
                <a:latin typeface="-apple-system"/>
              </a:rPr>
              <a:t>Speaker Session - </a:t>
            </a:r>
            <a:r>
              <a:rPr lang="en-US" sz="1800" dirty="0">
                <a:solidFill>
                  <a:srgbClr val="373A3C"/>
                </a:solidFill>
                <a:latin typeface="-apple-system"/>
              </a:rPr>
              <a:t>Impact of Technology on the Business Environment</a:t>
            </a:r>
          </a:p>
          <a:p>
            <a:pPr marL="400050" lvl="1" indent="0">
              <a:buNone/>
            </a:pPr>
            <a:r>
              <a:rPr lang="en-US" sz="1600" dirty="0">
                <a:solidFill>
                  <a:srgbClr val="FF0000"/>
                </a:solidFill>
                <a:latin typeface="-apple-system"/>
              </a:rPr>
              <a:t>Dr Buddhi Pathak, PhD</a:t>
            </a:r>
          </a:p>
          <a:p>
            <a:pPr marL="400050" lvl="1" indent="0">
              <a:buNone/>
            </a:pPr>
            <a:r>
              <a:rPr lang="en-US" sz="1600" dirty="0">
                <a:solidFill>
                  <a:srgbClr val="FF0000"/>
                </a:solidFill>
                <a:latin typeface="-apple-system"/>
              </a:rPr>
              <a:t>Senior Lecturer in Digital Innovation Management at </a:t>
            </a:r>
            <a:r>
              <a:rPr lang="en-US" sz="1600" u="sng" dirty="0">
                <a:solidFill>
                  <a:srgbClr val="FF0000"/>
                </a:solidFill>
                <a:latin typeface="-apple-system"/>
              </a:rPr>
              <a:t>Bristol Business School </a:t>
            </a:r>
            <a:r>
              <a:rPr lang="en-US" sz="1600" dirty="0">
                <a:solidFill>
                  <a:srgbClr val="FF0000"/>
                </a:solidFill>
                <a:latin typeface="-apple-system"/>
              </a:rPr>
              <a:t>at University of West of England UWE</a:t>
            </a:r>
          </a:p>
          <a:p>
            <a:pPr marL="0" indent="0">
              <a:buNone/>
            </a:pPr>
            <a:endParaRPr lang="en-US" sz="2000" dirty="0">
              <a:solidFill>
                <a:srgbClr val="373A3C"/>
              </a:solidFill>
              <a:latin typeface="-apple-system"/>
            </a:endParaRPr>
          </a:p>
          <a:p>
            <a:pPr marL="0" indent="0">
              <a:buNone/>
            </a:pPr>
            <a:endParaRPr lang="en-US" sz="2800" dirty="0"/>
          </a:p>
          <a:p>
            <a:pPr marL="0" indent="0">
              <a:buNone/>
            </a:pPr>
            <a:endParaRPr lang="en-US" sz="2800" dirty="0"/>
          </a:p>
        </p:txBody>
      </p:sp>
      <p:sp>
        <p:nvSpPr>
          <p:cNvPr id="3" name="Date Placeholder 2">
            <a:extLst>
              <a:ext uri="{FF2B5EF4-FFF2-40B4-BE49-F238E27FC236}">
                <a16:creationId xmlns:a16="http://schemas.microsoft.com/office/drawing/2014/main" id="{5C296B5E-3D82-4DB8-8E0F-8F662FB95218}"/>
              </a:ext>
            </a:extLst>
          </p:cNvPr>
          <p:cNvSpPr>
            <a:spLocks noGrp="1"/>
          </p:cNvSpPr>
          <p:nvPr>
            <p:ph type="dt" sz="half" idx="10"/>
          </p:nvPr>
        </p:nvSpPr>
        <p:spPr/>
        <p:txBody>
          <a:bodyPr/>
          <a:lstStyle/>
          <a:p>
            <a:pPr>
              <a:defRPr/>
            </a:pPr>
            <a:fld id="{D58B45E6-64D3-4C5F-BDB6-A1B894EEEA29}" type="datetime1">
              <a:rPr lang="en-GB" altLang="en-US" smtClean="0"/>
              <a:pPr>
                <a:defRPr/>
              </a:pPr>
              <a:t>10/03/2023</a:t>
            </a:fld>
            <a:endParaRPr lang="en-GB" altLang="en-US"/>
          </a:p>
        </p:txBody>
      </p:sp>
      <p:sp>
        <p:nvSpPr>
          <p:cNvPr id="4" name="Slide Number Placeholder 3">
            <a:extLst>
              <a:ext uri="{FF2B5EF4-FFF2-40B4-BE49-F238E27FC236}">
                <a16:creationId xmlns:a16="http://schemas.microsoft.com/office/drawing/2014/main" id="{CBA74538-CE64-403E-8819-15B098313963}"/>
              </a:ext>
            </a:extLst>
          </p:cNvPr>
          <p:cNvSpPr>
            <a:spLocks noGrp="1"/>
          </p:cNvSpPr>
          <p:nvPr>
            <p:ph type="sldNum" sz="quarter" idx="12"/>
          </p:nvPr>
        </p:nvSpPr>
        <p:spPr/>
        <p:txBody>
          <a:bodyPr/>
          <a:lstStyle/>
          <a:p>
            <a:pPr>
              <a:defRPr/>
            </a:pPr>
            <a:fld id="{FAF5663D-1B9D-48C8-BD8E-835F92F174D7}" type="slidenum">
              <a:rPr lang="en-GB" altLang="en-US" smtClean="0"/>
              <a:pPr>
                <a:defRPr/>
              </a:pPr>
              <a:t>2</a:t>
            </a:fld>
            <a:endParaRPr lang="en-GB" altLang="en-US"/>
          </a:p>
        </p:txBody>
      </p:sp>
    </p:spTree>
    <p:extLst>
      <p:ext uri="{BB962C8B-B14F-4D97-AF65-F5344CB8AC3E}">
        <p14:creationId xmlns:p14="http://schemas.microsoft.com/office/powerpoint/2010/main" val="3382085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B14F-4CB8-3A39-4DDB-D8DCE656EBEF}"/>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BC35286C-EF1C-CB57-4D2A-A079158383D0}"/>
              </a:ext>
            </a:extLst>
          </p:cNvPr>
          <p:cNvSpPr>
            <a:spLocks noGrp="1"/>
          </p:cNvSpPr>
          <p:nvPr>
            <p:ph idx="1"/>
          </p:nvPr>
        </p:nvSpPr>
        <p:spPr/>
        <p:txBody>
          <a:bodyPr/>
          <a:lstStyle/>
          <a:p>
            <a:r>
              <a:rPr lang="en-GB" dirty="0"/>
              <a:t>Component 1 </a:t>
            </a:r>
          </a:p>
          <a:p>
            <a:pPr lvl="1"/>
            <a:r>
              <a:rPr lang="en-GB" dirty="0"/>
              <a:t>Essay 50%  (2500 words)</a:t>
            </a:r>
          </a:p>
          <a:p>
            <a:r>
              <a:rPr lang="en-GB" dirty="0"/>
              <a:t>Component 2</a:t>
            </a:r>
          </a:p>
          <a:p>
            <a:pPr lvl="1"/>
            <a:r>
              <a:rPr lang="en-GB" dirty="0"/>
              <a:t>Written Exam (2 hours)</a:t>
            </a:r>
          </a:p>
          <a:p>
            <a:endParaRPr lang="en-GB" dirty="0"/>
          </a:p>
          <a:p>
            <a:endParaRPr lang="en-GB" dirty="0"/>
          </a:p>
        </p:txBody>
      </p:sp>
      <p:sp>
        <p:nvSpPr>
          <p:cNvPr id="4" name="Date Placeholder 3">
            <a:extLst>
              <a:ext uri="{FF2B5EF4-FFF2-40B4-BE49-F238E27FC236}">
                <a16:creationId xmlns:a16="http://schemas.microsoft.com/office/drawing/2014/main" id="{863B2A7F-113E-D16D-81C2-2100C3B3F369}"/>
              </a:ext>
            </a:extLst>
          </p:cNvPr>
          <p:cNvSpPr>
            <a:spLocks noGrp="1"/>
          </p:cNvSpPr>
          <p:nvPr>
            <p:ph type="dt" sz="half" idx="10"/>
          </p:nvPr>
        </p:nvSpPr>
        <p:spPr/>
        <p:txBody>
          <a:bodyPr/>
          <a:lstStyle/>
          <a:p>
            <a:pPr>
              <a:defRPr/>
            </a:pPr>
            <a:fld id="{2303D31F-598B-47EE-BA37-93F097A3D676}" type="datetime1">
              <a:rPr lang="en-GB" altLang="en-US" smtClean="0"/>
              <a:pPr>
                <a:defRPr/>
              </a:pPr>
              <a:t>10/03/2023</a:t>
            </a:fld>
            <a:endParaRPr lang="en-GB" altLang="en-US"/>
          </a:p>
        </p:txBody>
      </p:sp>
      <p:sp>
        <p:nvSpPr>
          <p:cNvPr id="5" name="Slide Number Placeholder 4">
            <a:extLst>
              <a:ext uri="{FF2B5EF4-FFF2-40B4-BE49-F238E27FC236}">
                <a16:creationId xmlns:a16="http://schemas.microsoft.com/office/drawing/2014/main" id="{A13AC984-9E69-9CD9-599E-7633422887E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32441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000F-BB49-7F6E-31C2-9BAFCAB2EDC5}"/>
              </a:ext>
            </a:extLst>
          </p:cNvPr>
          <p:cNvSpPr>
            <a:spLocks noGrp="1"/>
          </p:cNvSpPr>
          <p:nvPr>
            <p:ph type="title"/>
          </p:nvPr>
        </p:nvSpPr>
        <p:spPr/>
        <p:txBody>
          <a:bodyPr/>
          <a:lstStyle/>
          <a:p>
            <a:r>
              <a:rPr lang="en-GB" dirty="0"/>
              <a:t>Component 1: Essay</a:t>
            </a:r>
          </a:p>
        </p:txBody>
      </p:sp>
      <p:sp>
        <p:nvSpPr>
          <p:cNvPr id="3" name="Content Placeholder 2">
            <a:extLst>
              <a:ext uri="{FF2B5EF4-FFF2-40B4-BE49-F238E27FC236}">
                <a16:creationId xmlns:a16="http://schemas.microsoft.com/office/drawing/2014/main" id="{CF641A80-18D0-3746-A698-7E9DB2292932}"/>
              </a:ext>
            </a:extLst>
          </p:cNvPr>
          <p:cNvSpPr>
            <a:spLocks noGrp="1"/>
          </p:cNvSpPr>
          <p:nvPr>
            <p:ph idx="1"/>
          </p:nvPr>
        </p:nvSpPr>
        <p:spPr/>
        <p:txBody>
          <a:bodyPr/>
          <a:lstStyle/>
          <a:p>
            <a:r>
              <a:rPr lang="en-GB" dirty="0"/>
              <a:t>Task1 (60%)</a:t>
            </a:r>
          </a:p>
          <a:p>
            <a:pPr lvl="1"/>
            <a:r>
              <a:rPr lang="en-GB" dirty="0"/>
              <a:t>Business environment analysis </a:t>
            </a:r>
          </a:p>
          <a:p>
            <a:endParaRPr lang="en-GB" dirty="0"/>
          </a:p>
          <a:p>
            <a:r>
              <a:rPr lang="en-GB" dirty="0"/>
              <a:t>Task 2 (40%)</a:t>
            </a:r>
          </a:p>
          <a:p>
            <a:pPr lvl="1"/>
            <a:r>
              <a:rPr lang="en-GB" dirty="0"/>
              <a:t>Submission of </a:t>
            </a:r>
            <a:r>
              <a:rPr lang="en-GB" dirty="0" err="1"/>
              <a:t>powerpoint</a:t>
            </a:r>
            <a:r>
              <a:rPr lang="en-GB" dirty="0"/>
              <a:t> slides</a:t>
            </a:r>
          </a:p>
          <a:p>
            <a:endParaRPr lang="en-GB" dirty="0"/>
          </a:p>
        </p:txBody>
      </p:sp>
      <p:sp>
        <p:nvSpPr>
          <p:cNvPr id="4" name="Date Placeholder 3">
            <a:extLst>
              <a:ext uri="{FF2B5EF4-FFF2-40B4-BE49-F238E27FC236}">
                <a16:creationId xmlns:a16="http://schemas.microsoft.com/office/drawing/2014/main" id="{5F203603-295C-8769-2987-7FAC59770BEB}"/>
              </a:ext>
            </a:extLst>
          </p:cNvPr>
          <p:cNvSpPr>
            <a:spLocks noGrp="1"/>
          </p:cNvSpPr>
          <p:nvPr>
            <p:ph type="dt" sz="half" idx="10"/>
          </p:nvPr>
        </p:nvSpPr>
        <p:spPr/>
        <p:txBody>
          <a:bodyPr/>
          <a:lstStyle/>
          <a:p>
            <a:pPr>
              <a:defRPr/>
            </a:pPr>
            <a:fld id="{2303D31F-598B-47EE-BA37-93F097A3D676}" type="datetime1">
              <a:rPr lang="en-GB" altLang="en-US" smtClean="0"/>
              <a:pPr>
                <a:defRPr/>
              </a:pPr>
              <a:t>10/03/2023</a:t>
            </a:fld>
            <a:endParaRPr lang="en-GB" altLang="en-US"/>
          </a:p>
        </p:txBody>
      </p:sp>
      <p:sp>
        <p:nvSpPr>
          <p:cNvPr id="5" name="Slide Number Placeholder 4">
            <a:extLst>
              <a:ext uri="{FF2B5EF4-FFF2-40B4-BE49-F238E27FC236}">
                <a16:creationId xmlns:a16="http://schemas.microsoft.com/office/drawing/2014/main" id="{9386F2D4-6347-BAE8-3754-379B918D757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126765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9FF5-FC97-A91B-03FA-B056ECE684D3}"/>
              </a:ext>
            </a:extLst>
          </p:cNvPr>
          <p:cNvSpPr>
            <a:spLocks noGrp="1"/>
          </p:cNvSpPr>
          <p:nvPr>
            <p:ph type="title"/>
          </p:nvPr>
        </p:nvSpPr>
        <p:spPr/>
        <p:txBody>
          <a:bodyPr/>
          <a:lstStyle/>
          <a:p>
            <a:r>
              <a:rPr lang="en-GB" dirty="0"/>
              <a:t>Academic honesty!</a:t>
            </a:r>
          </a:p>
        </p:txBody>
      </p:sp>
      <p:sp>
        <p:nvSpPr>
          <p:cNvPr id="3" name="Content Placeholder 2">
            <a:extLst>
              <a:ext uri="{FF2B5EF4-FFF2-40B4-BE49-F238E27FC236}">
                <a16:creationId xmlns:a16="http://schemas.microsoft.com/office/drawing/2014/main" id="{210AA1AC-2182-FF75-3451-D2B7FA74E972}"/>
              </a:ext>
            </a:extLst>
          </p:cNvPr>
          <p:cNvSpPr>
            <a:spLocks noGrp="1"/>
          </p:cNvSpPr>
          <p:nvPr>
            <p:ph idx="1"/>
          </p:nvPr>
        </p:nvSpPr>
        <p:spPr>
          <a:xfrm>
            <a:off x="457200" y="1417638"/>
            <a:ext cx="8229600" cy="4099595"/>
          </a:xfrm>
        </p:spPr>
        <p:txBody>
          <a:bodyPr/>
          <a:lstStyle/>
          <a:p>
            <a:r>
              <a:rPr lang="en-GB" dirty="0"/>
              <a:t>Academic honesty is required. </a:t>
            </a:r>
          </a:p>
          <a:p>
            <a:r>
              <a:rPr lang="en-GB" dirty="0"/>
              <a:t>you must give credit to authors on whose research and ideas your work is based.</a:t>
            </a:r>
          </a:p>
          <a:p>
            <a:r>
              <a:rPr lang="en-GB" dirty="0"/>
              <a:t>A reference list is required that indicates the books, articles, etc. that you have used, cited or quoted in order to complete this assessment. Your referencing must follow Harvard referencing technique.</a:t>
            </a:r>
          </a:p>
        </p:txBody>
      </p:sp>
      <p:sp>
        <p:nvSpPr>
          <p:cNvPr id="4" name="Date Placeholder 3">
            <a:extLst>
              <a:ext uri="{FF2B5EF4-FFF2-40B4-BE49-F238E27FC236}">
                <a16:creationId xmlns:a16="http://schemas.microsoft.com/office/drawing/2014/main" id="{FB0799AD-8199-5DD9-8968-736398BDCD6B}"/>
              </a:ext>
            </a:extLst>
          </p:cNvPr>
          <p:cNvSpPr>
            <a:spLocks noGrp="1"/>
          </p:cNvSpPr>
          <p:nvPr>
            <p:ph type="dt" sz="half" idx="10"/>
          </p:nvPr>
        </p:nvSpPr>
        <p:spPr/>
        <p:txBody>
          <a:bodyPr/>
          <a:lstStyle/>
          <a:p>
            <a:pPr>
              <a:defRPr/>
            </a:pPr>
            <a:fld id="{2303D31F-598B-47EE-BA37-93F097A3D676}" type="datetime1">
              <a:rPr lang="en-GB" altLang="en-US" smtClean="0"/>
              <a:pPr>
                <a:defRPr/>
              </a:pPr>
              <a:t>10/03/2023</a:t>
            </a:fld>
            <a:endParaRPr lang="en-GB" altLang="en-US"/>
          </a:p>
        </p:txBody>
      </p:sp>
      <p:sp>
        <p:nvSpPr>
          <p:cNvPr id="5" name="Slide Number Placeholder 4">
            <a:extLst>
              <a:ext uri="{FF2B5EF4-FFF2-40B4-BE49-F238E27FC236}">
                <a16:creationId xmlns:a16="http://schemas.microsoft.com/office/drawing/2014/main" id="{7796A049-A897-F2E2-0EE5-2E50BF585BA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837682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0E5-827E-B8B2-26F8-09D325C2152C}"/>
              </a:ext>
            </a:extLst>
          </p:cNvPr>
          <p:cNvSpPr>
            <a:spLocks noGrp="1"/>
          </p:cNvSpPr>
          <p:nvPr>
            <p:ph type="title"/>
          </p:nvPr>
        </p:nvSpPr>
        <p:spPr/>
        <p:txBody>
          <a:bodyPr/>
          <a:lstStyle/>
          <a:p>
            <a:r>
              <a:rPr lang="en-GB" dirty="0"/>
              <a:t>Component 1: Task1 - Essay</a:t>
            </a:r>
          </a:p>
        </p:txBody>
      </p:sp>
      <p:sp>
        <p:nvSpPr>
          <p:cNvPr id="3" name="Content Placeholder 2">
            <a:extLst>
              <a:ext uri="{FF2B5EF4-FFF2-40B4-BE49-F238E27FC236}">
                <a16:creationId xmlns:a16="http://schemas.microsoft.com/office/drawing/2014/main" id="{3B107A6E-20CA-3B2B-F0B4-0FC0320484B6}"/>
              </a:ext>
            </a:extLst>
          </p:cNvPr>
          <p:cNvSpPr>
            <a:spLocks noGrp="1"/>
          </p:cNvSpPr>
          <p:nvPr>
            <p:ph idx="1"/>
          </p:nvPr>
        </p:nvSpPr>
        <p:spPr/>
        <p:txBody>
          <a:bodyPr/>
          <a:lstStyle/>
          <a:p>
            <a:r>
              <a:rPr lang="en-GB" sz="1800" dirty="0"/>
              <a:t>A UK (or any developed country) based company is considering moving its production facilities to another location in a developing country. </a:t>
            </a:r>
          </a:p>
          <a:p>
            <a:r>
              <a:rPr lang="en-GB" sz="1800" dirty="0"/>
              <a:t>However, the company is concerned about the differences in business environmental factors and its impact on the organization and management of its business operations in the developing country. </a:t>
            </a:r>
          </a:p>
          <a:p>
            <a:r>
              <a:rPr lang="en-GB" sz="1800" dirty="0"/>
              <a:t>Therefore, as an analyst who understands how changes in the business environments can impact global businesses, you have been tasked to prepare an inclusive report for the senior management of the company addressing some concerns that you think may affect the smooth running of the business globally. </a:t>
            </a:r>
          </a:p>
          <a:p>
            <a:r>
              <a:rPr lang="en-GB" sz="1800" dirty="0"/>
              <a:t>In addition, you should also propose strategies that needs to be applied if the company wants to succeed in the developing country.</a:t>
            </a:r>
          </a:p>
        </p:txBody>
      </p:sp>
      <p:sp>
        <p:nvSpPr>
          <p:cNvPr id="4" name="Date Placeholder 3">
            <a:extLst>
              <a:ext uri="{FF2B5EF4-FFF2-40B4-BE49-F238E27FC236}">
                <a16:creationId xmlns:a16="http://schemas.microsoft.com/office/drawing/2014/main" id="{1AF5AB81-9F98-5AA2-C8BA-6727EF069FA7}"/>
              </a:ext>
            </a:extLst>
          </p:cNvPr>
          <p:cNvSpPr>
            <a:spLocks noGrp="1"/>
          </p:cNvSpPr>
          <p:nvPr>
            <p:ph type="dt" sz="half" idx="10"/>
          </p:nvPr>
        </p:nvSpPr>
        <p:spPr/>
        <p:txBody>
          <a:bodyPr/>
          <a:lstStyle/>
          <a:p>
            <a:pPr>
              <a:defRPr/>
            </a:pPr>
            <a:fld id="{2303D31F-598B-47EE-BA37-93F097A3D676}" type="datetime1">
              <a:rPr lang="en-GB" altLang="en-US" smtClean="0"/>
              <a:pPr>
                <a:defRPr/>
              </a:pPr>
              <a:t>10/03/2023</a:t>
            </a:fld>
            <a:endParaRPr lang="en-GB" altLang="en-US"/>
          </a:p>
        </p:txBody>
      </p:sp>
      <p:sp>
        <p:nvSpPr>
          <p:cNvPr id="5" name="Slide Number Placeholder 4">
            <a:extLst>
              <a:ext uri="{FF2B5EF4-FFF2-40B4-BE49-F238E27FC236}">
                <a16:creationId xmlns:a16="http://schemas.microsoft.com/office/drawing/2014/main" id="{D5C53BD0-5700-7EC7-00CB-7EB430260436}"/>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771665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AE3CA-EF5A-2F3F-C14A-E075007C8AFE}"/>
              </a:ext>
            </a:extLst>
          </p:cNvPr>
          <p:cNvSpPr>
            <a:spLocks noGrp="1"/>
          </p:cNvSpPr>
          <p:nvPr>
            <p:ph type="title"/>
          </p:nvPr>
        </p:nvSpPr>
        <p:spPr>
          <a:xfrm>
            <a:off x="457200" y="274638"/>
            <a:ext cx="8229600" cy="58018"/>
          </a:xfrm>
        </p:spPr>
        <p:txBody>
          <a:bodyPr/>
          <a:lstStyle/>
          <a:p>
            <a:r>
              <a:rPr lang="en-GB" dirty="0"/>
              <a:t>.</a:t>
            </a:r>
          </a:p>
        </p:txBody>
      </p:sp>
      <p:sp>
        <p:nvSpPr>
          <p:cNvPr id="3" name="Content Placeholder 2">
            <a:extLst>
              <a:ext uri="{FF2B5EF4-FFF2-40B4-BE49-F238E27FC236}">
                <a16:creationId xmlns:a16="http://schemas.microsoft.com/office/drawing/2014/main" id="{8C48A663-D209-61B5-49B9-617A13B007F4}"/>
              </a:ext>
            </a:extLst>
          </p:cNvPr>
          <p:cNvSpPr>
            <a:spLocks noGrp="1"/>
          </p:cNvSpPr>
          <p:nvPr>
            <p:ph idx="1"/>
          </p:nvPr>
        </p:nvSpPr>
        <p:spPr>
          <a:xfrm>
            <a:off x="457200" y="274638"/>
            <a:ext cx="8229600" cy="5242595"/>
          </a:xfrm>
        </p:spPr>
        <p:txBody>
          <a:bodyPr/>
          <a:lstStyle/>
          <a:p>
            <a:r>
              <a:rPr lang="en-GB" sz="1800" dirty="0"/>
              <a:t>You can approach the report by discussing the following: - </a:t>
            </a:r>
          </a:p>
          <a:p>
            <a:r>
              <a:rPr lang="en-GB" sz="1800" dirty="0"/>
              <a:t>An inclusive introduction to the context of international business and business environmental analysis and organizational strategy. – </a:t>
            </a:r>
          </a:p>
          <a:p>
            <a:r>
              <a:rPr lang="en-GB" sz="1800" dirty="0"/>
              <a:t>Brief introduction to the selected developing country (A developing country of your choice). - Application of theories of business environment on the selected context/Country (PESTLE, Porters Diamond, Value Network, Porters Five forces, Hofstede, etc). – </a:t>
            </a:r>
          </a:p>
          <a:p>
            <a:r>
              <a:rPr lang="en-GB" sz="1800" dirty="0"/>
              <a:t>Critical evaluation of opportunities and challenges that are present and how to manage aspects of corporate governance, business strategy and cultural sensitivity when doing business in the selected country supported by relevant examples. – </a:t>
            </a:r>
          </a:p>
          <a:p>
            <a:r>
              <a:rPr lang="en-GB" sz="1800" dirty="0"/>
              <a:t>Discuss and </a:t>
            </a:r>
            <a:r>
              <a:rPr lang="en-GB" sz="1800" dirty="0" err="1"/>
              <a:t>analyze</a:t>
            </a:r>
            <a:r>
              <a:rPr lang="en-GB" sz="1800" dirty="0"/>
              <a:t> the different barriers experienced by foreign businesses in the selected country supported by different examples. – </a:t>
            </a:r>
          </a:p>
          <a:p>
            <a:r>
              <a:rPr lang="en-GB" sz="1800" dirty="0"/>
              <a:t>Provide appropriate strategies and other relevant recommendations to enable the company to succeed in the selected developing country. –</a:t>
            </a:r>
          </a:p>
          <a:p>
            <a:r>
              <a:rPr lang="en-GB" sz="1800" dirty="0"/>
              <a:t> Conclude your report.</a:t>
            </a:r>
          </a:p>
        </p:txBody>
      </p:sp>
      <p:sp>
        <p:nvSpPr>
          <p:cNvPr id="4" name="Date Placeholder 3">
            <a:extLst>
              <a:ext uri="{FF2B5EF4-FFF2-40B4-BE49-F238E27FC236}">
                <a16:creationId xmlns:a16="http://schemas.microsoft.com/office/drawing/2014/main" id="{732FC778-A9DA-6AC2-6B97-1F5698E85B66}"/>
              </a:ext>
            </a:extLst>
          </p:cNvPr>
          <p:cNvSpPr>
            <a:spLocks noGrp="1"/>
          </p:cNvSpPr>
          <p:nvPr>
            <p:ph type="dt" sz="half" idx="10"/>
          </p:nvPr>
        </p:nvSpPr>
        <p:spPr/>
        <p:txBody>
          <a:bodyPr/>
          <a:lstStyle/>
          <a:p>
            <a:pPr>
              <a:defRPr/>
            </a:pPr>
            <a:fld id="{2303D31F-598B-47EE-BA37-93F097A3D676}" type="datetime1">
              <a:rPr lang="en-GB" altLang="en-US" smtClean="0"/>
              <a:pPr>
                <a:defRPr/>
              </a:pPr>
              <a:t>10/03/2023</a:t>
            </a:fld>
            <a:endParaRPr lang="en-GB" altLang="en-US"/>
          </a:p>
        </p:txBody>
      </p:sp>
      <p:sp>
        <p:nvSpPr>
          <p:cNvPr id="5" name="Slide Number Placeholder 4">
            <a:extLst>
              <a:ext uri="{FF2B5EF4-FFF2-40B4-BE49-F238E27FC236}">
                <a16:creationId xmlns:a16="http://schemas.microsoft.com/office/drawing/2014/main" id="{052E0539-7AEF-42BF-D26E-3B0FE88EEE5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663634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7A631-9ED5-97A3-9E07-3FE50EF8C43A}"/>
              </a:ext>
            </a:extLst>
          </p:cNvPr>
          <p:cNvSpPr>
            <a:spLocks noGrp="1"/>
          </p:cNvSpPr>
          <p:nvPr>
            <p:ph type="title"/>
          </p:nvPr>
        </p:nvSpPr>
        <p:spPr>
          <a:xfrm>
            <a:off x="457200" y="274638"/>
            <a:ext cx="8229600" cy="274042"/>
          </a:xfrm>
        </p:spPr>
        <p:txBody>
          <a:bodyPr/>
          <a:lstStyle/>
          <a:p>
            <a:r>
              <a:rPr lang="en-GB" dirty="0"/>
              <a:t>Task 2</a:t>
            </a:r>
          </a:p>
        </p:txBody>
      </p:sp>
      <p:sp>
        <p:nvSpPr>
          <p:cNvPr id="3" name="Content Placeholder 2">
            <a:extLst>
              <a:ext uri="{FF2B5EF4-FFF2-40B4-BE49-F238E27FC236}">
                <a16:creationId xmlns:a16="http://schemas.microsoft.com/office/drawing/2014/main" id="{59798860-1BAD-03E6-5139-C81AD5480816}"/>
              </a:ext>
            </a:extLst>
          </p:cNvPr>
          <p:cNvSpPr>
            <a:spLocks noGrp="1"/>
          </p:cNvSpPr>
          <p:nvPr>
            <p:ph idx="1"/>
          </p:nvPr>
        </p:nvSpPr>
        <p:spPr>
          <a:xfrm>
            <a:off x="457200" y="620688"/>
            <a:ext cx="8229600" cy="4896545"/>
          </a:xfrm>
        </p:spPr>
        <p:txBody>
          <a:bodyPr/>
          <a:lstStyle/>
          <a:p>
            <a:r>
              <a:rPr lang="en-GB" sz="2000" dirty="0"/>
              <a:t>Assuming that you were required to produce a presentation (</a:t>
            </a:r>
            <a:r>
              <a:rPr lang="en-GB" sz="2000" b="1" dirty="0">
                <a:solidFill>
                  <a:srgbClr val="FF0000"/>
                </a:solidFill>
              </a:rPr>
              <a:t>there will be no presentation but you just need to prepare the slides and submit), </a:t>
            </a:r>
            <a:r>
              <a:rPr lang="en-GB" sz="2000" dirty="0"/>
              <a:t>where you are trying to pursue the senior management team of the organization for approval of your investments, you should produce about </a:t>
            </a:r>
            <a:r>
              <a:rPr lang="en-GB" sz="2000" dirty="0">
                <a:solidFill>
                  <a:srgbClr val="FF0000"/>
                </a:solidFill>
              </a:rPr>
              <a:t>12 ppt slides </a:t>
            </a:r>
            <a:r>
              <a:rPr lang="en-GB" sz="2000" dirty="0"/>
              <a:t>that you can use for this presentation</a:t>
            </a:r>
          </a:p>
          <a:p>
            <a:r>
              <a:rPr lang="en-GB" sz="1800" dirty="0"/>
              <a:t>You are expected to show via the slides the key opportunities and challenges that are present in the developing country that you plan to set up the factory at. </a:t>
            </a:r>
          </a:p>
          <a:p>
            <a:r>
              <a:rPr lang="en-GB" sz="1800" dirty="0"/>
              <a:t>Explain the key issues that you have uncovered about doing business in this country and how you are going to exploit the opportunities and manage its challenges. </a:t>
            </a:r>
          </a:p>
          <a:p>
            <a:r>
              <a:rPr lang="en-GB" sz="1800" dirty="0"/>
              <a:t>All relevant arguments presented here must come from your written report and you must demonstrate strong evidence of knowledge on the key opportunities and challenges that you have mentioned in the report in the slides. You can use appropriate aids/tools to make your slides more appealing. </a:t>
            </a:r>
          </a:p>
        </p:txBody>
      </p:sp>
      <p:sp>
        <p:nvSpPr>
          <p:cNvPr id="4" name="Date Placeholder 3">
            <a:extLst>
              <a:ext uri="{FF2B5EF4-FFF2-40B4-BE49-F238E27FC236}">
                <a16:creationId xmlns:a16="http://schemas.microsoft.com/office/drawing/2014/main" id="{D556D4DD-972F-9ECF-5954-A5476DADB5A3}"/>
              </a:ext>
            </a:extLst>
          </p:cNvPr>
          <p:cNvSpPr>
            <a:spLocks noGrp="1"/>
          </p:cNvSpPr>
          <p:nvPr>
            <p:ph type="dt" sz="half" idx="10"/>
          </p:nvPr>
        </p:nvSpPr>
        <p:spPr/>
        <p:txBody>
          <a:bodyPr/>
          <a:lstStyle/>
          <a:p>
            <a:pPr>
              <a:defRPr/>
            </a:pPr>
            <a:fld id="{2303D31F-598B-47EE-BA37-93F097A3D676}" type="datetime1">
              <a:rPr lang="en-GB" altLang="en-US" smtClean="0"/>
              <a:pPr>
                <a:defRPr/>
              </a:pPr>
              <a:t>10/03/2023</a:t>
            </a:fld>
            <a:endParaRPr lang="en-GB" altLang="en-US"/>
          </a:p>
        </p:txBody>
      </p:sp>
      <p:sp>
        <p:nvSpPr>
          <p:cNvPr id="5" name="Slide Number Placeholder 4">
            <a:extLst>
              <a:ext uri="{FF2B5EF4-FFF2-40B4-BE49-F238E27FC236}">
                <a16:creationId xmlns:a16="http://schemas.microsoft.com/office/drawing/2014/main" id="{91F75544-DF7C-D391-48E9-301BA5396AFF}"/>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903449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30CE-8BDB-35AE-5EC5-DEA6A2F83FC2}"/>
              </a:ext>
            </a:extLst>
          </p:cNvPr>
          <p:cNvSpPr>
            <a:spLocks noGrp="1"/>
          </p:cNvSpPr>
          <p:nvPr>
            <p:ph type="title"/>
          </p:nvPr>
        </p:nvSpPr>
        <p:spPr/>
        <p:txBody>
          <a:bodyPr/>
          <a:lstStyle/>
          <a:p>
            <a:r>
              <a:rPr lang="en-GB" dirty="0"/>
              <a:t>‘</a:t>
            </a:r>
            <a:br>
              <a:rPr lang="en-GB" dirty="0"/>
            </a:br>
            <a:endParaRPr lang="en-GB" dirty="0"/>
          </a:p>
        </p:txBody>
      </p:sp>
      <p:sp>
        <p:nvSpPr>
          <p:cNvPr id="3" name="Content Placeholder 2">
            <a:extLst>
              <a:ext uri="{FF2B5EF4-FFF2-40B4-BE49-F238E27FC236}">
                <a16:creationId xmlns:a16="http://schemas.microsoft.com/office/drawing/2014/main" id="{7F6EE5C5-4DBE-52D2-F40E-0BC8AEC923D2}"/>
              </a:ext>
            </a:extLst>
          </p:cNvPr>
          <p:cNvSpPr>
            <a:spLocks noGrp="1"/>
          </p:cNvSpPr>
          <p:nvPr>
            <p:ph idx="1"/>
          </p:nvPr>
        </p:nvSpPr>
        <p:spPr>
          <a:xfrm>
            <a:off x="457200" y="1052736"/>
            <a:ext cx="8229600" cy="4464497"/>
          </a:xfrm>
        </p:spPr>
        <p:txBody>
          <a:bodyPr/>
          <a:lstStyle/>
          <a:p>
            <a:r>
              <a:rPr lang="en-GB" sz="2000" dirty="0"/>
              <a:t>Add the ppt slides as an appendix to the report for task 1. – </a:t>
            </a:r>
          </a:p>
          <a:p>
            <a:r>
              <a:rPr lang="en-GB" sz="2000" dirty="0"/>
              <a:t>Discuss the key findings and conclusions of the work in ppt slides, and challenges and limitations that would hinder the recommendations suggested for the successful execution of the business. – </a:t>
            </a:r>
          </a:p>
          <a:p>
            <a:r>
              <a:rPr lang="en-GB" sz="2000" dirty="0"/>
              <a:t>Content Is Important, but Keep It Concise - Your slides should highlight the key points, should be short and to the point (include only keywords and phrases for visual reinforcement) – </a:t>
            </a:r>
          </a:p>
          <a:p>
            <a:r>
              <a:rPr lang="en-GB" sz="2000" dirty="0"/>
              <a:t>If you are using graphics and charts, make sure they are not difficult to read, limit animation (too much animation can be distracting), and a box indicating the key reference/s (if any)</a:t>
            </a:r>
          </a:p>
        </p:txBody>
      </p:sp>
      <p:sp>
        <p:nvSpPr>
          <p:cNvPr id="4" name="Date Placeholder 3">
            <a:extLst>
              <a:ext uri="{FF2B5EF4-FFF2-40B4-BE49-F238E27FC236}">
                <a16:creationId xmlns:a16="http://schemas.microsoft.com/office/drawing/2014/main" id="{37C9E5DB-C904-0C97-EADF-200BA33C18BD}"/>
              </a:ext>
            </a:extLst>
          </p:cNvPr>
          <p:cNvSpPr>
            <a:spLocks noGrp="1"/>
          </p:cNvSpPr>
          <p:nvPr>
            <p:ph type="dt" sz="half" idx="10"/>
          </p:nvPr>
        </p:nvSpPr>
        <p:spPr/>
        <p:txBody>
          <a:bodyPr/>
          <a:lstStyle/>
          <a:p>
            <a:pPr>
              <a:defRPr/>
            </a:pPr>
            <a:fld id="{2303D31F-598B-47EE-BA37-93F097A3D676}" type="datetime1">
              <a:rPr lang="en-GB" altLang="en-US" smtClean="0"/>
              <a:pPr>
                <a:defRPr/>
              </a:pPr>
              <a:t>10/03/2023</a:t>
            </a:fld>
            <a:endParaRPr lang="en-GB" altLang="en-US"/>
          </a:p>
        </p:txBody>
      </p:sp>
      <p:sp>
        <p:nvSpPr>
          <p:cNvPr id="5" name="Slide Number Placeholder 4">
            <a:extLst>
              <a:ext uri="{FF2B5EF4-FFF2-40B4-BE49-F238E27FC236}">
                <a16:creationId xmlns:a16="http://schemas.microsoft.com/office/drawing/2014/main" id="{672539C1-3C64-B7DF-E8A9-0D9EADEF10A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6198798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748</Words>
  <Application>Microsoft Office PowerPoint</Application>
  <PresentationFormat>On-screen Show (4:3)</PresentationFormat>
  <Paragraphs>65</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-apple-system</vt:lpstr>
      <vt:lpstr>Myriad Pro</vt:lpstr>
      <vt:lpstr>Arial</vt:lpstr>
      <vt:lpstr>Times New Roman</vt:lpstr>
      <vt:lpstr>Verdana</vt:lpstr>
      <vt:lpstr>20140311PresentationUWTSDTemplate</vt:lpstr>
      <vt:lpstr>Week 4</vt:lpstr>
      <vt:lpstr>Today’s Session</vt:lpstr>
      <vt:lpstr>Assessment</vt:lpstr>
      <vt:lpstr>Component 1: Essay</vt:lpstr>
      <vt:lpstr>Academic honesty!</vt:lpstr>
      <vt:lpstr>Component 1: Task1 - Essay</vt:lpstr>
      <vt:lpstr>.</vt:lpstr>
      <vt:lpstr>Task 2</vt:lpstr>
      <vt:lpstr>‘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Mohamed Asim</cp:lastModifiedBy>
  <cp:revision>88</cp:revision>
  <cp:lastPrinted>2018-07-09T15:27:01Z</cp:lastPrinted>
  <dcterms:created xsi:type="dcterms:W3CDTF">2002-10-07T19:43:58Z</dcterms:created>
  <dcterms:modified xsi:type="dcterms:W3CDTF">2023-03-10T10:07:57Z</dcterms:modified>
</cp:coreProperties>
</file>