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0" r:id="rId6"/>
    <p:sldId id="265" r:id="rId7"/>
    <p:sldId id="275" r:id="rId8"/>
    <p:sldId id="263" r:id="rId9"/>
    <p:sldId id="274" r:id="rId10"/>
    <p:sldId id="273" r:id="rId11"/>
    <p:sldId id="264" r:id="rId12"/>
    <p:sldId id="266" r:id="rId13"/>
    <p:sldId id="270" r:id="rId14"/>
    <p:sldId id="271" r:id="rId15"/>
    <p:sldId id="272" r:id="rId16"/>
    <p:sldId id="267" r:id="rId17"/>
    <p:sldId id="268" r:id="rId18"/>
    <p:sldId id="26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5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16BEC9-6006-430D-86F0-6FE21B26C151}" type="datetimeFigureOut">
              <a:rPr lang="en-GB" smtClean="0"/>
              <a:pPr/>
              <a:t>15/10/2010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2B340-7C6C-47F2-8E9F-686DD03210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16BEC9-6006-430D-86F0-6FE21B26C151}" type="datetimeFigureOut">
              <a:rPr lang="en-GB" smtClean="0"/>
              <a:pPr/>
              <a:t>15/10/2010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82B340-7C6C-47F2-8E9F-686DD032106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6" name="TextBox 5"/>
          <p:cNvSpPr txBox="1"/>
          <p:nvPr/>
        </p:nvSpPr>
        <p:spPr>
          <a:xfrm>
            <a:off x="539552" y="1988840"/>
            <a:ext cx="7704856" cy="3139321"/>
          </a:xfrm>
          <a:prstGeom prst="rect">
            <a:avLst/>
          </a:prstGeom>
          <a:noFill/>
        </p:spPr>
        <p:txBody>
          <a:bodyPr wrap="square" rtlCol="0">
            <a:spAutoFit/>
          </a:bodyPr>
          <a:lstStyle/>
          <a:p>
            <a:r>
              <a:rPr lang="en-GB" dirty="0" smtClean="0"/>
              <a:t>Four approaches to economics (from within anthropology):</a:t>
            </a:r>
          </a:p>
          <a:p>
            <a:endParaRPr lang="en-GB" dirty="0" smtClean="0"/>
          </a:p>
          <a:p>
            <a:pPr marL="342900" indent="-342900">
              <a:buAutoNum type="arabicPeriod"/>
            </a:pPr>
            <a:r>
              <a:rPr lang="en-GB" dirty="0" smtClean="0"/>
              <a:t>Formalism</a:t>
            </a:r>
          </a:p>
          <a:p>
            <a:pPr marL="342900" indent="-342900">
              <a:buAutoNum type="arabicPeriod"/>
            </a:pPr>
            <a:r>
              <a:rPr lang="en-GB" dirty="0" smtClean="0"/>
              <a:t>Political economy approach</a:t>
            </a:r>
          </a:p>
          <a:p>
            <a:pPr marL="342900" indent="-342900">
              <a:buAutoNum type="arabicPeriod"/>
            </a:pPr>
            <a:r>
              <a:rPr lang="en-GB" dirty="0" err="1" smtClean="0"/>
              <a:t>Substantivism</a:t>
            </a:r>
            <a:endParaRPr lang="en-GB" dirty="0" smtClean="0"/>
          </a:p>
          <a:p>
            <a:pPr marL="342900" indent="-342900">
              <a:buAutoNum type="arabicPeriod"/>
            </a:pPr>
            <a:r>
              <a:rPr lang="en-GB" dirty="0" err="1" smtClean="0"/>
              <a:t>Culturalism</a:t>
            </a:r>
            <a:endParaRPr lang="en-GB" dirty="0" smtClean="0"/>
          </a:p>
          <a:p>
            <a:pPr marL="342900" indent="-342900">
              <a:buAutoNum type="arabicPeriod"/>
            </a:pPr>
            <a:endParaRPr lang="en-GB" dirty="0" smtClean="0"/>
          </a:p>
          <a:p>
            <a:pPr marL="342900" indent="-342900"/>
            <a:r>
              <a:rPr lang="en-GB" dirty="0" smtClean="0"/>
              <a:t>Formalism  remained dominant until comparatively recently (despite influence of the other theories).</a:t>
            </a:r>
          </a:p>
          <a:p>
            <a:pPr marL="342900" indent="-342900"/>
            <a:endParaRPr lang="en-GB" dirty="0" smtClean="0"/>
          </a:p>
          <a:p>
            <a:pPr marL="342900" indent="-342900"/>
            <a:r>
              <a:rPr lang="en-GB" dirty="0" smtClean="0"/>
              <a:t>Based on classical/neoclassical economics – supply and demand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827584" y="1844824"/>
            <a:ext cx="7776864" cy="3970318"/>
          </a:xfrm>
          <a:prstGeom prst="rect">
            <a:avLst/>
          </a:prstGeom>
          <a:noFill/>
        </p:spPr>
        <p:txBody>
          <a:bodyPr wrap="square" rtlCol="0">
            <a:spAutoFit/>
          </a:bodyPr>
          <a:lstStyle/>
          <a:p>
            <a:r>
              <a:rPr lang="en-GB" dirty="0" smtClean="0"/>
              <a:t>Formalism:</a:t>
            </a:r>
          </a:p>
          <a:p>
            <a:endParaRPr lang="en-GB" dirty="0" smtClean="0"/>
          </a:p>
          <a:p>
            <a:r>
              <a:rPr lang="en-GB" dirty="0" smtClean="0"/>
              <a:t>Adam Smith’s (1776) </a:t>
            </a:r>
            <a:r>
              <a:rPr lang="en-GB" i="1" dirty="0" smtClean="0"/>
              <a:t>Wealth of Nations </a:t>
            </a:r>
            <a:r>
              <a:rPr lang="en-GB" dirty="0" smtClean="0"/>
              <a:t>presented 2 frameworks:</a:t>
            </a:r>
          </a:p>
          <a:p>
            <a:endParaRPr lang="en-GB" dirty="0" smtClean="0"/>
          </a:p>
          <a:p>
            <a:pPr marL="342900" indent="-342900">
              <a:buAutoNum type="arabicPeriod"/>
            </a:pPr>
            <a:r>
              <a:rPr lang="en-GB" dirty="0" smtClean="0"/>
              <a:t>Modes of production</a:t>
            </a:r>
          </a:p>
          <a:p>
            <a:pPr marL="342900" indent="-342900">
              <a:buAutoNum type="arabicPeriod"/>
            </a:pPr>
            <a:r>
              <a:rPr lang="en-GB" dirty="0" smtClean="0"/>
              <a:t>Human motivations</a:t>
            </a:r>
          </a:p>
          <a:p>
            <a:pPr marL="342900" indent="-342900">
              <a:buAutoNum type="arabicPeriod"/>
            </a:pPr>
            <a:endParaRPr lang="en-GB" dirty="0" smtClean="0"/>
          </a:p>
          <a:p>
            <a:pPr marL="342900" indent="-342900">
              <a:buFont typeface="Arial" pitchFamily="34" charset="0"/>
              <a:buChar char="•"/>
            </a:pPr>
            <a:r>
              <a:rPr lang="en-GB" dirty="0" smtClean="0"/>
              <a:t>Modes of production:</a:t>
            </a:r>
          </a:p>
          <a:p>
            <a:pPr marL="342900" indent="-342900"/>
            <a:r>
              <a:rPr lang="en-GB" dirty="0" smtClean="0"/>
              <a:t>	</a:t>
            </a:r>
            <a:r>
              <a:rPr lang="en-GB" dirty="0" smtClean="0"/>
              <a:t>4 stages of development linked with production (and with social evolution):</a:t>
            </a:r>
          </a:p>
          <a:p>
            <a:pPr marL="342900" indent="-342900"/>
            <a:endParaRPr lang="en-GB" dirty="0" smtClean="0"/>
          </a:p>
          <a:p>
            <a:pPr marL="342900" indent="-342900"/>
            <a:r>
              <a:rPr lang="en-GB" dirty="0" smtClean="0"/>
              <a:t>	</a:t>
            </a:r>
            <a:r>
              <a:rPr lang="en-GB" dirty="0" smtClean="0"/>
              <a:t>hunter-gatherers, tribalism, peasants, </a:t>
            </a:r>
            <a:r>
              <a:rPr lang="en-GB" dirty="0" smtClean="0"/>
              <a:t>society</a:t>
            </a:r>
          </a:p>
          <a:p>
            <a:pPr marL="342900" indent="-342900"/>
            <a:endParaRPr lang="en-GB" dirty="0" smtClean="0"/>
          </a:p>
          <a:p>
            <a:pPr marL="342900" indent="-342900"/>
            <a:r>
              <a:rPr lang="en-GB" dirty="0" smtClean="0"/>
              <a:t>This idea of dividing societies up according to their modes of production taken </a:t>
            </a:r>
            <a:r>
              <a:rPr lang="en-GB" dirty="0" smtClean="0"/>
              <a:t>from Montesquieu</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daily.swarthmore.edu/static/uploads/by_date/2009/02/19/evolution.jpg"/>
          <p:cNvPicPr>
            <a:picLocks noChangeAspect="1" noChangeArrowheads="1"/>
          </p:cNvPicPr>
          <p:nvPr/>
        </p:nvPicPr>
        <p:blipFill>
          <a:blip r:embed="rId2" cstate="print"/>
          <a:srcRect/>
          <a:stretch>
            <a:fillRect/>
          </a:stretch>
        </p:blipFill>
        <p:spPr bwMode="auto">
          <a:xfrm>
            <a:off x="1475656" y="3212976"/>
            <a:ext cx="6096000" cy="4572000"/>
          </a:xfrm>
          <a:prstGeom prst="rect">
            <a:avLst/>
          </a:prstGeom>
          <a:noFill/>
        </p:spPr>
      </p:pic>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827584" y="1844824"/>
            <a:ext cx="7488832" cy="2585323"/>
          </a:xfrm>
          <a:prstGeom prst="rect">
            <a:avLst/>
          </a:prstGeom>
          <a:noFill/>
        </p:spPr>
        <p:txBody>
          <a:bodyPr wrap="square" rtlCol="0">
            <a:spAutoFit/>
          </a:bodyPr>
          <a:lstStyle/>
          <a:p>
            <a:r>
              <a:rPr lang="en-GB" dirty="0" smtClean="0"/>
              <a:t>Formalism is underpinned by classical/neoclassical economics </a:t>
            </a:r>
            <a:r>
              <a:rPr lang="en-GB" dirty="0" smtClean="0"/>
              <a:t>– </a:t>
            </a:r>
            <a:r>
              <a:rPr lang="en-GB" dirty="0" smtClean="0"/>
              <a:t>different </a:t>
            </a:r>
            <a:r>
              <a:rPr lang="en-GB" dirty="0" smtClean="0"/>
              <a:t>modes of creating wealth – different technologies – evolved from one to the </a:t>
            </a:r>
            <a:r>
              <a:rPr lang="en-GB" dirty="0" smtClean="0"/>
              <a:t>other</a:t>
            </a:r>
            <a:endParaRPr lang="en-US" dirty="0" smtClean="0"/>
          </a:p>
          <a:p>
            <a:r>
              <a:rPr lang="en-GB" dirty="0" smtClean="0"/>
              <a:t> </a:t>
            </a:r>
            <a:endParaRPr lang="en-US" dirty="0" smtClean="0"/>
          </a:p>
          <a:p>
            <a:r>
              <a:rPr lang="en-GB" dirty="0" smtClean="0"/>
              <a:t>Hunter-gatherer, pastoralist, settled agriculturalist, commercial </a:t>
            </a:r>
            <a:r>
              <a:rPr lang="en-GB" dirty="0" smtClean="0"/>
              <a:t>society (as per Morgan’s stages of human social evolution: savagery – barbarism - civilisation).</a:t>
            </a:r>
          </a:p>
          <a:p>
            <a:endParaRPr lang="en-US" dirty="0" smtClean="0"/>
          </a:p>
          <a:p>
            <a:r>
              <a:rPr lang="en-GB" dirty="0" smtClean="0"/>
              <a:t>So economic systems are related to population </a:t>
            </a:r>
            <a:r>
              <a:rPr lang="en-GB" dirty="0" smtClean="0"/>
              <a:t>densities, </a:t>
            </a:r>
            <a:r>
              <a:rPr lang="en-GB" dirty="0" smtClean="0"/>
              <a:t>technologies </a:t>
            </a:r>
            <a:r>
              <a:rPr lang="en-GB" dirty="0" smtClean="0"/>
              <a:t>etc. </a:t>
            </a:r>
            <a:endParaRPr lang="en-US" dirty="0" smtClean="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9" name="TextBox 8"/>
          <p:cNvSpPr txBox="1"/>
          <p:nvPr/>
        </p:nvSpPr>
        <p:spPr>
          <a:xfrm>
            <a:off x="539552" y="1556792"/>
            <a:ext cx="8208912" cy="5355312"/>
          </a:xfrm>
          <a:prstGeom prst="rect">
            <a:avLst/>
          </a:prstGeom>
          <a:noFill/>
        </p:spPr>
        <p:txBody>
          <a:bodyPr wrap="square" rtlCol="0">
            <a:spAutoFit/>
          </a:bodyPr>
          <a:lstStyle/>
          <a:p>
            <a:r>
              <a:rPr lang="en-GB" dirty="0" smtClean="0"/>
              <a:t>Smith’s two ideas </a:t>
            </a:r>
            <a:r>
              <a:rPr lang="en-GB" dirty="0" smtClean="0"/>
              <a:t>about human motivations </a:t>
            </a:r>
          </a:p>
          <a:p>
            <a:pPr marL="342900" indent="-342900">
              <a:buAutoNum type="arabicPeriod"/>
            </a:pPr>
            <a:r>
              <a:rPr lang="en-GB" dirty="0" smtClean="0"/>
              <a:t>Cooperative </a:t>
            </a:r>
            <a:r>
              <a:rPr lang="en-GB" dirty="0" smtClean="0"/>
              <a:t>collaboration, 2. Competitive </a:t>
            </a:r>
            <a:r>
              <a:rPr lang="en-GB" dirty="0" smtClean="0"/>
              <a:t>individualism</a:t>
            </a:r>
          </a:p>
          <a:p>
            <a:pPr marL="342900" indent="-342900"/>
            <a:endParaRPr lang="en-GB" dirty="0" smtClean="0"/>
          </a:p>
          <a:p>
            <a:pPr marL="342900" indent="-342900">
              <a:buFont typeface="Arial" pitchFamily="34" charset="0"/>
              <a:buChar char="•"/>
            </a:pPr>
            <a:r>
              <a:rPr lang="en-GB" dirty="0" smtClean="0"/>
              <a:t> Competitive individualism: </a:t>
            </a:r>
            <a:r>
              <a:rPr lang="en-GB" i="1" dirty="0" smtClean="0"/>
              <a:t>homo </a:t>
            </a:r>
            <a:r>
              <a:rPr lang="en-GB" i="1" dirty="0" err="1" smtClean="0"/>
              <a:t>economicus</a:t>
            </a:r>
            <a:r>
              <a:rPr lang="en-GB" dirty="0" smtClean="0"/>
              <a:t> – humans maximising individuals </a:t>
            </a:r>
            <a:r>
              <a:rPr lang="en-GB" dirty="0" smtClean="0"/>
              <a:t>– </a:t>
            </a:r>
            <a:r>
              <a:rPr lang="en-GB" dirty="0" smtClean="0"/>
              <a:t>sees </a:t>
            </a:r>
            <a:r>
              <a:rPr lang="en-GB" dirty="0" smtClean="0"/>
              <a:t>exchange as </a:t>
            </a:r>
            <a:r>
              <a:rPr lang="en-GB" dirty="0" smtClean="0"/>
              <a:t>basic propensity of human nature.</a:t>
            </a:r>
            <a:endParaRPr lang="en-US" dirty="0" smtClean="0"/>
          </a:p>
          <a:p>
            <a:r>
              <a:rPr lang="en-GB" dirty="0" smtClean="0"/>
              <a:t> </a:t>
            </a:r>
            <a:endParaRPr lang="en-US" dirty="0" smtClean="0"/>
          </a:p>
          <a:p>
            <a:pPr>
              <a:buFont typeface="Arial" pitchFamily="34" charset="0"/>
              <a:buChar char="•"/>
            </a:pPr>
            <a:r>
              <a:rPr lang="en-GB" dirty="0" smtClean="0"/>
              <a:t> So </a:t>
            </a:r>
            <a:r>
              <a:rPr lang="en-GB" dirty="0" smtClean="0"/>
              <a:t>economy driven on basis of competitive nature of humanity – not because of altruism, emotion, kindness etc. Formalist </a:t>
            </a:r>
            <a:r>
              <a:rPr lang="en-GB" dirty="0" smtClean="0"/>
              <a:t>paradigm</a:t>
            </a:r>
          </a:p>
          <a:p>
            <a:endParaRPr lang="en-GB" dirty="0" smtClean="0"/>
          </a:p>
          <a:p>
            <a:pPr>
              <a:buFont typeface="Arial" pitchFamily="34" charset="0"/>
              <a:buChar char="•"/>
            </a:pPr>
            <a:r>
              <a:rPr lang="en-GB" dirty="0" smtClean="0"/>
              <a:t> Not </a:t>
            </a:r>
            <a:r>
              <a:rPr lang="en-GB" dirty="0" smtClean="0"/>
              <a:t>from the benevolence of the butcher, baker etc that we obtain our dinner – it is because </a:t>
            </a:r>
            <a:r>
              <a:rPr lang="en-GB" dirty="0" smtClean="0"/>
              <a:t>it </a:t>
            </a:r>
            <a:r>
              <a:rPr lang="en-GB" dirty="0" smtClean="0"/>
              <a:t>is in their interests to do so </a:t>
            </a:r>
            <a:r>
              <a:rPr lang="en-GB" dirty="0" smtClean="0"/>
              <a:t>…</a:t>
            </a:r>
            <a:endParaRPr lang="en-US" dirty="0" smtClean="0"/>
          </a:p>
          <a:p>
            <a:endParaRPr lang="en-GB" dirty="0" smtClean="0"/>
          </a:p>
          <a:p>
            <a:pPr>
              <a:buFont typeface="Arial" pitchFamily="34" charset="0"/>
              <a:buChar char="•"/>
            </a:pPr>
            <a:r>
              <a:rPr lang="en-GB" dirty="0" smtClean="0"/>
              <a:t> Constraints </a:t>
            </a:r>
            <a:r>
              <a:rPr lang="en-GB" dirty="0" smtClean="0"/>
              <a:t>within which actors make decisions – formalists argue African pastoralists, Australian hunter-gatherers, and European </a:t>
            </a:r>
            <a:r>
              <a:rPr lang="en-GB" dirty="0" smtClean="0"/>
              <a:t>capitalists </a:t>
            </a:r>
            <a:r>
              <a:rPr lang="en-GB" dirty="0" smtClean="0"/>
              <a:t>all make choices in order to seek to make a profit – same </a:t>
            </a:r>
            <a:r>
              <a:rPr lang="en-GB" dirty="0" smtClean="0"/>
              <a:t>drive/model for </a:t>
            </a:r>
            <a:r>
              <a:rPr lang="en-GB" dirty="0" smtClean="0"/>
              <a:t>all humans – underpinning of </a:t>
            </a:r>
            <a:r>
              <a:rPr lang="en-GB" dirty="0" smtClean="0"/>
              <a:t>formalism (and also basis for subsequent critiques)…</a:t>
            </a:r>
            <a:endParaRPr lang="en-US" dirty="0" smtClean="0"/>
          </a:p>
          <a:p>
            <a:endParaRPr lang="en-US" dirty="0" smtClean="0"/>
          </a:p>
          <a:p>
            <a:endParaRPr lang="en-US"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611560" y="1988840"/>
            <a:ext cx="3456384" cy="3416320"/>
          </a:xfrm>
          <a:prstGeom prst="rect">
            <a:avLst/>
          </a:prstGeom>
          <a:noFill/>
        </p:spPr>
        <p:txBody>
          <a:bodyPr wrap="square" rtlCol="0">
            <a:spAutoFit/>
          </a:bodyPr>
          <a:lstStyle/>
          <a:p>
            <a:r>
              <a:rPr lang="en-GB" dirty="0" smtClean="0"/>
              <a:t>2. </a:t>
            </a:r>
            <a:r>
              <a:rPr lang="en-GB" dirty="0" smtClean="0"/>
              <a:t>Political </a:t>
            </a:r>
            <a:r>
              <a:rPr lang="en-GB" dirty="0" smtClean="0"/>
              <a:t>economy approach </a:t>
            </a:r>
            <a:endParaRPr lang="en-GB" dirty="0" smtClean="0"/>
          </a:p>
          <a:p>
            <a:endParaRPr lang="en-GB" dirty="0" smtClean="0"/>
          </a:p>
          <a:p>
            <a:pPr>
              <a:buFont typeface="Arial" pitchFamily="34" charset="0"/>
              <a:buChar char="•"/>
            </a:pPr>
            <a:r>
              <a:rPr lang="en-GB" dirty="0" smtClean="0"/>
              <a:t> 19</a:t>
            </a:r>
            <a:r>
              <a:rPr lang="en-GB" baseline="30000" dirty="0" smtClean="0"/>
              <a:t>th</a:t>
            </a:r>
            <a:r>
              <a:rPr lang="en-GB" dirty="0" smtClean="0"/>
              <a:t> </a:t>
            </a:r>
            <a:r>
              <a:rPr lang="en-GB" dirty="0" smtClean="0"/>
              <a:t>century </a:t>
            </a:r>
            <a:endParaRPr lang="en-GB" dirty="0" smtClean="0"/>
          </a:p>
          <a:p>
            <a:pPr>
              <a:buFont typeface="Arial" pitchFamily="34" charset="0"/>
              <a:buChar char="•"/>
            </a:pPr>
            <a:r>
              <a:rPr lang="en-GB" dirty="0" smtClean="0"/>
              <a:t> Marx</a:t>
            </a:r>
            <a:endParaRPr lang="en-US" dirty="0" smtClean="0"/>
          </a:p>
          <a:p>
            <a:pPr>
              <a:buFont typeface="Arial" pitchFamily="34" charset="0"/>
              <a:buChar char="•"/>
            </a:pPr>
            <a:r>
              <a:rPr lang="en-US" dirty="0" smtClean="0"/>
              <a:t> </a:t>
            </a:r>
            <a:r>
              <a:rPr lang="en-GB" dirty="0" smtClean="0"/>
              <a:t>Economy </a:t>
            </a:r>
            <a:r>
              <a:rPr lang="en-GB" dirty="0" smtClean="0"/>
              <a:t>determines modes of production /</a:t>
            </a:r>
            <a:r>
              <a:rPr lang="en-GB" dirty="0" smtClean="0"/>
              <a:t>relations </a:t>
            </a:r>
            <a:r>
              <a:rPr lang="en-GB" dirty="0" smtClean="0"/>
              <a:t>of </a:t>
            </a:r>
            <a:r>
              <a:rPr lang="en-GB" dirty="0" smtClean="0"/>
              <a:t>production</a:t>
            </a:r>
          </a:p>
          <a:p>
            <a:pPr>
              <a:buFont typeface="Arial" pitchFamily="34" charset="0"/>
              <a:buChar char="•"/>
            </a:pPr>
            <a:r>
              <a:rPr lang="en-GB" dirty="0" smtClean="0"/>
              <a:t> </a:t>
            </a:r>
            <a:r>
              <a:rPr lang="en-GB" dirty="0" smtClean="0"/>
              <a:t>How </a:t>
            </a:r>
            <a:r>
              <a:rPr lang="en-GB" dirty="0" smtClean="0"/>
              <a:t>people have a share and organise the production of wealth </a:t>
            </a:r>
            <a:endParaRPr lang="en-GB" dirty="0" smtClean="0"/>
          </a:p>
          <a:p>
            <a:pPr>
              <a:buFont typeface="Arial" pitchFamily="34" charset="0"/>
              <a:buChar char="•"/>
            </a:pPr>
            <a:r>
              <a:rPr lang="en-GB" dirty="0" smtClean="0"/>
              <a:t> </a:t>
            </a:r>
            <a:r>
              <a:rPr lang="en-GB" dirty="0" smtClean="0"/>
              <a:t>Sees </a:t>
            </a:r>
            <a:r>
              <a:rPr lang="en-GB" dirty="0" smtClean="0"/>
              <a:t>economy as </a:t>
            </a:r>
            <a:r>
              <a:rPr lang="en-GB" dirty="0" smtClean="0"/>
              <a:t> the basis </a:t>
            </a:r>
            <a:r>
              <a:rPr lang="en-GB" dirty="0" smtClean="0"/>
              <a:t>for all other social institutions.</a:t>
            </a:r>
            <a:endParaRPr lang="en-US" dirty="0" smtClean="0"/>
          </a:p>
          <a:p>
            <a:endParaRPr lang="en-US" dirty="0"/>
          </a:p>
        </p:txBody>
      </p:sp>
      <p:pic>
        <p:nvPicPr>
          <p:cNvPr id="9218" name="Picture 2" descr="http://www.york.ac.uk/depts/poli/images/Karl_Marx.jpg"/>
          <p:cNvPicPr>
            <a:picLocks noChangeAspect="1" noChangeArrowheads="1"/>
          </p:cNvPicPr>
          <p:nvPr/>
        </p:nvPicPr>
        <p:blipFill>
          <a:blip r:embed="rId2" cstate="print"/>
          <a:srcRect/>
          <a:stretch>
            <a:fillRect/>
          </a:stretch>
        </p:blipFill>
        <p:spPr bwMode="auto">
          <a:xfrm>
            <a:off x="4572000" y="1495425"/>
            <a:ext cx="4572000" cy="536257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611560" y="2060848"/>
            <a:ext cx="7704856" cy="3970318"/>
          </a:xfrm>
          <a:prstGeom prst="rect">
            <a:avLst/>
          </a:prstGeom>
          <a:noFill/>
        </p:spPr>
        <p:txBody>
          <a:bodyPr wrap="square" rtlCol="0">
            <a:spAutoFit/>
          </a:bodyPr>
          <a:lstStyle/>
          <a:p>
            <a:r>
              <a:rPr lang="en-GB" dirty="0" smtClean="0"/>
              <a:t>3. </a:t>
            </a:r>
            <a:r>
              <a:rPr lang="en-GB" dirty="0" err="1" smtClean="0"/>
              <a:t>Substantivism</a:t>
            </a:r>
            <a:r>
              <a:rPr lang="en-GB" dirty="0" smtClean="0"/>
              <a:t>:</a:t>
            </a:r>
          </a:p>
          <a:p>
            <a:endParaRPr lang="en-GB" dirty="0" smtClean="0"/>
          </a:p>
          <a:p>
            <a:pPr>
              <a:buFont typeface="Arial" pitchFamily="34" charset="0"/>
              <a:buChar char="•"/>
            </a:pPr>
            <a:r>
              <a:rPr lang="en-GB" dirty="0" smtClean="0"/>
              <a:t> 20</a:t>
            </a:r>
            <a:r>
              <a:rPr lang="en-GB" baseline="30000" dirty="0" smtClean="0"/>
              <a:t>th</a:t>
            </a:r>
            <a:r>
              <a:rPr lang="en-GB" dirty="0" smtClean="0"/>
              <a:t> </a:t>
            </a:r>
            <a:r>
              <a:rPr lang="en-GB" dirty="0" smtClean="0"/>
              <a:t>century – </a:t>
            </a:r>
            <a:r>
              <a:rPr lang="en-GB" dirty="0" smtClean="0"/>
              <a:t>emerged as </a:t>
            </a:r>
            <a:r>
              <a:rPr lang="en-GB" dirty="0" smtClean="0"/>
              <a:t>result of fieldwork </a:t>
            </a:r>
            <a:r>
              <a:rPr lang="en-GB" dirty="0" smtClean="0"/>
              <a:t>- Anthropologists </a:t>
            </a:r>
            <a:r>
              <a:rPr lang="en-GB" dirty="0" smtClean="0"/>
              <a:t>realised that </a:t>
            </a:r>
            <a:r>
              <a:rPr lang="en-GB" dirty="0" smtClean="0"/>
              <a:t>the ‘Western’ (formalist) model </a:t>
            </a:r>
            <a:r>
              <a:rPr lang="en-GB" dirty="0" smtClean="0"/>
              <a:t>didn’t work </a:t>
            </a:r>
            <a:r>
              <a:rPr lang="en-GB" dirty="0" smtClean="0"/>
              <a:t>outside of a ‘Western’ context.</a:t>
            </a:r>
            <a:endParaRPr lang="en-US" dirty="0" smtClean="0"/>
          </a:p>
          <a:p>
            <a:pPr>
              <a:buFont typeface="Arial" pitchFamily="34" charset="0"/>
              <a:buChar char="•"/>
            </a:pPr>
            <a:r>
              <a:rPr lang="en-US" dirty="0" smtClean="0"/>
              <a:t> </a:t>
            </a:r>
            <a:r>
              <a:rPr lang="en-GB" dirty="0" smtClean="0"/>
              <a:t>Karl </a:t>
            </a:r>
            <a:r>
              <a:rPr lang="en-GB" dirty="0" err="1" smtClean="0"/>
              <a:t>Polyani</a:t>
            </a:r>
            <a:endParaRPr lang="en-US" dirty="0" smtClean="0"/>
          </a:p>
          <a:p>
            <a:pPr>
              <a:buFont typeface="Arial" pitchFamily="34" charset="0"/>
              <a:buChar char="•"/>
            </a:pPr>
            <a:r>
              <a:rPr lang="en-US" dirty="0" smtClean="0"/>
              <a:t> Concerned with how</a:t>
            </a:r>
            <a:r>
              <a:rPr lang="en-GB" dirty="0" smtClean="0"/>
              <a:t> </a:t>
            </a:r>
            <a:r>
              <a:rPr lang="en-GB" dirty="0" smtClean="0"/>
              <a:t>humans obtained living from their environment – needed ethnographic data to be able to engage </a:t>
            </a:r>
            <a:r>
              <a:rPr lang="en-GB" dirty="0" smtClean="0"/>
              <a:t>with/understand </a:t>
            </a:r>
            <a:r>
              <a:rPr lang="en-GB" dirty="0" smtClean="0"/>
              <a:t>that. </a:t>
            </a:r>
            <a:endParaRPr lang="en-GB" dirty="0" smtClean="0"/>
          </a:p>
          <a:p>
            <a:pPr>
              <a:buFont typeface="Arial" pitchFamily="34" charset="0"/>
              <a:buChar char="•"/>
            </a:pPr>
            <a:r>
              <a:rPr lang="en-GB" dirty="0" smtClean="0"/>
              <a:t> </a:t>
            </a:r>
            <a:r>
              <a:rPr lang="en-GB" dirty="0" smtClean="0"/>
              <a:t>Suggestion that in pre-industrial societies the tools </a:t>
            </a:r>
            <a:r>
              <a:rPr lang="en-GB" dirty="0" smtClean="0"/>
              <a:t>which hold economy </a:t>
            </a:r>
            <a:r>
              <a:rPr lang="en-GB" dirty="0" smtClean="0"/>
              <a:t> (and society) together </a:t>
            </a:r>
            <a:r>
              <a:rPr lang="en-GB" dirty="0" smtClean="0"/>
              <a:t>are reciprocity and redistribution (as per </a:t>
            </a:r>
            <a:r>
              <a:rPr lang="en-GB" dirty="0" err="1" smtClean="0"/>
              <a:t>Sahlins</a:t>
            </a:r>
            <a:r>
              <a:rPr lang="en-GB" dirty="0" smtClean="0"/>
              <a:t>) – processes which link humans to their environment (e.g. </a:t>
            </a:r>
            <a:r>
              <a:rPr lang="en-GB" dirty="0" err="1" smtClean="0"/>
              <a:t>hau</a:t>
            </a:r>
            <a:r>
              <a:rPr lang="en-GB" dirty="0" smtClean="0"/>
              <a:t>)</a:t>
            </a:r>
          </a:p>
          <a:p>
            <a:pPr>
              <a:buFont typeface="Arial" pitchFamily="34" charset="0"/>
              <a:buChar char="•"/>
            </a:pPr>
            <a:r>
              <a:rPr lang="en-GB" dirty="0" smtClean="0"/>
              <a:t> </a:t>
            </a:r>
            <a:r>
              <a:rPr lang="en-GB" dirty="0" smtClean="0"/>
              <a:t>Only </a:t>
            </a:r>
            <a:r>
              <a:rPr lang="en-GB" dirty="0" smtClean="0"/>
              <a:t>in capitalism is the economy </a:t>
            </a:r>
            <a:r>
              <a:rPr lang="en-GB" dirty="0" smtClean="0"/>
              <a:t>disembodied </a:t>
            </a:r>
            <a:r>
              <a:rPr lang="en-GB" dirty="0" smtClean="0"/>
              <a:t>– taken out of context – in non-western societies economic relations are inextricably linked with other social relations</a:t>
            </a:r>
            <a:endParaRPr lang="en-US" dirty="0" smtClean="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6" name="Rectangle 4"/>
          <p:cNvSpPr>
            <a:spLocks noChangeArrowheads="1"/>
          </p:cNvSpPr>
          <p:nvPr/>
        </p:nvSpPr>
        <p:spPr bwMode="auto">
          <a:xfrm>
            <a:off x="683568" y="2029613"/>
            <a:ext cx="7991475" cy="4247317"/>
          </a:xfrm>
          <a:prstGeom prst="rect">
            <a:avLst/>
          </a:prstGeom>
          <a:noFill/>
          <a:ln w="9525">
            <a:noFill/>
            <a:miter lim="800000"/>
            <a:headEnd/>
            <a:tailEnd/>
          </a:ln>
          <a:effectLst/>
        </p:spPr>
        <p:txBody>
          <a:bodyPr anchor="ctr">
            <a:spAutoFit/>
          </a:bodyPr>
          <a:lstStyle/>
          <a:p>
            <a:r>
              <a:rPr lang="en-GB" dirty="0"/>
              <a:t>"I will speak to you about the </a:t>
            </a:r>
            <a:r>
              <a:rPr lang="en-GB" i="1" dirty="0" err="1"/>
              <a:t>hau</a:t>
            </a:r>
            <a:r>
              <a:rPr lang="en-GB" dirty="0"/>
              <a:t>.... The </a:t>
            </a:r>
            <a:r>
              <a:rPr lang="en-GB" i="1" dirty="0" err="1"/>
              <a:t>hau</a:t>
            </a:r>
            <a:r>
              <a:rPr lang="en-GB" dirty="0"/>
              <a:t> is not the wind that blows - not at all. Let us suppose that you possess a certain article (</a:t>
            </a:r>
            <a:r>
              <a:rPr lang="en-GB" i="1" dirty="0" err="1"/>
              <a:t>taonga</a:t>
            </a:r>
            <a:r>
              <a:rPr lang="en-GB" dirty="0"/>
              <a:t>) and that you give me this article. You give it me without setting a price on it. We strike no bargain about it. Now, I give this article to a third person who, after a certain lapse of time, decides to give me something as payment in return (</a:t>
            </a:r>
            <a:r>
              <a:rPr lang="en-GB" i="1" dirty="0" err="1"/>
              <a:t>utu</a:t>
            </a:r>
            <a:r>
              <a:rPr lang="en-GB" dirty="0"/>
              <a:t>). He makes a present to me of something (</a:t>
            </a:r>
            <a:r>
              <a:rPr lang="en-GB" i="1" dirty="0" err="1"/>
              <a:t>taonga</a:t>
            </a:r>
            <a:r>
              <a:rPr lang="en-GB" dirty="0"/>
              <a:t>). Now this </a:t>
            </a:r>
            <a:r>
              <a:rPr lang="en-GB" i="1" dirty="0" err="1"/>
              <a:t>taonga</a:t>
            </a:r>
            <a:r>
              <a:rPr lang="en-GB" dirty="0"/>
              <a:t> that he gives me is the spirit (</a:t>
            </a:r>
            <a:r>
              <a:rPr lang="en-GB" i="1" dirty="0" err="1"/>
              <a:t>hau</a:t>
            </a:r>
            <a:r>
              <a:rPr lang="en-GB" dirty="0"/>
              <a:t>) of the </a:t>
            </a:r>
            <a:r>
              <a:rPr lang="en-GB" i="1" dirty="0" err="1"/>
              <a:t>taonga</a:t>
            </a:r>
            <a:r>
              <a:rPr lang="en-GB" dirty="0"/>
              <a:t> that I had received from you and that I had given to him. The </a:t>
            </a:r>
            <a:r>
              <a:rPr lang="en-GB" i="1" dirty="0" err="1"/>
              <a:t>taonga</a:t>
            </a:r>
            <a:r>
              <a:rPr lang="en-GB" dirty="0"/>
              <a:t> that I received for these </a:t>
            </a:r>
            <a:r>
              <a:rPr lang="en-GB" i="1" dirty="0" err="1"/>
              <a:t>taonga</a:t>
            </a:r>
            <a:r>
              <a:rPr lang="en-GB" dirty="0"/>
              <a:t> which came from you must be returned to you. It would not be fair (</a:t>
            </a:r>
            <a:r>
              <a:rPr lang="en-GB" i="1" dirty="0" err="1"/>
              <a:t>tika</a:t>
            </a:r>
            <a:r>
              <a:rPr lang="en-GB" dirty="0"/>
              <a:t>) on my part to keep these </a:t>
            </a:r>
            <a:r>
              <a:rPr lang="en-GB" i="1" dirty="0" err="1"/>
              <a:t>taonga</a:t>
            </a:r>
            <a:r>
              <a:rPr lang="en-GB" dirty="0"/>
              <a:t> for myself, whether they were desirable or undesirable. I must give them to you because they are a </a:t>
            </a:r>
            <a:r>
              <a:rPr lang="en-GB" i="1" dirty="0" err="1"/>
              <a:t>hau</a:t>
            </a:r>
            <a:r>
              <a:rPr lang="en-GB" dirty="0"/>
              <a:t> of the </a:t>
            </a:r>
            <a:r>
              <a:rPr lang="en-GB" i="1" dirty="0" err="1"/>
              <a:t>taonga</a:t>
            </a:r>
            <a:r>
              <a:rPr lang="en-GB" dirty="0"/>
              <a:t> that you gave me. If I kept this other </a:t>
            </a:r>
            <a:r>
              <a:rPr lang="en-GB" i="1" dirty="0" err="1"/>
              <a:t>taonga</a:t>
            </a:r>
            <a:r>
              <a:rPr lang="en-GB" dirty="0"/>
              <a:t> for myself, serious harm might befall me, even death. This is the nature of the </a:t>
            </a:r>
            <a:r>
              <a:rPr lang="en-GB" i="1" dirty="0" err="1"/>
              <a:t>hau</a:t>
            </a:r>
            <a:r>
              <a:rPr lang="en-GB" dirty="0"/>
              <a:t>, the </a:t>
            </a:r>
            <a:r>
              <a:rPr lang="en-GB" i="1" dirty="0" err="1"/>
              <a:t>hau</a:t>
            </a:r>
            <a:r>
              <a:rPr lang="en-GB" dirty="0"/>
              <a:t> of personal property, the </a:t>
            </a:r>
            <a:r>
              <a:rPr lang="en-GB" i="1" dirty="0" err="1"/>
              <a:t>hau</a:t>
            </a:r>
            <a:r>
              <a:rPr lang="en-GB" dirty="0"/>
              <a:t> of the </a:t>
            </a:r>
            <a:r>
              <a:rPr lang="en-GB" i="1" dirty="0" err="1"/>
              <a:t>taonga</a:t>
            </a:r>
            <a:r>
              <a:rPr lang="en-GB" dirty="0"/>
              <a:t>, the </a:t>
            </a:r>
            <a:r>
              <a:rPr lang="en-GB" i="1" dirty="0" err="1"/>
              <a:t>hau</a:t>
            </a:r>
            <a:r>
              <a:rPr lang="en-GB" dirty="0"/>
              <a:t> of the forest." </a:t>
            </a:r>
          </a:p>
          <a:p>
            <a:endParaRPr lang="en-GB" dirty="0"/>
          </a:p>
          <a:p>
            <a:r>
              <a:rPr lang="en-GB" dirty="0"/>
              <a:t>(</a:t>
            </a:r>
            <a:r>
              <a:rPr lang="en-GB" dirty="0" err="1"/>
              <a:t>Tamati</a:t>
            </a:r>
            <a:r>
              <a:rPr lang="en-GB" dirty="0"/>
              <a:t> </a:t>
            </a:r>
            <a:r>
              <a:rPr lang="en-GB" dirty="0" err="1"/>
              <a:t>Ranaipiri</a:t>
            </a:r>
            <a:r>
              <a:rPr lang="en-GB" dirty="0"/>
              <a:t> - Maori quoted in </a:t>
            </a:r>
            <a:r>
              <a:rPr lang="en-GB" dirty="0" err="1"/>
              <a:t>Mauss</a:t>
            </a:r>
            <a:r>
              <a:rPr lang="en-GB" dirty="0"/>
              <a:t> 1997: 11).</a:t>
            </a:r>
            <a:r>
              <a:rPr lang="en-US"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6" name="TextBox 5"/>
          <p:cNvSpPr txBox="1"/>
          <p:nvPr/>
        </p:nvSpPr>
        <p:spPr>
          <a:xfrm>
            <a:off x="323528" y="1772816"/>
            <a:ext cx="4896544" cy="1477328"/>
          </a:xfrm>
          <a:prstGeom prst="rect">
            <a:avLst/>
          </a:prstGeom>
          <a:noFill/>
        </p:spPr>
        <p:txBody>
          <a:bodyPr wrap="square" rtlCol="0">
            <a:spAutoFit/>
          </a:bodyPr>
          <a:lstStyle/>
          <a:p>
            <a:r>
              <a:rPr lang="en-GB" dirty="0" smtClean="0"/>
              <a:t>4. 21</a:t>
            </a:r>
            <a:r>
              <a:rPr lang="en-GB" baseline="30000" dirty="0" smtClean="0"/>
              <a:t>st</a:t>
            </a:r>
            <a:r>
              <a:rPr lang="en-GB" dirty="0" smtClean="0"/>
              <a:t> century – </a:t>
            </a:r>
            <a:r>
              <a:rPr lang="en-GB" dirty="0" err="1" smtClean="0"/>
              <a:t>culturalism</a:t>
            </a:r>
            <a:r>
              <a:rPr lang="en-GB" dirty="0" smtClean="0"/>
              <a:t> – looking at </a:t>
            </a:r>
            <a:r>
              <a:rPr lang="en-GB" dirty="0" smtClean="0"/>
              <a:t>the culture </a:t>
            </a:r>
            <a:r>
              <a:rPr lang="en-GB" dirty="0" smtClean="0"/>
              <a:t>of the economy – consumption over production and </a:t>
            </a:r>
            <a:r>
              <a:rPr lang="en-GB" dirty="0" smtClean="0"/>
              <a:t>distribution (e.g. Miller)</a:t>
            </a:r>
          </a:p>
          <a:p>
            <a:endParaRPr lang="en-GB" dirty="0" smtClean="0"/>
          </a:p>
          <a:p>
            <a:endParaRPr lang="en-US" dirty="0"/>
          </a:p>
        </p:txBody>
      </p:sp>
      <p:pic>
        <p:nvPicPr>
          <p:cNvPr id="7" name="Picture 6" descr="Shopping.jpg"/>
          <p:cNvPicPr>
            <a:picLocks noChangeAspect="1"/>
          </p:cNvPicPr>
          <p:nvPr/>
        </p:nvPicPr>
        <p:blipFill>
          <a:blip r:embed="rId2" cstate="print"/>
          <a:stretch>
            <a:fillRect/>
          </a:stretch>
        </p:blipFill>
        <p:spPr>
          <a:xfrm>
            <a:off x="5076056" y="1844824"/>
            <a:ext cx="3229599" cy="429420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6" name="TextBox 5"/>
          <p:cNvSpPr txBox="1"/>
          <p:nvPr/>
        </p:nvSpPr>
        <p:spPr>
          <a:xfrm>
            <a:off x="323528" y="1772816"/>
            <a:ext cx="4896544" cy="4247317"/>
          </a:xfrm>
          <a:prstGeom prst="rect">
            <a:avLst/>
          </a:prstGeom>
          <a:noFill/>
        </p:spPr>
        <p:txBody>
          <a:bodyPr wrap="square" rtlCol="0">
            <a:spAutoFit/>
          </a:bodyPr>
          <a:lstStyle/>
          <a:p>
            <a:endParaRPr lang="en-GB" dirty="0" smtClean="0"/>
          </a:p>
          <a:p>
            <a:r>
              <a:rPr lang="en-GB" b="1" dirty="0" smtClean="0"/>
              <a:t>Different stages of modes of production:</a:t>
            </a:r>
            <a:endParaRPr lang="en-US" b="1" dirty="0" smtClean="0"/>
          </a:p>
          <a:p>
            <a:endParaRPr lang="en-GB" dirty="0" smtClean="0"/>
          </a:p>
          <a:p>
            <a:pPr>
              <a:buFont typeface="Arial" pitchFamily="34" charset="0"/>
              <a:buChar char="•"/>
            </a:pPr>
            <a:r>
              <a:rPr lang="en-GB" dirty="0" smtClean="0"/>
              <a:t> </a:t>
            </a:r>
            <a:r>
              <a:rPr lang="en-GB" dirty="0" smtClean="0"/>
              <a:t>90</a:t>
            </a:r>
            <a:r>
              <a:rPr lang="en-GB" dirty="0" smtClean="0"/>
              <a:t>% of the people who have lived on earth have been hunter-gatherers – situation very different </a:t>
            </a:r>
            <a:r>
              <a:rPr lang="en-GB" dirty="0" smtClean="0"/>
              <a:t>now</a:t>
            </a:r>
            <a:endParaRPr lang="en-US" dirty="0" smtClean="0"/>
          </a:p>
          <a:p>
            <a:pPr>
              <a:buFont typeface="Arial" pitchFamily="34" charset="0"/>
              <a:buChar char="•"/>
            </a:pPr>
            <a:r>
              <a:rPr lang="en-US" dirty="0" smtClean="0"/>
              <a:t> </a:t>
            </a:r>
            <a:r>
              <a:rPr lang="en-GB" dirty="0" err="1" smtClean="0"/>
              <a:t>Whitburn</a:t>
            </a:r>
            <a:r>
              <a:rPr lang="en-GB" dirty="0" smtClean="0"/>
              <a:t> </a:t>
            </a:r>
            <a:r>
              <a:rPr lang="en-GB" dirty="0" smtClean="0"/>
              <a:t>– </a:t>
            </a:r>
            <a:r>
              <a:rPr lang="en-GB" dirty="0" smtClean="0"/>
              <a:t>classified hunter-gatherers into 2 categories:</a:t>
            </a:r>
          </a:p>
          <a:p>
            <a:pPr>
              <a:buFont typeface="Arial" pitchFamily="34" charset="0"/>
              <a:buChar char="•"/>
            </a:pPr>
            <a:endParaRPr lang="en-GB" dirty="0" smtClean="0"/>
          </a:p>
          <a:p>
            <a:pPr>
              <a:buFont typeface="Arial" pitchFamily="34" charset="0"/>
              <a:buChar char="•"/>
            </a:pPr>
            <a:r>
              <a:rPr lang="en-GB" dirty="0" smtClean="0"/>
              <a:t>immediate </a:t>
            </a:r>
            <a:r>
              <a:rPr lang="en-GB" dirty="0" smtClean="0"/>
              <a:t>return </a:t>
            </a:r>
            <a:r>
              <a:rPr lang="en-GB" dirty="0" smtClean="0"/>
              <a:t>(examples?) where food was </a:t>
            </a:r>
            <a:r>
              <a:rPr lang="en-GB" dirty="0" smtClean="0"/>
              <a:t>hunted, killed, shared, </a:t>
            </a:r>
            <a:r>
              <a:rPr lang="en-GB" dirty="0" smtClean="0"/>
              <a:t>eaten </a:t>
            </a:r>
            <a:r>
              <a:rPr lang="en-GB" dirty="0" smtClean="0"/>
              <a:t>- </a:t>
            </a:r>
            <a:r>
              <a:rPr lang="en-GB" dirty="0" smtClean="0"/>
              <a:t>egalitarian</a:t>
            </a:r>
            <a:r>
              <a:rPr lang="en-GB" dirty="0" smtClean="0"/>
              <a:t>) versus delayed return </a:t>
            </a:r>
            <a:r>
              <a:rPr lang="en-GB" dirty="0" smtClean="0"/>
              <a:t>(examples?) food stored as </a:t>
            </a:r>
            <a:r>
              <a:rPr lang="en-GB" dirty="0" smtClean="0"/>
              <a:t>a result of ecological conditions) </a:t>
            </a:r>
            <a:endParaRPr lang="en-GB" dirty="0" smtClean="0"/>
          </a:p>
          <a:p>
            <a:pPr>
              <a:buFont typeface="Arial" pitchFamily="34" charset="0"/>
              <a:buChar char="•"/>
            </a:pPr>
            <a:r>
              <a:rPr lang="en-GB" dirty="0" smtClean="0"/>
              <a:t> </a:t>
            </a:r>
            <a:r>
              <a:rPr lang="en-GB" dirty="0" smtClean="0"/>
              <a:t>Implications?</a:t>
            </a:r>
            <a:endParaRPr lang="en-US" dirty="0" smtClean="0"/>
          </a:p>
          <a:p>
            <a:endParaRPr lang="en-US" dirty="0"/>
          </a:p>
        </p:txBody>
      </p:sp>
      <p:pic>
        <p:nvPicPr>
          <p:cNvPr id="7170" name="Picture 2" descr="http://aphs.worldnomads.com/whereintheworld/7184/bushmanlifestyle.jpg"/>
          <p:cNvPicPr>
            <a:picLocks noChangeAspect="1" noChangeArrowheads="1"/>
          </p:cNvPicPr>
          <p:nvPr/>
        </p:nvPicPr>
        <p:blipFill>
          <a:blip r:embed="rId2" cstate="print"/>
          <a:srcRect/>
          <a:stretch>
            <a:fillRect/>
          </a:stretch>
        </p:blipFill>
        <p:spPr bwMode="auto">
          <a:xfrm>
            <a:off x="5652120" y="1844824"/>
            <a:ext cx="3248025" cy="4314825"/>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6" name="TextBox 5"/>
          <p:cNvSpPr txBox="1"/>
          <p:nvPr/>
        </p:nvSpPr>
        <p:spPr>
          <a:xfrm>
            <a:off x="395536" y="1628800"/>
            <a:ext cx="4176464" cy="5078313"/>
          </a:xfrm>
          <a:prstGeom prst="rect">
            <a:avLst/>
          </a:prstGeom>
          <a:noFill/>
        </p:spPr>
        <p:txBody>
          <a:bodyPr wrap="square" rtlCol="0">
            <a:spAutoFit/>
          </a:bodyPr>
          <a:lstStyle/>
          <a:p>
            <a:r>
              <a:rPr lang="en-GB" dirty="0" smtClean="0"/>
              <a:t>Implications of delayed return?</a:t>
            </a:r>
          </a:p>
          <a:p>
            <a:endParaRPr lang="en-GB" dirty="0" smtClean="0"/>
          </a:p>
          <a:p>
            <a:pPr>
              <a:buFont typeface="Arial" pitchFamily="34" charset="0"/>
              <a:buChar char="•"/>
            </a:pPr>
            <a:r>
              <a:rPr lang="en-GB" dirty="0" smtClean="0"/>
              <a:t> Accumulation </a:t>
            </a:r>
            <a:r>
              <a:rPr lang="en-GB" dirty="0" smtClean="0"/>
              <a:t>of wealth – </a:t>
            </a:r>
            <a:r>
              <a:rPr lang="en-GB" dirty="0" smtClean="0"/>
              <a:t>creation of hierarchies</a:t>
            </a:r>
            <a:r>
              <a:rPr lang="en-GB" dirty="0" smtClean="0"/>
              <a:t>.</a:t>
            </a:r>
            <a:endParaRPr lang="en-US" dirty="0" smtClean="0"/>
          </a:p>
          <a:p>
            <a:endParaRPr lang="en-GB" dirty="0" smtClean="0"/>
          </a:p>
          <a:p>
            <a:pPr>
              <a:buFont typeface="Arial" pitchFamily="34" charset="0"/>
              <a:buChar char="•"/>
            </a:pPr>
            <a:r>
              <a:rPr lang="en-GB" dirty="0" smtClean="0"/>
              <a:t>Hunter-gatherers </a:t>
            </a:r>
            <a:r>
              <a:rPr lang="en-GB" dirty="0" smtClean="0"/>
              <a:t>– </a:t>
            </a:r>
            <a:r>
              <a:rPr lang="en-GB" dirty="0" smtClean="0"/>
              <a:t>classified as nomadic</a:t>
            </a:r>
            <a:r>
              <a:rPr lang="en-GB" dirty="0" smtClean="0"/>
              <a:t>, opportunists, gendered division of labour, gathering </a:t>
            </a:r>
            <a:r>
              <a:rPr lang="en-GB" dirty="0" smtClean="0"/>
              <a:t>satisfies </a:t>
            </a:r>
            <a:r>
              <a:rPr lang="en-GB" dirty="0" smtClean="0"/>
              <a:t>70% of nutritional </a:t>
            </a:r>
            <a:r>
              <a:rPr lang="en-GB" dirty="0" smtClean="0"/>
              <a:t>needs.</a:t>
            </a:r>
          </a:p>
          <a:p>
            <a:pPr>
              <a:buFont typeface="Arial" pitchFamily="34" charset="0"/>
              <a:buChar char="•"/>
            </a:pPr>
            <a:endParaRPr lang="en-US" dirty="0" smtClean="0"/>
          </a:p>
          <a:p>
            <a:pPr>
              <a:buFont typeface="Arial" pitchFamily="34" charset="0"/>
              <a:buChar char="•"/>
            </a:pPr>
            <a:r>
              <a:rPr lang="en-GB" dirty="0" smtClean="0"/>
              <a:t>Fluid social structure – fission – this lack of stability makes hierarchy </a:t>
            </a:r>
            <a:r>
              <a:rPr lang="en-GB" dirty="0" smtClean="0"/>
              <a:t>difficult.</a:t>
            </a:r>
            <a:endParaRPr lang="en-US" dirty="0" smtClean="0"/>
          </a:p>
          <a:p>
            <a:pPr>
              <a:buFont typeface="Arial" pitchFamily="34" charset="0"/>
              <a:buChar char="•"/>
            </a:pPr>
            <a:endParaRPr lang="en-GB" dirty="0" smtClean="0"/>
          </a:p>
          <a:p>
            <a:pPr>
              <a:buFont typeface="Arial" pitchFamily="34" charset="0"/>
              <a:buChar char="•"/>
            </a:pPr>
            <a:r>
              <a:rPr lang="en-GB" dirty="0" err="1" smtClean="0"/>
              <a:t>Sahlins</a:t>
            </a:r>
            <a:r>
              <a:rPr lang="en-GB" dirty="0" smtClean="0"/>
              <a:t>’ original affluent society – takes little time to acquire sufficient </a:t>
            </a:r>
            <a:r>
              <a:rPr lang="en-GB" dirty="0" smtClean="0"/>
              <a:t>food – but </a:t>
            </a:r>
            <a:r>
              <a:rPr lang="en-GB" dirty="0" err="1" smtClean="0"/>
              <a:t>Sahlins</a:t>
            </a:r>
            <a:r>
              <a:rPr lang="en-GB" dirty="0" smtClean="0"/>
              <a:t>’ model criticised…</a:t>
            </a:r>
            <a:endParaRPr lang="en-US" dirty="0" smtClean="0"/>
          </a:p>
          <a:p>
            <a:endParaRPr lang="en-US" dirty="0" smtClean="0"/>
          </a:p>
          <a:p>
            <a:endParaRPr lang="en-US" dirty="0"/>
          </a:p>
        </p:txBody>
      </p:sp>
      <p:pic>
        <p:nvPicPr>
          <p:cNvPr id="30722" name="Picture 2" descr="http://sheldonmuseum.org/pics/Potlatch.comp.jpg"/>
          <p:cNvPicPr>
            <a:picLocks noChangeAspect="1" noChangeArrowheads="1"/>
          </p:cNvPicPr>
          <p:nvPr/>
        </p:nvPicPr>
        <p:blipFill>
          <a:blip r:embed="rId2" cstate="print"/>
          <a:srcRect/>
          <a:stretch>
            <a:fillRect/>
          </a:stretch>
        </p:blipFill>
        <p:spPr bwMode="auto">
          <a:xfrm>
            <a:off x="4857750" y="2132856"/>
            <a:ext cx="4286250" cy="24765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comps.fotosearch.com/comp/IST/IST517/women-preparing-yams_~1257243.jpg"/>
          <p:cNvPicPr>
            <a:picLocks noChangeAspect="1" noChangeArrowheads="1"/>
          </p:cNvPicPr>
          <p:nvPr/>
        </p:nvPicPr>
        <p:blipFill>
          <a:blip r:embed="rId2" cstate="print"/>
          <a:srcRect/>
          <a:stretch>
            <a:fillRect/>
          </a:stretch>
        </p:blipFill>
        <p:spPr bwMode="auto">
          <a:xfrm>
            <a:off x="5436096" y="1484784"/>
            <a:ext cx="1933575" cy="3048000"/>
          </a:xfrm>
          <a:prstGeom prst="rect">
            <a:avLst/>
          </a:prstGeom>
          <a:noFill/>
        </p:spPr>
      </p:pic>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611560" y="1844824"/>
            <a:ext cx="3384376" cy="4247317"/>
          </a:xfrm>
          <a:prstGeom prst="rect">
            <a:avLst/>
          </a:prstGeom>
          <a:noFill/>
        </p:spPr>
        <p:txBody>
          <a:bodyPr wrap="square" rtlCol="0">
            <a:spAutoFit/>
          </a:bodyPr>
          <a:lstStyle/>
          <a:p>
            <a:r>
              <a:rPr lang="en-GB" dirty="0" smtClean="0"/>
              <a:t>Tribesmen:</a:t>
            </a:r>
          </a:p>
          <a:p>
            <a:endParaRPr lang="en-GB" dirty="0" smtClean="0"/>
          </a:p>
          <a:p>
            <a:pPr>
              <a:buFont typeface="Arial" pitchFamily="34" charset="0"/>
              <a:buChar char="•"/>
            </a:pPr>
            <a:r>
              <a:rPr lang="en-GB" dirty="0" smtClean="0"/>
              <a:t> Examples? </a:t>
            </a:r>
          </a:p>
          <a:p>
            <a:pPr>
              <a:buFont typeface="Arial" pitchFamily="34" charset="0"/>
              <a:buChar char="•"/>
            </a:pPr>
            <a:r>
              <a:rPr lang="en-GB" dirty="0" smtClean="0"/>
              <a:t> </a:t>
            </a:r>
            <a:r>
              <a:rPr lang="en-GB" dirty="0" smtClean="0"/>
              <a:t>Transition </a:t>
            </a:r>
            <a:r>
              <a:rPr lang="en-GB" dirty="0" smtClean="0"/>
              <a:t>to accumulation of </a:t>
            </a:r>
            <a:r>
              <a:rPr lang="en-GB" dirty="0" smtClean="0"/>
              <a:t>wealth</a:t>
            </a:r>
          </a:p>
          <a:p>
            <a:pPr>
              <a:buFont typeface="Arial" pitchFamily="34" charset="0"/>
              <a:buChar char="•"/>
            </a:pPr>
            <a:r>
              <a:rPr lang="en-GB" dirty="0" smtClean="0"/>
              <a:t> Producing </a:t>
            </a:r>
            <a:r>
              <a:rPr lang="en-GB" dirty="0" smtClean="0"/>
              <a:t>food rather than harvesting.  </a:t>
            </a:r>
            <a:endParaRPr lang="en-GB" dirty="0" smtClean="0"/>
          </a:p>
          <a:p>
            <a:pPr>
              <a:buFont typeface="Arial" pitchFamily="34" charset="0"/>
              <a:buChar char="•"/>
            </a:pPr>
            <a:r>
              <a:rPr lang="en-GB" dirty="0" smtClean="0"/>
              <a:t> </a:t>
            </a:r>
            <a:r>
              <a:rPr lang="en-GB" dirty="0" smtClean="0"/>
              <a:t>No </a:t>
            </a:r>
            <a:r>
              <a:rPr lang="en-GB" dirty="0" smtClean="0"/>
              <a:t>state, literacy </a:t>
            </a:r>
            <a:r>
              <a:rPr lang="en-GB" dirty="0" smtClean="0"/>
              <a:t>etc.</a:t>
            </a:r>
            <a:endParaRPr lang="en-US" dirty="0" smtClean="0"/>
          </a:p>
          <a:p>
            <a:pPr>
              <a:buFont typeface="Arial" pitchFamily="34" charset="0"/>
              <a:buChar char="•"/>
            </a:pPr>
            <a:r>
              <a:rPr lang="en-US" dirty="0" smtClean="0"/>
              <a:t> </a:t>
            </a:r>
            <a:r>
              <a:rPr lang="en-GB" dirty="0" smtClean="0"/>
              <a:t>Domestication </a:t>
            </a:r>
            <a:r>
              <a:rPr lang="en-GB" dirty="0" smtClean="0"/>
              <a:t>of </a:t>
            </a:r>
            <a:r>
              <a:rPr lang="en-GB" dirty="0" smtClean="0"/>
              <a:t>plants </a:t>
            </a:r>
            <a:r>
              <a:rPr lang="en-GB" dirty="0" smtClean="0"/>
              <a:t>and animals. </a:t>
            </a:r>
            <a:endParaRPr lang="en-GB" dirty="0" smtClean="0"/>
          </a:p>
          <a:p>
            <a:pPr>
              <a:buFont typeface="Arial" pitchFamily="34" charset="0"/>
              <a:buChar char="•"/>
            </a:pPr>
            <a:r>
              <a:rPr lang="en-GB" dirty="0" smtClean="0"/>
              <a:t> Horticulturalists </a:t>
            </a:r>
            <a:r>
              <a:rPr lang="en-GB" dirty="0" smtClean="0"/>
              <a:t>e.g. </a:t>
            </a:r>
            <a:r>
              <a:rPr lang="en-GB" dirty="0" err="1" smtClean="0"/>
              <a:t>Yanomammi</a:t>
            </a:r>
            <a:endParaRPr lang="en-US" dirty="0" smtClean="0"/>
          </a:p>
          <a:p>
            <a:pPr>
              <a:buFont typeface="Arial" pitchFamily="34" charset="0"/>
              <a:buChar char="•"/>
            </a:pPr>
            <a:r>
              <a:rPr lang="en-US" dirty="0" smtClean="0"/>
              <a:t> </a:t>
            </a:r>
            <a:r>
              <a:rPr lang="en-GB" dirty="0" smtClean="0"/>
              <a:t>Still </a:t>
            </a:r>
            <a:r>
              <a:rPr lang="en-GB" dirty="0" smtClean="0"/>
              <a:t>comparatively high </a:t>
            </a:r>
            <a:r>
              <a:rPr lang="en-GB" dirty="0" smtClean="0"/>
              <a:t>levels </a:t>
            </a:r>
            <a:r>
              <a:rPr lang="en-GB" dirty="0" smtClean="0"/>
              <a:t>of </a:t>
            </a:r>
            <a:r>
              <a:rPr lang="en-GB" dirty="0" smtClean="0"/>
              <a:t>leisure.</a:t>
            </a:r>
            <a:endParaRPr lang="en-US" dirty="0" smtClean="0"/>
          </a:p>
          <a:p>
            <a:endParaRPr lang="en-US" dirty="0"/>
          </a:p>
        </p:txBody>
      </p:sp>
      <p:pic>
        <p:nvPicPr>
          <p:cNvPr id="6146" name="Picture 2" descr="http://www.survival-international.org/blog/wp-content/uploads/2008/12/yanomami-forest.jpg"/>
          <p:cNvPicPr>
            <a:picLocks noChangeAspect="1" noChangeArrowheads="1"/>
          </p:cNvPicPr>
          <p:nvPr/>
        </p:nvPicPr>
        <p:blipFill>
          <a:blip r:embed="rId3" cstate="print"/>
          <a:srcRect/>
          <a:stretch>
            <a:fillRect/>
          </a:stretch>
        </p:blipFill>
        <p:spPr bwMode="auto">
          <a:xfrm>
            <a:off x="4139952" y="3943350"/>
            <a:ext cx="4286250" cy="291465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539552" y="1916832"/>
            <a:ext cx="4320480" cy="2308324"/>
          </a:xfrm>
          <a:prstGeom prst="rect">
            <a:avLst/>
          </a:prstGeom>
          <a:noFill/>
        </p:spPr>
        <p:txBody>
          <a:bodyPr wrap="square" rtlCol="0">
            <a:spAutoFit/>
          </a:bodyPr>
          <a:lstStyle/>
          <a:p>
            <a:r>
              <a:rPr lang="en-GB" dirty="0" smtClean="0"/>
              <a:t>Pastoralists </a:t>
            </a:r>
            <a:r>
              <a:rPr lang="en-GB" dirty="0" smtClean="0"/>
              <a:t>: </a:t>
            </a:r>
          </a:p>
          <a:p>
            <a:pPr>
              <a:buFont typeface="Arial" pitchFamily="34" charset="0"/>
              <a:buChar char="•"/>
            </a:pPr>
            <a:r>
              <a:rPr lang="en-GB" dirty="0" smtClean="0"/>
              <a:t> </a:t>
            </a:r>
            <a:r>
              <a:rPr lang="en-GB" dirty="0" smtClean="0"/>
              <a:t>Examples?</a:t>
            </a:r>
          </a:p>
          <a:p>
            <a:pPr>
              <a:buFont typeface="Arial" pitchFamily="34" charset="0"/>
              <a:buChar char="•"/>
            </a:pPr>
            <a:r>
              <a:rPr lang="en-GB" dirty="0" smtClean="0"/>
              <a:t> </a:t>
            </a:r>
            <a:r>
              <a:rPr lang="en-GB" dirty="0" smtClean="0"/>
              <a:t>Clearer </a:t>
            </a:r>
            <a:r>
              <a:rPr lang="en-GB" dirty="0" smtClean="0"/>
              <a:t>division of labour </a:t>
            </a:r>
            <a:endParaRPr lang="en-GB" dirty="0" smtClean="0"/>
          </a:p>
          <a:p>
            <a:pPr>
              <a:buFont typeface="Arial" pitchFamily="34" charset="0"/>
              <a:buChar char="•"/>
            </a:pPr>
            <a:r>
              <a:rPr lang="en-GB" dirty="0" smtClean="0"/>
              <a:t> </a:t>
            </a:r>
            <a:r>
              <a:rPr lang="en-GB" dirty="0" smtClean="0"/>
              <a:t>Relationship </a:t>
            </a:r>
            <a:r>
              <a:rPr lang="en-GB" dirty="0" smtClean="0"/>
              <a:t>with animals </a:t>
            </a:r>
            <a:r>
              <a:rPr lang="en-GB" dirty="0" smtClean="0"/>
              <a:t>important.</a:t>
            </a:r>
          </a:p>
          <a:p>
            <a:pPr>
              <a:buFont typeface="Arial" pitchFamily="34" charset="0"/>
              <a:buChar char="•"/>
            </a:pPr>
            <a:r>
              <a:rPr lang="en-GB" dirty="0" smtClean="0"/>
              <a:t> </a:t>
            </a:r>
            <a:r>
              <a:rPr lang="en-GB" dirty="0" smtClean="0"/>
              <a:t>Seasonally nomadic.</a:t>
            </a:r>
          </a:p>
          <a:p>
            <a:pPr>
              <a:buFont typeface="Arial" pitchFamily="34" charset="0"/>
              <a:buChar char="•"/>
            </a:pPr>
            <a:r>
              <a:rPr lang="en-GB" dirty="0" smtClean="0"/>
              <a:t> </a:t>
            </a:r>
            <a:r>
              <a:rPr lang="en-GB" dirty="0" smtClean="0"/>
              <a:t>Social </a:t>
            </a:r>
            <a:r>
              <a:rPr lang="en-GB" dirty="0" smtClean="0"/>
              <a:t>structure becoming more </a:t>
            </a:r>
            <a:r>
              <a:rPr lang="en-GB" dirty="0" smtClean="0"/>
              <a:t>complex.</a:t>
            </a:r>
          </a:p>
          <a:p>
            <a:pPr>
              <a:buFont typeface="Arial" pitchFamily="34" charset="0"/>
              <a:buChar char="•"/>
            </a:pPr>
            <a:r>
              <a:rPr lang="en-GB" dirty="0" smtClean="0"/>
              <a:t> Warrior </a:t>
            </a:r>
            <a:r>
              <a:rPr lang="en-GB" dirty="0" smtClean="0"/>
              <a:t>ethos</a:t>
            </a:r>
            <a:endParaRPr lang="en-US" dirty="0" smtClean="0"/>
          </a:p>
          <a:p>
            <a:endParaRPr lang="en-US" dirty="0"/>
          </a:p>
        </p:txBody>
      </p:sp>
      <p:pic>
        <p:nvPicPr>
          <p:cNvPr id="4098" name="Picture 2" descr="http://static.flickr.com/43/97469884_35526cd4d0.jpg"/>
          <p:cNvPicPr>
            <a:picLocks noChangeAspect="1" noChangeArrowheads="1"/>
          </p:cNvPicPr>
          <p:nvPr/>
        </p:nvPicPr>
        <p:blipFill>
          <a:blip r:embed="rId2" cstate="print"/>
          <a:srcRect/>
          <a:stretch>
            <a:fillRect/>
          </a:stretch>
        </p:blipFill>
        <p:spPr bwMode="auto">
          <a:xfrm>
            <a:off x="539552" y="4365104"/>
            <a:ext cx="3419475" cy="2276475"/>
          </a:xfrm>
          <a:prstGeom prst="rect">
            <a:avLst/>
          </a:prstGeom>
          <a:noFill/>
        </p:spPr>
      </p:pic>
      <p:pic>
        <p:nvPicPr>
          <p:cNvPr id="4100" name="Picture 4" descr="http://faculty.dwc.edu/wellman/cattlegirl.jpg"/>
          <p:cNvPicPr>
            <a:picLocks noChangeAspect="1" noChangeArrowheads="1"/>
          </p:cNvPicPr>
          <p:nvPr/>
        </p:nvPicPr>
        <p:blipFill>
          <a:blip r:embed="rId3" cstate="print"/>
          <a:srcRect/>
          <a:stretch>
            <a:fillRect/>
          </a:stretch>
        </p:blipFill>
        <p:spPr bwMode="auto">
          <a:xfrm>
            <a:off x="5004048" y="1484784"/>
            <a:ext cx="2654318" cy="3600475"/>
          </a:xfrm>
          <a:prstGeom prst="rect">
            <a:avLst/>
          </a:prstGeom>
          <a:noFill/>
        </p:spPr>
      </p:pic>
      <p:pic>
        <p:nvPicPr>
          <p:cNvPr id="4102" name="Picture 6" descr="http://intercontinentalcry.org/wp-content/uploads/maasai-herding-cattle.jpg"/>
          <p:cNvPicPr>
            <a:picLocks noChangeAspect="1" noChangeArrowheads="1"/>
          </p:cNvPicPr>
          <p:nvPr/>
        </p:nvPicPr>
        <p:blipFill>
          <a:blip r:embed="rId4" cstate="print"/>
          <a:srcRect/>
          <a:stretch>
            <a:fillRect/>
          </a:stretch>
        </p:blipFill>
        <p:spPr bwMode="auto">
          <a:xfrm>
            <a:off x="4283968" y="4149080"/>
            <a:ext cx="4063380" cy="270892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5" name="Picture 11" descr="segment1"/>
          <p:cNvPicPr>
            <a:picLocks noChangeAspect="1" noChangeArrowheads="1"/>
          </p:cNvPicPr>
          <p:nvPr/>
        </p:nvPicPr>
        <p:blipFill>
          <a:blip r:embed="rId2" cstate="print"/>
          <a:srcRect/>
          <a:stretch>
            <a:fillRect/>
          </a:stretch>
        </p:blipFill>
        <p:spPr bwMode="auto">
          <a:xfrm>
            <a:off x="1187450" y="1844675"/>
            <a:ext cx="6237288" cy="3797300"/>
          </a:xfrm>
          <a:prstGeom prst="rect">
            <a:avLst/>
          </a:prstGeom>
          <a:noFill/>
          <a:ln w="9525">
            <a:noFill/>
            <a:miter lim="800000"/>
            <a:headEnd/>
            <a:tailEnd/>
          </a:ln>
        </p:spPr>
      </p:pic>
      <p:sp>
        <p:nvSpPr>
          <p:cNvPr id="11276" name="Text Box 12"/>
          <p:cNvSpPr txBox="1">
            <a:spLocks noChangeArrowheads="1"/>
          </p:cNvSpPr>
          <p:nvPr/>
        </p:nvSpPr>
        <p:spPr bwMode="auto">
          <a:xfrm>
            <a:off x="611188" y="1484313"/>
            <a:ext cx="5616575" cy="366712"/>
          </a:xfrm>
          <a:prstGeom prst="rect">
            <a:avLst/>
          </a:prstGeom>
          <a:noFill/>
          <a:ln w="9525">
            <a:noFill/>
            <a:miter lim="800000"/>
            <a:headEnd/>
            <a:tailEnd/>
          </a:ln>
          <a:effectLst/>
        </p:spPr>
        <p:txBody>
          <a:bodyPr>
            <a:spAutoFit/>
          </a:bodyPr>
          <a:lstStyle/>
          <a:p>
            <a:pPr>
              <a:spcBef>
                <a:spcPct val="50000"/>
              </a:spcBef>
            </a:pPr>
            <a:r>
              <a:rPr lang="en-GB" b="1"/>
              <a:t>Segmentary lineage (agnatic kinship diagram):</a:t>
            </a:r>
            <a:endParaRPr lang="en-US" b="1"/>
          </a:p>
        </p:txBody>
      </p:sp>
      <p:sp>
        <p:nvSpPr>
          <p:cNvPr id="11277" name="Text Box 13"/>
          <p:cNvSpPr txBox="1">
            <a:spLocks noChangeArrowheads="1"/>
          </p:cNvSpPr>
          <p:nvPr/>
        </p:nvSpPr>
        <p:spPr bwMode="auto">
          <a:xfrm>
            <a:off x="395288" y="5876925"/>
            <a:ext cx="8280400" cy="641350"/>
          </a:xfrm>
          <a:prstGeom prst="rect">
            <a:avLst/>
          </a:prstGeom>
          <a:noFill/>
          <a:ln w="9525">
            <a:noFill/>
            <a:miter lim="800000"/>
            <a:headEnd/>
            <a:tailEnd/>
          </a:ln>
          <a:effectLst/>
        </p:spPr>
        <p:txBody>
          <a:bodyPr>
            <a:spAutoFit/>
          </a:bodyPr>
          <a:lstStyle/>
          <a:p>
            <a:pPr>
              <a:spcBef>
                <a:spcPct val="50000"/>
              </a:spcBef>
            </a:pPr>
            <a:r>
              <a:rPr lang="en-GB"/>
              <a:t>Allegiance determined by relatedness (through the male line), age-group affiliations and residence.</a:t>
            </a:r>
            <a:endParaRPr lang="en-US"/>
          </a:p>
        </p:txBody>
      </p:sp>
      <p:sp>
        <p:nvSpPr>
          <p:cNvPr id="7" name="Rectangle 6"/>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8" name="Text Box 4"/>
          <p:cNvSpPr txBox="1">
            <a:spLocks noChangeArrowheads="1"/>
          </p:cNvSpPr>
          <p:nvPr/>
        </p:nvSpPr>
        <p:spPr bwMode="auto">
          <a:xfrm>
            <a:off x="395288" y="1628775"/>
            <a:ext cx="8497887" cy="5035550"/>
          </a:xfrm>
          <a:prstGeom prst="rect">
            <a:avLst/>
          </a:prstGeom>
          <a:noFill/>
          <a:ln w="9525">
            <a:noFill/>
            <a:miter lim="800000"/>
            <a:headEnd/>
            <a:tailEnd/>
          </a:ln>
          <a:effectLst/>
        </p:spPr>
        <p:txBody>
          <a:bodyPr>
            <a:spAutoFit/>
          </a:bodyPr>
          <a:lstStyle/>
          <a:p>
            <a:r>
              <a:rPr lang="en-GB" b="1"/>
              <a:t>“The general principle is ‘myself against my brother; my brother and I against our cousins; our cousins, my brother and myself against our more distant agnates’” </a:t>
            </a:r>
          </a:p>
          <a:p>
            <a:pPr algn="r"/>
            <a:r>
              <a:rPr lang="en-GB" b="1"/>
              <a:t>(Eriksen, 1995: 150)</a:t>
            </a:r>
          </a:p>
          <a:p>
            <a:pPr algn="r"/>
            <a:endParaRPr lang="en-GB" b="1"/>
          </a:p>
          <a:p>
            <a:r>
              <a:rPr lang="en-GB" b="1"/>
              <a:t>Fission and fusion… e.g. the blood feud;</a:t>
            </a:r>
          </a:p>
          <a:p>
            <a:endParaRPr lang="en-GB" b="1"/>
          </a:p>
          <a:p>
            <a:r>
              <a:rPr lang="en-GB" b="1"/>
              <a:t>“A feud has little significance unless there are social relations of some kind which can be broken off and resumed, and, at the same time, these relations necessitate eventual settlement if there is not to be complete cleavage. The function of the feud, viewed in this way, is, therefore, to maintain the structural equilibrium between opposed tribal segments which are, nevertheless, politically fused in relation to larger units.” (Evans-Pritchard, 1940: 159)</a:t>
            </a:r>
          </a:p>
          <a:p>
            <a:endParaRPr lang="en-GB" b="1"/>
          </a:p>
          <a:p>
            <a:r>
              <a:rPr lang="en-GB" b="1"/>
              <a:t>So how can the Nuer’s segmentary lineage system and acephalous social organisation be explained according to a structural-functionalist model?</a:t>
            </a:r>
            <a:endParaRPr lang="en-GB"/>
          </a:p>
          <a:p>
            <a:endParaRPr lang="en-GB"/>
          </a:p>
        </p:txBody>
      </p:sp>
      <p:sp>
        <p:nvSpPr>
          <p:cNvPr id="5" name="Rectangle 4"/>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4" name="Text Box 4"/>
          <p:cNvSpPr txBox="1">
            <a:spLocks noChangeArrowheads="1"/>
          </p:cNvSpPr>
          <p:nvPr/>
        </p:nvSpPr>
        <p:spPr bwMode="auto">
          <a:xfrm>
            <a:off x="755650" y="1916113"/>
            <a:ext cx="7632700" cy="4664075"/>
          </a:xfrm>
          <a:prstGeom prst="rect">
            <a:avLst/>
          </a:prstGeom>
          <a:noFill/>
          <a:ln w="9525">
            <a:noFill/>
            <a:miter lim="800000"/>
            <a:headEnd/>
            <a:tailEnd/>
          </a:ln>
          <a:effectLst/>
        </p:spPr>
        <p:txBody>
          <a:bodyPr>
            <a:spAutoFit/>
          </a:bodyPr>
          <a:lstStyle/>
          <a:p>
            <a:r>
              <a:rPr lang="en-GB" sz="2000" b="1"/>
              <a:t>“The general principle is ‘myself against my brother; my brother and I against our cousins; our cousins, my brother and myself against our more distant agnates’” </a:t>
            </a:r>
          </a:p>
          <a:p>
            <a:pPr algn="r"/>
            <a:r>
              <a:rPr lang="en-GB" sz="2000" b="1"/>
              <a:t>(Eriksen, 1995: 150)</a:t>
            </a:r>
          </a:p>
          <a:p>
            <a:endParaRPr lang="en-GB" sz="2000" b="1"/>
          </a:p>
          <a:p>
            <a:r>
              <a:rPr lang="en-GB" sz="2000" b="1"/>
              <a:t>How can the Nuer’s segmentary lineage system and acephalous social organisation be explained according to a structural-functionalist model?</a:t>
            </a:r>
            <a:endParaRPr lang="en-GB" sz="2000"/>
          </a:p>
          <a:p>
            <a:endParaRPr lang="en-GB" sz="2000"/>
          </a:p>
          <a:p>
            <a:r>
              <a:rPr lang="en-GB" sz="2000"/>
              <a:t>The social structure of Nuer societies helps to maintain the status quo because it provides a very clear system of alliances and therefore prevents perpetual conflict:</a:t>
            </a:r>
          </a:p>
          <a:p>
            <a:endParaRPr lang="en-GB" sz="2000"/>
          </a:p>
          <a:p>
            <a:r>
              <a:rPr lang="en-GB" sz="2000" b="1"/>
              <a:t>“They are our enemies. We marry them.” </a:t>
            </a:r>
          </a:p>
          <a:p>
            <a:pPr algn="r"/>
            <a:r>
              <a:rPr lang="en-GB" sz="2000" b="1"/>
              <a:t>(Nuer proverb)</a:t>
            </a:r>
            <a:endParaRPr lang="en-US" sz="2000" b="1"/>
          </a:p>
        </p:txBody>
      </p:sp>
      <p:sp>
        <p:nvSpPr>
          <p:cNvPr id="5" name="Rectangle 4"/>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4"/>
          <p:cNvSpPr txBox="1"/>
          <p:nvPr/>
        </p:nvSpPr>
        <p:spPr>
          <a:xfrm>
            <a:off x="251520" y="1772816"/>
            <a:ext cx="3528392" cy="4524315"/>
          </a:xfrm>
          <a:prstGeom prst="rect">
            <a:avLst/>
          </a:prstGeom>
          <a:noFill/>
        </p:spPr>
        <p:txBody>
          <a:bodyPr wrap="square" rtlCol="0">
            <a:spAutoFit/>
          </a:bodyPr>
          <a:lstStyle/>
          <a:p>
            <a:r>
              <a:rPr lang="en-GB" dirty="0" smtClean="0"/>
              <a:t>Peasants (approx. 6000 years ago):</a:t>
            </a:r>
          </a:p>
          <a:p>
            <a:pPr>
              <a:buFont typeface="Arial" pitchFamily="34" charset="0"/>
              <a:buChar char="•"/>
            </a:pPr>
            <a:r>
              <a:rPr lang="en-GB" dirty="0" smtClean="0"/>
              <a:t> Tools</a:t>
            </a:r>
            <a:r>
              <a:rPr lang="en-GB" dirty="0" smtClean="0"/>
              <a:t>, some literacy </a:t>
            </a:r>
            <a:endParaRPr lang="en-GB" dirty="0" smtClean="0"/>
          </a:p>
          <a:p>
            <a:pPr>
              <a:buFont typeface="Arial" pitchFamily="34" charset="0"/>
              <a:buChar char="•"/>
            </a:pPr>
            <a:r>
              <a:rPr lang="en-GB" dirty="0" smtClean="0"/>
              <a:t> </a:t>
            </a:r>
            <a:r>
              <a:rPr lang="en-GB" dirty="0" smtClean="0"/>
              <a:t>Rural dwellers</a:t>
            </a:r>
          </a:p>
          <a:p>
            <a:pPr>
              <a:buFont typeface="Arial" pitchFamily="34" charset="0"/>
              <a:buChar char="•"/>
            </a:pPr>
            <a:r>
              <a:rPr lang="en-GB" dirty="0" smtClean="0"/>
              <a:t> </a:t>
            </a:r>
            <a:r>
              <a:rPr lang="en-GB" dirty="0" smtClean="0"/>
              <a:t>‘part </a:t>
            </a:r>
            <a:r>
              <a:rPr lang="en-GB" dirty="0" smtClean="0"/>
              <a:t>societies’ – governed by others, pay taxes to </a:t>
            </a:r>
            <a:r>
              <a:rPr lang="en-GB" dirty="0" smtClean="0"/>
              <a:t>others, working </a:t>
            </a:r>
            <a:r>
              <a:rPr lang="en-GB" dirty="0" smtClean="0"/>
              <a:t>hard not just </a:t>
            </a:r>
            <a:r>
              <a:rPr lang="en-GB" dirty="0" smtClean="0"/>
              <a:t>for themselves (8 </a:t>
            </a:r>
            <a:r>
              <a:rPr lang="en-GB" dirty="0" smtClean="0"/>
              <a:t>- 15 hours per </a:t>
            </a:r>
            <a:r>
              <a:rPr lang="en-GB" dirty="0" smtClean="0"/>
              <a:t>day). </a:t>
            </a:r>
          </a:p>
          <a:p>
            <a:pPr>
              <a:buFont typeface="Arial" pitchFamily="34" charset="0"/>
              <a:buChar char="•"/>
            </a:pPr>
            <a:r>
              <a:rPr lang="en-GB" dirty="0" smtClean="0"/>
              <a:t> </a:t>
            </a:r>
            <a:r>
              <a:rPr lang="en-GB" dirty="0" smtClean="0"/>
              <a:t>Household </a:t>
            </a:r>
            <a:r>
              <a:rPr lang="en-GB" dirty="0" smtClean="0"/>
              <a:t>units rather than </a:t>
            </a:r>
            <a:r>
              <a:rPr lang="en-GB" dirty="0" smtClean="0"/>
              <a:t>tribes.</a:t>
            </a:r>
            <a:endParaRPr lang="en-US" dirty="0" smtClean="0"/>
          </a:p>
          <a:p>
            <a:pPr>
              <a:buFont typeface="Arial" pitchFamily="34" charset="0"/>
              <a:buChar char="•"/>
            </a:pPr>
            <a:r>
              <a:rPr lang="en-US" dirty="0" smtClean="0"/>
              <a:t> </a:t>
            </a:r>
            <a:r>
              <a:rPr lang="en-GB" dirty="0" smtClean="0"/>
              <a:t>Dependent </a:t>
            </a:r>
            <a:r>
              <a:rPr lang="en-GB" dirty="0" smtClean="0"/>
              <a:t>on land for </a:t>
            </a:r>
            <a:r>
              <a:rPr lang="en-GB" dirty="0" smtClean="0"/>
              <a:t>survival</a:t>
            </a:r>
          </a:p>
          <a:p>
            <a:pPr>
              <a:buFont typeface="Arial" pitchFamily="34" charset="0"/>
              <a:buChar char="•"/>
            </a:pPr>
            <a:r>
              <a:rPr lang="en-GB" dirty="0" smtClean="0"/>
              <a:t> </a:t>
            </a:r>
            <a:r>
              <a:rPr lang="en-GB" dirty="0" smtClean="0"/>
              <a:t>Market </a:t>
            </a:r>
            <a:r>
              <a:rPr lang="en-GB" dirty="0" smtClean="0"/>
              <a:t>rationality – dealing with </a:t>
            </a:r>
            <a:r>
              <a:rPr lang="en-GB" dirty="0" smtClean="0"/>
              <a:t>landlords</a:t>
            </a:r>
          </a:p>
          <a:p>
            <a:pPr>
              <a:buFont typeface="Arial" pitchFamily="34" charset="0"/>
              <a:buChar char="•"/>
            </a:pPr>
            <a:r>
              <a:rPr lang="en-GB" dirty="0" smtClean="0"/>
              <a:t> High </a:t>
            </a:r>
            <a:r>
              <a:rPr lang="en-GB" dirty="0" smtClean="0"/>
              <a:t>mortality rates </a:t>
            </a:r>
            <a:r>
              <a:rPr lang="en-GB" dirty="0" smtClean="0"/>
              <a:t>– why?</a:t>
            </a:r>
          </a:p>
          <a:p>
            <a:pPr>
              <a:buFont typeface="Arial" pitchFamily="34" charset="0"/>
              <a:buChar char="•"/>
            </a:pPr>
            <a:r>
              <a:rPr lang="en-GB" dirty="0" smtClean="0"/>
              <a:t> </a:t>
            </a:r>
            <a:r>
              <a:rPr lang="en-GB" dirty="0" smtClean="0"/>
              <a:t>Situation </a:t>
            </a:r>
            <a:r>
              <a:rPr lang="en-GB" dirty="0" smtClean="0"/>
              <a:t>like this until industrialisation in Europe</a:t>
            </a:r>
            <a:endParaRPr lang="en-US" dirty="0" smtClean="0"/>
          </a:p>
          <a:p>
            <a:endParaRPr lang="en-US" dirty="0"/>
          </a:p>
        </p:txBody>
      </p:sp>
      <p:pic>
        <p:nvPicPr>
          <p:cNvPr id="3074" name="Picture 2" descr="http://www.1st-art-gallery.com/thumbnail/138688/1/Peasants-In-The-Field,-Eragny,-1890.jpg"/>
          <p:cNvPicPr>
            <a:picLocks noChangeAspect="1" noChangeArrowheads="1"/>
          </p:cNvPicPr>
          <p:nvPr/>
        </p:nvPicPr>
        <p:blipFill>
          <a:blip r:embed="rId2" cstate="print"/>
          <a:srcRect r="8511"/>
          <a:stretch>
            <a:fillRect/>
          </a:stretch>
        </p:blipFill>
        <p:spPr bwMode="auto">
          <a:xfrm>
            <a:off x="3879924" y="1700808"/>
            <a:ext cx="5228580" cy="4676775"/>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
        <p:nvSpPr>
          <p:cNvPr id="5" name="TextBox 10"/>
          <p:cNvSpPr txBox="1">
            <a:spLocks noChangeArrowheads="1"/>
          </p:cNvSpPr>
          <p:nvPr/>
        </p:nvSpPr>
        <p:spPr bwMode="auto">
          <a:xfrm>
            <a:off x="357188" y="1714500"/>
            <a:ext cx="5786437" cy="3693319"/>
          </a:xfrm>
          <a:prstGeom prst="rect">
            <a:avLst/>
          </a:prstGeom>
          <a:noFill/>
          <a:ln w="9525">
            <a:noFill/>
            <a:miter lim="800000"/>
            <a:headEnd/>
            <a:tailEnd/>
          </a:ln>
        </p:spPr>
        <p:txBody>
          <a:bodyPr>
            <a:spAutoFit/>
          </a:bodyPr>
          <a:lstStyle/>
          <a:p>
            <a:endParaRPr lang="en-GB" dirty="0"/>
          </a:p>
          <a:p>
            <a:r>
              <a:rPr lang="en-GB" dirty="0"/>
              <a:t>Evidence from archaeological record suggests that small, nomadic hunter-gatherer groups were relatively free from contagious diseases; “Increased population meant larger reservoirs for disease and fixed residences meant permanent proximity to waste… If people had domesticated only plants, these changes would only have exposed them more intensively to disease organisms that they already harboured. But the domestication of wild ungulates – animals which, though mobile, lived in groups large enough to incubate contagions – brought people into contact with a new set of diseases.”</a:t>
            </a:r>
          </a:p>
          <a:p>
            <a:r>
              <a:rPr lang="en-GB" dirty="0"/>
              <a:t>(</a:t>
            </a:r>
            <a:r>
              <a:rPr lang="en-GB" dirty="0" err="1"/>
              <a:t>Ritvo</a:t>
            </a:r>
            <a:r>
              <a:rPr lang="en-GB" dirty="0"/>
              <a:t>, 2007: 133 – 4)</a:t>
            </a:r>
            <a:endParaRPr lang="en-US" dirty="0"/>
          </a:p>
        </p:txBody>
      </p:sp>
      <p:pic>
        <p:nvPicPr>
          <p:cNvPr id="6" name="Picture 7" descr="http://www.vetmed.ucdavis.edu/whc/hali/vaccination.jpg"/>
          <p:cNvPicPr>
            <a:picLocks noChangeAspect="1" noChangeArrowheads="1"/>
          </p:cNvPicPr>
          <p:nvPr/>
        </p:nvPicPr>
        <p:blipFill>
          <a:blip r:embed="rId2" cstate="print"/>
          <a:srcRect/>
          <a:stretch>
            <a:fillRect/>
          </a:stretch>
        </p:blipFill>
        <p:spPr bwMode="auto">
          <a:xfrm>
            <a:off x="6410325" y="2000250"/>
            <a:ext cx="2733675" cy="41148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628800"/>
            <a:ext cx="8352928" cy="4524315"/>
          </a:xfrm>
          <a:prstGeom prst="rect">
            <a:avLst/>
          </a:prstGeom>
          <a:noFill/>
        </p:spPr>
        <p:txBody>
          <a:bodyPr wrap="square" rtlCol="0">
            <a:spAutoFit/>
          </a:bodyPr>
          <a:lstStyle/>
          <a:p>
            <a:r>
              <a:rPr lang="en-GB" sz="2400" dirty="0" smtClean="0"/>
              <a:t>“we are in the midst of a sweeping change that should be carried through into the future. Initiated by </a:t>
            </a:r>
            <a:r>
              <a:rPr lang="en-GB" sz="2400" dirty="0" err="1" smtClean="0"/>
              <a:t>Sahlins</a:t>
            </a:r>
            <a:r>
              <a:rPr lang="en-GB" sz="2400" dirty="0" smtClean="0"/>
              <a:t>’ study of capitalism as a cultural system, this change involves a growing perceptiveness to the cultural (ideas, symbols, world-views), which is anthropology’s unique contribution to the study of economics, and a critical perspective to understanding the economic.” (Bird-David 1992)</a:t>
            </a:r>
          </a:p>
          <a:p>
            <a:endParaRPr lang="en-GB" sz="2400" dirty="0" smtClean="0"/>
          </a:p>
          <a:p>
            <a:r>
              <a:rPr lang="en-GB" sz="2400" dirty="0" smtClean="0"/>
              <a:t>“What is perhaps still missing, and may be a curious reflection of the domination of economy as a category in the western collective imagination, is an exploration of the political ramifications of the economy…” (Herzfeld 2001: 117).</a:t>
            </a:r>
            <a:endParaRPr lang="en-GB" sz="2400" dirty="0"/>
          </a:p>
        </p:txBody>
      </p:sp>
      <p:sp>
        <p:nvSpPr>
          <p:cNvPr id="3" name="Rectangle 2"/>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5536" y="404664"/>
            <a:ext cx="7344816" cy="584775"/>
          </a:xfrm>
          <a:prstGeom prst="rect">
            <a:avLst/>
          </a:prstGeom>
          <a:noFill/>
        </p:spPr>
        <p:txBody>
          <a:bodyPr wrap="square" rtlCol="0">
            <a:spAutoFit/>
          </a:bodyPr>
          <a:lstStyle/>
          <a:p>
            <a:r>
              <a:rPr lang="en-GB" sz="3200" b="1" dirty="0" smtClean="0">
                <a:solidFill>
                  <a:schemeClr val="bg1"/>
                </a:solidFill>
              </a:rPr>
              <a:t>Political and Economic Anthropology</a:t>
            </a:r>
            <a:endParaRPr lang="en-US" sz="3200" b="1" dirty="0">
              <a:solidFill>
                <a:schemeClr val="bg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156</TotalTime>
  <Words>1419</Words>
  <Application>Microsoft Office PowerPoint</Application>
  <PresentationFormat>On-screen Show (4:3)</PresentationFormat>
  <Paragraphs>142</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sc024</dc:creator>
  <cp:lastModifiedBy>sc024</cp:lastModifiedBy>
  <cp:revision>21</cp:revision>
  <dcterms:created xsi:type="dcterms:W3CDTF">2010-10-11T20:38:36Z</dcterms:created>
  <dcterms:modified xsi:type="dcterms:W3CDTF">2010-10-15T08:09:45Z</dcterms:modified>
</cp:coreProperties>
</file>