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8" r:id="rId2"/>
    <p:sldId id="274" r:id="rId3"/>
    <p:sldId id="288" r:id="rId4"/>
    <p:sldId id="286" r:id="rId5"/>
    <p:sldId id="284" r:id="rId6"/>
    <p:sldId id="285" r:id="rId7"/>
    <p:sldId id="283" r:id="rId8"/>
    <p:sldId id="282" r:id="rId9"/>
    <p:sldId id="260" r:id="rId10"/>
    <p:sldId id="276" r:id="rId11"/>
    <p:sldId id="275" r:id="rId12"/>
    <p:sldId id="277" r:id="rId13"/>
    <p:sldId id="278" r:id="rId14"/>
    <p:sldId id="281" r:id="rId15"/>
    <p:sldId id="289" r:id="rId16"/>
    <p:sldId id="279" r:id="rId17"/>
    <p:sldId id="280" r:id="rId18"/>
    <p:sldId id="290" r:id="rId19"/>
    <p:sldId id="269" r:id="rId20"/>
    <p:sldId id="271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48"/>
    <p:restoredTop sz="96327"/>
  </p:normalViewPr>
  <p:slideViewPr>
    <p:cSldViewPr snapToGrid="0">
      <p:cViewPr varScale="1">
        <p:scale>
          <a:sx n="128" d="100"/>
          <a:sy n="128" d="100"/>
        </p:scale>
        <p:origin x="24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4.png"/><Relationship Id="rId7" Type="http://schemas.openxmlformats.org/officeDocument/2006/relationships/image" Target="../media/image30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g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1AE92-7C44-8631-28A0-76AFAE85D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PLAN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DA1DC-6D80-7D73-126D-C581516BDE7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By: DEWI WYN MORGAN</a:t>
            </a:r>
          </a:p>
          <a:p>
            <a:r>
              <a:rPr lang="en-US" dirty="0"/>
              <a:t>MA MUSIC BUSINESS, TILEYARD EDUCATION</a:t>
            </a:r>
          </a:p>
          <a:p>
            <a:r>
              <a:rPr lang="en-US" dirty="0"/>
              <a:t>BMTY7006_LON</a:t>
            </a:r>
          </a:p>
          <a:p>
            <a:r>
              <a:rPr lang="en-US" dirty="0"/>
              <a:t>19</a:t>
            </a:r>
            <a:r>
              <a:rPr lang="en-US" baseline="30000" dirty="0"/>
              <a:t>Th</a:t>
            </a:r>
            <a:r>
              <a:rPr lang="en-US" dirty="0"/>
              <a:t> JULY 2023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630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213F4-735D-EC1F-3FEF-8D8739FDA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8"/>
            <a:ext cx="10045962" cy="514543"/>
          </a:xfrm>
        </p:spPr>
        <p:txBody>
          <a:bodyPr>
            <a:normAutofit fontScale="90000"/>
          </a:bodyPr>
          <a:lstStyle/>
          <a:p>
            <a:r>
              <a:rPr lang="en-US" dirty="0"/>
              <a:t>The </a:t>
            </a:r>
            <a:r>
              <a:rPr lang="en-US" dirty="0" err="1"/>
              <a:t>welsh</a:t>
            </a:r>
            <a:r>
              <a:rPr lang="en-US" dirty="0"/>
              <a:t> music scene - 1983</a:t>
            </a:r>
          </a:p>
        </p:txBody>
      </p:sp>
      <p:pic>
        <p:nvPicPr>
          <p:cNvPr id="11" name="Content Placeholder 10" descr="A group of young men standing in front of a rock wall&#10;&#10;Description automatically generated">
            <a:extLst>
              <a:ext uri="{FF2B5EF4-FFF2-40B4-BE49-F238E27FC236}">
                <a16:creationId xmlns:a16="http://schemas.microsoft.com/office/drawing/2014/main" id="{87A25591-E8FE-3B2E-7D29-B6FC07B896D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2242981" y="1410790"/>
            <a:ext cx="6573027" cy="464807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2166243-5D15-A145-65BA-4AC0032EBADB}"/>
              </a:ext>
            </a:extLst>
          </p:cNvPr>
          <p:cNvSpPr txBox="1"/>
          <p:nvPr/>
        </p:nvSpPr>
        <p:spPr>
          <a:xfrm>
            <a:off x="9561443" y="3001617"/>
            <a:ext cx="14091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Konyn</a:t>
            </a:r>
            <a:r>
              <a:rPr lang="en-US" dirty="0"/>
              <a:t> </a:t>
            </a:r>
            <a:r>
              <a:rPr lang="en-US" dirty="0" err="1"/>
              <a:t>Gwyllt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617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213F4-735D-EC1F-3FEF-8D8739FDA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8"/>
            <a:ext cx="10045962" cy="514543"/>
          </a:xfrm>
        </p:spPr>
        <p:txBody>
          <a:bodyPr>
            <a:normAutofit fontScale="90000"/>
          </a:bodyPr>
          <a:lstStyle/>
          <a:p>
            <a:r>
              <a:rPr lang="en-US" dirty="0"/>
              <a:t>The </a:t>
            </a:r>
            <a:r>
              <a:rPr lang="en-US" dirty="0" err="1"/>
              <a:t>welsh</a:t>
            </a:r>
            <a:r>
              <a:rPr lang="en-US" dirty="0"/>
              <a:t> music scene - 1993</a:t>
            </a:r>
          </a:p>
        </p:txBody>
      </p:sp>
      <p:pic>
        <p:nvPicPr>
          <p:cNvPr id="6" name="Content Placeholder 5" descr="A group of men posing for a photo&#10;&#10;Description automatically generated">
            <a:extLst>
              <a:ext uri="{FF2B5EF4-FFF2-40B4-BE49-F238E27FC236}">
                <a16:creationId xmlns:a16="http://schemas.microsoft.com/office/drawing/2014/main" id="{3C59C87F-35E5-57C6-8D8E-29FEC7CC1BC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981829" y="1354263"/>
            <a:ext cx="3920308" cy="2201404"/>
          </a:xfrm>
        </p:spPr>
      </p:pic>
      <p:pic>
        <p:nvPicPr>
          <p:cNvPr id="8" name="Picture 7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E5FAE27E-F8BF-F7D7-DE62-9B281BF17C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0017" y="3429000"/>
            <a:ext cx="3810000" cy="304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8C6BA6A-136E-DFBF-A767-DEEDBDEBBD52}"/>
              </a:ext>
            </a:extLst>
          </p:cNvPr>
          <p:cNvSpPr txBox="1"/>
          <p:nvPr/>
        </p:nvSpPr>
        <p:spPr>
          <a:xfrm>
            <a:off x="3374431" y="4752945"/>
            <a:ext cx="11977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Catatonia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F20678-DDDF-A831-EFED-EAD94A51DE29}"/>
              </a:ext>
            </a:extLst>
          </p:cNvPr>
          <p:cNvSpPr txBox="1"/>
          <p:nvPr/>
        </p:nvSpPr>
        <p:spPr>
          <a:xfrm>
            <a:off x="5138160" y="1762161"/>
            <a:ext cx="2220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Super Furry Animals</a:t>
            </a:r>
          </a:p>
        </p:txBody>
      </p:sp>
    </p:spTree>
    <p:extLst>
      <p:ext uri="{BB962C8B-B14F-4D97-AF65-F5344CB8AC3E}">
        <p14:creationId xmlns:p14="http://schemas.microsoft.com/office/powerpoint/2010/main" val="1561910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3FEAB-E8B4-F00A-EC25-017C258DA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9770790" cy="544077"/>
          </a:xfrm>
        </p:spPr>
        <p:txBody>
          <a:bodyPr>
            <a:normAutofit fontScale="90000"/>
          </a:bodyPr>
          <a:lstStyle/>
          <a:p>
            <a:r>
              <a:rPr lang="en-US" dirty="0"/>
              <a:t>The </a:t>
            </a:r>
            <a:r>
              <a:rPr lang="en-US" dirty="0" err="1"/>
              <a:t>welsh</a:t>
            </a:r>
            <a:r>
              <a:rPr lang="en-US" dirty="0"/>
              <a:t> music scene - 2023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CE432-B5F2-6D4F-1F8D-008F72F897E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306287"/>
            <a:ext cx="10363826" cy="5223722"/>
          </a:xfrm>
        </p:spPr>
        <p:txBody>
          <a:bodyPr/>
          <a:lstStyle/>
          <a:p>
            <a:r>
              <a:rPr lang="en-US" dirty="0" err="1"/>
              <a:t>Gwenno</a:t>
            </a:r>
            <a:r>
              <a:rPr lang="en-US" dirty="0"/>
              <a:t> nominated for the mercury prize</a:t>
            </a:r>
          </a:p>
          <a:p>
            <a:r>
              <a:rPr lang="en-US" dirty="0"/>
              <a:t>Hana </a:t>
            </a:r>
            <a:r>
              <a:rPr lang="en-US" dirty="0" err="1"/>
              <a:t>lili</a:t>
            </a:r>
            <a:r>
              <a:rPr lang="en-US" dirty="0"/>
              <a:t> supporting </a:t>
            </a:r>
            <a:r>
              <a:rPr lang="en-US" dirty="0" err="1"/>
              <a:t>coldplay</a:t>
            </a:r>
            <a:r>
              <a:rPr lang="en-US" dirty="0"/>
              <a:t> at their Cardiff gigs (120,000 attendees)</a:t>
            </a:r>
          </a:p>
          <a:p>
            <a:r>
              <a:rPr lang="en-US" dirty="0"/>
              <a:t>Chroma supporting foo fighters at old Trafford </a:t>
            </a:r>
          </a:p>
          <a:p>
            <a:r>
              <a:rPr lang="en-US" dirty="0"/>
              <a:t>GWENNO, ANI GLASS, AL LEWIS, ADWAITH at Glastonbury 2023</a:t>
            </a:r>
          </a:p>
          <a:p>
            <a:r>
              <a:rPr lang="en-US" dirty="0"/>
              <a:t>ALFFA first </a:t>
            </a:r>
            <a:r>
              <a:rPr lang="en-US" dirty="0" err="1"/>
              <a:t>welsh</a:t>
            </a:r>
            <a:r>
              <a:rPr lang="en-US" dirty="0"/>
              <a:t> band to hit 1 million streams on </a:t>
            </a:r>
            <a:r>
              <a:rPr lang="en-US" dirty="0" err="1"/>
              <a:t>spotify</a:t>
            </a:r>
            <a:r>
              <a:rPr lang="en-US" dirty="0"/>
              <a:t> (now 3.6m)</a:t>
            </a:r>
          </a:p>
        </p:txBody>
      </p:sp>
      <p:pic>
        <p:nvPicPr>
          <p:cNvPr id="5" name="Picture 4" descr="A group of people sitting on a stage with drums and a large crowd&#10;&#10;Description automatically generated">
            <a:extLst>
              <a:ext uri="{FF2B5EF4-FFF2-40B4-BE49-F238E27FC236}">
                <a16:creationId xmlns:a16="http://schemas.microsoft.com/office/drawing/2014/main" id="{0D1A34E8-78CB-AC80-45E9-22238C4AAF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451" y="3995653"/>
            <a:ext cx="2686595" cy="2014946"/>
          </a:xfrm>
          <a:prstGeom prst="rect">
            <a:avLst/>
          </a:prstGeom>
        </p:spPr>
      </p:pic>
      <p:pic>
        <p:nvPicPr>
          <p:cNvPr id="7" name="Picture 6" descr="A group of people posing for a picture&#10;&#10;Description automatically generated">
            <a:extLst>
              <a:ext uri="{FF2B5EF4-FFF2-40B4-BE49-F238E27FC236}">
                <a16:creationId xmlns:a16="http://schemas.microsoft.com/office/drawing/2014/main" id="{CB694F73-E471-BFD8-5B8F-1515986A3A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8697" y="4298854"/>
            <a:ext cx="2920456" cy="1940629"/>
          </a:xfrm>
          <a:prstGeom prst="rect">
            <a:avLst/>
          </a:prstGeom>
        </p:spPr>
      </p:pic>
      <p:pic>
        <p:nvPicPr>
          <p:cNvPr id="9" name="Picture 8" descr="A person holding a trophy&#10;&#10;Description automatically generated">
            <a:extLst>
              <a:ext uri="{FF2B5EF4-FFF2-40B4-BE49-F238E27FC236}">
                <a16:creationId xmlns:a16="http://schemas.microsoft.com/office/drawing/2014/main" id="{289EFC7E-43D2-9C5B-6DC9-E3E457BAED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1291" y="3917487"/>
            <a:ext cx="3666309" cy="2321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514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6AF10-6DFC-F3FC-0195-C868DD4FE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287625" cy="673570"/>
          </a:xfrm>
        </p:spPr>
        <p:txBody>
          <a:bodyPr/>
          <a:lstStyle/>
          <a:p>
            <a:r>
              <a:rPr lang="en-US" dirty="0"/>
              <a:t>WHY NOW ?  TECH /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C63BD-E141-504A-E08F-BC949F2FBC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461052"/>
            <a:ext cx="10287625" cy="4330147"/>
          </a:xfrm>
        </p:spPr>
        <p:txBody>
          <a:bodyPr/>
          <a:lstStyle/>
          <a:p>
            <a:r>
              <a:rPr lang="en-US" dirty="0"/>
              <a:t>Duolingo</a:t>
            </a:r>
          </a:p>
          <a:p>
            <a:r>
              <a:rPr lang="en-US" dirty="0" err="1"/>
              <a:t>spotify</a:t>
            </a:r>
            <a:endParaRPr lang="en-US" dirty="0"/>
          </a:p>
          <a:p>
            <a:r>
              <a:rPr lang="en-US" dirty="0"/>
              <a:t>S4c / Netflix</a:t>
            </a:r>
          </a:p>
          <a:p>
            <a:endParaRPr lang="en-US" dirty="0"/>
          </a:p>
        </p:txBody>
      </p:sp>
      <p:pic>
        <p:nvPicPr>
          <p:cNvPr id="5" name="Picture 4" descr="A green owl with yellow beak and text&#10;&#10;Description automatically generated">
            <a:extLst>
              <a:ext uri="{FF2B5EF4-FFF2-40B4-BE49-F238E27FC236}">
                <a16:creationId xmlns:a16="http://schemas.microsoft.com/office/drawing/2014/main" id="{2744A3DC-102D-F4BB-0CEE-9BB0B944E0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511" y="3954151"/>
            <a:ext cx="1270000" cy="1366050"/>
          </a:xfrm>
          <a:prstGeom prst="rect">
            <a:avLst/>
          </a:prstGeom>
        </p:spPr>
      </p:pic>
      <p:pic>
        <p:nvPicPr>
          <p:cNvPr id="7" name="Picture 6" descr="A green logo with a black background&#10;&#10;Description automatically generated">
            <a:extLst>
              <a:ext uri="{FF2B5EF4-FFF2-40B4-BE49-F238E27FC236}">
                <a16:creationId xmlns:a16="http://schemas.microsoft.com/office/drawing/2014/main" id="{A4CFB75D-36F2-C525-1860-369F151E0A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9723" y="1583428"/>
            <a:ext cx="2236304" cy="1257921"/>
          </a:xfrm>
          <a:prstGeom prst="rect">
            <a:avLst/>
          </a:prstGeom>
        </p:spPr>
      </p:pic>
      <p:pic>
        <p:nvPicPr>
          <p:cNvPr id="9" name="Picture 8" descr="A red text on a black background&#10;&#10;Description automatically generated">
            <a:extLst>
              <a:ext uri="{FF2B5EF4-FFF2-40B4-BE49-F238E27FC236}">
                <a16:creationId xmlns:a16="http://schemas.microsoft.com/office/drawing/2014/main" id="{9B2DD88E-F729-6099-0C68-11A973A7AA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9785" y="3379925"/>
            <a:ext cx="1898374" cy="1067835"/>
          </a:xfrm>
          <a:prstGeom prst="rect">
            <a:avLst/>
          </a:prstGeom>
        </p:spPr>
      </p:pic>
      <p:pic>
        <p:nvPicPr>
          <p:cNvPr id="11" name="Picture 10" descr="A red text with a black background&#10;&#10;Description automatically generated">
            <a:extLst>
              <a:ext uri="{FF2B5EF4-FFF2-40B4-BE49-F238E27FC236}">
                <a16:creationId xmlns:a16="http://schemas.microsoft.com/office/drawing/2014/main" id="{8F2752AD-0695-AD21-C744-CA1DDC25D2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25184" y="4170293"/>
            <a:ext cx="1898374" cy="1898374"/>
          </a:xfrm>
          <a:prstGeom prst="rect">
            <a:avLst/>
          </a:prstGeom>
        </p:spPr>
      </p:pic>
      <p:pic>
        <p:nvPicPr>
          <p:cNvPr id="15" name="Picture 14" descr="A poster for a movie&#10;&#10;Description automatically generated">
            <a:extLst>
              <a:ext uri="{FF2B5EF4-FFF2-40B4-BE49-F238E27FC236}">
                <a16:creationId xmlns:a16="http://schemas.microsoft.com/office/drawing/2014/main" id="{2882F37B-1A66-40DD-C85A-153DD19E6E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3248" y="1578582"/>
            <a:ext cx="3175000" cy="466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697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6AF10-6DFC-F3FC-0195-C868DD4FE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287625" cy="673570"/>
          </a:xfrm>
        </p:spPr>
        <p:txBody>
          <a:bodyPr/>
          <a:lstStyle/>
          <a:p>
            <a:r>
              <a:rPr lang="en-US" dirty="0"/>
              <a:t>WHY NOW ?  Football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C63BD-E141-504A-E08F-BC949F2FBC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461052"/>
            <a:ext cx="10287625" cy="4850296"/>
          </a:xfrm>
        </p:spPr>
        <p:txBody>
          <a:bodyPr/>
          <a:lstStyle/>
          <a:p>
            <a:r>
              <a:rPr lang="en-US" dirty="0"/>
              <a:t>Wrexham FC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3" name="Picture 12" descr="A green and red emblem with red lions and a yellow ball&#10;&#10;Description automatically generated">
            <a:extLst>
              <a:ext uri="{FF2B5EF4-FFF2-40B4-BE49-F238E27FC236}">
                <a16:creationId xmlns:a16="http://schemas.microsoft.com/office/drawing/2014/main" id="{284DC679-660E-3251-B4E2-BE7BDDECF8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2331" y="2117587"/>
            <a:ext cx="1219200" cy="1651000"/>
          </a:xfrm>
          <a:prstGeom prst="rect">
            <a:avLst/>
          </a:prstGeom>
        </p:spPr>
      </p:pic>
      <p:pic>
        <p:nvPicPr>
          <p:cNvPr id="6" name="Picture 5" descr="A red dragon on a white shield&#10;&#10;Description automatically generated">
            <a:extLst>
              <a:ext uri="{FF2B5EF4-FFF2-40B4-BE49-F238E27FC236}">
                <a16:creationId xmlns:a16="http://schemas.microsoft.com/office/drawing/2014/main" id="{422C4F01-068C-9CA4-B87F-4C7B55C47D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9121" y="2176405"/>
            <a:ext cx="1474107" cy="1651000"/>
          </a:xfrm>
          <a:prstGeom prst="rect">
            <a:avLst/>
          </a:prstGeom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82C46A0A-CD38-EE11-35F3-F7020A7D5B10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476687" y="1461051"/>
            <a:ext cx="8194813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2" name="Picture 11" descr="A couple of men standing in front of a football field&#10;&#10;Description automatically generated">
            <a:extLst>
              <a:ext uri="{FF2B5EF4-FFF2-40B4-BE49-F238E27FC236}">
                <a16:creationId xmlns:a16="http://schemas.microsoft.com/office/drawing/2014/main" id="{B4E2E96B-799F-2648-F084-250E7F3278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774" y="4038316"/>
            <a:ext cx="3914481" cy="220116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65D8D17-FA49-F4FB-1B6A-48D668BD88F7}"/>
              </a:ext>
            </a:extLst>
          </p:cNvPr>
          <p:cNvSpPr txBox="1"/>
          <p:nvPr/>
        </p:nvSpPr>
        <p:spPr>
          <a:xfrm>
            <a:off x="3230217" y="2355574"/>
            <a:ext cx="15447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Ryan Reynolds</a:t>
            </a:r>
          </a:p>
          <a:p>
            <a:r>
              <a:rPr lang="en-US" dirty="0"/>
              <a:t>Rob McElhenny</a:t>
            </a:r>
          </a:p>
        </p:txBody>
      </p:sp>
      <p:pic>
        <p:nvPicPr>
          <p:cNvPr id="16" name="Picture 15" descr="A person in a red shirt&#10;&#10;Description automatically generated">
            <a:extLst>
              <a:ext uri="{FF2B5EF4-FFF2-40B4-BE49-F238E27FC236}">
                <a16:creationId xmlns:a16="http://schemas.microsoft.com/office/drawing/2014/main" id="{5F593F68-AB60-1025-0153-92B18F65F5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7984" y="1675733"/>
            <a:ext cx="3230217" cy="1816997"/>
          </a:xfrm>
          <a:prstGeom prst="rect">
            <a:avLst/>
          </a:prstGeom>
        </p:spPr>
      </p:pic>
      <p:pic>
        <p:nvPicPr>
          <p:cNvPr id="18" name="Picture 17" descr="A person in a red uniform&#10;&#10;Description automatically generated">
            <a:extLst>
              <a:ext uri="{FF2B5EF4-FFF2-40B4-BE49-F238E27FC236}">
                <a16:creationId xmlns:a16="http://schemas.microsoft.com/office/drawing/2014/main" id="{026F4010-4954-8B06-93C3-1EC8EA88EA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19583" y="4292022"/>
            <a:ext cx="3230217" cy="194746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179F914-AEC3-2476-1CEA-FBA709B984DA}"/>
              </a:ext>
            </a:extLst>
          </p:cNvPr>
          <p:cNvSpPr txBox="1"/>
          <p:nvPr/>
        </p:nvSpPr>
        <p:spPr>
          <a:xfrm>
            <a:off x="5506278" y="1461051"/>
            <a:ext cx="19653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WALES / CYMRU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43137CC-1029-7306-7EE3-5F4DF57A0567}"/>
              </a:ext>
            </a:extLst>
          </p:cNvPr>
          <p:cNvSpPr txBox="1"/>
          <p:nvPr/>
        </p:nvSpPr>
        <p:spPr>
          <a:xfrm>
            <a:off x="8686800" y="3965713"/>
            <a:ext cx="1488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Aaron Ramsey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A05AE7C-EA0C-8668-991B-A9072B3C433A}"/>
              </a:ext>
            </a:extLst>
          </p:cNvPr>
          <p:cNvSpPr txBox="1"/>
          <p:nvPr/>
        </p:nvSpPr>
        <p:spPr>
          <a:xfrm>
            <a:off x="8467984" y="1143247"/>
            <a:ext cx="1488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Ben Davies</a:t>
            </a:r>
          </a:p>
        </p:txBody>
      </p:sp>
    </p:spTree>
    <p:extLst>
      <p:ext uri="{BB962C8B-B14F-4D97-AF65-F5344CB8AC3E}">
        <p14:creationId xmlns:p14="http://schemas.microsoft.com/office/powerpoint/2010/main" val="3300954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BD43D-4FFD-374A-4BC3-085067FF9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8"/>
            <a:ext cx="10088842" cy="812718"/>
          </a:xfrm>
        </p:spPr>
        <p:txBody>
          <a:bodyPr>
            <a:normAutofit fontScale="90000"/>
          </a:bodyPr>
          <a:lstStyle/>
          <a:p>
            <a:r>
              <a:rPr lang="en-US" dirty="0"/>
              <a:t>THE mission: get bands from </a:t>
            </a:r>
            <a:r>
              <a:rPr lang="en-US" dirty="0" err="1"/>
              <a:t>wales</a:t>
            </a:r>
            <a:r>
              <a:rPr lang="en-US" dirty="0"/>
              <a:t> to </a:t>
            </a:r>
            <a:r>
              <a:rPr lang="en-US" dirty="0" err="1"/>
              <a:t>london</a:t>
            </a:r>
            <a:endParaRPr lang="en-US" dirty="0"/>
          </a:p>
        </p:txBody>
      </p:sp>
      <p:pic>
        <p:nvPicPr>
          <p:cNvPr id="5" name="Content Placeholder 4" descr="A map of ireland with orange dots&#10;&#10;Description automatically generated">
            <a:extLst>
              <a:ext uri="{FF2B5EF4-FFF2-40B4-BE49-F238E27FC236}">
                <a16:creationId xmlns:a16="http://schemas.microsoft.com/office/drawing/2014/main" id="{0F7BD8E8-D0B8-82A2-C0BE-2637B69A41B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883715" y="2327207"/>
            <a:ext cx="3294644" cy="3424237"/>
          </a:xfrm>
        </p:spPr>
      </p:pic>
      <p:pic>
        <p:nvPicPr>
          <p:cNvPr id="7" name="Picture 6" descr="A map of the united kingdom&#10;&#10;Description automatically generated">
            <a:extLst>
              <a:ext uri="{FF2B5EF4-FFF2-40B4-BE49-F238E27FC236}">
                <a16:creationId xmlns:a16="http://schemas.microsoft.com/office/drawing/2014/main" id="{19CD4A99-B2C2-579D-FE8D-AD972E76F9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3308" y="2327207"/>
            <a:ext cx="4175343" cy="3429000"/>
          </a:xfrm>
          <a:prstGeom prst="rect">
            <a:avLst/>
          </a:prstGeom>
        </p:spPr>
      </p:pic>
      <p:sp>
        <p:nvSpPr>
          <p:cNvPr id="8" name="Right Arrow 7">
            <a:extLst>
              <a:ext uri="{FF2B5EF4-FFF2-40B4-BE49-F238E27FC236}">
                <a16:creationId xmlns:a16="http://schemas.microsoft.com/office/drawing/2014/main" id="{011F2A01-ECDE-DA90-467E-A3EC6D0580B7}"/>
              </a:ext>
            </a:extLst>
          </p:cNvPr>
          <p:cNvSpPr/>
          <p:nvPr/>
        </p:nvSpPr>
        <p:spPr>
          <a:xfrm>
            <a:off x="4413256" y="4039325"/>
            <a:ext cx="2484781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white van parked on the side of a road&#10;&#10;Description automatically generated">
            <a:extLst>
              <a:ext uri="{FF2B5EF4-FFF2-40B4-BE49-F238E27FC236}">
                <a16:creationId xmlns:a16="http://schemas.microsoft.com/office/drawing/2014/main" id="{654652CC-C6A9-B7BF-E69B-B2373A5237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8895" y="4807998"/>
            <a:ext cx="1323561" cy="882374"/>
          </a:xfrm>
          <a:prstGeom prst="rect">
            <a:avLst/>
          </a:prstGeom>
        </p:spPr>
      </p:pic>
      <p:pic>
        <p:nvPicPr>
          <p:cNvPr id="14" name="Picture 13" descr="A group of people playing instruments&#10;&#10;Description automatically generated">
            <a:extLst>
              <a:ext uri="{FF2B5EF4-FFF2-40B4-BE49-F238E27FC236}">
                <a16:creationId xmlns:a16="http://schemas.microsoft.com/office/drawing/2014/main" id="{F12285CD-501E-86D8-7D02-89CFDAF0F1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8895" y="2805993"/>
            <a:ext cx="1293505" cy="1068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233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E94DD-0BF0-5E87-4E7A-911FF969B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10098782" cy="872353"/>
          </a:xfrm>
        </p:spPr>
        <p:txBody>
          <a:bodyPr/>
          <a:lstStyle/>
          <a:p>
            <a:r>
              <a:rPr lang="en-US" dirty="0"/>
              <a:t>ANFAD / ANVAD / ANFADWAITH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F3DE7-51F7-3183-B923-BE6E730ACB4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1716946"/>
            <a:ext cx="6589643" cy="4634158"/>
          </a:xfrm>
        </p:spPr>
        <p:txBody>
          <a:bodyPr/>
          <a:lstStyle/>
          <a:p>
            <a:r>
              <a:rPr lang="en-US" dirty="0"/>
              <a:t>ANFAD  - wicked, nefarious, atrocious, unholy</a:t>
            </a:r>
          </a:p>
          <a:p>
            <a:r>
              <a:rPr lang="en-US" dirty="0" err="1"/>
              <a:t>Anfad</a:t>
            </a:r>
            <a:r>
              <a:rPr lang="en-US" dirty="0"/>
              <a:t> -&gt; ANVAD to ease English </a:t>
            </a:r>
            <a:r>
              <a:rPr lang="en-US" dirty="0" err="1"/>
              <a:t>pronounciation</a:t>
            </a:r>
            <a:endParaRPr lang="en-US" dirty="0"/>
          </a:p>
          <a:p>
            <a:r>
              <a:rPr lang="en-US" dirty="0"/>
              <a:t>ANFADWAITH – villainy, atrocity, heinousness</a:t>
            </a:r>
          </a:p>
        </p:txBody>
      </p:sp>
      <p:pic>
        <p:nvPicPr>
          <p:cNvPr id="5" name="Picture 4" descr="A green dragon head with a black background&#10;&#10;Description automatically generated">
            <a:extLst>
              <a:ext uri="{FF2B5EF4-FFF2-40B4-BE49-F238E27FC236}">
                <a16:creationId xmlns:a16="http://schemas.microsoft.com/office/drawing/2014/main" id="{3CE42A2B-EFE8-DCBF-5779-CFFFA31C55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74" y="3505518"/>
            <a:ext cx="2605147" cy="2535738"/>
          </a:xfrm>
          <a:prstGeom prst="rect">
            <a:avLst/>
          </a:prstGeom>
        </p:spPr>
      </p:pic>
      <p:pic>
        <p:nvPicPr>
          <p:cNvPr id="7" name="Picture 6" descr="A close up of a cat's face&#10;&#10;Description automatically generated">
            <a:extLst>
              <a:ext uri="{FF2B5EF4-FFF2-40B4-BE49-F238E27FC236}">
                <a16:creationId xmlns:a16="http://schemas.microsoft.com/office/drawing/2014/main" id="{6C856B83-299E-D8C9-2AC6-028503E62F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4427" y="3505518"/>
            <a:ext cx="2535738" cy="25357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835621-D64F-6A5D-DD2E-2378D4D45CFB}"/>
              </a:ext>
            </a:extLst>
          </p:cNvPr>
          <p:cNvSpPr txBox="1"/>
          <p:nvPr/>
        </p:nvSpPr>
        <p:spPr>
          <a:xfrm>
            <a:off x="8736496" y="2375452"/>
            <a:ext cx="167971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Unique</a:t>
            </a:r>
          </a:p>
          <a:p>
            <a:r>
              <a:rPr lang="en-US" dirty="0"/>
              <a:t>Simple</a:t>
            </a:r>
          </a:p>
          <a:p>
            <a:r>
              <a:rPr lang="en-US" dirty="0"/>
              <a:t>Catchy</a:t>
            </a:r>
          </a:p>
          <a:p>
            <a:r>
              <a:rPr lang="en-US" dirty="0"/>
              <a:t>Ambiguous</a:t>
            </a:r>
          </a:p>
          <a:p>
            <a:r>
              <a:rPr lang="en-US" dirty="0"/>
              <a:t>Sounds Welsh</a:t>
            </a:r>
          </a:p>
          <a:p>
            <a:r>
              <a:rPr lang="en-US" dirty="0"/>
              <a:t>Flexible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141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65DE7-3E0E-AB1F-52F2-C6469E27E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464848"/>
          </a:xfrm>
        </p:spPr>
        <p:txBody>
          <a:bodyPr>
            <a:normAutofit fontScale="90000"/>
          </a:bodyPr>
          <a:lstStyle/>
          <a:p>
            <a:r>
              <a:rPr lang="en-US" dirty="0"/>
              <a:t>Company structure</a:t>
            </a:r>
          </a:p>
        </p:txBody>
      </p:sp>
      <p:sp>
        <p:nvSpPr>
          <p:cNvPr id="3" name="Left-right Arrow 2">
            <a:extLst>
              <a:ext uri="{FF2B5EF4-FFF2-40B4-BE49-F238E27FC236}">
                <a16:creationId xmlns:a16="http://schemas.microsoft.com/office/drawing/2014/main" id="{91ECF229-EB2B-3846-82B9-2286146E56CB}"/>
              </a:ext>
            </a:extLst>
          </p:cNvPr>
          <p:cNvSpPr/>
          <p:nvPr/>
        </p:nvSpPr>
        <p:spPr>
          <a:xfrm rot="1814989">
            <a:off x="3366786" y="2384650"/>
            <a:ext cx="1329078" cy="458081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Left-right Arrow 3">
            <a:extLst>
              <a:ext uri="{FF2B5EF4-FFF2-40B4-BE49-F238E27FC236}">
                <a16:creationId xmlns:a16="http://schemas.microsoft.com/office/drawing/2014/main" id="{283CD0C3-2CBD-4214-B286-645ADB989825}"/>
              </a:ext>
            </a:extLst>
          </p:cNvPr>
          <p:cNvSpPr/>
          <p:nvPr/>
        </p:nvSpPr>
        <p:spPr>
          <a:xfrm rot="8714141">
            <a:off x="6465463" y="2142932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Content Placeholder 17" descr="A silhouette of a person in a circle&#10;&#10;Description automatically generated">
            <a:extLst>
              <a:ext uri="{FF2B5EF4-FFF2-40B4-BE49-F238E27FC236}">
                <a16:creationId xmlns:a16="http://schemas.microsoft.com/office/drawing/2014/main" id="{4BF5E3CB-3DC2-DB80-E512-E882ED09C28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8077615" y="2128097"/>
            <a:ext cx="568325" cy="568325"/>
          </a:xfrm>
        </p:spPr>
      </p:pic>
      <p:sp>
        <p:nvSpPr>
          <p:cNvPr id="10" name="Left-right Arrow 9">
            <a:extLst>
              <a:ext uri="{FF2B5EF4-FFF2-40B4-BE49-F238E27FC236}">
                <a16:creationId xmlns:a16="http://schemas.microsoft.com/office/drawing/2014/main" id="{040B0127-FFB8-8785-A4C0-CE1E5CB6B476}"/>
              </a:ext>
            </a:extLst>
          </p:cNvPr>
          <p:cNvSpPr/>
          <p:nvPr/>
        </p:nvSpPr>
        <p:spPr>
          <a:xfrm rot="9278390">
            <a:off x="3176967" y="3833124"/>
            <a:ext cx="1485759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Left-right Arrow 10">
            <a:extLst>
              <a:ext uri="{FF2B5EF4-FFF2-40B4-BE49-F238E27FC236}">
                <a16:creationId xmlns:a16="http://schemas.microsoft.com/office/drawing/2014/main" id="{83409153-8206-2214-AB0C-1018D6EB5C5C}"/>
              </a:ext>
            </a:extLst>
          </p:cNvPr>
          <p:cNvSpPr/>
          <p:nvPr/>
        </p:nvSpPr>
        <p:spPr>
          <a:xfrm rot="1888544">
            <a:off x="6483688" y="4148667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green dragon head with a black background&#10;&#10;Description automatically generated">
            <a:extLst>
              <a:ext uri="{FF2B5EF4-FFF2-40B4-BE49-F238E27FC236}">
                <a16:creationId xmlns:a16="http://schemas.microsoft.com/office/drawing/2014/main" id="{42B6DCD7-6C47-AC07-6914-67C814E78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792" y="2781593"/>
            <a:ext cx="1299596" cy="126497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02E2262-3949-E3CF-FEEC-2E8438854057}"/>
              </a:ext>
            </a:extLst>
          </p:cNvPr>
          <p:cNvSpPr txBox="1"/>
          <p:nvPr/>
        </p:nvSpPr>
        <p:spPr>
          <a:xfrm>
            <a:off x="819595" y="1651782"/>
            <a:ext cx="2703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Promotions Partner at LWC</a:t>
            </a:r>
          </a:p>
        </p:txBody>
      </p:sp>
      <p:pic>
        <p:nvPicPr>
          <p:cNvPr id="14" name="Picture 13" descr="A red dragon symbol on a white background&#10;&#10;Description automatically generated">
            <a:extLst>
              <a:ext uri="{FF2B5EF4-FFF2-40B4-BE49-F238E27FC236}">
                <a16:creationId xmlns:a16="http://schemas.microsoft.com/office/drawing/2014/main" id="{26190997-1B83-07B8-6527-1231DB37B7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1125" y="2119160"/>
            <a:ext cx="841325" cy="84132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115E5AE-148D-6784-6B4F-07CC423399B0}"/>
              </a:ext>
            </a:extLst>
          </p:cNvPr>
          <p:cNvSpPr txBox="1"/>
          <p:nvPr/>
        </p:nvSpPr>
        <p:spPr>
          <a:xfrm>
            <a:off x="8077615" y="4021651"/>
            <a:ext cx="1639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Listings Website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F58EAA-1FF0-05B0-7409-D856D5C43131}"/>
              </a:ext>
            </a:extLst>
          </p:cNvPr>
          <p:cNvSpPr txBox="1"/>
          <p:nvPr/>
        </p:nvSpPr>
        <p:spPr>
          <a:xfrm>
            <a:off x="7845299" y="1563147"/>
            <a:ext cx="2219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Independent Promoter</a:t>
            </a:r>
          </a:p>
        </p:txBody>
      </p:sp>
      <p:pic>
        <p:nvPicPr>
          <p:cNvPr id="20" name="Picture 19" descr="A logo with a monkey in a circle&#10;&#10;Description automatically generated">
            <a:extLst>
              <a:ext uri="{FF2B5EF4-FFF2-40B4-BE49-F238E27FC236}">
                <a16:creationId xmlns:a16="http://schemas.microsoft.com/office/drawing/2014/main" id="{C41E4D9C-C47B-0D22-9FD7-3C47CB27C7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08970" y="2128097"/>
            <a:ext cx="568325" cy="600588"/>
          </a:xfrm>
          <a:prstGeom prst="rect">
            <a:avLst/>
          </a:prstGeom>
        </p:spPr>
      </p:pic>
      <p:pic>
        <p:nvPicPr>
          <p:cNvPr id="22" name="Picture 2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3D63B5B0-2321-25CA-D5FE-FBC48C33E6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40325" y="2074072"/>
            <a:ext cx="622350" cy="622350"/>
          </a:xfrm>
          <a:prstGeom prst="rect">
            <a:avLst/>
          </a:prstGeom>
        </p:spPr>
      </p:pic>
      <p:pic>
        <p:nvPicPr>
          <p:cNvPr id="24" name="Picture 23" descr="A person playing guitar on stage&#10;&#10;Description automatically generated">
            <a:extLst>
              <a:ext uri="{FF2B5EF4-FFF2-40B4-BE49-F238E27FC236}">
                <a16:creationId xmlns:a16="http://schemas.microsoft.com/office/drawing/2014/main" id="{D785503D-0C0C-0BE4-B018-3992F562349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2921" y="4539625"/>
            <a:ext cx="2303159" cy="1510456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A665B3F6-2BEF-C801-4207-AE324AF2757A}"/>
              </a:ext>
            </a:extLst>
          </p:cNvPr>
          <p:cNvSpPr txBox="1"/>
          <p:nvPr/>
        </p:nvSpPr>
        <p:spPr>
          <a:xfrm>
            <a:off x="637452" y="4390983"/>
            <a:ext cx="2461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Accommodation Provider</a:t>
            </a:r>
          </a:p>
        </p:txBody>
      </p:sp>
      <p:pic>
        <p:nvPicPr>
          <p:cNvPr id="27" name="Picture 26" descr="A screenshot of a website&#10;&#10;Description automatically generated">
            <a:extLst>
              <a:ext uri="{FF2B5EF4-FFF2-40B4-BE49-F238E27FC236}">
                <a16:creationId xmlns:a16="http://schemas.microsoft.com/office/drawing/2014/main" id="{E1ECBC49-89D8-8CD3-F253-48886E8B3D2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0924" y="5115966"/>
            <a:ext cx="1824790" cy="1597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46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213F4-735D-EC1F-3FEF-8D8739FDA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8"/>
            <a:ext cx="10247868" cy="812718"/>
          </a:xfrm>
        </p:spPr>
        <p:txBody>
          <a:bodyPr/>
          <a:lstStyle/>
          <a:p>
            <a:r>
              <a:rPr lang="en-US" dirty="0"/>
              <a:t>Listings website</a:t>
            </a:r>
          </a:p>
        </p:txBody>
      </p:sp>
      <p:pic>
        <p:nvPicPr>
          <p:cNvPr id="5" name="Content Placeholder 4" descr="A person playing guitar on stage&#10;&#10;Description automatically generated">
            <a:extLst>
              <a:ext uri="{FF2B5EF4-FFF2-40B4-BE49-F238E27FC236}">
                <a16:creationId xmlns:a16="http://schemas.microsoft.com/office/drawing/2014/main" id="{9BB0305E-C93B-3D7B-DE3C-2AFEA2315B3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908313" y="1499499"/>
            <a:ext cx="7802217" cy="4291701"/>
          </a:xfrm>
        </p:spPr>
      </p:pic>
    </p:spTree>
    <p:extLst>
      <p:ext uri="{BB962C8B-B14F-4D97-AF65-F5344CB8AC3E}">
        <p14:creationId xmlns:p14="http://schemas.microsoft.com/office/powerpoint/2010/main" val="7902701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BDE48-D1CB-5855-843E-49A4409DF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3825" cy="798088"/>
          </a:xfrm>
        </p:spPr>
        <p:txBody>
          <a:bodyPr/>
          <a:lstStyle/>
          <a:p>
            <a:r>
              <a:rPr lang="en-US" dirty="0"/>
              <a:t>Initial VENUES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85DB3-B7B9-04FB-9B38-04EFADAC6B2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5" y="1655893"/>
            <a:ext cx="3775792" cy="12822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London </a:t>
            </a:r>
            <a:r>
              <a:rPr lang="en-US" dirty="0" err="1"/>
              <a:t>welsh</a:t>
            </a:r>
            <a:r>
              <a:rPr lang="en-US" dirty="0"/>
              <a:t> </a:t>
            </a:r>
            <a:r>
              <a:rPr lang="en-US" dirty="0" err="1"/>
              <a:t>centre</a:t>
            </a:r>
            <a:r>
              <a:rPr lang="en-US" dirty="0"/>
              <a:t>, KX</a:t>
            </a:r>
          </a:p>
          <a:p>
            <a:pPr marL="0" indent="0">
              <a:buNone/>
            </a:pPr>
            <a:r>
              <a:rPr lang="en-US" dirty="0"/>
              <a:t>(300 / 150 / 100)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red dragon symbol on a white background&#10;&#10;Description automatically generated">
            <a:extLst>
              <a:ext uri="{FF2B5EF4-FFF2-40B4-BE49-F238E27FC236}">
                <a16:creationId xmlns:a16="http://schemas.microsoft.com/office/drawing/2014/main" id="{66D80DE8-08DE-CC15-EC14-C41A0C4B14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535" y="1515692"/>
            <a:ext cx="1422400" cy="1422400"/>
          </a:xfrm>
          <a:prstGeom prst="rect">
            <a:avLst/>
          </a:prstGeom>
        </p:spPr>
      </p:pic>
      <p:pic>
        <p:nvPicPr>
          <p:cNvPr id="7" name="Picture 6" descr="A silhouette of a person in a circle&#10;&#10;Description automatically generated">
            <a:extLst>
              <a:ext uri="{FF2B5EF4-FFF2-40B4-BE49-F238E27FC236}">
                <a16:creationId xmlns:a16="http://schemas.microsoft.com/office/drawing/2014/main" id="{062E28A8-56F2-BCE7-D3AD-492B8D16B8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5787" y="1515692"/>
            <a:ext cx="1422400" cy="1422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EB9196E-4022-23DA-E542-C795E0850917}"/>
              </a:ext>
            </a:extLst>
          </p:cNvPr>
          <p:cNvSpPr txBox="1"/>
          <p:nvPr/>
        </p:nvSpPr>
        <p:spPr>
          <a:xfrm>
            <a:off x="6096000" y="1719061"/>
            <a:ext cx="313745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THE VICTORIA, DALSTON</a:t>
            </a:r>
          </a:p>
          <a:p>
            <a:pPr marL="0" indent="0">
              <a:buNone/>
            </a:pPr>
            <a:r>
              <a:rPr lang="en-US" sz="2000" dirty="0"/>
              <a:t>(150)</a:t>
            </a:r>
          </a:p>
        </p:txBody>
      </p:sp>
      <p:pic>
        <p:nvPicPr>
          <p:cNvPr id="13" name="Picture 12" descr="A group of people in a dark room&#10;&#10;Description automatically generated">
            <a:extLst>
              <a:ext uri="{FF2B5EF4-FFF2-40B4-BE49-F238E27FC236}">
                <a16:creationId xmlns:a16="http://schemas.microsoft.com/office/drawing/2014/main" id="{1B0C2162-551C-DCA2-CE09-67BEDE6245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687" y="3240547"/>
            <a:ext cx="4762500" cy="2679700"/>
          </a:xfrm>
          <a:prstGeom prst="rect">
            <a:avLst/>
          </a:prstGeom>
        </p:spPr>
      </p:pic>
      <p:pic>
        <p:nvPicPr>
          <p:cNvPr id="15" name="Picture 14" descr="A room with red curtains and tables&#10;&#10;Description automatically generated">
            <a:extLst>
              <a:ext uri="{FF2B5EF4-FFF2-40B4-BE49-F238E27FC236}">
                <a16:creationId xmlns:a16="http://schemas.microsoft.com/office/drawing/2014/main" id="{4494EE5F-72C5-1067-B292-B9D762B906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387" y="3240548"/>
            <a:ext cx="4464326" cy="267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477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D424D-BC69-42B6-1210-D3A6268D3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544361"/>
          </a:xfrm>
        </p:spPr>
        <p:txBody>
          <a:bodyPr>
            <a:normAutofit fontScale="90000"/>
          </a:bodyPr>
          <a:lstStyle/>
          <a:p>
            <a:r>
              <a:rPr lang="en-US" dirty="0"/>
              <a:t>ACCOMMODATION</a:t>
            </a:r>
          </a:p>
        </p:txBody>
      </p:sp>
      <p:pic>
        <p:nvPicPr>
          <p:cNvPr id="5" name="Content Placeholder 4" descr="A screenshot of a website&#10;&#10;Description automatically generated">
            <a:extLst>
              <a:ext uri="{FF2B5EF4-FFF2-40B4-BE49-F238E27FC236}">
                <a16:creationId xmlns:a16="http://schemas.microsoft.com/office/drawing/2014/main" id="{32DEAC02-8FBC-D181-2D88-85720A86311D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611676" y="2108545"/>
            <a:ext cx="3911865" cy="3424237"/>
          </a:xfrm>
        </p:spPr>
      </p:pic>
      <p:pic>
        <p:nvPicPr>
          <p:cNvPr id="7" name="Picture 6" descr="A collage of different rooms&#10;&#10;Description automatically generated">
            <a:extLst>
              <a:ext uri="{FF2B5EF4-FFF2-40B4-BE49-F238E27FC236}">
                <a16:creationId xmlns:a16="http://schemas.microsoft.com/office/drawing/2014/main" id="{46618BC8-3926-047A-EE83-FDAA608D34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864" y="2108545"/>
            <a:ext cx="3424237" cy="3424237"/>
          </a:xfrm>
          <a:prstGeom prst="rect">
            <a:avLst/>
          </a:prstGeom>
        </p:spPr>
      </p:pic>
      <p:pic>
        <p:nvPicPr>
          <p:cNvPr id="9" name="Picture 8" descr="A green triangle with white text&#10;&#10;Description automatically generated">
            <a:extLst>
              <a:ext uri="{FF2B5EF4-FFF2-40B4-BE49-F238E27FC236}">
                <a16:creationId xmlns:a16="http://schemas.microsoft.com/office/drawing/2014/main" id="{D1C95A72-AFCB-97FB-BE50-2A7C5E90E1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9375" y="2108545"/>
            <a:ext cx="1292086" cy="1145649"/>
          </a:xfrm>
          <a:prstGeom prst="rect">
            <a:avLst/>
          </a:prstGeom>
        </p:spPr>
      </p:pic>
      <p:pic>
        <p:nvPicPr>
          <p:cNvPr id="11" name="Picture 10" descr="A blue and white logo&#10;&#10;Description automatically generated">
            <a:extLst>
              <a:ext uri="{FF2B5EF4-FFF2-40B4-BE49-F238E27FC236}">
                <a16:creationId xmlns:a16="http://schemas.microsoft.com/office/drawing/2014/main" id="{A7545FAE-A7F8-4690-308C-653D88D90D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23064" y="4287705"/>
            <a:ext cx="1268397" cy="114564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E473F8-5E04-55F8-C77C-C5226D7873AF}"/>
              </a:ext>
            </a:extLst>
          </p:cNvPr>
          <p:cNvSpPr txBox="1"/>
          <p:nvPr/>
        </p:nvSpPr>
        <p:spPr>
          <a:xfrm>
            <a:off x="1013791" y="6003235"/>
            <a:ext cx="51075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Private room (shared bathroom) sleeps up to 6 (£78)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4824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D424D-BC69-42B6-1210-D3A6268D3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10294156" cy="779209"/>
          </a:xfrm>
        </p:spPr>
        <p:txBody>
          <a:bodyPr/>
          <a:lstStyle/>
          <a:p>
            <a:r>
              <a:rPr lang="en-US" dirty="0"/>
              <a:t>ACCOMMODATION proposal for </a:t>
            </a:r>
            <a:r>
              <a:rPr lang="en-US" dirty="0" err="1"/>
              <a:t>tileyard</a:t>
            </a:r>
            <a:endParaRPr lang="en-US" dirty="0"/>
          </a:p>
        </p:txBody>
      </p:sp>
      <p:pic>
        <p:nvPicPr>
          <p:cNvPr id="5" name="Content Placeholder 4" descr="A map of a city&#10;&#10;Description automatically generated">
            <a:extLst>
              <a:ext uri="{FF2B5EF4-FFF2-40B4-BE49-F238E27FC236}">
                <a16:creationId xmlns:a16="http://schemas.microsoft.com/office/drawing/2014/main" id="{A5A8E2A5-6636-DA5D-8046-7847F8E4656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769459" y="1613802"/>
            <a:ext cx="3384530" cy="4782144"/>
          </a:xfrm>
        </p:spPr>
      </p:pic>
      <p:pic>
        <p:nvPicPr>
          <p:cNvPr id="7" name="Picture 6" descr="A building with many windows&#10;&#10;Description automatically generated">
            <a:extLst>
              <a:ext uri="{FF2B5EF4-FFF2-40B4-BE49-F238E27FC236}">
                <a16:creationId xmlns:a16="http://schemas.microsoft.com/office/drawing/2014/main" id="{9C620F24-BD37-DF7C-12F1-25D90D61DE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195" y="2437674"/>
            <a:ext cx="5981700" cy="284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2731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7C60-CF99-ED02-4491-FCFA30093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085151" cy="661643"/>
          </a:xfrm>
        </p:spPr>
        <p:txBody>
          <a:bodyPr/>
          <a:lstStyle/>
          <a:p>
            <a:r>
              <a:rPr lang="en-US" dirty="0"/>
              <a:t>THE MUSIC HOSTEL</a:t>
            </a:r>
          </a:p>
        </p:txBody>
      </p:sp>
      <p:pic>
        <p:nvPicPr>
          <p:cNvPr id="5" name="Content Placeholder 4" descr="A group of buildings with white crosses&#10;&#10;Description automatically generated">
            <a:extLst>
              <a:ext uri="{FF2B5EF4-FFF2-40B4-BE49-F238E27FC236}">
                <a16:creationId xmlns:a16="http://schemas.microsoft.com/office/drawing/2014/main" id="{393F5834-1E55-F034-8139-DC065EE89398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065915" y="2001203"/>
            <a:ext cx="3424237" cy="3424237"/>
          </a:xfrm>
        </p:spPr>
      </p:pic>
      <p:pic>
        <p:nvPicPr>
          <p:cNvPr id="7" name="Picture 6" descr="A person standing in front of a cabinet full of guitars&#10;&#10;Description automatically generated">
            <a:extLst>
              <a:ext uri="{FF2B5EF4-FFF2-40B4-BE49-F238E27FC236}">
                <a16:creationId xmlns:a16="http://schemas.microsoft.com/office/drawing/2014/main" id="{7E3ED91D-F4C8-2CC3-7AE6-E83C67933F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6350" y="1097280"/>
            <a:ext cx="5034850" cy="503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8850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501BF-B580-9F84-EFC2-AFCDB3697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922048"/>
          </a:xfrm>
        </p:spPr>
        <p:txBody>
          <a:bodyPr/>
          <a:lstStyle/>
          <a:p>
            <a:r>
              <a:rPr lang="en-US" dirty="0"/>
              <a:t>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920EE-4824-29D9-4D0D-903DC3A5392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630018"/>
            <a:ext cx="10363826" cy="4161182"/>
          </a:xfrm>
        </p:spPr>
        <p:txBody>
          <a:bodyPr/>
          <a:lstStyle/>
          <a:p>
            <a:r>
              <a:rPr lang="en-US" dirty="0"/>
              <a:t>Our listings website</a:t>
            </a:r>
          </a:p>
          <a:p>
            <a:r>
              <a:rPr lang="en-US" dirty="0"/>
              <a:t>Our own social media channels</a:t>
            </a:r>
          </a:p>
          <a:p>
            <a:r>
              <a:rPr lang="en-US" dirty="0"/>
              <a:t>Piggy-back onto social media channels of our partners – the venue, the bands</a:t>
            </a:r>
          </a:p>
          <a:p>
            <a:r>
              <a:rPr lang="en-US" dirty="0"/>
              <a:t>Build up email distribution list</a:t>
            </a:r>
          </a:p>
          <a:p>
            <a:r>
              <a:rPr lang="en-US" dirty="0"/>
              <a:t>Target </a:t>
            </a:r>
            <a:r>
              <a:rPr lang="en-US" dirty="0" err="1"/>
              <a:t>welsh</a:t>
            </a:r>
            <a:r>
              <a:rPr lang="en-US" dirty="0"/>
              <a:t> speakers – university </a:t>
            </a:r>
            <a:r>
              <a:rPr lang="en-US" dirty="0" err="1"/>
              <a:t>welsh</a:t>
            </a:r>
            <a:r>
              <a:rPr lang="en-US" dirty="0"/>
              <a:t> societies, chapels, choirs, professional groups, political groups</a:t>
            </a:r>
          </a:p>
          <a:p>
            <a:r>
              <a:rPr lang="en-US" dirty="0"/>
              <a:t>Spotify playlists to build new audience</a:t>
            </a:r>
          </a:p>
          <a:p>
            <a:r>
              <a:rPr lang="en-US" dirty="0"/>
              <a:t>Radio (Radio </a:t>
            </a:r>
            <a:r>
              <a:rPr lang="en-US" dirty="0" err="1"/>
              <a:t>cymru</a:t>
            </a:r>
            <a:r>
              <a:rPr lang="en-US" dirty="0"/>
              <a:t>, radio 2 – mark </a:t>
            </a:r>
            <a:r>
              <a:rPr lang="en-US" dirty="0" err="1"/>
              <a:t>lamarr</a:t>
            </a:r>
            <a:r>
              <a:rPr lang="en-US" dirty="0"/>
              <a:t>, radio 6 – </a:t>
            </a:r>
            <a:r>
              <a:rPr lang="en-US" dirty="0" err="1"/>
              <a:t>cerys</a:t>
            </a:r>
            <a:r>
              <a:rPr lang="en-US" dirty="0"/>
              <a:t> Matthews)</a:t>
            </a:r>
          </a:p>
        </p:txBody>
      </p:sp>
    </p:spTree>
    <p:extLst>
      <p:ext uri="{BB962C8B-B14F-4D97-AF65-F5344CB8AC3E}">
        <p14:creationId xmlns:p14="http://schemas.microsoft.com/office/powerpoint/2010/main" val="18903977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D424D-BC69-42B6-1210-D3A6268D3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743144"/>
          </a:xfrm>
        </p:spPr>
        <p:txBody>
          <a:bodyPr/>
          <a:lstStyle/>
          <a:p>
            <a:r>
              <a:rPr lang="en-US" dirty="0"/>
              <a:t>financial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470B2-71EF-624E-6702-A8DC39A4F1B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3161" y="1659836"/>
            <a:ext cx="10766048" cy="4579648"/>
          </a:xfrm>
        </p:spPr>
        <p:txBody>
          <a:bodyPr>
            <a:normAutofit/>
          </a:bodyPr>
          <a:lstStyle/>
          <a:p>
            <a:r>
              <a:rPr lang="en-US" dirty="0"/>
              <a:t>Each gig will be its own cost </a:t>
            </a:r>
            <a:r>
              <a:rPr lang="en-US" dirty="0" err="1"/>
              <a:t>centre</a:t>
            </a:r>
            <a:r>
              <a:rPr lang="en-US" dirty="0"/>
              <a:t> </a:t>
            </a:r>
          </a:p>
          <a:p>
            <a:r>
              <a:rPr lang="en-US" dirty="0"/>
              <a:t>Budget per gig ~ £1500 - £2000 depending on bands</a:t>
            </a:r>
          </a:p>
          <a:p>
            <a:r>
              <a:rPr lang="en-US" dirty="0"/>
              <a:t>Typically £150 venue, £150 acoustic act, £300 support act, £500 headline act = £1100</a:t>
            </a:r>
          </a:p>
          <a:p>
            <a:r>
              <a:rPr lang="en-US" dirty="0"/>
              <a:t>Miscellaneous expenses = £100</a:t>
            </a:r>
          </a:p>
          <a:p>
            <a:r>
              <a:rPr lang="en-US" dirty="0"/>
              <a:t>No venue charges at </a:t>
            </a:r>
            <a:r>
              <a:rPr lang="en-US" dirty="0" err="1"/>
              <a:t>lwc</a:t>
            </a:r>
            <a:r>
              <a:rPr lang="en-US" dirty="0"/>
              <a:t> (profit share)</a:t>
            </a:r>
          </a:p>
          <a:p>
            <a:r>
              <a:rPr lang="en-US" dirty="0"/>
              <a:t>Aim for £10 - £20 ticket price range</a:t>
            </a:r>
          </a:p>
          <a:p>
            <a:r>
              <a:rPr lang="en-US" dirty="0"/>
              <a:t>attendance 100 to 200 depending on venue</a:t>
            </a:r>
          </a:p>
          <a:p>
            <a:r>
              <a:rPr lang="en-US" dirty="0"/>
              <a:t>Potential Profit per gig =  £300 - £1,250</a:t>
            </a:r>
          </a:p>
          <a:p>
            <a:r>
              <a:rPr lang="en-US" dirty="0"/>
              <a:t>Potential loss = £1200!!!      </a:t>
            </a:r>
          </a:p>
        </p:txBody>
      </p:sp>
    </p:spTree>
    <p:extLst>
      <p:ext uri="{BB962C8B-B14F-4D97-AF65-F5344CB8AC3E}">
        <p14:creationId xmlns:p14="http://schemas.microsoft.com/office/powerpoint/2010/main" val="38510032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D424D-BC69-42B6-1210-D3A6268D3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009329" cy="643752"/>
          </a:xfrm>
        </p:spPr>
        <p:txBody>
          <a:bodyPr/>
          <a:lstStyle/>
          <a:p>
            <a:r>
              <a:rPr lang="en-US" dirty="0"/>
              <a:t>scalability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470B2-71EF-624E-6702-A8DC39A4F1B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3" y="1789044"/>
            <a:ext cx="10367139" cy="4002156"/>
          </a:xfrm>
        </p:spPr>
        <p:txBody>
          <a:bodyPr/>
          <a:lstStyle/>
          <a:p>
            <a:r>
              <a:rPr lang="en-US" dirty="0"/>
              <a:t>Designed for one person but </a:t>
            </a:r>
            <a:r>
              <a:rPr lang="en-US" dirty="0" err="1"/>
              <a:t>scaleable</a:t>
            </a:r>
            <a:endParaRPr lang="en-US" dirty="0"/>
          </a:p>
          <a:p>
            <a:r>
              <a:rPr lang="en-US" dirty="0"/>
              <a:t>Can easily increase the number of gigs</a:t>
            </a:r>
          </a:p>
          <a:p>
            <a:r>
              <a:rPr lang="en-US" dirty="0"/>
              <a:t>Incorporate other venues from our shortlist</a:t>
            </a:r>
          </a:p>
          <a:p>
            <a:r>
              <a:rPr lang="en-US" dirty="0"/>
              <a:t>Increase capacity by choosing larger venues</a:t>
            </a:r>
          </a:p>
          <a:p>
            <a:r>
              <a:rPr lang="en-US" dirty="0"/>
              <a:t>Extend to </a:t>
            </a:r>
            <a:r>
              <a:rPr lang="en-US" dirty="0" err="1"/>
              <a:t>welsh</a:t>
            </a:r>
            <a:r>
              <a:rPr lang="en-US" dirty="0"/>
              <a:t> bands who sing in </a:t>
            </a:r>
            <a:r>
              <a:rPr lang="en-US" dirty="0" err="1"/>
              <a:t>english</a:t>
            </a:r>
            <a:endParaRPr lang="en-US" dirty="0"/>
          </a:p>
          <a:p>
            <a:r>
              <a:rPr lang="en-US" dirty="0"/>
              <a:t>Collaborate with others </a:t>
            </a:r>
            <a:r>
              <a:rPr lang="en-US" dirty="0" err="1"/>
              <a:t>eg</a:t>
            </a:r>
            <a:r>
              <a:rPr lang="en-US" dirty="0"/>
              <a:t> </a:t>
            </a:r>
            <a:r>
              <a:rPr lang="en-US" dirty="0" err="1"/>
              <a:t>klust</a:t>
            </a:r>
            <a:r>
              <a:rPr lang="en-US" dirty="0"/>
              <a:t>, I ka </a:t>
            </a:r>
            <a:r>
              <a:rPr lang="en-US" dirty="0" err="1"/>
              <a:t>ching</a:t>
            </a:r>
            <a:r>
              <a:rPr lang="en-US" dirty="0"/>
              <a:t>, </a:t>
            </a:r>
            <a:r>
              <a:rPr lang="en-US" dirty="0" err="1"/>
              <a:t>libertino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6506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0ADF3-53EA-6F98-45C1-2CEB6D96C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971744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welsh</a:t>
            </a:r>
            <a:r>
              <a:rPr lang="en-US" dirty="0"/>
              <a:t> music scene – 2025 ?</a:t>
            </a:r>
          </a:p>
        </p:txBody>
      </p:sp>
      <p:pic>
        <p:nvPicPr>
          <p:cNvPr id="5" name="Content Placeholder 4" descr="A child in a green shirt&#10;&#10;Description automatically generated">
            <a:extLst>
              <a:ext uri="{FF2B5EF4-FFF2-40B4-BE49-F238E27FC236}">
                <a16:creationId xmlns:a16="http://schemas.microsoft.com/office/drawing/2014/main" id="{ECF5F748-EB85-D920-2581-65A22A85E7D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6096000" y="2264259"/>
            <a:ext cx="5343939" cy="3473726"/>
          </a:xfrm>
        </p:spPr>
      </p:pic>
      <p:pic>
        <p:nvPicPr>
          <p:cNvPr id="7" name="Picture 6" descr="A person sitting in a field of grass&#10;&#10;Description automatically generated">
            <a:extLst>
              <a:ext uri="{FF2B5EF4-FFF2-40B4-BE49-F238E27FC236}">
                <a16:creationId xmlns:a16="http://schemas.microsoft.com/office/drawing/2014/main" id="{849D177F-44CA-F004-CC92-33F13135E1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75" y="2264258"/>
            <a:ext cx="5234608" cy="34737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1B4BE1-9BA0-D36B-18F7-AE5AE5E3C1D8}"/>
              </a:ext>
            </a:extLst>
          </p:cNvPr>
          <p:cNvSpPr txBox="1"/>
          <p:nvPr/>
        </p:nvSpPr>
        <p:spPr>
          <a:xfrm>
            <a:off x="1868557" y="595895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Hana Lili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5AB658-72D4-277F-AA8F-A98A0D7369AB}"/>
              </a:ext>
            </a:extLst>
          </p:cNvPr>
          <p:cNvSpPr txBox="1"/>
          <p:nvPr/>
        </p:nvSpPr>
        <p:spPr>
          <a:xfrm>
            <a:off x="8140148" y="5957717"/>
            <a:ext cx="1878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Ifan</a:t>
            </a:r>
            <a:r>
              <a:rPr lang="en-US" dirty="0"/>
              <a:t> Pritchard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C38EF9-5A08-7497-00DE-68F08361E961}"/>
              </a:ext>
            </a:extLst>
          </p:cNvPr>
          <p:cNvSpPr txBox="1"/>
          <p:nvPr/>
        </p:nvSpPr>
        <p:spPr>
          <a:xfrm>
            <a:off x="3067879" y="1590262"/>
            <a:ext cx="5343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Welsh </a:t>
            </a:r>
            <a:r>
              <a:rPr lang="en-US" dirty="0" err="1"/>
              <a:t>Tileyard</a:t>
            </a:r>
            <a:r>
              <a:rPr lang="en-US" dirty="0"/>
              <a:t> graduate at No. 1 in the charts??</a:t>
            </a:r>
          </a:p>
        </p:txBody>
      </p:sp>
    </p:spTree>
    <p:extLst>
      <p:ext uri="{BB962C8B-B14F-4D97-AF65-F5344CB8AC3E}">
        <p14:creationId xmlns:p14="http://schemas.microsoft.com/office/powerpoint/2010/main" val="8589202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F3412-477A-3EA3-663C-FC571FABA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396096"/>
            <a:ext cx="10364451" cy="765439"/>
          </a:xfrm>
        </p:spPr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1BAC5-DB32-2BC1-0987-2D567FA3003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371600"/>
            <a:ext cx="10363826" cy="4419599"/>
          </a:xfrm>
        </p:spPr>
        <p:txBody>
          <a:bodyPr>
            <a:normAutofit lnSpcReduction="10000"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</a:rPr>
              <a:t>BBC News (2018) “First Welsh song to hit one million Spotify plays,”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BBC News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3 December. Available at: https://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www.bbc.co.uk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/news/uk-wales-46420187 (Accessed: July 14, 2023).</a:t>
            </a: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Garlick, S. (2022) “Welsh language, Wales - Office for National Statistics,” </a:t>
            </a:r>
            <a:r>
              <a:rPr lang="en-GB" sz="1200" i="1" dirty="0" err="1">
                <a:effectLst/>
                <a:latin typeface="Times New Roman" panose="02020603050405020304" pitchFamily="18" charset="0"/>
              </a:rPr>
              <a:t>www.ons.gov.uk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[Preprint]. Available at: https://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www.ons.gov.uk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peoplepopulationandcommunity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culturalidentity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/language/bulletins/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welshlanguagewales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/census2021#:~:text=In%202021%2C%20an%20estimated%20538%2C000,2011%20(562%2C000%2C%2019.0%25.</a:t>
            </a: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Kalia (2021) “There are no limits to where Welsh language music can go,”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The Guardian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24 June. Available at: https://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www.theguardian.com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/music/2018/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nov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/07/huw-stephens-there-are-no-limits-to-where-welsh-language-music-can-go (Accessed: July 4, 2023).</a:t>
            </a:r>
          </a:p>
          <a:p>
            <a:r>
              <a:rPr lang="en-GB" sz="1200" i="1" dirty="0">
                <a:effectLst/>
                <a:latin typeface="Times New Roman" panose="02020603050405020304" pitchFamily="18" charset="0"/>
              </a:rPr>
              <a:t>London Welsh Centre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(2023). Available at: https://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londonwelsh.org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 (Accessed: May 22, 2023).</a:t>
            </a: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Morris, S. (2018) “Teenage duo stunned as Welsh language song scores 1m Spotify hits,”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The Guardian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7 December. Available at: https://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www.theguardian.com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-news/2018/dec/07/teenage-duo-make-first-welsh-song-to-reach-one-million-spotify-hits (Accessed: July 14, 2023).</a:t>
            </a:r>
          </a:p>
          <a:p>
            <a:r>
              <a:rPr lang="en-GB" sz="1200" i="1" dirty="0">
                <a:effectLst/>
                <a:latin typeface="Times New Roman" panose="02020603050405020304" pitchFamily="18" charset="0"/>
              </a:rPr>
              <a:t>The Victoria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(2023). Available at: https://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www.jaguarshoes.com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/venues/the-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victoria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 (Accessed: May 20, 2023).</a:t>
            </a:r>
          </a:p>
          <a:p>
            <a:r>
              <a:rPr lang="en-GB" sz="1300" dirty="0">
                <a:effectLst/>
                <a:latin typeface="Times New Roman" panose="02020603050405020304" pitchFamily="18" charset="0"/>
              </a:rPr>
              <a:t>Thorpe, V. (2023) “‘This is a real moment’: Netflix series cements rise of Welsh language drama,” </a:t>
            </a:r>
            <a:r>
              <a:rPr lang="en-GB" sz="1300" i="1" dirty="0">
                <a:effectLst/>
                <a:latin typeface="Times New Roman" panose="02020603050405020304" pitchFamily="18" charset="0"/>
              </a:rPr>
              <a:t>The Guardian</a:t>
            </a:r>
            <a:r>
              <a:rPr lang="en-GB" sz="1300" dirty="0">
                <a:effectLst/>
                <a:latin typeface="Times New Roman" panose="02020603050405020304" pitchFamily="18" charset="0"/>
              </a:rPr>
              <a:t>, 1 April. Available at: https://</a:t>
            </a:r>
            <a:r>
              <a:rPr lang="en-GB" sz="1300" dirty="0" err="1">
                <a:effectLst/>
                <a:latin typeface="Times New Roman" panose="02020603050405020304" pitchFamily="18" charset="0"/>
              </a:rPr>
              <a:t>www.theguardian.com</a:t>
            </a:r>
            <a:r>
              <a:rPr lang="en-GB" sz="1300" dirty="0">
                <a:effectLst/>
                <a:latin typeface="Times New Roman" panose="02020603050405020304" pitchFamily="18" charset="0"/>
              </a:rPr>
              <a:t>/tv-and-radio/2023/</a:t>
            </a:r>
            <a:r>
              <a:rPr lang="en-GB" sz="1300" dirty="0" err="1">
                <a:effectLst/>
                <a:latin typeface="Times New Roman" panose="02020603050405020304" pitchFamily="18" charset="0"/>
              </a:rPr>
              <a:t>apr</a:t>
            </a:r>
            <a:r>
              <a:rPr lang="en-GB" sz="1300" dirty="0">
                <a:effectLst/>
                <a:latin typeface="Times New Roman" panose="02020603050405020304" pitchFamily="18" charset="0"/>
              </a:rPr>
              <a:t>/01/this-is-a-real-moment-netflix-series-cements-rise-of-welsh-language-drama.</a:t>
            </a: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99410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F3412-477A-3EA3-663C-FC571FABA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396096"/>
            <a:ext cx="10364451" cy="765439"/>
          </a:xfrm>
        </p:spPr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1BAC5-DB32-2BC1-0987-2D567FA3003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371600"/>
            <a:ext cx="10363826" cy="4419599"/>
          </a:xfrm>
        </p:spPr>
        <p:txBody>
          <a:bodyPr>
            <a:norm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</a:rPr>
              <a:t>Way, E. (2023) “‘It was a massive honour’ – HANA LILI reflects on her COLDPLAY opening slot in Cardiff,”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Buzz Magazine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[Preprint]. Available at: https://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www.buzzmag.co.uk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/indie-pop-introspect-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hana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-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lili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-surprise-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coldplay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-support/.</a:t>
            </a: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UWTSD (2024)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Welsh-English / English-Welsh On-line Dictionary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Available at: https://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geiriadur.uwtsd.ac.uk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index.php?page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=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ateb&amp;term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=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anfad&amp;direction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=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we&amp;whichpart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=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exact&amp;type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=adjective (Accessed: July 18, 2023).</a:t>
            </a:r>
          </a:p>
          <a:p>
            <a:r>
              <a:rPr lang="en-GB" sz="1200" dirty="0" err="1">
                <a:effectLst/>
                <a:latin typeface="Times New Roman" panose="02020603050405020304" pitchFamily="18" charset="0"/>
              </a:rPr>
              <a:t>Tileyard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(2023) </a:t>
            </a:r>
            <a:r>
              <a:rPr lang="en-GB" sz="1200" i="1" dirty="0" err="1">
                <a:effectLst/>
                <a:latin typeface="Times New Roman" panose="02020603050405020304" pitchFamily="18" charset="0"/>
              </a:rPr>
              <a:t>Tileyard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Available at: https://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tileyard.co.uk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 (Accessed: July 17, 2023).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5802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3065</TotalTime>
  <Words>896</Words>
  <Application>Microsoft Macintosh PowerPoint</Application>
  <PresentationFormat>Widescreen</PresentationFormat>
  <Paragraphs>95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Times New Roman</vt:lpstr>
      <vt:lpstr>Tw Cen MT</vt:lpstr>
      <vt:lpstr>Droplet</vt:lpstr>
      <vt:lpstr>BUSINESS PLAN PRESENTATION</vt:lpstr>
      <vt:lpstr>The welsh music scene - 1983</vt:lpstr>
      <vt:lpstr>The welsh music scene - 1993</vt:lpstr>
      <vt:lpstr>The welsh music scene - 2023</vt:lpstr>
      <vt:lpstr>WHY NOW ?  TECH / MEDIA</vt:lpstr>
      <vt:lpstr>WHY NOW ?  Football</vt:lpstr>
      <vt:lpstr>THE mission: get bands from wales to london</vt:lpstr>
      <vt:lpstr>ANFAD / ANVAD / ANFADWAITH</vt:lpstr>
      <vt:lpstr>Company structure</vt:lpstr>
      <vt:lpstr>Listings website</vt:lpstr>
      <vt:lpstr>Initial VENUES</vt:lpstr>
      <vt:lpstr>ACCOMMODATION</vt:lpstr>
      <vt:lpstr>ACCOMMODATION proposal for tileyard</vt:lpstr>
      <vt:lpstr>THE MUSIC HOSTEL</vt:lpstr>
      <vt:lpstr>MARKETING</vt:lpstr>
      <vt:lpstr>financial</vt:lpstr>
      <vt:lpstr>scalability</vt:lpstr>
      <vt:lpstr>The welsh music scene – 2025 ?</vt:lpstr>
      <vt:lpstr>BIBLIOGRAPHY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COPYRIGHT CUBE</dc:title>
  <dc:creator>Wyn &amp; Jane</dc:creator>
  <cp:lastModifiedBy>Wyn &amp; Jane</cp:lastModifiedBy>
  <cp:revision>34</cp:revision>
  <dcterms:created xsi:type="dcterms:W3CDTF">2023-03-26T11:49:43Z</dcterms:created>
  <dcterms:modified xsi:type="dcterms:W3CDTF">2023-07-20T19:25:15Z</dcterms:modified>
</cp:coreProperties>
</file>