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56" r:id="rId2"/>
    <p:sldId id="289" r:id="rId3"/>
    <p:sldId id="291" r:id="rId4"/>
    <p:sldId id="292" r:id="rId5"/>
    <p:sldId id="293" r:id="rId6"/>
    <p:sldId id="295" r:id="rId7"/>
    <p:sldId id="294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4" r:id="rId16"/>
    <p:sldId id="303" r:id="rId17"/>
    <p:sldId id="306" r:id="rId18"/>
    <p:sldId id="307" r:id="rId19"/>
    <p:sldId id="308" r:id="rId20"/>
    <p:sldId id="305" r:id="rId21"/>
    <p:sldId id="309" r:id="rId22"/>
    <p:sldId id="310" r:id="rId23"/>
    <p:sldId id="311" r:id="rId24"/>
    <p:sldId id="312" r:id="rId25"/>
    <p:sldId id="313" r:id="rId26"/>
    <p:sldId id="314" r:id="rId27"/>
    <p:sldId id="290" r:id="rId28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9"/>
    </p:embeddedFont>
    <p:embeddedFont>
      <p:font typeface="Century Gothic" panose="020B0502020202020204" pitchFamily="34" charset="0"/>
      <p:regular r:id="rId30"/>
      <p:bold r:id="rId31"/>
      <p:italic r:id="rId32"/>
      <p:boldItalic r:id="rId33"/>
    </p:embeddedFont>
    <p:embeddedFont>
      <p:font typeface="Wingdings 3" panose="05040102010807070707" pitchFamily="18" charset="2"/>
      <p:regular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9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05/10/2017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Remote sensing and imaging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4</a:t>
            </a:r>
          </a:p>
          <a:p>
            <a:r>
              <a:rPr lang="en-GB" dirty="0" smtClean="0"/>
              <a:t>Geometric Corrections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Elementary Image Distortions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Relief Displacement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Two-dimensional Approaches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Georeferencing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Geocoding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Three-dimensional Approaches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Orientation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Monoplotting</a:t>
            </a:r>
            <a:endParaRPr lang="en-GB" dirty="0" smtClean="0">
              <a:sym typeface="Wingdings" panose="05000000000000000000" pitchFamily="2" charset="2"/>
            </a:endParaRP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Orthoimage</a:t>
            </a:r>
            <a:r>
              <a:rPr lang="en-GB" dirty="0" smtClean="0">
                <a:sym typeface="Wingdings" panose="05000000000000000000" pitchFamily="2" charset="2"/>
              </a:rPr>
              <a:t> Production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Stereo Restitution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Map projections are a way to take a curved surface and represent it on a flat piece of paper</a:t>
            </a:r>
          </a:p>
          <a:p>
            <a:r>
              <a:rPr lang="en-GB" dirty="0" smtClean="0"/>
              <a:t>These provide images of the Earth’s surface with convenient geometrical properties, e.g. navigation using angles</a:t>
            </a:r>
          </a:p>
          <a:p>
            <a:pPr lvl="1"/>
            <a:r>
              <a:rPr lang="en-GB" dirty="0" smtClean="0"/>
              <a:t>The geometrical properties depend on the distortions made in creating the map – equal area or equal angle</a:t>
            </a:r>
          </a:p>
          <a:p>
            <a:r>
              <a:rPr lang="en-GB" dirty="0" smtClean="0"/>
              <a:t>Remote sensors image the Earth without any of this knowledge</a:t>
            </a:r>
          </a:p>
          <a:p>
            <a:pPr lvl="1"/>
            <a:r>
              <a:rPr lang="en-GB" dirty="0" smtClean="0"/>
              <a:t>What comes from a sensor platform is a file full of structured numbers with no labels or links to a map</a:t>
            </a:r>
          </a:p>
          <a:p>
            <a:r>
              <a:rPr lang="en-GB" dirty="0" smtClean="0"/>
              <a:t>Images need to be </a:t>
            </a:r>
            <a:r>
              <a:rPr lang="en-GB" i="1" dirty="0" smtClean="0"/>
              <a:t>georeferenced</a:t>
            </a:r>
          </a:p>
          <a:p>
            <a:pPr lvl="1"/>
            <a:r>
              <a:rPr lang="en-GB" dirty="0" smtClean="0"/>
              <a:t>Relating a pixel to the correct location on the ground</a:t>
            </a:r>
          </a:p>
          <a:p>
            <a:pPr lvl="1"/>
            <a:r>
              <a:rPr lang="en-GB" dirty="0" smtClean="0"/>
              <a:t>This requires a mathematical process to transform all image data points into ground location points in 2D or 3D map coordinates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142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341772"/>
          </a:xfrm>
        </p:spPr>
        <p:txBody>
          <a:bodyPr/>
          <a:lstStyle/>
          <a:p>
            <a:r>
              <a:rPr lang="en-GB" dirty="0" err="1" smtClean="0"/>
              <a:t>Georeferencing</a:t>
            </a:r>
            <a:r>
              <a:rPr lang="en-GB" dirty="0" smtClean="0"/>
              <a:t> allows us to</a:t>
            </a:r>
          </a:p>
          <a:p>
            <a:pPr lvl="1"/>
            <a:r>
              <a:rPr lang="en-GB" dirty="0" smtClean="0"/>
              <a:t>Get map coordinates for features in the image</a:t>
            </a:r>
          </a:p>
          <a:p>
            <a:pPr lvl="1"/>
            <a:r>
              <a:rPr lang="en-GB" dirty="0" smtClean="0"/>
              <a:t>Implicitly correct for geometric distortions in the remotely sensed image by calculating the correct map coordinates for a pixel</a:t>
            </a:r>
          </a:p>
          <a:p>
            <a:r>
              <a:rPr lang="en-GB" dirty="0" err="1" smtClean="0"/>
              <a:t>Georeferencing</a:t>
            </a:r>
            <a:r>
              <a:rPr lang="en-GB" dirty="0" smtClean="0"/>
              <a:t> turns remotely sensed data into geospatial data</a:t>
            </a:r>
          </a:p>
          <a:p>
            <a:endParaRPr lang="en-GB" dirty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07" t="25979" r="46194" b="51616"/>
          <a:stretch/>
        </p:blipFill>
        <p:spPr>
          <a:xfrm>
            <a:off x="1536569" y="3587687"/>
            <a:ext cx="5731497" cy="2552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5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Geospatial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749562"/>
          </a:xfrm>
        </p:spPr>
        <p:txBody>
          <a:bodyPr>
            <a:normAutofit/>
          </a:bodyPr>
          <a:lstStyle/>
          <a:p>
            <a:r>
              <a:rPr lang="en-GB" dirty="0" smtClean="0"/>
              <a:t>Once we have geospatial data we can</a:t>
            </a:r>
          </a:p>
          <a:p>
            <a:pPr lvl="1"/>
            <a:r>
              <a:rPr lang="en-GB" dirty="0" smtClean="0"/>
              <a:t>Measure in images to get 2D and 3D object descriptions</a:t>
            </a:r>
          </a:p>
          <a:p>
            <a:pPr lvl="1"/>
            <a:r>
              <a:rPr lang="en-GB" dirty="0" smtClean="0"/>
              <a:t>Create 3D models using multiple images via photogrammetry (also needed for creating 2D maps of areas with large altitude changes like mountains or skyscrapers)</a:t>
            </a:r>
          </a:p>
          <a:p>
            <a:pPr lvl="1"/>
            <a:r>
              <a:rPr lang="en-GB" dirty="0" smtClean="0"/>
              <a:t>Combine an image with vector data to overlay extra data sets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Compare or merge different images and datasets in a GIS</a:t>
            </a:r>
          </a:p>
          <a:p>
            <a:pPr lvl="1"/>
            <a:r>
              <a:rPr lang="en-GB" dirty="0" smtClean="0"/>
              <a:t>Produce new images from remotely sensed images so that they fit a specific map projection – </a:t>
            </a:r>
            <a:r>
              <a:rPr lang="en-GB" i="1" dirty="0" smtClean="0"/>
              <a:t>geocoding</a:t>
            </a:r>
            <a:endParaRPr lang="en-GB" dirty="0" smtClean="0"/>
          </a:p>
        </p:txBody>
      </p:sp>
      <p:pic>
        <p:nvPicPr>
          <p:cNvPr id="4" name="Picture 3" descr="Swansea - Google Maps - Google Chrom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05" t="50584" r="2121" b="20963"/>
          <a:stretch/>
        </p:blipFill>
        <p:spPr>
          <a:xfrm>
            <a:off x="1496897" y="3346519"/>
            <a:ext cx="6410227" cy="232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366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Elementary Image Distortions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106102"/>
          </a:xfrm>
        </p:spPr>
        <p:txBody>
          <a:bodyPr/>
          <a:lstStyle/>
          <a:p>
            <a:r>
              <a:rPr lang="en-GB" dirty="0"/>
              <a:t>All sensor platforms have some form of geometric distortion</a:t>
            </a:r>
          </a:p>
          <a:p>
            <a:r>
              <a:rPr lang="en-GB" dirty="0"/>
              <a:t>The three most common are</a:t>
            </a:r>
          </a:p>
          <a:p>
            <a:pPr lvl="1"/>
            <a:r>
              <a:rPr lang="en-GB" dirty="0"/>
              <a:t>The effect of Earth’s rotation</a:t>
            </a:r>
          </a:p>
          <a:p>
            <a:pPr lvl="1"/>
            <a:r>
              <a:rPr lang="en-GB" dirty="0"/>
              <a:t>The effect of oblique viewing</a:t>
            </a:r>
          </a:p>
          <a:p>
            <a:pPr lvl="1"/>
            <a:r>
              <a:rPr lang="en-GB" dirty="0"/>
              <a:t>Relief displacement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278173"/>
            <a:ext cx="4725188" cy="341485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The Earth moves slightly between the start and end of an image</a:t>
            </a:r>
          </a:p>
          <a:p>
            <a:r>
              <a:rPr lang="en-GB" dirty="0" smtClean="0"/>
              <a:t>This twists the image slightly in the direction of movement</a:t>
            </a:r>
          </a:p>
          <a:p>
            <a:pPr lvl="1"/>
            <a:r>
              <a:rPr lang="en-GB" dirty="0" smtClean="0"/>
              <a:t>Faster CCD data capture reduces this distortion</a:t>
            </a:r>
          </a:p>
          <a:p>
            <a:r>
              <a:rPr lang="en-GB" dirty="0" smtClean="0"/>
              <a:t>This can be corrected with a relatively simple 1D transformation</a:t>
            </a:r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74" t="55670" r="50634" b="26461"/>
          <a:stretch/>
        </p:blipFill>
        <p:spPr>
          <a:xfrm>
            <a:off x="5486399" y="3352017"/>
            <a:ext cx="3082565" cy="290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60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Elementary Image Distortions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106102"/>
          </a:xfrm>
        </p:spPr>
        <p:txBody>
          <a:bodyPr/>
          <a:lstStyle/>
          <a:p>
            <a:r>
              <a:rPr lang="en-GB" dirty="0"/>
              <a:t>Oblique displacement occurs when a camera is tilted</a:t>
            </a:r>
          </a:p>
          <a:p>
            <a:r>
              <a:rPr lang="en-GB" dirty="0"/>
              <a:t>This affects feature </a:t>
            </a:r>
            <a:r>
              <a:rPr lang="en-GB" dirty="0" smtClean="0"/>
              <a:t>scale</a:t>
            </a:r>
            <a:endParaRPr lang="en-GB" dirty="0"/>
          </a:p>
          <a:p>
            <a:r>
              <a:rPr lang="en-GB" dirty="0" smtClean="0"/>
              <a:t>It is a significant issue with line arrays that have multiple arrays so as to do stereoscopic photographs</a:t>
            </a:r>
          </a:p>
          <a:p>
            <a:pPr lvl="1"/>
            <a:r>
              <a:rPr lang="en-GB" dirty="0" smtClean="0"/>
              <a:t>Images taken from the nadir and an angle will differ through this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278173"/>
            <a:ext cx="4725188" cy="350912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Objects in the foreground appear larger than objects further away from the camera</a:t>
            </a:r>
          </a:p>
          <a:p>
            <a:r>
              <a:rPr lang="en-GB" dirty="0" smtClean="0"/>
              <a:t>This </a:t>
            </a:r>
            <a:r>
              <a:rPr lang="en-GB" dirty="0"/>
              <a:t>can be corrected with a relatively simple 2D </a:t>
            </a:r>
            <a:r>
              <a:rPr lang="en-GB" dirty="0" smtClean="0"/>
              <a:t>transformation</a:t>
            </a:r>
            <a:endParaRPr lang="en-GB" dirty="0"/>
          </a:p>
          <a:p>
            <a:pPr lvl="1"/>
            <a:r>
              <a:rPr lang="en-GB" dirty="0" smtClean="0"/>
              <a:t>Both x and y directions need to be corrected</a:t>
            </a:r>
          </a:p>
          <a:p>
            <a:r>
              <a:rPr lang="en-GB" dirty="0" smtClean="0"/>
              <a:t>This distortion occurs </a:t>
            </a:r>
            <a:r>
              <a:rPr lang="en-GB" i="1" dirty="0" smtClean="0"/>
              <a:t>in addition to</a:t>
            </a:r>
            <a:r>
              <a:rPr lang="en-GB" dirty="0" smtClean="0"/>
              <a:t> the distortion due to Earth’s rotation</a:t>
            </a:r>
            <a:endParaRPr lang="en-GB" dirty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06" t="54020" r="65649" b="26598"/>
          <a:stretch/>
        </p:blipFill>
        <p:spPr>
          <a:xfrm>
            <a:off x="5495826" y="3120273"/>
            <a:ext cx="3068059" cy="332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139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Relief Displacement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2285211"/>
          </a:xfrm>
        </p:spPr>
        <p:txBody>
          <a:bodyPr>
            <a:normAutofit/>
          </a:bodyPr>
          <a:lstStyle/>
          <a:p>
            <a:r>
              <a:rPr lang="en-GB" dirty="0" smtClean="0"/>
              <a:t>Elevation differences cause significant distortion in images compared to the co-located map</a:t>
            </a:r>
          </a:p>
          <a:p>
            <a:pPr lvl="1"/>
            <a:r>
              <a:rPr lang="en-GB" dirty="0" smtClean="0"/>
              <a:t>This is most notable with aerial surveys but also happens in mountainous regions with satellite images</a:t>
            </a:r>
          </a:p>
          <a:p>
            <a:r>
              <a:rPr lang="en-GB" dirty="0" smtClean="0"/>
              <a:t>AB represents a horizontal distance on the ground and ab represents that distance in the image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34969" y="3278173"/>
            <a:ext cx="2632437" cy="350912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In situation a) the ground AB is flat so we get an accurate distance</a:t>
            </a:r>
          </a:p>
          <a:p>
            <a:r>
              <a:rPr lang="en-GB" dirty="0" smtClean="0"/>
              <a:t>In situation b) the ground at B is a lot higher than that at A</a:t>
            </a:r>
            <a:endParaRPr lang="en-GB" dirty="0"/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3" t="43162" r="47886" b="32646"/>
          <a:stretch/>
        </p:blipFill>
        <p:spPr>
          <a:xfrm>
            <a:off x="3299382" y="3530379"/>
            <a:ext cx="5571241" cy="2926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267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Relief Displacement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2285211"/>
          </a:xfrm>
        </p:spPr>
        <p:txBody>
          <a:bodyPr>
            <a:normAutofit/>
          </a:bodyPr>
          <a:lstStyle/>
          <a:p>
            <a:r>
              <a:rPr lang="en-GB" dirty="0" smtClean="0"/>
              <a:t>In b) the distance ab has become much larger, leading to a distortion that makes point B look much further from point A than it </a:t>
            </a:r>
          </a:p>
          <a:p>
            <a:r>
              <a:rPr lang="en-GB" dirty="0" smtClean="0"/>
              <a:t>This phenomenon increases as you move further away from the centre of the image </a:t>
            </a:r>
          </a:p>
          <a:p>
            <a:pPr lvl="1"/>
            <a:r>
              <a:rPr lang="en-GB" dirty="0" smtClean="0"/>
              <a:t>It is very prominent at the edges of images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4969" y="3278173"/>
                <a:ext cx="2632437" cy="3509126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dirty="0" smtClean="0"/>
                  <a:t>The magnitude of displacement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𝛿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 r is the distance from the centre, h is the feature height and H the flying height</a:t>
                </a:r>
                <a:endParaRPr lang="en-GB" dirty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3278173"/>
                <a:ext cx="2632437" cy="3509126"/>
              </a:xfrm>
              <a:prstGeom prst="rect">
                <a:avLst/>
              </a:prstGeom>
              <a:blipFill rotWithShape="0">
                <a:blip r:embed="rId2"/>
                <a:stretch>
                  <a:fillRect l="-2546" t="-1043" r="-2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3" t="43162" r="47886" b="32646"/>
          <a:stretch/>
        </p:blipFill>
        <p:spPr>
          <a:xfrm>
            <a:off x="3299382" y="3530379"/>
            <a:ext cx="5571241" cy="2926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36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Relief Displacement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4849305" cy="57495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𝛿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The displacement is zero at the nadir point a (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 smtClean="0"/>
                  <a:t>) and largest at the edges of a line array and the corners of a frame image</a:t>
                </a:r>
              </a:p>
              <a:p>
                <a:r>
                  <a:rPr lang="en-GB" dirty="0" smtClean="0"/>
                  <a:t>Relief displacement is inversely proportional to the flying height</a:t>
                </a:r>
              </a:p>
              <a:p>
                <a:pPr lvl="1"/>
                <a:r>
                  <a:rPr lang="en-GB" dirty="0" smtClean="0"/>
                  <a:t>It is less of a problem with satellite images than with aerial images unless the resolution is very high</a:t>
                </a:r>
              </a:p>
              <a:p>
                <a:r>
                  <a:rPr lang="en-GB" dirty="0" smtClean="0"/>
                  <a:t>Buildings and trees appear to lean away from the nadir point </a:t>
                </a:r>
              </a:p>
              <a:p>
                <a:r>
                  <a:rPr lang="en-GB" dirty="0" smtClean="0"/>
                  <a:t>This leads to inaccurate map coordinates when digitising images unless it is further processed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4849305" cy="5749563"/>
              </a:xfrm>
              <a:blipFill rotWithShape="0">
                <a:blip r:embed="rId2"/>
                <a:stretch>
                  <a:fillRect l="-629" r="-17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5" t="37801" r="54230" b="33333"/>
          <a:stretch/>
        </p:blipFill>
        <p:spPr>
          <a:xfrm>
            <a:off x="5476972" y="2007908"/>
            <a:ext cx="3233395" cy="323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118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survey plane flying at 1500m takes an image of a city centre with two skyscrapers X and Y. When the image is analysed, skyscraper X is found to be 9cm from the nadir point and has a distortion of 7.2mm. Skyscraper Y is found to be 15cm from the nadir point and has a distortion of 10mm. </a:t>
            </a:r>
          </a:p>
          <a:p>
            <a:r>
              <a:rPr lang="en-GB" dirty="0" smtClean="0"/>
              <a:t>How tall are skyscrapers X and 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9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Two-dimensional Approaches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3105343"/>
              </a:xfrm>
            </p:spPr>
            <p:txBody>
              <a:bodyPr/>
              <a:lstStyle/>
              <a:p>
                <a:r>
                  <a:rPr lang="en-GB" dirty="0" smtClean="0"/>
                  <a:t>In cases where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&lt; 1/1000 </m:t>
                    </m:r>
                  </m:oMath>
                </a14:m>
                <a:r>
                  <a:rPr lang="en-GB" dirty="0" smtClean="0"/>
                  <a:t>(where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h</m:t>
                    </m:r>
                  </m:oMath>
                </a14:m>
                <a:r>
                  <a:rPr lang="en-GB" dirty="0" smtClean="0"/>
                  <a:t> is feature height 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𝐻</m:t>
                    </m:r>
                  </m:oMath>
                </a14:m>
                <a:r>
                  <a:rPr lang="en-GB" dirty="0" smtClean="0"/>
                  <a:t> is flying height) we can say that the image is flat and we don’t need to consider relief displacement when processing the image</a:t>
                </a:r>
              </a:p>
              <a:p>
                <a:pPr lvl="1"/>
                <a:r>
                  <a:rPr lang="en-GB" dirty="0" smtClean="0"/>
                  <a:t>For medium resolution images the relief displacement is generally only a few pixels wide and can be ignored if near-vertical images are acquired</a:t>
                </a:r>
              </a:p>
              <a:p>
                <a:r>
                  <a:rPr lang="en-GB" dirty="0" smtClean="0"/>
                  <a:t>The objective of 2D </a:t>
                </a:r>
                <a:r>
                  <a:rPr lang="en-GB" dirty="0" err="1" smtClean="0"/>
                  <a:t>georeferencing</a:t>
                </a:r>
                <a:r>
                  <a:rPr lang="en-GB" dirty="0" smtClean="0"/>
                  <a:t> is to relate the image coordinate system to a specific map coordinate system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3105343"/>
              </a:xfrm>
              <a:blipFill rotWithShape="0">
                <a:blip r:embed="rId2"/>
                <a:stretch>
                  <a:fillRect l="-366" t="-1179" r="-1536" b="-5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0" t="52508" r="47991" b="29072"/>
          <a:stretch/>
        </p:blipFill>
        <p:spPr>
          <a:xfrm>
            <a:off x="1725104" y="4213781"/>
            <a:ext cx="5401559" cy="218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378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Georeferencing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geometric transformation is a function that relates the coordinates of two systems</a:t>
                </a:r>
              </a:p>
              <a:p>
                <a:r>
                  <a:rPr lang="en-GB" dirty="0" smtClean="0"/>
                  <a:t>It is commonly defined by linear equations, e.g. the transformation from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to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might </a:t>
                </a:r>
                <a:r>
                  <a:rPr lang="en-GB" dirty="0" err="1" smtClean="0"/>
                  <a:t>might</a:t>
                </a:r>
                <a:r>
                  <a:rPr lang="en-GB" dirty="0" smtClean="0"/>
                  <a:t> be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=3+5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 smtClean="0"/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=−2+2.5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𝑗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Using this we can easily transform frame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=3,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=4) </m:t>
                    </m:r>
                  </m:oMath>
                </a14:m>
                <a:r>
                  <a:rPr lang="en-GB" dirty="0" smtClean="0"/>
                  <a:t>to map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=18,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=8)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The image remains stored in the original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format unaltered</a:t>
                </a:r>
              </a:p>
              <a:p>
                <a:r>
                  <a:rPr lang="en-GB" dirty="0" smtClean="0"/>
                  <a:t>Transformations can also be used to change the shape of an image to account for the tilt and rotation deformations described earlier</a:t>
                </a:r>
              </a:p>
              <a:p>
                <a:r>
                  <a:rPr lang="en-GB" dirty="0" smtClean="0"/>
                  <a:t>Using a combination of transforms allows us to make the image geometrically equivalent to the map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2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61617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Georeferencing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03447"/>
              </a:xfrm>
            </p:spPr>
            <p:txBody>
              <a:bodyPr/>
              <a:lstStyle/>
              <a:p>
                <a:r>
                  <a:rPr lang="en-GB" dirty="0" smtClean="0"/>
                  <a:t>Georeferencing requires two steps</a:t>
                </a:r>
              </a:p>
              <a:p>
                <a:pPr lvl="1"/>
                <a:r>
                  <a:rPr lang="en-GB" dirty="0" smtClean="0"/>
                  <a:t>Selection of the appropriate type of transformation</a:t>
                </a:r>
              </a:p>
              <a:p>
                <a:pPr lvl="1"/>
                <a:r>
                  <a:rPr lang="en-GB" dirty="0" smtClean="0"/>
                  <a:t>Determination of the transformation parameters</a:t>
                </a:r>
              </a:p>
              <a:p>
                <a:r>
                  <a:rPr lang="en-GB" dirty="0" smtClean="0"/>
                  <a:t>In general the transformation is a polynomial or order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dirty="0" smtClean="0"/>
                  <a:t>, and for many situations a first-order transformation is sufficient</a:t>
                </a:r>
              </a:p>
              <a:p>
                <a:r>
                  <a:rPr lang="en-GB" dirty="0" smtClean="0"/>
                  <a:t>This relates map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with image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𝑏𝑖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𝑐𝑗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𝑒𝑖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 dirty="0" err="1" smtClean="0">
                          <a:latin typeface="Cambria Math" panose="02040503050406030204" pitchFamily="18" charset="0"/>
                        </a:rPr>
                        <m:t>𝑓𝑗</m:t>
                      </m:r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This leaves six parameters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𝑑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to be determined</a:t>
                </a:r>
              </a:p>
              <a:p>
                <a:r>
                  <a:rPr lang="en-GB" dirty="0" smtClean="0"/>
                  <a:t>These are calculated using </a:t>
                </a:r>
                <a:r>
                  <a:rPr lang="en-GB" i="1" dirty="0" smtClean="0"/>
                  <a:t>ground control points</a:t>
                </a:r>
                <a:r>
                  <a:rPr lang="en-GB" dirty="0" smtClean="0"/>
                  <a:t> – points that can be clearly identified on both the image and the map</a:t>
                </a:r>
              </a:p>
              <a:p>
                <a:pPr lvl="1"/>
                <a:r>
                  <a:rPr lang="en-GB" dirty="0" smtClean="0"/>
                  <a:t>Crossroads, bridges, water features…</a:t>
                </a:r>
                <a:endParaRPr lang="en-GB" dirty="0"/>
              </a:p>
              <a:p>
                <a:r>
                  <a:rPr lang="en-GB" dirty="0" smtClean="0"/>
                  <a:t>The software then performs a least-squares calculation to calculate the equations and performs the transform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03447"/>
              </a:xfrm>
              <a:blipFill rotWithShape="0">
                <a:blip r:embed="rId2"/>
                <a:stretch>
                  <a:fillRect l="-366" t="-653" r="-293" b="-1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5936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Georeferencing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422064" cy="2822539"/>
          </a:xfrm>
        </p:spPr>
        <p:txBody>
          <a:bodyPr>
            <a:normAutofit/>
          </a:bodyPr>
          <a:lstStyle/>
          <a:p>
            <a:r>
              <a:rPr lang="en-GB" dirty="0" smtClean="0"/>
              <a:t>The number of parameters needed to make a good transform depends on how much the remotely sensed image is distorted compared to the map</a:t>
            </a:r>
          </a:p>
          <a:p>
            <a:r>
              <a:rPr lang="en-GB" dirty="0" smtClean="0"/>
              <a:t>Correcting for the Earth’s rotation generally needs an affine transform (minimum of 6 parameters) and tilting requires a projective transform (minimum of 8 parameters)</a:t>
            </a:r>
          </a:p>
          <a:p>
            <a:r>
              <a:rPr lang="en-GB" dirty="0" smtClean="0"/>
              <a:t>Complex images with high relief can require polynomial transforms with over 12 parameters</a:t>
            </a:r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47" t="58557" r="47252" b="18763"/>
          <a:stretch/>
        </p:blipFill>
        <p:spPr>
          <a:xfrm>
            <a:off x="1668544" y="4103481"/>
            <a:ext cx="5514681" cy="2607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3150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040115"/>
          </a:xfrm>
        </p:spPr>
        <p:txBody>
          <a:bodyPr/>
          <a:lstStyle/>
          <a:p>
            <a:r>
              <a:rPr lang="en-GB" dirty="0" err="1" smtClean="0"/>
              <a:t>Georeferencing</a:t>
            </a:r>
            <a:r>
              <a:rPr lang="en-GB" dirty="0" smtClean="0"/>
              <a:t> is useful for making images conform to maps</a:t>
            </a:r>
          </a:p>
          <a:p>
            <a:r>
              <a:rPr lang="en-GB" dirty="0" smtClean="0"/>
              <a:t>Often, however, we still need to superimpose a grid (e.g. latitude/longitude) on top of the transformed image</a:t>
            </a:r>
          </a:p>
          <a:p>
            <a:r>
              <a:rPr lang="en-GB" dirty="0" smtClean="0"/>
              <a:t>This process is called </a:t>
            </a:r>
            <a:r>
              <a:rPr lang="en-GB" i="1" dirty="0" smtClean="0"/>
              <a:t>geocoding</a:t>
            </a:r>
            <a:endParaRPr lang="en-GB" dirty="0" smtClean="0"/>
          </a:p>
          <a:p>
            <a:r>
              <a:rPr lang="en-GB" dirty="0" smtClean="0"/>
              <a:t>Geocoding has two main steps</a:t>
            </a:r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4" t="26667" r="50846" b="49691"/>
          <a:stretch/>
        </p:blipFill>
        <p:spPr>
          <a:xfrm>
            <a:off x="4789416" y="3450210"/>
            <a:ext cx="4081207" cy="264893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2"/>
              <p:cNvSpPr txBox="1">
                <a:spLocks/>
              </p:cNvSpPr>
              <p:nvPr/>
            </p:nvSpPr>
            <p:spPr>
              <a:xfrm>
                <a:off x="534968" y="3297027"/>
                <a:ext cx="4074739" cy="3282883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lvl="1"/>
                <a:r>
                  <a:rPr lang="en-GB" dirty="0" smtClean="0"/>
                  <a:t>Each raster element is projected (using the transformation parameters) onto the original image</a:t>
                </a:r>
              </a:p>
              <a:p>
                <a:pPr lvl="1"/>
                <a:r>
                  <a:rPr lang="en-GB" dirty="0" smtClean="0"/>
                  <a:t>The transformed pixel data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𝑖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is stored as a new image in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plane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8" y="3297027"/>
                <a:ext cx="4074739" cy="3282883"/>
              </a:xfrm>
              <a:prstGeom prst="rect">
                <a:avLst/>
              </a:prstGeom>
              <a:blipFill rotWithShape="0">
                <a:blip r:embed="rId3"/>
                <a:stretch>
                  <a:fillRect t="-1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7675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620543"/>
          </a:xfrm>
        </p:spPr>
        <p:txBody>
          <a:bodyPr/>
          <a:lstStyle/>
          <a:p>
            <a:r>
              <a:rPr lang="en-GB" dirty="0" smtClean="0"/>
              <a:t>Once the image has been transformed it must be resampled</a:t>
            </a:r>
          </a:p>
          <a:p>
            <a:r>
              <a:rPr lang="en-GB" dirty="0" smtClean="0"/>
              <a:t>There is no 1:1 relationship between the transformed image and the new image to be saved so interpolation needs to be used for each cell in the new image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34968" y="2728981"/>
            <a:ext cx="4074739" cy="398290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Nearest neighbour</a:t>
            </a:r>
          </a:p>
          <a:p>
            <a:pPr lvl="1"/>
            <a:r>
              <a:rPr lang="en-GB" dirty="0" smtClean="0"/>
              <a:t>The nearest to the centre of the cell</a:t>
            </a:r>
          </a:p>
          <a:p>
            <a:r>
              <a:rPr lang="en-GB" dirty="0" smtClean="0"/>
              <a:t>Bilinear interpolation</a:t>
            </a:r>
          </a:p>
          <a:p>
            <a:pPr lvl="1"/>
            <a:r>
              <a:rPr lang="en-GB" dirty="0" smtClean="0"/>
              <a:t>Weighted average of 4 nearest to the centre of the cell</a:t>
            </a:r>
          </a:p>
          <a:p>
            <a:r>
              <a:rPr lang="en-GB" dirty="0" err="1" smtClean="0"/>
              <a:t>Bicubic</a:t>
            </a:r>
            <a:r>
              <a:rPr lang="en-GB" dirty="0" smtClean="0"/>
              <a:t> interpolation</a:t>
            </a:r>
          </a:p>
          <a:p>
            <a:pPr lvl="1"/>
            <a:r>
              <a:rPr lang="en-GB" dirty="0" smtClean="0"/>
              <a:t>Weighted average of 16 nearest to the centre of the cell</a:t>
            </a:r>
            <a:endParaRPr lang="en-GB" dirty="0"/>
          </a:p>
        </p:txBody>
      </p:sp>
      <p:pic>
        <p:nvPicPr>
          <p:cNvPr id="6" name="Picture 5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73" t="41374" r="40166" b="32372"/>
          <a:stretch/>
        </p:blipFill>
        <p:spPr>
          <a:xfrm>
            <a:off x="5044620" y="2728981"/>
            <a:ext cx="3826003" cy="2380348"/>
          </a:xfrm>
          <a:prstGeom prst="rect">
            <a:avLst/>
          </a:prstGeom>
        </p:spPr>
      </p:pic>
      <p:pic>
        <p:nvPicPr>
          <p:cNvPr id="7" name="Picture 6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0" t="47835" r="40589" b="35945"/>
          <a:stretch/>
        </p:blipFill>
        <p:spPr>
          <a:xfrm>
            <a:off x="5044620" y="5109329"/>
            <a:ext cx="3826003" cy="147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743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Three-dimensional Approaches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650581"/>
              </a:xfrm>
            </p:spPr>
            <p:txBody>
              <a:bodyPr>
                <a:normAutofit/>
              </a:bodyPr>
              <a:lstStyle/>
              <a:p>
                <a:r>
                  <a:rPr lang="en-GB" dirty="0" smtClean="0"/>
                  <a:t>We need to consider vertical extent in two cases</a:t>
                </a:r>
              </a:p>
              <a:p>
                <a:pPr lvl="1"/>
                <a:r>
                  <a:rPr lang="en-GB" dirty="0" smtClean="0"/>
                  <a:t>We want 2D spatial data but the terrain has large elevation differences</a:t>
                </a:r>
              </a:p>
              <a:p>
                <a:pPr lvl="1"/>
                <a:r>
                  <a:rPr lang="en-GB" dirty="0" smtClean="0"/>
                  <a:t>We want 3D data</a:t>
                </a:r>
              </a:p>
              <a:p>
                <a:r>
                  <a:rPr lang="en-GB" dirty="0" smtClean="0"/>
                  <a:t>Elevation differences cause relief displacement, and this in turn can lead to errors in computed map coordinates</a:t>
                </a:r>
              </a:p>
              <a:p>
                <a:r>
                  <a:rPr lang="en-GB" i="1" dirty="0" smtClean="0"/>
                  <a:t>Terrain Features</a:t>
                </a:r>
                <a:r>
                  <a:rPr lang="en-GB" dirty="0" smtClean="0"/>
                  <a:t>: topographic objects, shown on 2D maps as areas, lines and point symbols</a:t>
                </a:r>
              </a:p>
              <a:p>
                <a:r>
                  <a:rPr lang="en-GB" i="1" dirty="0" smtClean="0"/>
                  <a:t>Terrain relief</a:t>
                </a:r>
                <a:r>
                  <a:rPr lang="en-GB" dirty="0" smtClean="0"/>
                  <a:t>: the shape of the ground surface</a:t>
                </a:r>
              </a:p>
              <a:p>
                <a:pPr lvl="1"/>
                <a:r>
                  <a:rPr lang="en-GB" i="1" dirty="0" smtClean="0"/>
                  <a:t>Contour line</a:t>
                </a:r>
                <a:r>
                  <a:rPr lang="en-GB" dirty="0" smtClean="0"/>
                  <a:t>: a line of equal height on a map</a:t>
                </a:r>
              </a:p>
              <a:p>
                <a:r>
                  <a:rPr lang="en-GB" dirty="0" smtClean="0"/>
                  <a:t>If we digitise the contour lines of a topographic map we get a dataset of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coordinates of many points</a:t>
                </a:r>
              </a:p>
              <a:p>
                <a:r>
                  <a:rPr lang="en-GB" dirty="0" smtClean="0"/>
                  <a:t>This is the basis of a </a:t>
                </a:r>
                <a:r>
                  <a:rPr lang="en-GB" i="1" dirty="0" smtClean="0"/>
                  <a:t>digital terrain relief model </a:t>
                </a:r>
                <a:r>
                  <a:rPr lang="en-GB" dirty="0" smtClean="0"/>
                  <a:t>(DTM)</a:t>
                </a:r>
              </a:p>
              <a:p>
                <a:pPr lvl="1"/>
                <a:r>
                  <a:rPr lang="en-GB" dirty="0" smtClean="0"/>
                  <a:t>This is then displayed by a computer program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650581"/>
              </a:xfrm>
              <a:blipFill rotWithShape="0">
                <a:blip r:embed="rId2"/>
                <a:stretch>
                  <a:fillRect l="-366" t="-647" r="-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20519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Three-dimensional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908139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i="1" dirty="0" smtClean="0"/>
              <a:t>digital surface model</a:t>
            </a:r>
            <a:r>
              <a:rPr lang="en-GB" dirty="0" smtClean="0"/>
              <a:t> (DSM) is a model of the shape of the ground surface generated by a camera or scanner</a:t>
            </a:r>
          </a:p>
          <a:p>
            <a:r>
              <a:rPr lang="en-GB" dirty="0" smtClean="0"/>
              <a:t>Not all points on the DSM may be on the ground</a:t>
            </a:r>
          </a:p>
          <a:p>
            <a:pPr lvl="1"/>
            <a:r>
              <a:rPr lang="en-GB" dirty="0" smtClean="0"/>
              <a:t>The DSM needs to have things like trees removed to produce an accurate DTM</a:t>
            </a:r>
            <a:endParaRPr lang="en-GB" dirty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5" t="25568" r="46405" b="44467"/>
          <a:stretch/>
        </p:blipFill>
        <p:spPr>
          <a:xfrm>
            <a:off x="1847654" y="3295457"/>
            <a:ext cx="4826524" cy="2972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156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Orientation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2520882"/>
              </a:xfrm>
            </p:spPr>
            <p:txBody>
              <a:bodyPr/>
              <a:lstStyle/>
              <a:p>
                <a:r>
                  <a:rPr lang="en-GB" dirty="0" smtClean="0"/>
                  <a:t>Camera orientation allows us to obtain the parameter values for transforming terrain coordinates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to image coordinate and vice versa</a:t>
                </a:r>
              </a:p>
              <a:p>
                <a:r>
                  <a:rPr lang="en-GB" dirty="0" smtClean="0"/>
                  <a:t>We assume that any terrain point and its image lie on a straight line that passes through the projection centre – </a:t>
                </a:r>
                <a:r>
                  <a:rPr lang="en-GB" i="1" dirty="0" smtClean="0"/>
                  <a:t>co-linearity</a:t>
                </a:r>
                <a:endParaRPr lang="en-GB" dirty="0" smtClean="0"/>
              </a:p>
              <a:p>
                <a:pPr lvl="1"/>
                <a:r>
                  <a:rPr lang="en-GB" dirty="0" smtClean="0"/>
                  <a:t>This doesn’t take into account the curving of rays by atmospheric reflection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2520882"/>
              </a:xfrm>
              <a:blipFill rotWithShape="0">
                <a:blip r:embed="rId2"/>
                <a:stretch>
                  <a:fillRect l="-366" t="-1453" r="-219" b="-4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4968" y="3523271"/>
            <a:ext cx="4423531" cy="252088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We solve this by splitting it into</a:t>
            </a:r>
          </a:p>
          <a:p>
            <a:pPr lvl="1"/>
            <a:r>
              <a:rPr lang="en-GB" dirty="0" smtClean="0"/>
              <a:t>Interior orientation</a:t>
            </a:r>
          </a:p>
          <a:p>
            <a:pPr lvl="1"/>
            <a:r>
              <a:rPr lang="en-GB" dirty="0" smtClean="0"/>
              <a:t>Exterior orientation</a:t>
            </a:r>
          </a:p>
          <a:p>
            <a:endParaRPr lang="en-GB" dirty="0" smtClean="0"/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97" t="50721" r="51770" b="26186"/>
          <a:stretch/>
        </p:blipFill>
        <p:spPr>
          <a:xfrm>
            <a:off x="4958499" y="3766797"/>
            <a:ext cx="3781321" cy="25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1645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Orientating a single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i="1" dirty="0" smtClean="0"/>
              <a:t>interior orientation</a:t>
            </a:r>
            <a:r>
              <a:rPr lang="en-GB" dirty="0" smtClean="0"/>
              <a:t> determines the position of the projection centre (i.e. the lens) with respect to the image</a:t>
            </a:r>
          </a:p>
          <a:p>
            <a:pPr lvl="1"/>
            <a:r>
              <a:rPr lang="en-GB" dirty="0" smtClean="0"/>
              <a:t>This does not change from image to image with a CCD camera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row,column</a:t>
            </a:r>
            <a:r>
              <a:rPr lang="en-GB" dirty="0" smtClean="0"/>
              <a:t> position of the projection centre does not change</a:t>
            </a:r>
          </a:p>
          <a:p>
            <a:r>
              <a:rPr lang="en-GB" dirty="0" smtClean="0"/>
              <a:t>Two parameters are needed to calibrate this</a:t>
            </a:r>
          </a:p>
          <a:p>
            <a:pPr lvl="1"/>
            <a:r>
              <a:rPr lang="en-GB" i="1" dirty="0" smtClean="0"/>
              <a:t>Principle distance </a:t>
            </a:r>
            <a:r>
              <a:rPr lang="en-GB" dirty="0" smtClean="0"/>
              <a:t>– the distance from the lens to the CCD (the focal length of the lens/mirror system)</a:t>
            </a:r>
          </a:p>
          <a:p>
            <a:pPr lvl="1"/>
            <a:r>
              <a:rPr lang="en-GB" i="1" dirty="0" smtClean="0"/>
              <a:t>Principle point</a:t>
            </a:r>
            <a:r>
              <a:rPr lang="en-GB" dirty="0" smtClean="0"/>
              <a:t> – the intersection point of the perpendicular from the projection centre with the image plane</a:t>
            </a:r>
          </a:p>
          <a:p>
            <a:r>
              <a:rPr lang="en-GB" dirty="0" smtClean="0"/>
              <a:t>Commercial photogrammetry software uses these parameters and the pixel size to define the interior orientation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034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Orienting a single image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</a:t>
                </a:r>
                <a:r>
                  <a:rPr lang="en-GB" i="1" dirty="0" smtClean="0"/>
                  <a:t>exterior orientation</a:t>
                </a:r>
                <a:r>
                  <a:rPr lang="en-GB" dirty="0" smtClean="0"/>
                  <a:t> determines the position of the projection centre with respect to the terrain and the attitude of the sensor</a:t>
                </a:r>
              </a:p>
              <a:p>
                <a:r>
                  <a:rPr lang="en-GB" dirty="0" smtClean="0"/>
                  <a:t>As frame cameras acquire the entire frame at once, the values for the projection centre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and the angles for the </a:t>
                </a:r>
                <a:r>
                  <a:rPr lang="en-GB" dirty="0"/>
                  <a:t>a</a:t>
                </a:r>
                <a:r>
                  <a:rPr lang="en-GB" dirty="0" smtClean="0"/>
                  <a:t>ttitude of the sensor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𝑝𝑖𝑡𝑐h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𝑟𝑜𝑙𝑙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𝑦𝑎𝑤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define the exterior orientation for the entire image</a:t>
                </a:r>
              </a:p>
              <a:p>
                <a:r>
                  <a:rPr lang="en-GB" dirty="0" smtClean="0"/>
                  <a:t>For line cameras, each line has its own projection centre and sensor attitude</a:t>
                </a:r>
              </a:p>
              <a:p>
                <a:r>
                  <a:rPr lang="en-GB" dirty="0" smtClean="0"/>
                  <a:t>Once these are known, a good approximation can be made between the frame’s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𝑟𝑜𝑤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err="1" smtClean="0">
                        <a:latin typeface="Cambria Math" panose="02040503050406030204" pitchFamily="18" charset="0"/>
                      </a:rPr>
                      <m:t>𝑐𝑜𝑙𝑢𝑚𝑛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 smtClean="0"/>
                  <a:t>and the terrain’s </a:t>
                </a:r>
                <a:r>
                  <a:rPr lang="en-GB" dirty="0" err="1" smtClean="0"/>
                  <a:t>Lat</a:t>
                </a:r>
                <a:r>
                  <a:rPr lang="en-GB" dirty="0" smtClean="0"/>
                  <a:t>-Lon and ellipsoidal height</a:t>
                </a:r>
              </a:p>
              <a:p>
                <a:r>
                  <a:rPr lang="en-GB" dirty="0" smtClean="0"/>
                  <a:t>This allows you to use the terrain coordinates of any reference point and calculate its position in the image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65193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Monoplotting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972480"/>
          </a:xfrm>
        </p:spPr>
        <p:txBody>
          <a:bodyPr>
            <a:normAutofit/>
          </a:bodyPr>
          <a:lstStyle/>
          <a:p>
            <a:r>
              <a:rPr lang="en-GB" dirty="0" err="1" smtClean="0"/>
              <a:t>Monoplotting</a:t>
            </a:r>
            <a:r>
              <a:rPr lang="en-GB" dirty="0" smtClean="0"/>
              <a:t> allows us to derive accurate </a:t>
            </a:r>
            <a:r>
              <a:rPr lang="en-GB" dirty="0" err="1" smtClean="0"/>
              <a:t>planimetric</a:t>
            </a:r>
            <a:r>
              <a:rPr lang="en-GB" dirty="0" smtClean="0"/>
              <a:t> coordinates of features from an aerial image with significant terrain relief</a:t>
            </a:r>
          </a:p>
          <a:p>
            <a:r>
              <a:rPr lang="en-GB" dirty="0" smtClean="0"/>
              <a:t>This requires both the position of the image with respect to at least 4 GCPs and a DTM</a:t>
            </a:r>
          </a:p>
          <a:p>
            <a:r>
              <a:rPr lang="en-GB" dirty="0" smtClean="0"/>
              <a:t>A computer system uses the DTM to calculate the positions of every point on the image but does not resample it; if it is then transformed and resampled it becomes an </a:t>
            </a:r>
            <a:r>
              <a:rPr lang="en-GB" i="1" dirty="0" err="1" smtClean="0"/>
              <a:t>orthoimage</a:t>
            </a:r>
            <a:endParaRPr lang="en-GB" dirty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36" t="38625" r="42921" b="28797"/>
          <a:stretch/>
        </p:blipFill>
        <p:spPr>
          <a:xfrm>
            <a:off x="2328424" y="4080918"/>
            <a:ext cx="4430599" cy="247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6745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Stereo Restitution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879100"/>
          </a:xfrm>
        </p:spPr>
        <p:txBody>
          <a:bodyPr/>
          <a:lstStyle/>
          <a:p>
            <a:r>
              <a:rPr lang="en-GB" dirty="0" smtClean="0"/>
              <a:t>Stereoscopic viewing requires two images taken from slightly different angles and uses parallax to fool the eye into seeing a single 3D image</a:t>
            </a:r>
          </a:p>
          <a:p>
            <a:r>
              <a:rPr lang="en-GB" dirty="0" smtClean="0"/>
              <a:t>This can be used to get data for a DTM</a:t>
            </a:r>
          </a:p>
          <a:p>
            <a:r>
              <a:rPr lang="en-GB" dirty="0" smtClean="0"/>
              <a:t>Image matching allows (X,Y,Z) coordinates to be calculated automatically, with only problem areas done manually</a:t>
            </a:r>
          </a:p>
          <a:p>
            <a:r>
              <a:rPr lang="en-GB" dirty="0" smtClean="0"/>
              <a:t>The elevation is directly measured, unlike in </a:t>
            </a:r>
            <a:r>
              <a:rPr lang="en-GB" dirty="0" err="1" smtClean="0"/>
              <a:t>monoplotting</a:t>
            </a:r>
            <a:endParaRPr lang="en-GB" dirty="0" smtClean="0"/>
          </a:p>
        </p:txBody>
      </p:sp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53" t="26118" r="24599" b="48865"/>
          <a:stretch/>
        </p:blipFill>
        <p:spPr>
          <a:xfrm>
            <a:off x="669302" y="4009592"/>
            <a:ext cx="7795967" cy="258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4084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stereoscopic images using your mobile phone</a:t>
            </a:r>
          </a:p>
          <a:p>
            <a:r>
              <a:rPr lang="en-GB" dirty="0" smtClean="0"/>
              <a:t>For instructions see RSI </a:t>
            </a:r>
            <a:r>
              <a:rPr lang="en-GB" dirty="0" smtClean="0"/>
              <a:t>Lecture 4 Exercises.docx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819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Elementary Image Distortions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Relief Displacement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Two-dimensional Approaches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Georeferencing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Geocoding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Three-dimensional Approaches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Orientation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Monoplotting</a:t>
            </a:r>
            <a:endParaRPr lang="en-GB" dirty="0" smtClean="0">
              <a:sym typeface="Wingdings" panose="05000000000000000000" pitchFamily="2" charset="2"/>
            </a:endParaRP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Orthoimage</a:t>
            </a:r>
            <a:r>
              <a:rPr lang="en-GB" dirty="0" smtClean="0">
                <a:sym typeface="Wingdings" panose="05000000000000000000" pitchFamily="2" charset="2"/>
              </a:rPr>
              <a:t> Production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Stereo Restitution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Next week we will look at </a:t>
            </a:r>
            <a:r>
              <a:rPr lang="en-GB" dirty="0" err="1" smtClean="0">
                <a:sym typeface="Wingdings" panose="05000000000000000000" pitchFamily="2" charset="2"/>
              </a:rPr>
              <a:t>lidar</a:t>
            </a:r>
            <a:r>
              <a:rPr lang="en-GB" dirty="0" smtClean="0">
                <a:sym typeface="Wingdings" panose="05000000000000000000" pitchFamily="2" charset="2"/>
              </a:rPr>
              <a:t> and thermal imaging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8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Lidar and Thermal Imaging</a:t>
            </a:r>
            <a:endParaRPr lang="en-GB" dirty="0" smtClean="0"/>
          </a:p>
          <a:p>
            <a:endParaRPr lang="en-GB" dirty="0"/>
          </a:p>
          <a:p>
            <a:r>
              <a:rPr lang="en-GB" b="1"/>
              <a:t>Homework: </a:t>
            </a:r>
            <a:r>
              <a:rPr lang="en-GB"/>
              <a:t>Read </a:t>
            </a:r>
            <a:r>
              <a:rPr lang="en-GB" smtClean="0"/>
              <a:t>chapter </a:t>
            </a:r>
            <a:r>
              <a:rPr lang="en-GB"/>
              <a:t>6</a:t>
            </a:r>
            <a:r>
              <a:rPr lang="en-GB" smtClean="0"/>
              <a:t> </a:t>
            </a:r>
            <a:r>
              <a:rPr lang="en-GB"/>
              <a:t>of </a:t>
            </a:r>
            <a:r>
              <a:rPr lang="en-GB" i="1"/>
              <a:t>Introduction to Remote Sensing </a:t>
            </a:r>
            <a:r>
              <a:rPr lang="en-GB"/>
              <a:t>by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18817</TotalTime>
  <Words>1907</Words>
  <Application>Microsoft Office PowerPoint</Application>
  <PresentationFormat>On-screen Show (4:3)</PresentationFormat>
  <Paragraphs>192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Wingdings</vt:lpstr>
      <vt:lpstr>Cambria Math</vt:lpstr>
      <vt:lpstr>Century Gothic</vt:lpstr>
      <vt:lpstr>Wingdings 3</vt:lpstr>
      <vt:lpstr>Slice</vt:lpstr>
      <vt:lpstr>Remote sensing and imaging</vt:lpstr>
      <vt:lpstr>Introduction</vt:lpstr>
      <vt:lpstr>Introduction</vt:lpstr>
      <vt:lpstr>Introduction</vt:lpstr>
      <vt:lpstr>Geospatial Data</vt:lpstr>
      <vt:lpstr>Elementary Image Distortions</vt:lpstr>
      <vt:lpstr>Elementary Image Distortions</vt:lpstr>
      <vt:lpstr>Relief Displacement</vt:lpstr>
      <vt:lpstr>Relief Displacement</vt:lpstr>
      <vt:lpstr>Relief Displacement</vt:lpstr>
      <vt:lpstr>Exercise</vt:lpstr>
      <vt:lpstr>Two-dimensional Approaches</vt:lpstr>
      <vt:lpstr>Georeferencing</vt:lpstr>
      <vt:lpstr>Georeferencing</vt:lpstr>
      <vt:lpstr>Georeferencing</vt:lpstr>
      <vt:lpstr>Geocoding</vt:lpstr>
      <vt:lpstr>Geocoding</vt:lpstr>
      <vt:lpstr>Three-dimensional Approaches</vt:lpstr>
      <vt:lpstr>Three-dimensional Approaches</vt:lpstr>
      <vt:lpstr>Orientation</vt:lpstr>
      <vt:lpstr>Orientating a single image</vt:lpstr>
      <vt:lpstr>Orienting a single image</vt:lpstr>
      <vt:lpstr>Monoplotting</vt:lpstr>
      <vt:lpstr>Stereo Restitution</vt:lpstr>
      <vt:lpstr>Activity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96</cp:revision>
  <dcterms:created xsi:type="dcterms:W3CDTF">2017-06-08T10:43:23Z</dcterms:created>
  <dcterms:modified xsi:type="dcterms:W3CDTF">2017-10-05T10:17:10Z</dcterms:modified>
</cp:coreProperties>
</file>