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95755"/>
  </p:normalViewPr>
  <p:slideViewPr>
    <p:cSldViewPr snapToGrid="0">
      <p:cViewPr varScale="1">
        <p:scale>
          <a:sx n="110" d="100"/>
          <a:sy n="110" d="100"/>
        </p:scale>
        <p:origin x="66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lly-Ann Williams (1916052)" userId="0f568f9c-97ab-4161-aa03-8e91c48d7048" providerId="ADAL" clId="{8D245180-16FF-D94D-8721-CC7FD4F18EBD}"/>
    <pc:docChg chg="custSel modSld">
      <pc:chgData name="Shelly-Ann Williams (1916052)" userId="0f568f9c-97ab-4161-aa03-8e91c48d7048" providerId="ADAL" clId="{8D245180-16FF-D94D-8721-CC7FD4F18EBD}" dt="2023-01-15T17:40:11.385" v="92" actId="20577"/>
      <pc:docMkLst>
        <pc:docMk/>
      </pc:docMkLst>
      <pc:sldChg chg="modSp mod">
        <pc:chgData name="Shelly-Ann Williams (1916052)" userId="0f568f9c-97ab-4161-aa03-8e91c48d7048" providerId="ADAL" clId="{8D245180-16FF-D94D-8721-CC7FD4F18EBD}" dt="2023-01-15T17:21:36.856" v="11" actId="20577"/>
        <pc:sldMkLst>
          <pc:docMk/>
          <pc:sldMk cId="2480574232" sldId="257"/>
        </pc:sldMkLst>
        <pc:spChg chg="mod">
          <ac:chgData name="Shelly-Ann Williams (1916052)" userId="0f568f9c-97ab-4161-aa03-8e91c48d7048" providerId="ADAL" clId="{8D245180-16FF-D94D-8721-CC7FD4F18EBD}" dt="2023-01-15T17:21:36.856" v="11" actId="20577"/>
          <ac:spMkLst>
            <pc:docMk/>
            <pc:sldMk cId="2480574232" sldId="257"/>
            <ac:spMk id="3" creationId="{93CD4E78-30CD-921E-14ED-A2FE7C643B6D}"/>
          </ac:spMkLst>
        </pc:spChg>
      </pc:sldChg>
      <pc:sldChg chg="modSp mod">
        <pc:chgData name="Shelly-Ann Williams (1916052)" userId="0f568f9c-97ab-4161-aa03-8e91c48d7048" providerId="ADAL" clId="{8D245180-16FF-D94D-8721-CC7FD4F18EBD}" dt="2023-01-15T17:29:59.518" v="70" actId="20577"/>
        <pc:sldMkLst>
          <pc:docMk/>
          <pc:sldMk cId="3567996079" sldId="258"/>
        </pc:sldMkLst>
        <pc:spChg chg="mod">
          <ac:chgData name="Shelly-Ann Williams (1916052)" userId="0f568f9c-97ab-4161-aa03-8e91c48d7048" providerId="ADAL" clId="{8D245180-16FF-D94D-8721-CC7FD4F18EBD}" dt="2023-01-15T17:29:59.518" v="70" actId="20577"/>
          <ac:spMkLst>
            <pc:docMk/>
            <pc:sldMk cId="3567996079" sldId="258"/>
            <ac:spMk id="3" creationId="{AD78C21F-BD28-D6B1-A6B8-39B29331CBE9}"/>
          </ac:spMkLst>
        </pc:spChg>
      </pc:sldChg>
      <pc:sldChg chg="modSp mod">
        <pc:chgData name="Shelly-Ann Williams (1916052)" userId="0f568f9c-97ab-4161-aa03-8e91c48d7048" providerId="ADAL" clId="{8D245180-16FF-D94D-8721-CC7FD4F18EBD}" dt="2023-01-15T17:40:11.385" v="92" actId="20577"/>
        <pc:sldMkLst>
          <pc:docMk/>
          <pc:sldMk cId="4058158014" sldId="260"/>
        </pc:sldMkLst>
        <pc:spChg chg="mod">
          <ac:chgData name="Shelly-Ann Williams (1916052)" userId="0f568f9c-97ab-4161-aa03-8e91c48d7048" providerId="ADAL" clId="{8D245180-16FF-D94D-8721-CC7FD4F18EBD}" dt="2023-01-15T17:40:11.385" v="92" actId="20577"/>
          <ac:spMkLst>
            <pc:docMk/>
            <pc:sldMk cId="4058158014" sldId="260"/>
            <ac:spMk id="3" creationId="{9532F056-D06D-8887-E8F4-47CAA6C73F6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344CF6-97A7-451F-973B-6742943E19A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A829D4DB-52EC-4499-B730-EA7A94C7962D}">
      <dgm:prSet/>
      <dgm:spPr/>
      <dgm:t>
        <a:bodyPr/>
        <a:lstStyle/>
        <a:p>
          <a:r>
            <a:rPr lang="en-US" baseline="0" dirty="0" err="1"/>
            <a:t>Aromataris</a:t>
          </a:r>
          <a:r>
            <a:rPr lang="en-US" baseline="0" dirty="0"/>
            <a:t>, E., &amp; Pearson, A. (2014). The systematic review: an overview. AJN The American Journal of Nursing, 114(3), 53-58.</a:t>
          </a:r>
          <a:endParaRPr lang="en-US" dirty="0"/>
        </a:p>
      </dgm:t>
    </dgm:pt>
    <dgm:pt modelId="{F01CE460-4B9D-4890-99D3-82400B0A8CC3}" type="parTrans" cxnId="{C087FE79-6653-4A18-9E26-D51F779EDF69}">
      <dgm:prSet/>
      <dgm:spPr/>
      <dgm:t>
        <a:bodyPr/>
        <a:lstStyle/>
        <a:p>
          <a:endParaRPr lang="en-US"/>
        </a:p>
      </dgm:t>
    </dgm:pt>
    <dgm:pt modelId="{762C2853-0F50-41EC-AA18-7CC118FE0CFA}" type="sibTrans" cxnId="{C087FE79-6653-4A18-9E26-D51F779EDF69}">
      <dgm:prSet/>
      <dgm:spPr/>
      <dgm:t>
        <a:bodyPr/>
        <a:lstStyle/>
        <a:p>
          <a:endParaRPr lang="en-US"/>
        </a:p>
      </dgm:t>
    </dgm:pt>
    <dgm:pt modelId="{C49FE7F3-9D25-4B5F-B823-EB13C7B14472}">
      <dgm:prSet/>
      <dgm:spPr/>
      <dgm:t>
        <a:bodyPr/>
        <a:lstStyle/>
        <a:p>
          <a:r>
            <a:rPr lang="en-US" baseline="0" dirty="0" err="1"/>
            <a:t>Hogrefe</a:t>
          </a:r>
          <a:r>
            <a:rPr lang="en-US" baseline="0" dirty="0"/>
            <a:t>, 2022. Autism in the UK: prevalence, assessment and the impact of the Covid-19 pandemic. [online] Hogrefe.com. Available at: &lt;https://www.hogrefe.com/uk/article/autism-in-the-uk-prevalence-assessment-and-the-impact-of-the-covid-19-pandemic&gt; [Accessed 16 June 2022].</a:t>
          </a:r>
          <a:endParaRPr lang="en-US" dirty="0"/>
        </a:p>
      </dgm:t>
    </dgm:pt>
    <dgm:pt modelId="{3A83F962-9030-40C4-BE1B-8E3ABE413B56}" type="parTrans" cxnId="{51E45425-260B-4AC0-BA4B-5A348CDE7617}">
      <dgm:prSet/>
      <dgm:spPr/>
      <dgm:t>
        <a:bodyPr/>
        <a:lstStyle/>
        <a:p>
          <a:endParaRPr lang="en-US"/>
        </a:p>
      </dgm:t>
    </dgm:pt>
    <dgm:pt modelId="{EDA014D3-93EF-4DFB-A044-31F328D8B358}" type="sibTrans" cxnId="{51E45425-260B-4AC0-BA4B-5A348CDE7617}">
      <dgm:prSet/>
      <dgm:spPr/>
      <dgm:t>
        <a:bodyPr/>
        <a:lstStyle/>
        <a:p>
          <a:endParaRPr lang="en-US"/>
        </a:p>
      </dgm:t>
    </dgm:pt>
    <dgm:pt modelId="{5D4A1E80-58F8-45BD-99BE-6E3763D89951}">
      <dgm:prSet/>
      <dgm:spPr/>
      <dgm:t>
        <a:bodyPr/>
        <a:lstStyle/>
        <a:p>
          <a:r>
            <a:rPr lang="en-US" baseline="0"/>
            <a:t>Marotta, R., Risoleo, M. C., Messina, G., Parisi, L., Carotenuto, M., Vetri, L., &amp; Roccella, M. (2020). The neurochemistry of autism. Brain sciences, 10(3), 163.</a:t>
          </a:r>
          <a:endParaRPr lang="en-US"/>
        </a:p>
      </dgm:t>
    </dgm:pt>
    <dgm:pt modelId="{FD19783D-E488-42CA-BB32-39E9F66759E9}" type="parTrans" cxnId="{F5D9565A-0AF1-49FC-9E23-67A262AE6E8C}">
      <dgm:prSet/>
      <dgm:spPr/>
      <dgm:t>
        <a:bodyPr/>
        <a:lstStyle/>
        <a:p>
          <a:endParaRPr lang="en-US"/>
        </a:p>
      </dgm:t>
    </dgm:pt>
    <dgm:pt modelId="{29857788-74AD-4E0F-9D2C-E5CC9CA04A29}" type="sibTrans" cxnId="{F5D9565A-0AF1-49FC-9E23-67A262AE6E8C}">
      <dgm:prSet/>
      <dgm:spPr/>
      <dgm:t>
        <a:bodyPr/>
        <a:lstStyle/>
        <a:p>
          <a:endParaRPr lang="en-US"/>
        </a:p>
      </dgm:t>
    </dgm:pt>
    <dgm:pt modelId="{B5738EB8-5BCD-4BBC-9D8C-7B4A8E4B57F6}">
      <dgm:prSet/>
      <dgm:spPr/>
      <dgm:t>
        <a:bodyPr/>
        <a:lstStyle/>
        <a:p>
          <a:r>
            <a:rPr lang="en-US" baseline="0"/>
            <a:t>Park, Y.S., Konge, L. and Artino, A.R., 2020. The positivism paradigm of research. Academic Medicine, 95(5), pp.690-694.</a:t>
          </a:r>
          <a:endParaRPr lang="en-US"/>
        </a:p>
      </dgm:t>
    </dgm:pt>
    <dgm:pt modelId="{88C3A725-CE60-4B94-B9D1-224DFC81503A}" type="parTrans" cxnId="{68E4D6DF-C7B5-4D70-BE31-5C4239CE95D0}">
      <dgm:prSet/>
      <dgm:spPr/>
      <dgm:t>
        <a:bodyPr/>
        <a:lstStyle/>
        <a:p>
          <a:endParaRPr lang="en-US"/>
        </a:p>
      </dgm:t>
    </dgm:pt>
    <dgm:pt modelId="{F987816D-8BEF-4B6D-88F4-6AA6C6F15BDF}" type="sibTrans" cxnId="{68E4D6DF-C7B5-4D70-BE31-5C4239CE95D0}">
      <dgm:prSet/>
      <dgm:spPr/>
      <dgm:t>
        <a:bodyPr/>
        <a:lstStyle/>
        <a:p>
          <a:endParaRPr lang="en-US"/>
        </a:p>
      </dgm:t>
    </dgm:pt>
    <dgm:pt modelId="{DF09DE09-F34F-4940-A8EC-530ADC1FFE75}">
      <dgm:prSet/>
      <dgm:spPr/>
      <dgm:t>
        <a:bodyPr/>
        <a:lstStyle/>
        <a:p>
          <a:r>
            <a:rPr lang="en-US" baseline="0"/>
            <a:t>Rubenstein, J.L., 2010. Three hypotheses for developmental defects that may underlie some forms of autism spectrum disorder. Current opinion in neurology, 23(2), pp.118-123.</a:t>
          </a:r>
          <a:endParaRPr lang="en-US"/>
        </a:p>
      </dgm:t>
    </dgm:pt>
    <dgm:pt modelId="{73F3C8E0-012C-4D8C-82DB-D9AD062872AD}" type="parTrans" cxnId="{ECF7D5B6-2B2B-4C06-A1C2-F6244A2B8A9A}">
      <dgm:prSet/>
      <dgm:spPr/>
      <dgm:t>
        <a:bodyPr/>
        <a:lstStyle/>
        <a:p>
          <a:endParaRPr lang="en-US"/>
        </a:p>
      </dgm:t>
    </dgm:pt>
    <dgm:pt modelId="{D6132F66-551D-442A-BF29-4517A28796C8}" type="sibTrans" cxnId="{ECF7D5B6-2B2B-4C06-A1C2-F6244A2B8A9A}">
      <dgm:prSet/>
      <dgm:spPr/>
      <dgm:t>
        <a:bodyPr/>
        <a:lstStyle/>
        <a:p>
          <a:endParaRPr lang="en-US"/>
        </a:p>
      </dgm:t>
    </dgm:pt>
    <dgm:pt modelId="{BDA7FE40-FD67-415E-BC0D-D383E78290E3}">
      <dgm:prSet/>
      <dgm:spPr/>
      <dgm:t>
        <a:bodyPr/>
        <a:lstStyle/>
        <a:p>
          <a:r>
            <a:rPr lang="en-US" baseline="0"/>
            <a:t>Trikalinos, T.A., Salanti, G., Zintzaras, E. and Ioannidis, J.P., 2008. Meta‐analysis methods. Advances in genetics, 60, pp.311-334.</a:t>
          </a:r>
          <a:endParaRPr lang="en-US"/>
        </a:p>
      </dgm:t>
    </dgm:pt>
    <dgm:pt modelId="{C613B7B8-2FCD-4793-8131-849C732E92D2}" type="parTrans" cxnId="{3B019567-A2B1-4918-A64C-3E13017F92CF}">
      <dgm:prSet/>
      <dgm:spPr/>
      <dgm:t>
        <a:bodyPr/>
        <a:lstStyle/>
        <a:p>
          <a:endParaRPr lang="en-US"/>
        </a:p>
      </dgm:t>
    </dgm:pt>
    <dgm:pt modelId="{884A5764-D170-4297-A691-3B721DD22A5A}" type="sibTrans" cxnId="{3B019567-A2B1-4918-A64C-3E13017F92CF}">
      <dgm:prSet/>
      <dgm:spPr/>
      <dgm:t>
        <a:bodyPr/>
        <a:lstStyle/>
        <a:p>
          <a:endParaRPr lang="en-US"/>
        </a:p>
      </dgm:t>
    </dgm:pt>
    <dgm:pt modelId="{9B68A264-69DD-4D40-8A87-B7D37E2208B8}">
      <dgm:prSet/>
      <dgm:spPr/>
      <dgm:t>
        <a:bodyPr/>
        <a:lstStyle/>
        <a:p>
          <a:r>
            <a:rPr lang="en-US" baseline="0"/>
            <a:t>Turner, L.M., Stone, W.L., Pozdol, S.L. and Coonrod, E.E., 2006. Follow-up of children with autism spectrum disorders from age 2 to age 9. Autism, 10(3), pp.243-265.</a:t>
          </a:r>
          <a:endParaRPr lang="en-US"/>
        </a:p>
      </dgm:t>
    </dgm:pt>
    <dgm:pt modelId="{2ECE67F9-3332-48C1-883E-27BC90AAA0F1}" type="parTrans" cxnId="{171D23DA-EC02-4DFC-A8EE-2FA7151E6DCE}">
      <dgm:prSet/>
      <dgm:spPr/>
      <dgm:t>
        <a:bodyPr/>
        <a:lstStyle/>
        <a:p>
          <a:endParaRPr lang="en-US"/>
        </a:p>
      </dgm:t>
    </dgm:pt>
    <dgm:pt modelId="{7B0DB1A1-FEEB-42B7-A6B1-646E3578B838}" type="sibTrans" cxnId="{171D23DA-EC02-4DFC-A8EE-2FA7151E6DCE}">
      <dgm:prSet/>
      <dgm:spPr/>
      <dgm:t>
        <a:bodyPr/>
        <a:lstStyle/>
        <a:p>
          <a:endParaRPr lang="en-US"/>
        </a:p>
      </dgm:t>
    </dgm:pt>
    <dgm:pt modelId="{71115CB5-D323-4AD3-A7B9-94BAB74236E0}" type="pres">
      <dgm:prSet presAssocID="{1C344CF6-97A7-451F-973B-6742943E19AB}" presName="vert0" presStyleCnt="0">
        <dgm:presLayoutVars>
          <dgm:dir/>
          <dgm:animOne val="branch"/>
          <dgm:animLvl val="lvl"/>
        </dgm:presLayoutVars>
      </dgm:prSet>
      <dgm:spPr/>
    </dgm:pt>
    <dgm:pt modelId="{3A61DBCC-A07A-47B9-BEBA-82A4D8FAFC30}" type="pres">
      <dgm:prSet presAssocID="{A829D4DB-52EC-4499-B730-EA7A94C7962D}" presName="thickLine" presStyleLbl="alignNode1" presStyleIdx="0" presStyleCnt="7"/>
      <dgm:spPr/>
    </dgm:pt>
    <dgm:pt modelId="{B2778EE5-2D3C-42FC-8152-2CA9632E0BC5}" type="pres">
      <dgm:prSet presAssocID="{A829D4DB-52EC-4499-B730-EA7A94C7962D}" presName="horz1" presStyleCnt="0"/>
      <dgm:spPr/>
    </dgm:pt>
    <dgm:pt modelId="{9C9A57AB-2DAA-4DDB-8BB1-B9932056F053}" type="pres">
      <dgm:prSet presAssocID="{A829D4DB-52EC-4499-B730-EA7A94C7962D}" presName="tx1" presStyleLbl="revTx" presStyleIdx="0" presStyleCnt="7"/>
      <dgm:spPr/>
    </dgm:pt>
    <dgm:pt modelId="{30A2AAF7-E985-4FF9-B16E-A53F976CFB61}" type="pres">
      <dgm:prSet presAssocID="{A829D4DB-52EC-4499-B730-EA7A94C7962D}" presName="vert1" presStyleCnt="0"/>
      <dgm:spPr/>
    </dgm:pt>
    <dgm:pt modelId="{39DE0D96-4C72-4C86-B310-E403302FA5EB}" type="pres">
      <dgm:prSet presAssocID="{C49FE7F3-9D25-4B5F-B823-EB13C7B14472}" presName="thickLine" presStyleLbl="alignNode1" presStyleIdx="1" presStyleCnt="7"/>
      <dgm:spPr/>
    </dgm:pt>
    <dgm:pt modelId="{491C14E5-ADA2-419B-8B6C-BD51ABD67F44}" type="pres">
      <dgm:prSet presAssocID="{C49FE7F3-9D25-4B5F-B823-EB13C7B14472}" presName="horz1" presStyleCnt="0"/>
      <dgm:spPr/>
    </dgm:pt>
    <dgm:pt modelId="{E083D5AA-29EA-4A12-8B78-A5D9879E1FFF}" type="pres">
      <dgm:prSet presAssocID="{C49FE7F3-9D25-4B5F-B823-EB13C7B14472}" presName="tx1" presStyleLbl="revTx" presStyleIdx="1" presStyleCnt="7"/>
      <dgm:spPr/>
    </dgm:pt>
    <dgm:pt modelId="{2E8B7B82-D997-42D3-A981-018E5D3D0FF7}" type="pres">
      <dgm:prSet presAssocID="{C49FE7F3-9D25-4B5F-B823-EB13C7B14472}" presName="vert1" presStyleCnt="0"/>
      <dgm:spPr/>
    </dgm:pt>
    <dgm:pt modelId="{4F76A9F8-3DFC-487E-8714-4FAEB9D42991}" type="pres">
      <dgm:prSet presAssocID="{5D4A1E80-58F8-45BD-99BE-6E3763D89951}" presName="thickLine" presStyleLbl="alignNode1" presStyleIdx="2" presStyleCnt="7"/>
      <dgm:spPr/>
    </dgm:pt>
    <dgm:pt modelId="{477841C8-5777-4627-B8EB-2968CE3199D8}" type="pres">
      <dgm:prSet presAssocID="{5D4A1E80-58F8-45BD-99BE-6E3763D89951}" presName="horz1" presStyleCnt="0"/>
      <dgm:spPr/>
    </dgm:pt>
    <dgm:pt modelId="{6396A77A-F2D8-4B76-BC74-B53E28D7F80D}" type="pres">
      <dgm:prSet presAssocID="{5D4A1E80-58F8-45BD-99BE-6E3763D89951}" presName="tx1" presStyleLbl="revTx" presStyleIdx="2" presStyleCnt="7"/>
      <dgm:spPr/>
    </dgm:pt>
    <dgm:pt modelId="{3EF0D76B-E988-4104-8FDA-E4FA37EF0F28}" type="pres">
      <dgm:prSet presAssocID="{5D4A1E80-58F8-45BD-99BE-6E3763D89951}" presName="vert1" presStyleCnt="0"/>
      <dgm:spPr/>
    </dgm:pt>
    <dgm:pt modelId="{84EC703C-62F8-416E-9C57-B18362B79D90}" type="pres">
      <dgm:prSet presAssocID="{B5738EB8-5BCD-4BBC-9D8C-7B4A8E4B57F6}" presName="thickLine" presStyleLbl="alignNode1" presStyleIdx="3" presStyleCnt="7"/>
      <dgm:spPr/>
    </dgm:pt>
    <dgm:pt modelId="{A5A51E52-30BE-4AEE-8696-8EC55E497DD8}" type="pres">
      <dgm:prSet presAssocID="{B5738EB8-5BCD-4BBC-9D8C-7B4A8E4B57F6}" presName="horz1" presStyleCnt="0"/>
      <dgm:spPr/>
    </dgm:pt>
    <dgm:pt modelId="{C64B7F91-A5D3-47E2-B9A5-10CDD86F2EC2}" type="pres">
      <dgm:prSet presAssocID="{B5738EB8-5BCD-4BBC-9D8C-7B4A8E4B57F6}" presName="tx1" presStyleLbl="revTx" presStyleIdx="3" presStyleCnt="7"/>
      <dgm:spPr/>
    </dgm:pt>
    <dgm:pt modelId="{07DB0BCD-61DE-47B8-9B6A-0C660CF18D03}" type="pres">
      <dgm:prSet presAssocID="{B5738EB8-5BCD-4BBC-9D8C-7B4A8E4B57F6}" presName="vert1" presStyleCnt="0"/>
      <dgm:spPr/>
    </dgm:pt>
    <dgm:pt modelId="{408B59EB-9935-4238-AF4D-4140F1F0E432}" type="pres">
      <dgm:prSet presAssocID="{DF09DE09-F34F-4940-A8EC-530ADC1FFE75}" presName="thickLine" presStyleLbl="alignNode1" presStyleIdx="4" presStyleCnt="7"/>
      <dgm:spPr/>
    </dgm:pt>
    <dgm:pt modelId="{3AE0C02C-D954-4306-936F-F2D1310C58DD}" type="pres">
      <dgm:prSet presAssocID="{DF09DE09-F34F-4940-A8EC-530ADC1FFE75}" presName="horz1" presStyleCnt="0"/>
      <dgm:spPr/>
    </dgm:pt>
    <dgm:pt modelId="{DD12092F-E7C2-4905-BC10-9E31EF03FB44}" type="pres">
      <dgm:prSet presAssocID="{DF09DE09-F34F-4940-A8EC-530ADC1FFE75}" presName="tx1" presStyleLbl="revTx" presStyleIdx="4" presStyleCnt="7"/>
      <dgm:spPr/>
    </dgm:pt>
    <dgm:pt modelId="{22E0B1EA-D0E9-44FB-9B56-9B1C19CAEF0B}" type="pres">
      <dgm:prSet presAssocID="{DF09DE09-F34F-4940-A8EC-530ADC1FFE75}" presName="vert1" presStyleCnt="0"/>
      <dgm:spPr/>
    </dgm:pt>
    <dgm:pt modelId="{EB03D84B-6766-43C4-B18D-D41FFBBEE393}" type="pres">
      <dgm:prSet presAssocID="{BDA7FE40-FD67-415E-BC0D-D383E78290E3}" presName="thickLine" presStyleLbl="alignNode1" presStyleIdx="5" presStyleCnt="7"/>
      <dgm:spPr/>
    </dgm:pt>
    <dgm:pt modelId="{F2FD6C51-C336-41D9-8549-EC0738C89104}" type="pres">
      <dgm:prSet presAssocID="{BDA7FE40-FD67-415E-BC0D-D383E78290E3}" presName="horz1" presStyleCnt="0"/>
      <dgm:spPr/>
    </dgm:pt>
    <dgm:pt modelId="{75E748AA-FD25-40C9-8E6C-FBD3C0170C51}" type="pres">
      <dgm:prSet presAssocID="{BDA7FE40-FD67-415E-BC0D-D383E78290E3}" presName="tx1" presStyleLbl="revTx" presStyleIdx="5" presStyleCnt="7"/>
      <dgm:spPr/>
    </dgm:pt>
    <dgm:pt modelId="{01CC2F92-2C55-4AA4-9814-7333FE846621}" type="pres">
      <dgm:prSet presAssocID="{BDA7FE40-FD67-415E-BC0D-D383E78290E3}" presName="vert1" presStyleCnt="0"/>
      <dgm:spPr/>
    </dgm:pt>
    <dgm:pt modelId="{2A200976-B2CB-4E8B-8881-C3BC711AC556}" type="pres">
      <dgm:prSet presAssocID="{9B68A264-69DD-4D40-8A87-B7D37E2208B8}" presName="thickLine" presStyleLbl="alignNode1" presStyleIdx="6" presStyleCnt="7"/>
      <dgm:spPr/>
    </dgm:pt>
    <dgm:pt modelId="{C5D8E51F-649E-4ED5-8AC4-E60D2EA5A396}" type="pres">
      <dgm:prSet presAssocID="{9B68A264-69DD-4D40-8A87-B7D37E2208B8}" presName="horz1" presStyleCnt="0"/>
      <dgm:spPr/>
    </dgm:pt>
    <dgm:pt modelId="{4C37B019-3FA5-4A8D-A17C-BD1BCD5177DB}" type="pres">
      <dgm:prSet presAssocID="{9B68A264-69DD-4D40-8A87-B7D37E2208B8}" presName="tx1" presStyleLbl="revTx" presStyleIdx="6" presStyleCnt="7"/>
      <dgm:spPr/>
    </dgm:pt>
    <dgm:pt modelId="{F42E6032-F0F2-4BE9-A738-A764F6580814}" type="pres">
      <dgm:prSet presAssocID="{9B68A264-69DD-4D40-8A87-B7D37E2208B8}" presName="vert1" presStyleCnt="0"/>
      <dgm:spPr/>
    </dgm:pt>
  </dgm:ptLst>
  <dgm:cxnLst>
    <dgm:cxn modelId="{0C595A02-77E7-4E71-8E40-A0F626D87CBD}" type="presOf" srcId="{BDA7FE40-FD67-415E-BC0D-D383E78290E3}" destId="{75E748AA-FD25-40C9-8E6C-FBD3C0170C51}" srcOrd="0" destOrd="0" presId="urn:microsoft.com/office/officeart/2008/layout/LinedList"/>
    <dgm:cxn modelId="{3064A60A-0122-4656-AC66-2B6E681A2B6F}" type="presOf" srcId="{9B68A264-69DD-4D40-8A87-B7D37E2208B8}" destId="{4C37B019-3FA5-4A8D-A17C-BD1BCD5177DB}" srcOrd="0" destOrd="0" presId="urn:microsoft.com/office/officeart/2008/layout/LinedList"/>
    <dgm:cxn modelId="{51E45425-260B-4AC0-BA4B-5A348CDE7617}" srcId="{1C344CF6-97A7-451F-973B-6742943E19AB}" destId="{C49FE7F3-9D25-4B5F-B823-EB13C7B14472}" srcOrd="1" destOrd="0" parTransId="{3A83F962-9030-40C4-BE1B-8E3ABE413B56}" sibTransId="{EDA014D3-93EF-4DFB-A044-31F328D8B358}"/>
    <dgm:cxn modelId="{E607433E-7434-4965-AE59-777AAA3D803D}" type="presOf" srcId="{C49FE7F3-9D25-4B5F-B823-EB13C7B14472}" destId="{E083D5AA-29EA-4A12-8B78-A5D9879E1FFF}" srcOrd="0" destOrd="0" presId="urn:microsoft.com/office/officeart/2008/layout/LinedList"/>
    <dgm:cxn modelId="{F5D9565A-0AF1-49FC-9E23-67A262AE6E8C}" srcId="{1C344CF6-97A7-451F-973B-6742943E19AB}" destId="{5D4A1E80-58F8-45BD-99BE-6E3763D89951}" srcOrd="2" destOrd="0" parTransId="{FD19783D-E488-42CA-BB32-39E9F66759E9}" sibTransId="{29857788-74AD-4E0F-9D2C-E5CC9CA04A29}"/>
    <dgm:cxn modelId="{3A80D464-EC7D-4402-A404-C02F06D40BF1}" type="presOf" srcId="{A829D4DB-52EC-4499-B730-EA7A94C7962D}" destId="{9C9A57AB-2DAA-4DDB-8BB1-B9932056F053}" srcOrd="0" destOrd="0" presId="urn:microsoft.com/office/officeart/2008/layout/LinedList"/>
    <dgm:cxn modelId="{3B019567-A2B1-4918-A64C-3E13017F92CF}" srcId="{1C344CF6-97A7-451F-973B-6742943E19AB}" destId="{BDA7FE40-FD67-415E-BC0D-D383E78290E3}" srcOrd="5" destOrd="0" parTransId="{C613B7B8-2FCD-4793-8131-849C732E92D2}" sibTransId="{884A5764-D170-4297-A691-3B721DD22A5A}"/>
    <dgm:cxn modelId="{35460E6E-ADED-4C98-9A96-44DFD754A097}" type="presOf" srcId="{1C344CF6-97A7-451F-973B-6742943E19AB}" destId="{71115CB5-D323-4AD3-A7B9-94BAB74236E0}" srcOrd="0" destOrd="0" presId="urn:microsoft.com/office/officeart/2008/layout/LinedList"/>
    <dgm:cxn modelId="{C087FE79-6653-4A18-9E26-D51F779EDF69}" srcId="{1C344CF6-97A7-451F-973B-6742943E19AB}" destId="{A829D4DB-52EC-4499-B730-EA7A94C7962D}" srcOrd="0" destOrd="0" parTransId="{F01CE460-4B9D-4890-99D3-82400B0A8CC3}" sibTransId="{762C2853-0F50-41EC-AA18-7CC118FE0CFA}"/>
    <dgm:cxn modelId="{A965C6AB-834F-407D-8488-EFB6265EA3BB}" type="presOf" srcId="{B5738EB8-5BCD-4BBC-9D8C-7B4A8E4B57F6}" destId="{C64B7F91-A5D3-47E2-B9A5-10CDD86F2EC2}" srcOrd="0" destOrd="0" presId="urn:microsoft.com/office/officeart/2008/layout/LinedList"/>
    <dgm:cxn modelId="{ECF7D5B6-2B2B-4C06-A1C2-F6244A2B8A9A}" srcId="{1C344CF6-97A7-451F-973B-6742943E19AB}" destId="{DF09DE09-F34F-4940-A8EC-530ADC1FFE75}" srcOrd="4" destOrd="0" parTransId="{73F3C8E0-012C-4D8C-82DB-D9AD062872AD}" sibTransId="{D6132F66-551D-442A-BF29-4517A28796C8}"/>
    <dgm:cxn modelId="{C1FF15B8-3347-4625-BC80-95ED06C4329A}" type="presOf" srcId="{5D4A1E80-58F8-45BD-99BE-6E3763D89951}" destId="{6396A77A-F2D8-4B76-BC74-B53E28D7F80D}" srcOrd="0" destOrd="0" presId="urn:microsoft.com/office/officeart/2008/layout/LinedList"/>
    <dgm:cxn modelId="{FDE5B3D6-658A-43B7-A770-0CABE48F9D11}" type="presOf" srcId="{DF09DE09-F34F-4940-A8EC-530ADC1FFE75}" destId="{DD12092F-E7C2-4905-BC10-9E31EF03FB44}" srcOrd="0" destOrd="0" presId="urn:microsoft.com/office/officeart/2008/layout/LinedList"/>
    <dgm:cxn modelId="{171D23DA-EC02-4DFC-A8EE-2FA7151E6DCE}" srcId="{1C344CF6-97A7-451F-973B-6742943E19AB}" destId="{9B68A264-69DD-4D40-8A87-B7D37E2208B8}" srcOrd="6" destOrd="0" parTransId="{2ECE67F9-3332-48C1-883E-27BC90AAA0F1}" sibTransId="{7B0DB1A1-FEEB-42B7-A6B1-646E3578B838}"/>
    <dgm:cxn modelId="{68E4D6DF-C7B5-4D70-BE31-5C4239CE95D0}" srcId="{1C344CF6-97A7-451F-973B-6742943E19AB}" destId="{B5738EB8-5BCD-4BBC-9D8C-7B4A8E4B57F6}" srcOrd="3" destOrd="0" parTransId="{88C3A725-CE60-4B94-B9D1-224DFC81503A}" sibTransId="{F987816D-8BEF-4B6D-88F4-6AA6C6F15BDF}"/>
    <dgm:cxn modelId="{EB2E3D9C-8E5D-4D45-94A1-D14E251A2D1B}" type="presParOf" srcId="{71115CB5-D323-4AD3-A7B9-94BAB74236E0}" destId="{3A61DBCC-A07A-47B9-BEBA-82A4D8FAFC30}" srcOrd="0" destOrd="0" presId="urn:microsoft.com/office/officeart/2008/layout/LinedList"/>
    <dgm:cxn modelId="{20AB0747-3980-4496-8C00-BF61F7F37B7E}" type="presParOf" srcId="{71115CB5-D323-4AD3-A7B9-94BAB74236E0}" destId="{B2778EE5-2D3C-42FC-8152-2CA9632E0BC5}" srcOrd="1" destOrd="0" presId="urn:microsoft.com/office/officeart/2008/layout/LinedList"/>
    <dgm:cxn modelId="{118AEBBA-6119-46FE-AF5F-6A525D4912D6}" type="presParOf" srcId="{B2778EE5-2D3C-42FC-8152-2CA9632E0BC5}" destId="{9C9A57AB-2DAA-4DDB-8BB1-B9932056F053}" srcOrd="0" destOrd="0" presId="urn:microsoft.com/office/officeart/2008/layout/LinedList"/>
    <dgm:cxn modelId="{491CCE9E-245F-45B3-9695-172591822EFB}" type="presParOf" srcId="{B2778EE5-2D3C-42FC-8152-2CA9632E0BC5}" destId="{30A2AAF7-E985-4FF9-B16E-A53F976CFB61}" srcOrd="1" destOrd="0" presId="urn:microsoft.com/office/officeart/2008/layout/LinedList"/>
    <dgm:cxn modelId="{1972AC0A-4D31-4882-A698-EFEC4ACA24C8}" type="presParOf" srcId="{71115CB5-D323-4AD3-A7B9-94BAB74236E0}" destId="{39DE0D96-4C72-4C86-B310-E403302FA5EB}" srcOrd="2" destOrd="0" presId="urn:microsoft.com/office/officeart/2008/layout/LinedList"/>
    <dgm:cxn modelId="{22ED0DE3-CD29-4A97-AF71-3FC06DD66E8A}" type="presParOf" srcId="{71115CB5-D323-4AD3-A7B9-94BAB74236E0}" destId="{491C14E5-ADA2-419B-8B6C-BD51ABD67F44}" srcOrd="3" destOrd="0" presId="urn:microsoft.com/office/officeart/2008/layout/LinedList"/>
    <dgm:cxn modelId="{93179131-6675-4B97-BA4E-0897564CB76C}" type="presParOf" srcId="{491C14E5-ADA2-419B-8B6C-BD51ABD67F44}" destId="{E083D5AA-29EA-4A12-8B78-A5D9879E1FFF}" srcOrd="0" destOrd="0" presId="urn:microsoft.com/office/officeart/2008/layout/LinedList"/>
    <dgm:cxn modelId="{AC61DA87-3D7F-4ED7-A886-7F7092DFDEA7}" type="presParOf" srcId="{491C14E5-ADA2-419B-8B6C-BD51ABD67F44}" destId="{2E8B7B82-D997-42D3-A981-018E5D3D0FF7}" srcOrd="1" destOrd="0" presId="urn:microsoft.com/office/officeart/2008/layout/LinedList"/>
    <dgm:cxn modelId="{789DAE06-CB44-403F-8CE8-C3F0510E8E40}" type="presParOf" srcId="{71115CB5-D323-4AD3-A7B9-94BAB74236E0}" destId="{4F76A9F8-3DFC-487E-8714-4FAEB9D42991}" srcOrd="4" destOrd="0" presId="urn:microsoft.com/office/officeart/2008/layout/LinedList"/>
    <dgm:cxn modelId="{C7AD93AB-77F5-441A-890F-53E864170090}" type="presParOf" srcId="{71115CB5-D323-4AD3-A7B9-94BAB74236E0}" destId="{477841C8-5777-4627-B8EB-2968CE3199D8}" srcOrd="5" destOrd="0" presId="urn:microsoft.com/office/officeart/2008/layout/LinedList"/>
    <dgm:cxn modelId="{C56A1BA1-EE56-4D7D-9639-C897CDA66853}" type="presParOf" srcId="{477841C8-5777-4627-B8EB-2968CE3199D8}" destId="{6396A77A-F2D8-4B76-BC74-B53E28D7F80D}" srcOrd="0" destOrd="0" presId="urn:microsoft.com/office/officeart/2008/layout/LinedList"/>
    <dgm:cxn modelId="{2EDDFC7B-2CCC-479E-99FE-A5E16208133F}" type="presParOf" srcId="{477841C8-5777-4627-B8EB-2968CE3199D8}" destId="{3EF0D76B-E988-4104-8FDA-E4FA37EF0F28}" srcOrd="1" destOrd="0" presId="urn:microsoft.com/office/officeart/2008/layout/LinedList"/>
    <dgm:cxn modelId="{691E0196-BB03-4B5A-9B59-3E31A5AEA3C6}" type="presParOf" srcId="{71115CB5-D323-4AD3-A7B9-94BAB74236E0}" destId="{84EC703C-62F8-416E-9C57-B18362B79D90}" srcOrd="6" destOrd="0" presId="urn:microsoft.com/office/officeart/2008/layout/LinedList"/>
    <dgm:cxn modelId="{0CC41B6E-074C-41F3-93FD-5229C21AFB05}" type="presParOf" srcId="{71115CB5-D323-4AD3-A7B9-94BAB74236E0}" destId="{A5A51E52-30BE-4AEE-8696-8EC55E497DD8}" srcOrd="7" destOrd="0" presId="urn:microsoft.com/office/officeart/2008/layout/LinedList"/>
    <dgm:cxn modelId="{D25E397D-695D-4A9A-92A8-5B31AC37C1F4}" type="presParOf" srcId="{A5A51E52-30BE-4AEE-8696-8EC55E497DD8}" destId="{C64B7F91-A5D3-47E2-B9A5-10CDD86F2EC2}" srcOrd="0" destOrd="0" presId="urn:microsoft.com/office/officeart/2008/layout/LinedList"/>
    <dgm:cxn modelId="{8D3F8962-67F5-414C-9DC9-AC2203414198}" type="presParOf" srcId="{A5A51E52-30BE-4AEE-8696-8EC55E497DD8}" destId="{07DB0BCD-61DE-47B8-9B6A-0C660CF18D03}" srcOrd="1" destOrd="0" presId="urn:microsoft.com/office/officeart/2008/layout/LinedList"/>
    <dgm:cxn modelId="{01DD95E6-1F95-44E3-9768-E400FE2C03C0}" type="presParOf" srcId="{71115CB5-D323-4AD3-A7B9-94BAB74236E0}" destId="{408B59EB-9935-4238-AF4D-4140F1F0E432}" srcOrd="8" destOrd="0" presId="urn:microsoft.com/office/officeart/2008/layout/LinedList"/>
    <dgm:cxn modelId="{7089165A-117E-4480-8655-430A07DF7332}" type="presParOf" srcId="{71115CB5-D323-4AD3-A7B9-94BAB74236E0}" destId="{3AE0C02C-D954-4306-936F-F2D1310C58DD}" srcOrd="9" destOrd="0" presId="urn:microsoft.com/office/officeart/2008/layout/LinedList"/>
    <dgm:cxn modelId="{A4EF63B0-4A20-4FA3-A742-2D5D39DE2168}" type="presParOf" srcId="{3AE0C02C-D954-4306-936F-F2D1310C58DD}" destId="{DD12092F-E7C2-4905-BC10-9E31EF03FB44}" srcOrd="0" destOrd="0" presId="urn:microsoft.com/office/officeart/2008/layout/LinedList"/>
    <dgm:cxn modelId="{5A77124A-D8AC-42ED-946E-5FFF4072107A}" type="presParOf" srcId="{3AE0C02C-D954-4306-936F-F2D1310C58DD}" destId="{22E0B1EA-D0E9-44FB-9B56-9B1C19CAEF0B}" srcOrd="1" destOrd="0" presId="urn:microsoft.com/office/officeart/2008/layout/LinedList"/>
    <dgm:cxn modelId="{F26BAEB1-F8D9-43DA-BD7A-74543FB5BA25}" type="presParOf" srcId="{71115CB5-D323-4AD3-A7B9-94BAB74236E0}" destId="{EB03D84B-6766-43C4-B18D-D41FFBBEE393}" srcOrd="10" destOrd="0" presId="urn:microsoft.com/office/officeart/2008/layout/LinedList"/>
    <dgm:cxn modelId="{BEEE7F83-5586-49C9-9787-63E9815A63F5}" type="presParOf" srcId="{71115CB5-D323-4AD3-A7B9-94BAB74236E0}" destId="{F2FD6C51-C336-41D9-8549-EC0738C89104}" srcOrd="11" destOrd="0" presId="urn:microsoft.com/office/officeart/2008/layout/LinedList"/>
    <dgm:cxn modelId="{3EF2A66D-6B45-4959-ADCD-9F0B6DEDC741}" type="presParOf" srcId="{F2FD6C51-C336-41D9-8549-EC0738C89104}" destId="{75E748AA-FD25-40C9-8E6C-FBD3C0170C51}" srcOrd="0" destOrd="0" presId="urn:microsoft.com/office/officeart/2008/layout/LinedList"/>
    <dgm:cxn modelId="{717AFD39-6C1A-4493-975D-0E34A9F0D80F}" type="presParOf" srcId="{F2FD6C51-C336-41D9-8549-EC0738C89104}" destId="{01CC2F92-2C55-4AA4-9814-7333FE846621}" srcOrd="1" destOrd="0" presId="urn:microsoft.com/office/officeart/2008/layout/LinedList"/>
    <dgm:cxn modelId="{8D5DB3C9-E964-45C6-B50D-61AADE65C1C2}" type="presParOf" srcId="{71115CB5-D323-4AD3-A7B9-94BAB74236E0}" destId="{2A200976-B2CB-4E8B-8881-C3BC711AC556}" srcOrd="12" destOrd="0" presId="urn:microsoft.com/office/officeart/2008/layout/LinedList"/>
    <dgm:cxn modelId="{E190C32C-3D13-4D51-9BDB-E2D715A82554}" type="presParOf" srcId="{71115CB5-D323-4AD3-A7B9-94BAB74236E0}" destId="{C5D8E51F-649E-4ED5-8AC4-E60D2EA5A396}" srcOrd="13" destOrd="0" presId="urn:microsoft.com/office/officeart/2008/layout/LinedList"/>
    <dgm:cxn modelId="{AF87D680-A3DA-4C34-B90B-57369F6F8FEA}" type="presParOf" srcId="{C5D8E51F-649E-4ED5-8AC4-E60D2EA5A396}" destId="{4C37B019-3FA5-4A8D-A17C-BD1BCD5177DB}" srcOrd="0" destOrd="0" presId="urn:microsoft.com/office/officeart/2008/layout/LinedList"/>
    <dgm:cxn modelId="{84BB3A87-84B2-453B-A9EF-203B7EEC4F52}" type="presParOf" srcId="{C5D8E51F-649E-4ED5-8AC4-E60D2EA5A396}" destId="{F42E6032-F0F2-4BE9-A738-A764F658081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1DBCC-A07A-47B9-BEBA-82A4D8FAFC30}">
      <dsp:nvSpPr>
        <dsp:cNvPr id="0" name=""/>
        <dsp:cNvSpPr/>
      </dsp:nvSpPr>
      <dsp:spPr>
        <a:xfrm>
          <a:off x="0" y="562"/>
          <a:ext cx="668337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C9A57AB-2DAA-4DDB-8BB1-B9932056F053}">
      <dsp:nvSpPr>
        <dsp:cNvPr id="0" name=""/>
        <dsp:cNvSpPr/>
      </dsp:nvSpPr>
      <dsp:spPr>
        <a:xfrm>
          <a:off x="0" y="562"/>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baseline="0" dirty="0" err="1"/>
            <a:t>Aromataris</a:t>
          </a:r>
          <a:r>
            <a:rPr lang="en-US" sz="1200" kern="1200" baseline="0" dirty="0"/>
            <a:t>, E., &amp; Pearson, A. (2014). The systematic review: an overview. AJN The American Journal of Nursing, 114(3), 53-58.</a:t>
          </a:r>
          <a:endParaRPr lang="en-US" sz="1200" kern="1200" dirty="0"/>
        </a:p>
      </dsp:txBody>
      <dsp:txXfrm>
        <a:off x="0" y="562"/>
        <a:ext cx="6683374" cy="657971"/>
      </dsp:txXfrm>
    </dsp:sp>
    <dsp:sp modelId="{39DE0D96-4C72-4C86-B310-E403302FA5EB}">
      <dsp:nvSpPr>
        <dsp:cNvPr id="0" name=""/>
        <dsp:cNvSpPr/>
      </dsp:nvSpPr>
      <dsp:spPr>
        <a:xfrm>
          <a:off x="0" y="658533"/>
          <a:ext cx="6683374" cy="0"/>
        </a:xfrm>
        <a:prstGeom prst="line">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w="6350" cap="flat" cmpd="sng" algn="ctr">
          <a:solidFill>
            <a:schemeClr val="accent2">
              <a:hueOff val="-242561"/>
              <a:satOff val="-13988"/>
              <a:lumOff val="143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083D5AA-29EA-4A12-8B78-A5D9879E1FFF}">
      <dsp:nvSpPr>
        <dsp:cNvPr id="0" name=""/>
        <dsp:cNvSpPr/>
      </dsp:nvSpPr>
      <dsp:spPr>
        <a:xfrm>
          <a:off x="0" y="658533"/>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baseline="0" dirty="0" err="1"/>
            <a:t>Hogrefe</a:t>
          </a:r>
          <a:r>
            <a:rPr lang="en-US" sz="1200" kern="1200" baseline="0" dirty="0"/>
            <a:t>, 2022. Autism in the UK: prevalence, assessment and the impact of the Covid-19 pandemic. [online] Hogrefe.com. Available at: &lt;https://www.hogrefe.com/uk/article/autism-in-the-uk-prevalence-assessment-and-the-impact-of-the-covid-19-pandemic&gt; [Accessed 16 June 2022].</a:t>
          </a:r>
          <a:endParaRPr lang="en-US" sz="1200" kern="1200" dirty="0"/>
        </a:p>
      </dsp:txBody>
      <dsp:txXfrm>
        <a:off x="0" y="658533"/>
        <a:ext cx="6683374" cy="657971"/>
      </dsp:txXfrm>
    </dsp:sp>
    <dsp:sp modelId="{4F76A9F8-3DFC-487E-8714-4FAEB9D42991}">
      <dsp:nvSpPr>
        <dsp:cNvPr id="0" name=""/>
        <dsp:cNvSpPr/>
      </dsp:nvSpPr>
      <dsp:spPr>
        <a:xfrm>
          <a:off x="0" y="1316505"/>
          <a:ext cx="6683374" cy="0"/>
        </a:xfrm>
        <a:prstGeom prst="line">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w="6350" cap="flat" cmpd="sng" algn="ctr">
          <a:solidFill>
            <a:schemeClr val="accent2">
              <a:hueOff val="-485121"/>
              <a:satOff val="-27976"/>
              <a:lumOff val="287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396A77A-F2D8-4B76-BC74-B53E28D7F80D}">
      <dsp:nvSpPr>
        <dsp:cNvPr id="0" name=""/>
        <dsp:cNvSpPr/>
      </dsp:nvSpPr>
      <dsp:spPr>
        <a:xfrm>
          <a:off x="0" y="1316505"/>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baseline="0"/>
            <a:t>Marotta, R., Risoleo, M. C., Messina, G., Parisi, L., Carotenuto, M., Vetri, L., &amp; Roccella, M. (2020). The neurochemistry of autism. Brain sciences, 10(3), 163.</a:t>
          </a:r>
          <a:endParaRPr lang="en-US" sz="1200" kern="1200"/>
        </a:p>
      </dsp:txBody>
      <dsp:txXfrm>
        <a:off x="0" y="1316505"/>
        <a:ext cx="6683374" cy="657971"/>
      </dsp:txXfrm>
    </dsp:sp>
    <dsp:sp modelId="{84EC703C-62F8-416E-9C57-B18362B79D90}">
      <dsp:nvSpPr>
        <dsp:cNvPr id="0" name=""/>
        <dsp:cNvSpPr/>
      </dsp:nvSpPr>
      <dsp:spPr>
        <a:xfrm>
          <a:off x="0" y="1974476"/>
          <a:ext cx="6683374"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64B7F91-A5D3-47E2-B9A5-10CDD86F2EC2}">
      <dsp:nvSpPr>
        <dsp:cNvPr id="0" name=""/>
        <dsp:cNvSpPr/>
      </dsp:nvSpPr>
      <dsp:spPr>
        <a:xfrm>
          <a:off x="0" y="1974476"/>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baseline="0"/>
            <a:t>Park, Y.S., Konge, L. and Artino, A.R., 2020. The positivism paradigm of research. Academic Medicine, 95(5), pp.690-694.</a:t>
          </a:r>
          <a:endParaRPr lang="en-US" sz="1200" kern="1200"/>
        </a:p>
      </dsp:txBody>
      <dsp:txXfrm>
        <a:off x="0" y="1974476"/>
        <a:ext cx="6683374" cy="657971"/>
      </dsp:txXfrm>
    </dsp:sp>
    <dsp:sp modelId="{408B59EB-9935-4238-AF4D-4140F1F0E432}">
      <dsp:nvSpPr>
        <dsp:cNvPr id="0" name=""/>
        <dsp:cNvSpPr/>
      </dsp:nvSpPr>
      <dsp:spPr>
        <a:xfrm>
          <a:off x="0" y="2632448"/>
          <a:ext cx="6683374" cy="0"/>
        </a:xfrm>
        <a:prstGeom prst="line">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w="6350" cap="flat" cmpd="sng" algn="ctr">
          <a:solidFill>
            <a:schemeClr val="accent2">
              <a:hueOff val="-970242"/>
              <a:satOff val="-55952"/>
              <a:lumOff val="575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D12092F-E7C2-4905-BC10-9E31EF03FB44}">
      <dsp:nvSpPr>
        <dsp:cNvPr id="0" name=""/>
        <dsp:cNvSpPr/>
      </dsp:nvSpPr>
      <dsp:spPr>
        <a:xfrm>
          <a:off x="0" y="2632448"/>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baseline="0"/>
            <a:t>Rubenstein, J.L., 2010. Three hypotheses for developmental defects that may underlie some forms of autism spectrum disorder. Current opinion in neurology, 23(2), pp.118-123.</a:t>
          </a:r>
          <a:endParaRPr lang="en-US" sz="1200" kern="1200"/>
        </a:p>
      </dsp:txBody>
      <dsp:txXfrm>
        <a:off x="0" y="2632448"/>
        <a:ext cx="6683374" cy="657971"/>
      </dsp:txXfrm>
    </dsp:sp>
    <dsp:sp modelId="{EB03D84B-6766-43C4-B18D-D41FFBBEE393}">
      <dsp:nvSpPr>
        <dsp:cNvPr id="0" name=""/>
        <dsp:cNvSpPr/>
      </dsp:nvSpPr>
      <dsp:spPr>
        <a:xfrm>
          <a:off x="0" y="3290419"/>
          <a:ext cx="6683374" cy="0"/>
        </a:xfrm>
        <a:prstGeom prst="line">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w="6350" cap="flat" cmpd="sng" algn="ctr">
          <a:solidFill>
            <a:schemeClr val="accent2">
              <a:hueOff val="-1212803"/>
              <a:satOff val="-69940"/>
              <a:lumOff val="719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5E748AA-FD25-40C9-8E6C-FBD3C0170C51}">
      <dsp:nvSpPr>
        <dsp:cNvPr id="0" name=""/>
        <dsp:cNvSpPr/>
      </dsp:nvSpPr>
      <dsp:spPr>
        <a:xfrm>
          <a:off x="0" y="3290419"/>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baseline="0"/>
            <a:t>Trikalinos, T.A., Salanti, G., Zintzaras, E. and Ioannidis, J.P., 2008. Meta‐analysis methods. Advances in genetics, 60, pp.311-334.</a:t>
          </a:r>
          <a:endParaRPr lang="en-US" sz="1200" kern="1200"/>
        </a:p>
      </dsp:txBody>
      <dsp:txXfrm>
        <a:off x="0" y="3290419"/>
        <a:ext cx="6683374" cy="657971"/>
      </dsp:txXfrm>
    </dsp:sp>
    <dsp:sp modelId="{2A200976-B2CB-4E8B-8881-C3BC711AC556}">
      <dsp:nvSpPr>
        <dsp:cNvPr id="0" name=""/>
        <dsp:cNvSpPr/>
      </dsp:nvSpPr>
      <dsp:spPr>
        <a:xfrm>
          <a:off x="0" y="3948391"/>
          <a:ext cx="6683374"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C37B019-3FA5-4A8D-A17C-BD1BCD5177DB}">
      <dsp:nvSpPr>
        <dsp:cNvPr id="0" name=""/>
        <dsp:cNvSpPr/>
      </dsp:nvSpPr>
      <dsp:spPr>
        <a:xfrm>
          <a:off x="0" y="3948391"/>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baseline="0"/>
            <a:t>Turner, L.M., Stone, W.L., Pozdol, S.L. and Coonrod, E.E., 2006. Follow-up of children with autism spectrum disorders from age 2 to age 9. Autism, 10(3), pp.243-265.</a:t>
          </a:r>
          <a:endParaRPr lang="en-US" sz="1200" kern="1200"/>
        </a:p>
      </dsp:txBody>
      <dsp:txXfrm>
        <a:off x="0" y="3948391"/>
        <a:ext cx="6683374" cy="65797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393B0-0F95-5A15-33B1-3AA77498C6C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D6D7AE-9DE6-1DB1-E457-DBC006031F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35A0F8-31DA-7C40-BDF5-AC475D52AADB}"/>
              </a:ext>
            </a:extLst>
          </p:cNvPr>
          <p:cNvSpPr>
            <a:spLocks noGrp="1"/>
          </p:cNvSpPr>
          <p:nvPr>
            <p:ph type="dt" sz="half" idx="10"/>
          </p:nvPr>
        </p:nvSpPr>
        <p:spPr/>
        <p:txBody>
          <a:bodyPr/>
          <a:lstStyle/>
          <a:p>
            <a:fld id="{5A684ECF-82C8-49CF-BF91-F4FD6BD93D55}" type="datetimeFigureOut">
              <a:rPr lang="en-GB" smtClean="0"/>
              <a:t>15/01/2023</a:t>
            </a:fld>
            <a:endParaRPr lang="en-GB"/>
          </a:p>
        </p:txBody>
      </p:sp>
      <p:sp>
        <p:nvSpPr>
          <p:cNvPr id="5" name="Footer Placeholder 4">
            <a:extLst>
              <a:ext uri="{FF2B5EF4-FFF2-40B4-BE49-F238E27FC236}">
                <a16:creationId xmlns:a16="http://schemas.microsoft.com/office/drawing/2014/main" id="{719F6212-E687-BD30-7ECA-B90BD8A8EB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E79BEC-536B-3B31-6D63-7DF950E31C0B}"/>
              </a:ext>
            </a:extLst>
          </p:cNvPr>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1032395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A76E7-657E-7EE0-A753-84B2DB7E53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578A6C-6D2C-E61A-5D91-07674752A4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CB2490-334E-4171-69F4-509369376E38}"/>
              </a:ext>
            </a:extLst>
          </p:cNvPr>
          <p:cNvSpPr>
            <a:spLocks noGrp="1"/>
          </p:cNvSpPr>
          <p:nvPr>
            <p:ph type="dt" sz="half" idx="10"/>
          </p:nvPr>
        </p:nvSpPr>
        <p:spPr/>
        <p:txBody>
          <a:bodyPr/>
          <a:lstStyle/>
          <a:p>
            <a:fld id="{5A684ECF-82C8-49CF-BF91-F4FD6BD93D55}" type="datetimeFigureOut">
              <a:rPr lang="en-GB" smtClean="0"/>
              <a:t>15/01/2023</a:t>
            </a:fld>
            <a:endParaRPr lang="en-GB"/>
          </a:p>
        </p:txBody>
      </p:sp>
      <p:sp>
        <p:nvSpPr>
          <p:cNvPr id="5" name="Footer Placeholder 4">
            <a:extLst>
              <a:ext uri="{FF2B5EF4-FFF2-40B4-BE49-F238E27FC236}">
                <a16:creationId xmlns:a16="http://schemas.microsoft.com/office/drawing/2014/main" id="{09C60AE3-9EDE-5A5F-A6F8-7205B5B916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6057F8-6E4A-8B74-6C4A-E62D67DE3DF6}"/>
              </a:ext>
            </a:extLst>
          </p:cNvPr>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1639067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D8532-627D-2FF0-6401-8319542BC2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16B0478-B330-7A0D-45EB-14581C072C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914FB2-6E49-AB50-FBF0-6AB62A596B0A}"/>
              </a:ext>
            </a:extLst>
          </p:cNvPr>
          <p:cNvSpPr>
            <a:spLocks noGrp="1"/>
          </p:cNvSpPr>
          <p:nvPr>
            <p:ph type="dt" sz="half" idx="10"/>
          </p:nvPr>
        </p:nvSpPr>
        <p:spPr/>
        <p:txBody>
          <a:bodyPr/>
          <a:lstStyle/>
          <a:p>
            <a:fld id="{5A684ECF-82C8-49CF-BF91-F4FD6BD93D55}" type="datetimeFigureOut">
              <a:rPr lang="en-GB" smtClean="0"/>
              <a:t>15/01/2023</a:t>
            </a:fld>
            <a:endParaRPr lang="en-GB"/>
          </a:p>
        </p:txBody>
      </p:sp>
      <p:sp>
        <p:nvSpPr>
          <p:cNvPr id="5" name="Footer Placeholder 4">
            <a:extLst>
              <a:ext uri="{FF2B5EF4-FFF2-40B4-BE49-F238E27FC236}">
                <a16:creationId xmlns:a16="http://schemas.microsoft.com/office/drawing/2014/main" id="{5F0066DD-9FB7-F5D9-F5CB-A233FA3E98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4DAB1F-7F18-8FCA-FA20-62B203C215D1}"/>
              </a:ext>
            </a:extLst>
          </p:cNvPr>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25413985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A1C6B-2D18-16D6-21E6-C759C6B201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4238DE-328B-B39B-D8B4-A1FE1D1BFE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C01BD6-7D3B-FFD4-AB4D-E86B17E116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FF4FEB-A847-0F0A-4CD3-DE3AD7795A4C}"/>
              </a:ext>
            </a:extLst>
          </p:cNvPr>
          <p:cNvSpPr>
            <a:spLocks noGrp="1"/>
          </p:cNvSpPr>
          <p:nvPr>
            <p:ph type="dt" sz="half" idx="10"/>
          </p:nvPr>
        </p:nvSpPr>
        <p:spPr/>
        <p:txBody>
          <a:bodyPr/>
          <a:lstStyle/>
          <a:p>
            <a:fld id="{5A684ECF-82C8-49CF-BF91-F4FD6BD93D55}" type="datetimeFigureOut">
              <a:rPr lang="en-GB" smtClean="0"/>
              <a:t>15/01/2023</a:t>
            </a:fld>
            <a:endParaRPr lang="en-GB"/>
          </a:p>
        </p:txBody>
      </p:sp>
      <p:sp>
        <p:nvSpPr>
          <p:cNvPr id="6" name="Footer Placeholder 5">
            <a:extLst>
              <a:ext uri="{FF2B5EF4-FFF2-40B4-BE49-F238E27FC236}">
                <a16:creationId xmlns:a16="http://schemas.microsoft.com/office/drawing/2014/main" id="{9EB4E47C-02B2-BC40-A31A-F91AD97F01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2B1BC1-CBCC-6849-7898-CA44022C3A2C}"/>
              </a:ext>
            </a:extLst>
          </p:cNvPr>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281620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C2004-2DA9-E71B-8CF9-BFF14B4584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B3C8BE-4E78-FEFC-5119-493036F8B0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2FF3A8-F2EE-9467-1FBF-2C4A706EDA3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5F0C49-99E8-45EE-6066-6F87EAC402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C497BD-DCA9-6AEA-D68B-87901EAF27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45FA0E-6A68-5C37-0587-33103D80DEEF}"/>
              </a:ext>
            </a:extLst>
          </p:cNvPr>
          <p:cNvSpPr>
            <a:spLocks noGrp="1"/>
          </p:cNvSpPr>
          <p:nvPr>
            <p:ph type="dt" sz="half" idx="10"/>
          </p:nvPr>
        </p:nvSpPr>
        <p:spPr/>
        <p:txBody>
          <a:bodyPr/>
          <a:lstStyle/>
          <a:p>
            <a:fld id="{5A684ECF-82C8-49CF-BF91-F4FD6BD93D55}" type="datetimeFigureOut">
              <a:rPr lang="en-GB" smtClean="0"/>
              <a:t>15/01/2023</a:t>
            </a:fld>
            <a:endParaRPr lang="en-GB"/>
          </a:p>
        </p:txBody>
      </p:sp>
      <p:sp>
        <p:nvSpPr>
          <p:cNvPr id="8" name="Footer Placeholder 7">
            <a:extLst>
              <a:ext uri="{FF2B5EF4-FFF2-40B4-BE49-F238E27FC236}">
                <a16:creationId xmlns:a16="http://schemas.microsoft.com/office/drawing/2014/main" id="{B71C2834-E2F2-E7E5-1EE0-8B8C02C457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107F056-FF17-4A6B-3E41-7D403D2D98C1}"/>
              </a:ext>
            </a:extLst>
          </p:cNvPr>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1680634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54D1D-E912-B019-03BE-C87CD9DEE4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2630D7-7378-FF84-33ED-C816DDA03CAA}"/>
              </a:ext>
            </a:extLst>
          </p:cNvPr>
          <p:cNvSpPr>
            <a:spLocks noGrp="1"/>
          </p:cNvSpPr>
          <p:nvPr>
            <p:ph type="dt" sz="half" idx="10"/>
          </p:nvPr>
        </p:nvSpPr>
        <p:spPr/>
        <p:txBody>
          <a:bodyPr/>
          <a:lstStyle/>
          <a:p>
            <a:fld id="{5A684ECF-82C8-49CF-BF91-F4FD6BD93D55}" type="datetimeFigureOut">
              <a:rPr lang="en-GB" smtClean="0"/>
              <a:t>15/01/2023</a:t>
            </a:fld>
            <a:endParaRPr lang="en-GB"/>
          </a:p>
        </p:txBody>
      </p:sp>
      <p:sp>
        <p:nvSpPr>
          <p:cNvPr id="4" name="Footer Placeholder 3">
            <a:extLst>
              <a:ext uri="{FF2B5EF4-FFF2-40B4-BE49-F238E27FC236}">
                <a16:creationId xmlns:a16="http://schemas.microsoft.com/office/drawing/2014/main" id="{208D45C8-70B6-69A7-BB41-98AE50F1DB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59A2021-98CC-A190-5105-B25EFE6E676D}"/>
              </a:ext>
            </a:extLst>
          </p:cNvPr>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523891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97550A-066F-EAC8-1051-260C45A2DE46}"/>
              </a:ext>
            </a:extLst>
          </p:cNvPr>
          <p:cNvSpPr>
            <a:spLocks noGrp="1"/>
          </p:cNvSpPr>
          <p:nvPr>
            <p:ph type="dt" sz="half" idx="10"/>
          </p:nvPr>
        </p:nvSpPr>
        <p:spPr/>
        <p:txBody>
          <a:bodyPr/>
          <a:lstStyle/>
          <a:p>
            <a:fld id="{5A684ECF-82C8-49CF-BF91-F4FD6BD93D55}" type="datetimeFigureOut">
              <a:rPr lang="en-GB" smtClean="0"/>
              <a:t>15/01/2023</a:t>
            </a:fld>
            <a:endParaRPr lang="en-GB"/>
          </a:p>
        </p:txBody>
      </p:sp>
      <p:sp>
        <p:nvSpPr>
          <p:cNvPr id="3" name="Footer Placeholder 2">
            <a:extLst>
              <a:ext uri="{FF2B5EF4-FFF2-40B4-BE49-F238E27FC236}">
                <a16:creationId xmlns:a16="http://schemas.microsoft.com/office/drawing/2014/main" id="{612498A2-491F-1CD2-5B22-53A0CE789E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900694-A17C-D472-7498-7EA55D4304D9}"/>
              </a:ext>
            </a:extLst>
          </p:cNvPr>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1305116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D066F-5528-E651-2D7A-6994008283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4BE584D-06EC-F7E8-8E00-E56DE0F043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DB5B365-9527-7230-B9F5-670E6E6551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DBA06A-C4EC-629E-7E81-98DC42B0841D}"/>
              </a:ext>
            </a:extLst>
          </p:cNvPr>
          <p:cNvSpPr>
            <a:spLocks noGrp="1"/>
          </p:cNvSpPr>
          <p:nvPr>
            <p:ph type="dt" sz="half" idx="10"/>
          </p:nvPr>
        </p:nvSpPr>
        <p:spPr/>
        <p:txBody>
          <a:bodyPr/>
          <a:lstStyle/>
          <a:p>
            <a:fld id="{5A684ECF-82C8-49CF-BF91-F4FD6BD93D55}" type="datetimeFigureOut">
              <a:rPr lang="en-GB" smtClean="0"/>
              <a:t>15/01/2023</a:t>
            </a:fld>
            <a:endParaRPr lang="en-GB"/>
          </a:p>
        </p:txBody>
      </p:sp>
      <p:sp>
        <p:nvSpPr>
          <p:cNvPr id="6" name="Footer Placeholder 5">
            <a:extLst>
              <a:ext uri="{FF2B5EF4-FFF2-40B4-BE49-F238E27FC236}">
                <a16:creationId xmlns:a16="http://schemas.microsoft.com/office/drawing/2014/main" id="{E77F36CF-29E1-BAB2-D0D6-D89F7B6B23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470841-DA9C-3EB9-2402-B24DE1812C4E}"/>
              </a:ext>
            </a:extLst>
          </p:cNvPr>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4010704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56431-AC0C-F51B-9178-78443F5B9F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73A9F6D-D7D6-6BA3-64AF-76248756B9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B549386-7C57-65F1-EBE6-2E6795B2C8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E31352-676A-CD97-2B05-4F3C420E5B67}"/>
              </a:ext>
            </a:extLst>
          </p:cNvPr>
          <p:cNvSpPr>
            <a:spLocks noGrp="1"/>
          </p:cNvSpPr>
          <p:nvPr>
            <p:ph type="dt" sz="half" idx="10"/>
          </p:nvPr>
        </p:nvSpPr>
        <p:spPr/>
        <p:txBody>
          <a:bodyPr/>
          <a:lstStyle/>
          <a:p>
            <a:fld id="{5A684ECF-82C8-49CF-BF91-F4FD6BD93D55}" type="datetimeFigureOut">
              <a:rPr lang="en-GB" smtClean="0"/>
              <a:t>15/01/2023</a:t>
            </a:fld>
            <a:endParaRPr lang="en-GB"/>
          </a:p>
        </p:txBody>
      </p:sp>
      <p:sp>
        <p:nvSpPr>
          <p:cNvPr id="6" name="Footer Placeholder 5">
            <a:extLst>
              <a:ext uri="{FF2B5EF4-FFF2-40B4-BE49-F238E27FC236}">
                <a16:creationId xmlns:a16="http://schemas.microsoft.com/office/drawing/2014/main" id="{682F7DD9-F69B-BA5C-E777-4B86761DC6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0D2820-285B-6F13-6DFF-A42BE0E0D7D2}"/>
              </a:ext>
            </a:extLst>
          </p:cNvPr>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9474922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D5377-7ED1-C02F-BF2C-BFC45BE234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4DD093-4637-1145-B011-A5DBD8230B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441243-BED5-3F4C-FC27-83C8514F017A}"/>
              </a:ext>
            </a:extLst>
          </p:cNvPr>
          <p:cNvSpPr>
            <a:spLocks noGrp="1"/>
          </p:cNvSpPr>
          <p:nvPr>
            <p:ph type="dt" sz="half" idx="10"/>
          </p:nvPr>
        </p:nvSpPr>
        <p:spPr/>
        <p:txBody>
          <a:bodyPr/>
          <a:lstStyle/>
          <a:p>
            <a:fld id="{5A684ECF-82C8-49CF-BF91-F4FD6BD93D55}" type="datetimeFigureOut">
              <a:rPr lang="en-GB" smtClean="0"/>
              <a:t>15/01/2023</a:t>
            </a:fld>
            <a:endParaRPr lang="en-GB"/>
          </a:p>
        </p:txBody>
      </p:sp>
      <p:sp>
        <p:nvSpPr>
          <p:cNvPr id="5" name="Footer Placeholder 4">
            <a:extLst>
              <a:ext uri="{FF2B5EF4-FFF2-40B4-BE49-F238E27FC236}">
                <a16:creationId xmlns:a16="http://schemas.microsoft.com/office/drawing/2014/main" id="{C3C8ECB7-5636-C700-4C1E-0C4B14B502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1BE21C-1E99-07C2-262F-FB749419E938}"/>
              </a:ext>
            </a:extLst>
          </p:cNvPr>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2239111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5ECD91-00F8-2352-781D-88B24D1CFE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0AB59F-7F9E-463B-901D-787F3074B7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62EB21-5482-2A6F-CC1E-77ECE6F20901}"/>
              </a:ext>
            </a:extLst>
          </p:cNvPr>
          <p:cNvSpPr>
            <a:spLocks noGrp="1"/>
          </p:cNvSpPr>
          <p:nvPr>
            <p:ph type="dt" sz="half" idx="10"/>
          </p:nvPr>
        </p:nvSpPr>
        <p:spPr/>
        <p:txBody>
          <a:bodyPr/>
          <a:lstStyle/>
          <a:p>
            <a:fld id="{5A684ECF-82C8-49CF-BF91-F4FD6BD93D55}" type="datetimeFigureOut">
              <a:rPr lang="en-GB" smtClean="0"/>
              <a:t>15/01/2023</a:t>
            </a:fld>
            <a:endParaRPr lang="en-GB"/>
          </a:p>
        </p:txBody>
      </p:sp>
      <p:sp>
        <p:nvSpPr>
          <p:cNvPr id="5" name="Footer Placeholder 4">
            <a:extLst>
              <a:ext uri="{FF2B5EF4-FFF2-40B4-BE49-F238E27FC236}">
                <a16:creationId xmlns:a16="http://schemas.microsoft.com/office/drawing/2014/main" id="{918741A4-0EC2-D872-3C73-DA085F9444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839819-210B-6565-BE1E-F56B43B2AEF2}"/>
              </a:ext>
            </a:extLst>
          </p:cNvPr>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908757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65C5FB-C866-B60F-6368-E71AFD2E62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BCA76A-8421-656F-982E-BC664E3DB7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BF3579-D1A6-1874-2753-4BD686D769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684ECF-82C8-49CF-BF91-F4FD6BD93D55}" type="datetimeFigureOut">
              <a:rPr lang="en-GB" smtClean="0"/>
              <a:t>15/01/2023</a:t>
            </a:fld>
            <a:endParaRPr lang="en-GB"/>
          </a:p>
        </p:txBody>
      </p:sp>
      <p:sp>
        <p:nvSpPr>
          <p:cNvPr id="5" name="Footer Placeholder 4">
            <a:extLst>
              <a:ext uri="{FF2B5EF4-FFF2-40B4-BE49-F238E27FC236}">
                <a16:creationId xmlns:a16="http://schemas.microsoft.com/office/drawing/2014/main" id="{C02D621E-E94C-E8D4-0730-2E817DA149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37D2BB4-7915-1254-844A-B9D4FC3A91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945EA2-1F3D-462D-A807-5EC013940999}" type="slidenum">
              <a:rPr lang="en-GB" smtClean="0"/>
              <a:t>‹#›</a:t>
            </a:fld>
            <a:endParaRPr lang="en-GB"/>
          </a:p>
        </p:txBody>
      </p:sp>
    </p:spTree>
    <p:extLst>
      <p:ext uri="{BB962C8B-B14F-4D97-AF65-F5344CB8AC3E}">
        <p14:creationId xmlns:p14="http://schemas.microsoft.com/office/powerpoint/2010/main" val="26692863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63CD7-B964-EB8F-4DC9-94595F546739}"/>
              </a:ext>
            </a:extLst>
          </p:cNvPr>
          <p:cNvSpPr>
            <a:spLocks noGrp="1"/>
          </p:cNvSpPr>
          <p:nvPr>
            <p:ph type="ctrTitle"/>
          </p:nvPr>
        </p:nvSpPr>
        <p:spPr/>
        <p:txBody>
          <a:bodyPr/>
          <a:lstStyle/>
          <a:p>
            <a:r>
              <a:rPr lang="en-GB" dirty="0"/>
              <a:t>BMHP 6020</a:t>
            </a:r>
          </a:p>
        </p:txBody>
      </p:sp>
      <p:sp>
        <p:nvSpPr>
          <p:cNvPr id="3" name="Subtitle 2">
            <a:extLst>
              <a:ext uri="{FF2B5EF4-FFF2-40B4-BE49-F238E27FC236}">
                <a16:creationId xmlns:a16="http://schemas.microsoft.com/office/drawing/2014/main" id="{229F3BD4-C26D-0C92-4837-CABEC3A743A7}"/>
              </a:ext>
            </a:extLst>
          </p:cNvPr>
          <p:cNvSpPr>
            <a:spLocks noGrp="1"/>
          </p:cNvSpPr>
          <p:nvPr>
            <p:ph type="subTitle" idx="1"/>
          </p:nvPr>
        </p:nvSpPr>
        <p:spPr/>
        <p:txBody>
          <a:bodyPr>
            <a:normAutofit/>
          </a:bodyPr>
          <a:lstStyle/>
          <a:p>
            <a:r>
              <a:rPr lang="en-US" dirty="0"/>
              <a:t>Strategies of supporting children with autism in UK</a:t>
            </a:r>
          </a:p>
          <a:p>
            <a:r>
              <a:rPr lang="en-GB" dirty="0"/>
              <a:t>Name:Shelly-Ann Williams</a:t>
            </a:r>
          </a:p>
          <a:p>
            <a:r>
              <a:rPr lang="en-GB" dirty="0"/>
              <a:t>Student ID:1916052</a:t>
            </a:r>
          </a:p>
        </p:txBody>
      </p:sp>
    </p:spTree>
    <p:extLst>
      <p:ext uri="{BB962C8B-B14F-4D97-AF65-F5344CB8AC3E}">
        <p14:creationId xmlns:p14="http://schemas.microsoft.com/office/powerpoint/2010/main" val="20802029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16862-ED00-8C06-3696-96019FC7194A}"/>
              </a:ext>
            </a:extLst>
          </p:cNvPr>
          <p:cNvSpPr>
            <a:spLocks noGrp="1"/>
          </p:cNvSpPr>
          <p:nvPr>
            <p:ph type="title"/>
          </p:nvPr>
        </p:nvSpPr>
        <p:spPr>
          <a:xfrm>
            <a:off x="831850" y="1459345"/>
            <a:ext cx="9365095" cy="720438"/>
          </a:xfrm>
        </p:spPr>
        <p:txBody>
          <a:bodyPr>
            <a:normAutofit fontScale="90000"/>
          </a:bodyPr>
          <a:lstStyle/>
          <a:p>
            <a:r>
              <a:rPr lang="en-GB" dirty="0"/>
              <a:t>Chapter 1: Introduction</a:t>
            </a:r>
          </a:p>
        </p:txBody>
      </p:sp>
      <p:sp>
        <p:nvSpPr>
          <p:cNvPr id="3" name="Text Placeholder 2">
            <a:extLst>
              <a:ext uri="{FF2B5EF4-FFF2-40B4-BE49-F238E27FC236}">
                <a16:creationId xmlns:a16="http://schemas.microsoft.com/office/drawing/2014/main" id="{93CD4E78-30CD-921E-14ED-A2FE7C643B6D}"/>
              </a:ext>
            </a:extLst>
          </p:cNvPr>
          <p:cNvSpPr>
            <a:spLocks noGrp="1"/>
          </p:cNvSpPr>
          <p:nvPr>
            <p:ph type="body" idx="1"/>
          </p:nvPr>
        </p:nvSpPr>
        <p:spPr>
          <a:xfrm>
            <a:off x="831850" y="2179784"/>
            <a:ext cx="10515600" cy="4562762"/>
          </a:xfrm>
        </p:spPr>
        <p:txBody>
          <a:bodyPr>
            <a:normAutofit fontScale="77500" lnSpcReduction="20000"/>
          </a:bodyPr>
          <a:lstStyle/>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Introduce the topic and rationale</a:t>
            </a:r>
          </a:p>
          <a:p>
            <a:pPr marL="342900" indent="-342900">
              <a:buFont typeface="Arial" panose="020B0604020202020204" pitchFamily="34" charset="0"/>
              <a:buChar char="•"/>
            </a:pPr>
            <a:r>
              <a:rPr lang="en-US" sz="2500" dirty="0">
                <a:latin typeface="Arial" panose="020B0604020202020204" pitchFamily="34" charset="0"/>
                <a:cs typeface="Arial" panose="020B0604020202020204" pitchFamily="34" charset="0"/>
              </a:rPr>
              <a:t>Autism Spectrum Disorder is a cognitive condition which affects the way a person interacts with people, thinks and experience the environment. Autism is defined as a spectrum because every autistic person is different in a particular way (Marotta,2020). </a:t>
            </a:r>
          </a:p>
          <a:p>
            <a:pPr marL="342900" indent="-342900">
              <a:buFont typeface="Arial" panose="020B0604020202020204" pitchFamily="34" charset="0"/>
              <a:buChar char="•"/>
            </a:pPr>
            <a:r>
              <a:rPr lang="en-US" sz="2500" dirty="0">
                <a:latin typeface="Arial" panose="020B0604020202020204" pitchFamily="34" charset="0"/>
                <a:cs typeface="Arial" panose="020B0604020202020204" pitchFamily="34" charset="0"/>
              </a:rPr>
              <a:t>It is a lifelong condition that may last into adult age. It causes a disability on human development in aspects like social communication and interaction. ASD patients have different ways of learning. The rationale behind this study is to create awareness on autism and  to change the future of autistic children.</a:t>
            </a: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Aim</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To examine how to improve lives of young adults with autism in UK</a:t>
            </a: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Objective</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To define and examine influence of creating awareness on cases of autism</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To analyze influence of autism on growth of  young adults in UK.</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To evaluate current and future interventions for autism</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To provide recommendations for improvement in the  lives of young adults with autism in UK.</a:t>
            </a:r>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GB" b="1" dirty="0"/>
          </a:p>
          <a:p>
            <a:pPr marL="342900" indent="-342900">
              <a:buFont typeface="Arial" panose="020B0604020202020204" pitchFamily="34" charset="0"/>
              <a:buChar char="•"/>
            </a:pPr>
            <a:endParaRPr lang="en-GB" b="1"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2480574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EA49E-427A-D017-964F-007CCC4305AB}"/>
              </a:ext>
            </a:extLst>
          </p:cNvPr>
          <p:cNvSpPr>
            <a:spLocks noGrp="1"/>
          </p:cNvSpPr>
          <p:nvPr>
            <p:ph type="title"/>
          </p:nvPr>
        </p:nvSpPr>
        <p:spPr/>
        <p:txBody>
          <a:bodyPr/>
          <a:lstStyle/>
          <a:p>
            <a:r>
              <a:rPr lang="en-GB" dirty="0"/>
              <a:t>Chapter 2: Background</a:t>
            </a:r>
          </a:p>
        </p:txBody>
      </p:sp>
      <p:sp>
        <p:nvSpPr>
          <p:cNvPr id="3" name="Content Placeholder 2">
            <a:extLst>
              <a:ext uri="{FF2B5EF4-FFF2-40B4-BE49-F238E27FC236}">
                <a16:creationId xmlns:a16="http://schemas.microsoft.com/office/drawing/2014/main" id="{AD78C21F-BD28-D6B1-A6B8-39B29331CBE9}"/>
              </a:ext>
            </a:extLst>
          </p:cNvPr>
          <p:cNvSpPr>
            <a:spLocks noGrp="1"/>
          </p:cNvSpPr>
          <p:nvPr>
            <p:ph idx="1"/>
          </p:nvPr>
        </p:nvSpPr>
        <p:spPr/>
        <p:txBody>
          <a:bodyPr>
            <a:normAutofit fontScale="55000" lnSpcReduction="20000"/>
          </a:bodyPr>
          <a:lstStyle/>
          <a:p>
            <a:r>
              <a:rPr lang="en-GB" b="1" dirty="0"/>
              <a:t>Historical information </a:t>
            </a:r>
          </a:p>
          <a:p>
            <a:r>
              <a:rPr lang="en-US" dirty="0"/>
              <a:t>Eugen Bleuler discovered autism in 1908 while trying to  describe a patient with schizophrenia and had disclose into hallucination and since then 1 in every 100 children and 2 in every 100 adults in UK suffers from autism.</a:t>
            </a:r>
            <a:endParaRPr lang="en-GB" dirty="0"/>
          </a:p>
          <a:p>
            <a:r>
              <a:rPr lang="en-GB" b="1" dirty="0"/>
              <a:t>Theoretical background</a:t>
            </a:r>
          </a:p>
          <a:p>
            <a:r>
              <a:rPr lang="en-GB" dirty="0"/>
              <a:t>Social Cognitive Theory: Health behaviours of others influenced by environment and behaviour of others.</a:t>
            </a:r>
          </a:p>
          <a:p>
            <a:r>
              <a:rPr lang="en-GB" dirty="0"/>
              <a:t>Theory of Planned behaviour: Individuals actions are directed by their rational being</a:t>
            </a:r>
          </a:p>
          <a:p>
            <a:r>
              <a:rPr lang="en-GB" b="1" dirty="0"/>
              <a:t>International context</a:t>
            </a:r>
          </a:p>
          <a:p>
            <a:r>
              <a:rPr lang="en-GB" dirty="0"/>
              <a:t>In Countries like America, autism is common (1 in 21 is diagnosed with ASD)and they deal with it through adoption of enhancement and Alternative communication .</a:t>
            </a:r>
          </a:p>
          <a:p>
            <a:r>
              <a:rPr lang="en-GB" b="1" dirty="0"/>
              <a:t>Regional Context</a:t>
            </a:r>
          </a:p>
          <a:p>
            <a:r>
              <a:rPr lang="en-US" dirty="0"/>
              <a:t>In Europe,  the prevalence The Article 19 of United Nations on the rights of person with disabilities has been implemented  rate of ASD stands at 59 people per 10,000 population. It has been dealt through National autism policies.</a:t>
            </a:r>
          </a:p>
          <a:p>
            <a:r>
              <a:rPr lang="en-GB" b="1" dirty="0"/>
              <a:t>National/Local context</a:t>
            </a:r>
          </a:p>
          <a:p>
            <a:r>
              <a:rPr lang="en-US" dirty="0"/>
              <a:t>Approximately 700,000 people in UK suffer from autism which accounts for between 1 to 2% of the UK population. The UK government  has supported autistic people through provision of Cullum centers, National Autisitic society, free diagnostic services and NAS campaign for autistic individual rights.</a:t>
            </a:r>
            <a:endParaRPr lang="en-GB" dirty="0"/>
          </a:p>
          <a:p>
            <a:endParaRPr lang="en-GB" b="1" dirty="0"/>
          </a:p>
          <a:p>
            <a:endParaRPr lang="en-GB" dirty="0"/>
          </a:p>
          <a:p>
            <a:endParaRPr lang="en-GB" dirty="0"/>
          </a:p>
        </p:txBody>
      </p:sp>
    </p:spTree>
    <p:extLst>
      <p:ext uri="{BB962C8B-B14F-4D97-AF65-F5344CB8AC3E}">
        <p14:creationId xmlns:p14="http://schemas.microsoft.com/office/powerpoint/2010/main" val="3567996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CD6FC-B27E-B9D1-D6C2-36F26ADCC9B6}"/>
              </a:ext>
            </a:extLst>
          </p:cNvPr>
          <p:cNvSpPr>
            <a:spLocks noGrp="1"/>
          </p:cNvSpPr>
          <p:nvPr>
            <p:ph type="title"/>
          </p:nvPr>
        </p:nvSpPr>
        <p:spPr/>
        <p:txBody>
          <a:bodyPr/>
          <a:lstStyle/>
          <a:p>
            <a:r>
              <a:rPr lang="en-GB" dirty="0"/>
              <a:t>Chapter 3: Methods</a:t>
            </a:r>
          </a:p>
        </p:txBody>
      </p:sp>
      <p:sp>
        <p:nvSpPr>
          <p:cNvPr id="3" name="Content Placeholder 2">
            <a:extLst>
              <a:ext uri="{FF2B5EF4-FFF2-40B4-BE49-F238E27FC236}">
                <a16:creationId xmlns:a16="http://schemas.microsoft.com/office/drawing/2014/main" id="{9532F056-D06D-8887-E8F4-47CAA6C73F65}"/>
              </a:ext>
            </a:extLst>
          </p:cNvPr>
          <p:cNvSpPr>
            <a:spLocks noGrp="1"/>
          </p:cNvSpPr>
          <p:nvPr>
            <p:ph idx="1"/>
          </p:nvPr>
        </p:nvSpPr>
        <p:spPr/>
        <p:txBody>
          <a:bodyPr>
            <a:normAutofit fontScale="70000" lnSpcReduction="20000"/>
          </a:bodyPr>
          <a:lstStyle/>
          <a:p>
            <a:r>
              <a:rPr lang="en-GB" b="1" dirty="0"/>
              <a:t>Data collection/ Search strategy</a:t>
            </a:r>
          </a:p>
          <a:p>
            <a:r>
              <a:rPr lang="en-US" dirty="0"/>
              <a:t>Secondary data was collected from the specific databases using a predefined search criterion. Journals like Autism Research &amp;Treatment, libraries, internet, Databases i.e., ASSIA, Scopus, Science Direct</a:t>
            </a:r>
          </a:p>
          <a:p>
            <a:r>
              <a:rPr lang="en-US" b="1" dirty="0"/>
              <a:t>Inclusion Criteria</a:t>
            </a:r>
          </a:p>
          <a:p>
            <a:r>
              <a:rPr lang="en-US" dirty="0"/>
              <a:t>. Some of the key words that were  used include” Awareness and autism’’ “Interventions for autism’’ “autism and growth” adults and autism in UK. A Boolean operator “and” was  used during the research. </a:t>
            </a:r>
            <a:endParaRPr lang="en-GB" dirty="0"/>
          </a:p>
          <a:p>
            <a:r>
              <a:rPr lang="en-GB" b="1" dirty="0"/>
              <a:t>Exclusion criteria</a:t>
            </a:r>
          </a:p>
          <a:p>
            <a:r>
              <a:rPr lang="en-GB" dirty="0"/>
              <a:t>Any publication that did not have the key words</a:t>
            </a:r>
          </a:p>
          <a:p>
            <a:r>
              <a:rPr lang="en-GB" dirty="0"/>
              <a:t>Any publication away from the predefined databases</a:t>
            </a:r>
          </a:p>
          <a:p>
            <a:r>
              <a:rPr lang="en-US" dirty="0"/>
              <a:t>Duplicates were eliminated.</a:t>
            </a:r>
          </a:p>
          <a:p>
            <a:r>
              <a:rPr lang="en-US" dirty="0"/>
              <a:t>The texts that were not eligible were excluded.</a:t>
            </a:r>
          </a:p>
          <a:p>
            <a:r>
              <a:rPr lang="en-US" dirty="0"/>
              <a:t>All publications out of context of the Boolean parameters and relevant to the study variables.</a:t>
            </a:r>
            <a:endParaRPr lang="en-GB" dirty="0"/>
          </a:p>
        </p:txBody>
      </p:sp>
    </p:spTree>
    <p:extLst>
      <p:ext uri="{BB962C8B-B14F-4D97-AF65-F5344CB8AC3E}">
        <p14:creationId xmlns:p14="http://schemas.microsoft.com/office/powerpoint/2010/main" val="3820574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CD6FC-B27E-B9D1-D6C2-36F26ADCC9B6}"/>
              </a:ext>
            </a:extLst>
          </p:cNvPr>
          <p:cNvSpPr>
            <a:spLocks noGrp="1"/>
          </p:cNvSpPr>
          <p:nvPr>
            <p:ph type="title"/>
          </p:nvPr>
        </p:nvSpPr>
        <p:spPr/>
        <p:txBody>
          <a:bodyPr/>
          <a:lstStyle/>
          <a:p>
            <a:r>
              <a:rPr lang="en-GB" dirty="0"/>
              <a:t>Chapter 3: Methods</a:t>
            </a:r>
          </a:p>
        </p:txBody>
      </p:sp>
      <p:sp>
        <p:nvSpPr>
          <p:cNvPr id="3" name="Content Placeholder 2">
            <a:extLst>
              <a:ext uri="{FF2B5EF4-FFF2-40B4-BE49-F238E27FC236}">
                <a16:creationId xmlns:a16="http://schemas.microsoft.com/office/drawing/2014/main" id="{9532F056-D06D-8887-E8F4-47CAA6C73F65}"/>
              </a:ext>
            </a:extLst>
          </p:cNvPr>
          <p:cNvSpPr>
            <a:spLocks noGrp="1"/>
          </p:cNvSpPr>
          <p:nvPr>
            <p:ph idx="1"/>
          </p:nvPr>
        </p:nvSpPr>
        <p:spPr/>
        <p:txBody>
          <a:bodyPr>
            <a:normAutofit fontScale="92500" lnSpcReduction="20000"/>
          </a:bodyPr>
          <a:lstStyle/>
          <a:p>
            <a:r>
              <a:rPr lang="en-GB" b="1" dirty="0"/>
              <a:t>Data analysis</a:t>
            </a:r>
          </a:p>
          <a:p>
            <a:r>
              <a:rPr lang="en-US" dirty="0"/>
              <a:t>A systematic data analysis was incorporated in analyzing the collected data. This  involved reviewing secondary data  collected and conducting in depth analysis of previous research studies evidence to assist attain new conclusions</a:t>
            </a:r>
            <a:endParaRPr lang="en-GB" dirty="0"/>
          </a:p>
          <a:p>
            <a:r>
              <a:rPr lang="en-GB" b="1" dirty="0"/>
              <a:t>Ethical consideration</a:t>
            </a:r>
          </a:p>
          <a:p>
            <a:r>
              <a:rPr lang="en-US" dirty="0"/>
              <a:t>Any information that has been borrowed from an external source was cited appropriately to recognize work done by the originator.</a:t>
            </a:r>
          </a:p>
          <a:p>
            <a:r>
              <a:rPr lang="en-GB" dirty="0"/>
              <a:t> In case of any participants</a:t>
            </a:r>
            <a:r>
              <a:rPr lang="en-GB"/>
              <a:t>, obscurity was </a:t>
            </a:r>
            <a:r>
              <a:rPr lang="en-GB" dirty="0"/>
              <a:t>maintained by using ethical codes.</a:t>
            </a:r>
          </a:p>
          <a:p>
            <a:r>
              <a:rPr lang="en-US" dirty="0"/>
              <a:t>The original author was linked to borrowed phrases through citation and plagiarism will not be supported</a:t>
            </a:r>
            <a:endParaRPr lang="en-GB" dirty="0"/>
          </a:p>
        </p:txBody>
      </p:sp>
    </p:spTree>
    <p:extLst>
      <p:ext uri="{BB962C8B-B14F-4D97-AF65-F5344CB8AC3E}">
        <p14:creationId xmlns:p14="http://schemas.microsoft.com/office/powerpoint/2010/main" val="4058158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49462-F0EB-0493-F43C-2C53F37ABA18}"/>
              </a:ext>
            </a:extLst>
          </p:cNvPr>
          <p:cNvSpPr>
            <a:spLocks noGrp="1"/>
          </p:cNvSpPr>
          <p:nvPr>
            <p:ph type="title"/>
          </p:nvPr>
        </p:nvSpPr>
        <p:spPr/>
        <p:txBody>
          <a:bodyPr/>
          <a:lstStyle/>
          <a:p>
            <a:r>
              <a:rPr lang="en-GB" dirty="0"/>
              <a:t>Chapter 4: Results</a:t>
            </a:r>
          </a:p>
        </p:txBody>
      </p:sp>
      <p:sp>
        <p:nvSpPr>
          <p:cNvPr id="3" name="Content Placeholder 2">
            <a:extLst>
              <a:ext uri="{FF2B5EF4-FFF2-40B4-BE49-F238E27FC236}">
                <a16:creationId xmlns:a16="http://schemas.microsoft.com/office/drawing/2014/main" id="{B5A819CB-D81E-5496-44C8-46B8712C9C94}"/>
              </a:ext>
            </a:extLst>
          </p:cNvPr>
          <p:cNvSpPr>
            <a:spLocks noGrp="1"/>
          </p:cNvSpPr>
          <p:nvPr>
            <p:ph idx="1"/>
          </p:nvPr>
        </p:nvSpPr>
        <p:spPr>
          <a:xfrm>
            <a:off x="838200" y="1459345"/>
            <a:ext cx="10515600" cy="4717618"/>
          </a:xfrm>
        </p:spPr>
        <p:txBody>
          <a:bodyPr>
            <a:normAutofit fontScale="55000" lnSpcReduction="20000"/>
          </a:bodyPr>
          <a:lstStyle/>
          <a:p>
            <a:r>
              <a:rPr lang="en-GB" b="1" dirty="0"/>
              <a:t>Briefly how many articles you used</a:t>
            </a:r>
          </a:p>
          <a:p>
            <a:r>
              <a:rPr lang="en-GB" dirty="0"/>
              <a:t>6323 records were identified . Out of these, 472 records were identified through other sources. The records were screened, and 5450 duplicates were eliminated. Out of the 5450 records screened, 5344 records were excluded  and 1 study was not obtained in full text. Therefore 105  full texts were assessed for eligibility. </a:t>
            </a:r>
          </a:p>
          <a:p>
            <a:r>
              <a:rPr lang="en-GB" dirty="0"/>
              <a:t>Out of the 105 eligibile,63 full texts were excluded .Out of the 56, there were 56 context studies and 7 effectiveness studies. Out of the 105 eligible , the included texts were 12 publications which were within the context of the Boolean parameters and relevant to the study variables.</a:t>
            </a:r>
          </a:p>
          <a:p>
            <a:r>
              <a:rPr lang="en-GB" b="1" dirty="0"/>
              <a:t>What was in the articles?</a:t>
            </a:r>
          </a:p>
          <a:p>
            <a:r>
              <a:rPr lang="en-GB" dirty="0"/>
              <a:t>The content of the articles were the related to autism and interventions developed to manage ASD.</a:t>
            </a:r>
          </a:p>
          <a:p>
            <a:r>
              <a:rPr lang="en-GB" b="1" dirty="0"/>
              <a:t>What did you find in terms of the articles</a:t>
            </a:r>
          </a:p>
          <a:p>
            <a:r>
              <a:rPr lang="en-GB" dirty="0"/>
              <a:t>Journals,articles,health database information systems</a:t>
            </a:r>
          </a:p>
          <a:p>
            <a:r>
              <a:rPr lang="en-GB" b="1" dirty="0"/>
              <a:t>Themes</a:t>
            </a:r>
          </a:p>
          <a:p>
            <a:r>
              <a:rPr lang="en-GB" dirty="0"/>
              <a:t>Public health campaigns</a:t>
            </a:r>
          </a:p>
          <a:p>
            <a:r>
              <a:rPr lang="en-GB" dirty="0"/>
              <a:t>Time Trends in Autism Diagnosis</a:t>
            </a:r>
          </a:p>
          <a:p>
            <a:r>
              <a:rPr lang="en-GB" dirty="0"/>
              <a:t>Support needs and coping strategies of autism</a:t>
            </a:r>
          </a:p>
          <a:p>
            <a:r>
              <a:rPr lang="en-GB" dirty="0"/>
              <a:t>Technology and autism</a:t>
            </a:r>
          </a:p>
          <a:p>
            <a:r>
              <a:rPr lang="en-GB" dirty="0"/>
              <a:t>Machine learning and AI  in autism</a:t>
            </a:r>
          </a:p>
          <a:p>
            <a:endParaRPr lang="en-GB" dirty="0"/>
          </a:p>
          <a:p>
            <a:endParaRPr lang="en-GB" dirty="0"/>
          </a:p>
        </p:txBody>
      </p:sp>
    </p:spTree>
    <p:extLst>
      <p:ext uri="{BB962C8B-B14F-4D97-AF65-F5344CB8AC3E}">
        <p14:creationId xmlns:p14="http://schemas.microsoft.com/office/powerpoint/2010/main" val="1875396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49462-F0EB-0493-F43C-2C53F37ABA18}"/>
              </a:ext>
            </a:extLst>
          </p:cNvPr>
          <p:cNvSpPr>
            <a:spLocks noGrp="1"/>
          </p:cNvSpPr>
          <p:nvPr>
            <p:ph type="title"/>
          </p:nvPr>
        </p:nvSpPr>
        <p:spPr/>
        <p:txBody>
          <a:bodyPr/>
          <a:lstStyle/>
          <a:p>
            <a:r>
              <a:rPr lang="en-GB" dirty="0"/>
              <a:t>Chapter 4: Results</a:t>
            </a:r>
          </a:p>
        </p:txBody>
      </p:sp>
      <p:sp>
        <p:nvSpPr>
          <p:cNvPr id="3" name="Content Placeholder 2">
            <a:extLst>
              <a:ext uri="{FF2B5EF4-FFF2-40B4-BE49-F238E27FC236}">
                <a16:creationId xmlns:a16="http://schemas.microsoft.com/office/drawing/2014/main" id="{B5A819CB-D81E-5496-44C8-46B8712C9C94}"/>
              </a:ext>
            </a:extLst>
          </p:cNvPr>
          <p:cNvSpPr>
            <a:spLocks noGrp="1"/>
          </p:cNvSpPr>
          <p:nvPr>
            <p:ph idx="1"/>
          </p:nvPr>
        </p:nvSpPr>
        <p:spPr>
          <a:xfrm>
            <a:off x="838200" y="1825625"/>
            <a:ext cx="10515600" cy="2607830"/>
          </a:xfrm>
        </p:spPr>
        <p:txBody>
          <a:bodyPr/>
          <a:lstStyle/>
          <a:p>
            <a:r>
              <a:rPr lang="en-GB" dirty="0"/>
              <a:t>Theme 1: </a:t>
            </a:r>
            <a:r>
              <a:rPr lang="en-US" dirty="0"/>
              <a:t>Influence of creating awareness on cases of autism</a:t>
            </a:r>
          </a:p>
          <a:p>
            <a:r>
              <a:rPr lang="en-GB" dirty="0"/>
              <a:t>Theme 2:</a:t>
            </a:r>
            <a:r>
              <a:rPr lang="en-US" dirty="0"/>
              <a:t>Current and future interventions for autism</a:t>
            </a:r>
            <a:endParaRPr lang="en-GB" dirty="0"/>
          </a:p>
          <a:p>
            <a:r>
              <a:rPr lang="en-GB" dirty="0"/>
              <a:t>Theme 3:</a:t>
            </a:r>
            <a:r>
              <a:rPr lang="en-US" dirty="0"/>
              <a:t>Influence of autism on growth of young adults in UK</a:t>
            </a:r>
            <a:endParaRPr lang="en-GB" dirty="0"/>
          </a:p>
          <a:p>
            <a:r>
              <a:rPr lang="en-GB" dirty="0"/>
              <a:t>Theme 4:</a:t>
            </a:r>
            <a:r>
              <a:rPr lang="en-US" dirty="0"/>
              <a:t>Recommendations for improvement for lives of young adults with autism in UK</a:t>
            </a:r>
            <a:endParaRPr lang="en-GB" dirty="0"/>
          </a:p>
          <a:p>
            <a:pPr marL="0" indent="0">
              <a:buNone/>
            </a:pPr>
            <a:endParaRPr lang="en-GB" dirty="0"/>
          </a:p>
        </p:txBody>
      </p:sp>
    </p:spTree>
    <p:extLst>
      <p:ext uri="{BB962C8B-B14F-4D97-AF65-F5344CB8AC3E}">
        <p14:creationId xmlns:p14="http://schemas.microsoft.com/office/powerpoint/2010/main" val="1077971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35285-D7D6-56D8-D51A-709C0DFC6953}"/>
              </a:ext>
            </a:extLst>
          </p:cNvPr>
          <p:cNvSpPr>
            <a:spLocks noGrp="1"/>
          </p:cNvSpPr>
          <p:nvPr>
            <p:ph type="title"/>
          </p:nvPr>
        </p:nvSpPr>
        <p:spPr/>
        <p:txBody>
          <a:bodyPr/>
          <a:lstStyle/>
          <a:p>
            <a:r>
              <a:rPr lang="en-GB" dirty="0"/>
              <a:t>Chapter 4: Discussion</a:t>
            </a:r>
          </a:p>
        </p:txBody>
      </p:sp>
      <p:sp>
        <p:nvSpPr>
          <p:cNvPr id="3" name="Content Placeholder 2">
            <a:extLst>
              <a:ext uri="{FF2B5EF4-FFF2-40B4-BE49-F238E27FC236}">
                <a16:creationId xmlns:a16="http://schemas.microsoft.com/office/drawing/2014/main" id="{1B682077-A2AA-7A29-C559-820242176017}"/>
              </a:ext>
            </a:extLst>
          </p:cNvPr>
          <p:cNvSpPr>
            <a:spLocks noGrp="1"/>
          </p:cNvSpPr>
          <p:nvPr>
            <p:ph idx="1"/>
          </p:nvPr>
        </p:nvSpPr>
        <p:spPr>
          <a:xfrm>
            <a:off x="838200" y="1403927"/>
            <a:ext cx="10515600" cy="5181600"/>
          </a:xfrm>
        </p:spPr>
        <p:txBody>
          <a:bodyPr>
            <a:normAutofit fontScale="47500" lnSpcReduction="20000"/>
          </a:bodyPr>
          <a:lstStyle/>
          <a:p>
            <a:r>
              <a:rPr lang="en-GB" b="1" dirty="0"/>
              <a:t>Findings</a:t>
            </a:r>
          </a:p>
          <a:p>
            <a:r>
              <a:rPr lang="en-US" dirty="0"/>
              <a:t>Creating awareness has a significant positive impact on the management of autism because the information empowers the public on how to deal with ASD and shifts their attitude towards a positive direction and eroding stereotypes related to ASD.</a:t>
            </a:r>
          </a:p>
          <a:p>
            <a:r>
              <a:rPr lang="en-US" dirty="0"/>
              <a:t>Evaluation of the current and future interventions of ASD suggest that there is improvement in the way of dealing with ASD.</a:t>
            </a:r>
          </a:p>
          <a:p>
            <a:r>
              <a:rPr lang="en-US" dirty="0"/>
              <a:t>Autism negatively  influences the psychological, physical and social aspects of a child and may have a negative impact on the growth of the young adult.</a:t>
            </a:r>
          </a:p>
          <a:p>
            <a:r>
              <a:rPr lang="en-US" dirty="0"/>
              <a:t>It is recommended that the lives of the young can only be improved by adopting the best practices that are preserve in the policy documents and the ASD research institutes.</a:t>
            </a:r>
            <a:endParaRPr lang="en-GB" dirty="0"/>
          </a:p>
          <a:p>
            <a:r>
              <a:rPr lang="en-GB" b="1" dirty="0"/>
              <a:t>Strengths of the research</a:t>
            </a:r>
          </a:p>
          <a:p>
            <a:r>
              <a:rPr lang="en-GB" dirty="0"/>
              <a:t>Right search criteria and rich source of information from the databases.</a:t>
            </a:r>
          </a:p>
          <a:p>
            <a:r>
              <a:rPr lang="en-GB" dirty="0"/>
              <a:t>The research was done within the required timelines for the project</a:t>
            </a:r>
          </a:p>
          <a:p>
            <a:r>
              <a:rPr lang="en-GB" dirty="0"/>
              <a:t>The references are well aligned with in text citation</a:t>
            </a:r>
            <a:endParaRPr lang="en-GB" b="1" dirty="0"/>
          </a:p>
          <a:p>
            <a:r>
              <a:rPr lang="en-GB" b="1" dirty="0"/>
              <a:t>Limitations</a:t>
            </a:r>
          </a:p>
          <a:p>
            <a:r>
              <a:rPr lang="en-US" dirty="0"/>
              <a:t>The search criteria limited the extent of databases being searched and this means that  the information gathered about ASD was limited to the databases that fit within the search criteria.</a:t>
            </a:r>
            <a:endParaRPr lang="en-GB" dirty="0"/>
          </a:p>
          <a:p>
            <a:r>
              <a:rPr lang="en-GB" b="1" dirty="0"/>
              <a:t>Reflection</a:t>
            </a:r>
          </a:p>
          <a:p>
            <a:r>
              <a:rPr lang="en-US" dirty="0"/>
              <a:t>The process of collecting the information was very specific aligning with the provisions of systematic research design.</a:t>
            </a:r>
          </a:p>
          <a:p>
            <a:r>
              <a:rPr lang="en-US" dirty="0"/>
              <a:t>There were inclusions and exclusions and the papers that were screened for study were specifically discussing on issues regarding ASD.</a:t>
            </a:r>
          </a:p>
          <a:p>
            <a:r>
              <a:rPr lang="en-GB" dirty="0"/>
              <a:t>Carrying out the study requires a lot of analytical skills and in case the same research study were to be done in the future then the current experience would steer the furtherance of the research</a:t>
            </a:r>
            <a:endParaRPr lang="en-US" dirty="0"/>
          </a:p>
          <a:p>
            <a:endParaRPr lang="en-GB" dirty="0"/>
          </a:p>
        </p:txBody>
      </p:sp>
    </p:spTree>
    <p:extLst>
      <p:ext uri="{BB962C8B-B14F-4D97-AF65-F5344CB8AC3E}">
        <p14:creationId xmlns:p14="http://schemas.microsoft.com/office/powerpoint/2010/main" val="2383616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BCD1-4B7D-437F-5889-73FDEB977B9B}"/>
              </a:ext>
            </a:extLst>
          </p:cNvPr>
          <p:cNvSpPr>
            <a:spLocks noGrp="1"/>
          </p:cNvSpPr>
          <p:nvPr>
            <p:ph type="title"/>
          </p:nvPr>
        </p:nvSpPr>
        <p:spPr/>
        <p:txBody>
          <a:bodyPr/>
          <a:lstStyle/>
          <a:p>
            <a:r>
              <a:rPr lang="en-GB" dirty="0"/>
              <a:t>Chapter 5: Recommendations</a:t>
            </a:r>
          </a:p>
        </p:txBody>
      </p:sp>
      <p:sp>
        <p:nvSpPr>
          <p:cNvPr id="3" name="Content Placeholder 2">
            <a:extLst>
              <a:ext uri="{FF2B5EF4-FFF2-40B4-BE49-F238E27FC236}">
                <a16:creationId xmlns:a16="http://schemas.microsoft.com/office/drawing/2014/main" id="{FC49459A-5BFB-EA1C-EFA1-2B03352AE098}"/>
              </a:ext>
            </a:extLst>
          </p:cNvPr>
          <p:cNvSpPr>
            <a:spLocks noGrp="1"/>
          </p:cNvSpPr>
          <p:nvPr>
            <p:ph idx="1"/>
          </p:nvPr>
        </p:nvSpPr>
        <p:spPr>
          <a:xfrm>
            <a:off x="838200" y="1825625"/>
            <a:ext cx="10515600" cy="4455102"/>
          </a:xfrm>
        </p:spPr>
        <p:txBody>
          <a:bodyPr>
            <a:normAutofit fontScale="92500" lnSpcReduction="10000"/>
          </a:bodyPr>
          <a:lstStyle/>
          <a:p>
            <a:r>
              <a:rPr lang="en-US" dirty="0"/>
              <a:t>The family centered practice should be expansive to ensure that the families of the ASD children get all the necessary financial and emotional support.</a:t>
            </a:r>
          </a:p>
          <a:p>
            <a:r>
              <a:rPr lang="en-US" dirty="0"/>
              <a:t>The National Autistic Society in UK should adopt the Autism and Developmental Disability Monitoring Network(ADDM) that monitors the transition of autistic children from 8 years to 16 years as the span is big enough and if support is fully provided then the children grow into full stature.</a:t>
            </a:r>
          </a:p>
          <a:p>
            <a:r>
              <a:rPr lang="en-US" dirty="0"/>
              <a:t>The SEED program should be adopted in UK to help monitor and keep abreast with the growth cycle of the autistic children. </a:t>
            </a:r>
          </a:p>
          <a:p>
            <a:r>
              <a:rPr lang="en-US" dirty="0"/>
              <a:t>Multi-agency collaboration should continue in the fight against autism with the UK .</a:t>
            </a:r>
          </a:p>
          <a:p>
            <a:endParaRPr lang="en-GB" dirty="0"/>
          </a:p>
        </p:txBody>
      </p:sp>
    </p:spTree>
    <p:extLst>
      <p:ext uri="{BB962C8B-B14F-4D97-AF65-F5344CB8AC3E}">
        <p14:creationId xmlns:p14="http://schemas.microsoft.com/office/powerpoint/2010/main" val="3929233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6078-A4E8-1645-DF5F-29FE14FC4249}"/>
              </a:ext>
            </a:extLst>
          </p:cNvPr>
          <p:cNvSpPr>
            <a:spLocks noGrp="1"/>
          </p:cNvSpPr>
          <p:nvPr>
            <p:ph type="title"/>
          </p:nvPr>
        </p:nvSpPr>
        <p:spPr/>
        <p:txBody>
          <a:bodyPr/>
          <a:lstStyle/>
          <a:p>
            <a:r>
              <a:rPr lang="en-GB" dirty="0"/>
              <a:t>Chapter 5: Conclusion</a:t>
            </a:r>
          </a:p>
        </p:txBody>
      </p:sp>
      <p:sp>
        <p:nvSpPr>
          <p:cNvPr id="3" name="Content Placeholder 2">
            <a:extLst>
              <a:ext uri="{FF2B5EF4-FFF2-40B4-BE49-F238E27FC236}">
                <a16:creationId xmlns:a16="http://schemas.microsoft.com/office/drawing/2014/main" id="{7472850B-6BE5-F810-155C-BADE5FD5FC0E}"/>
              </a:ext>
            </a:extLst>
          </p:cNvPr>
          <p:cNvSpPr>
            <a:spLocks noGrp="1"/>
          </p:cNvSpPr>
          <p:nvPr>
            <p:ph idx="1"/>
          </p:nvPr>
        </p:nvSpPr>
        <p:spPr/>
        <p:txBody>
          <a:bodyPr/>
          <a:lstStyle/>
          <a:p>
            <a:pPr marL="0" indent="0">
              <a:buNone/>
            </a:pPr>
            <a:r>
              <a:rPr lang="en-GB" dirty="0"/>
              <a:t>For you to enjoy good and sustainable health it all starts with you as an individual and this fosters early diagnosis hence better management of any upcoming condition.</a:t>
            </a:r>
          </a:p>
        </p:txBody>
      </p:sp>
    </p:spTree>
    <p:extLst>
      <p:ext uri="{BB962C8B-B14F-4D97-AF65-F5344CB8AC3E}">
        <p14:creationId xmlns:p14="http://schemas.microsoft.com/office/powerpoint/2010/main" val="1778329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492F9-C3E0-81F4-CD4E-9DB97AC2FF67}"/>
              </a:ext>
            </a:extLst>
          </p:cNvPr>
          <p:cNvSpPr>
            <a:spLocks noGrp="1"/>
          </p:cNvSpPr>
          <p:nvPr>
            <p:ph type="title"/>
          </p:nvPr>
        </p:nvSpPr>
        <p:spPr/>
        <p:txBody>
          <a:bodyPr/>
          <a:lstStyle/>
          <a:p>
            <a:r>
              <a:rPr lang="en-GB" dirty="0"/>
              <a:t>References</a:t>
            </a:r>
          </a:p>
        </p:txBody>
      </p:sp>
      <p:graphicFrame>
        <p:nvGraphicFramePr>
          <p:cNvPr id="4" name="Content Placeholder 2">
            <a:extLst>
              <a:ext uri="{FF2B5EF4-FFF2-40B4-BE49-F238E27FC236}">
                <a16:creationId xmlns:a16="http://schemas.microsoft.com/office/drawing/2014/main" id="{BD85DFAB-27B4-67E3-03C1-7B6798BE18D4}"/>
              </a:ext>
            </a:extLst>
          </p:cNvPr>
          <p:cNvGraphicFramePr>
            <a:graphicFrameLocks/>
          </p:cNvGraphicFramePr>
          <p:nvPr>
            <p:extLst>
              <p:ext uri="{D42A27DB-BD31-4B8C-83A1-F6EECF244321}">
                <p14:modId xmlns:p14="http://schemas.microsoft.com/office/powerpoint/2010/main" val="2170693513"/>
              </p:ext>
            </p:extLst>
          </p:nvPr>
        </p:nvGraphicFramePr>
        <p:xfrm>
          <a:off x="982807" y="1554018"/>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19877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197</TotalTime>
  <Words>1563</Words>
  <Application>Microsoft Macintosh PowerPoint</Application>
  <PresentationFormat>Widescreen</PresentationFormat>
  <Paragraphs>103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BMHP 6020</vt:lpstr>
      <vt:lpstr>Chapter 1: Introduction</vt:lpstr>
      <vt:lpstr>Chapter 2: Background</vt:lpstr>
      <vt:lpstr>Chapter 3: Methods</vt:lpstr>
      <vt:lpstr>Chapter 3: Methods</vt:lpstr>
      <vt:lpstr>Chapter 4: Results</vt:lpstr>
      <vt:lpstr>Chapter 4: Results</vt:lpstr>
      <vt:lpstr>Chapter 4: Discussion</vt:lpstr>
      <vt:lpstr>Chapter 5: Recommendations</vt:lpstr>
      <vt:lpstr>Chapter 5: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 6020</dc:title>
  <dc:creator>mike abak</dc:creator>
  <cp:lastModifiedBy>Shelly-Ann Williams (1916052)</cp:lastModifiedBy>
  <cp:revision>12</cp:revision>
  <dcterms:created xsi:type="dcterms:W3CDTF">2023-01-07T05:09:01Z</dcterms:created>
  <dcterms:modified xsi:type="dcterms:W3CDTF">2023-01-15T17:40:17Z</dcterms:modified>
</cp:coreProperties>
</file>