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325" r:id="rId3"/>
    <p:sldId id="346" r:id="rId4"/>
    <p:sldId id="326" r:id="rId5"/>
    <p:sldId id="327" r:id="rId6"/>
    <p:sldId id="347" r:id="rId7"/>
    <p:sldId id="348" r:id="rId8"/>
    <p:sldId id="334" r:id="rId9"/>
    <p:sldId id="349" r:id="rId10"/>
    <p:sldId id="350" r:id="rId11"/>
    <p:sldId id="333" r:id="rId12"/>
    <p:sldId id="352" r:id="rId13"/>
    <p:sldId id="351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49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456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GWO1ldEhtQ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zgKOguRrRs" TargetMode="External"/><Relationship Id="rId2" Type="http://schemas.openxmlformats.org/officeDocument/2006/relationships/hyperlink" Target="http://www.youtube.com/watch?v=TUJ7DtrjEF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/>
              <a:t>ACCC4000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827584" y="1844824"/>
            <a:ext cx="8795146" cy="381568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b="1" dirty="0">
                <a:solidFill>
                  <a:schemeClr val="tx1"/>
                </a:solidFill>
              </a:rPr>
              <a:t>Summarising</a:t>
            </a:r>
          </a:p>
          <a:p>
            <a:pPr eaLnBrk="1" hangingPunct="1"/>
            <a:r>
              <a:rPr lang="en-US" altLang="en-US" b="1" dirty="0">
                <a:solidFill>
                  <a:schemeClr val="tx1"/>
                </a:solidFill>
              </a:rPr>
              <a:t>WEEK 7</a:t>
            </a:r>
          </a:p>
          <a:p>
            <a:pPr eaLnBrk="1" hangingPunct="1"/>
            <a:endParaRPr lang="en-US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B4A2EFF0-A597-EF47-B757-E454CCF98AA5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Summarising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58A3953-C867-EE48-9F87-8942999DA77C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468313" y="1700213"/>
            <a:ext cx="8207375" cy="4608512"/>
          </a:xfrm>
        </p:spPr>
        <p:txBody>
          <a:bodyPr/>
          <a:lstStyle/>
          <a:p>
            <a:pPr algn="ctr">
              <a:buFont typeface="Wingdings" pitchFamily="2" charset="2"/>
              <a:buNone/>
            </a:pPr>
            <a:r>
              <a:rPr lang="en-GB" altLang="en-US" sz="3600" dirty="0">
                <a:solidFill>
                  <a:srgbClr val="F3850D"/>
                </a:solidFill>
              </a:rPr>
              <a:t>Activity</a:t>
            </a:r>
          </a:p>
          <a:p>
            <a:pPr algn="ctr">
              <a:buFont typeface="Wingdings" pitchFamily="2" charset="2"/>
              <a:buNone/>
            </a:pPr>
            <a:endParaRPr lang="en-GB" altLang="en-US" dirty="0">
              <a:solidFill>
                <a:srgbClr val="FFC0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Discuss the following questions with a partner:</a:t>
            </a:r>
          </a:p>
          <a:p>
            <a:endParaRPr lang="en-GB" altLang="en-US" sz="2400" dirty="0"/>
          </a:p>
          <a:p>
            <a:r>
              <a:rPr lang="en-GB" altLang="en-US" sz="2400" dirty="0"/>
              <a:t>What is a summary?</a:t>
            </a:r>
          </a:p>
          <a:p>
            <a:r>
              <a:rPr lang="en-GB" altLang="en-US" sz="2400" dirty="0"/>
              <a:t>Why do we need to summarise information?</a:t>
            </a:r>
          </a:p>
          <a:p>
            <a:r>
              <a:rPr lang="en-GB" altLang="en-US" sz="2400" dirty="0"/>
              <a:t>What are the techniques used?</a:t>
            </a:r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4ED9D3-660B-D14F-BED8-CEFC77F0B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519113"/>
            <a:ext cx="2794000" cy="236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202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Summarising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https://www.youtube.com/watch?v=eGWO1ldEhtQ</a:t>
            </a:r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629079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07A0AD4C-99ED-6D4E-8C51-1C686EA61DBD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Summarising</a:t>
            </a:r>
            <a:endParaRPr lang="en-GB" sz="32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2EE64805-CBEC-B74C-920E-346F69BE7831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539750" y="1773238"/>
            <a:ext cx="8207375" cy="4608512"/>
          </a:xfrm>
        </p:spPr>
        <p:txBody>
          <a:bodyPr/>
          <a:lstStyle/>
          <a:p>
            <a:r>
              <a:rPr lang="en-GB" altLang="en-US" sz="2400"/>
              <a:t>A summary: a short clear description that gives the main facts or ideas of a text / passage / lecture, etc. </a:t>
            </a:r>
          </a:p>
          <a:p>
            <a:endParaRPr lang="en-GB" altLang="en-US" sz="2400"/>
          </a:p>
          <a:p>
            <a:r>
              <a:rPr lang="en-GB" altLang="en-US" sz="2400"/>
              <a:t>We summarise to report the ideas or work of another writer in our own work.</a:t>
            </a:r>
          </a:p>
          <a:p>
            <a:endParaRPr lang="en-GB" altLang="en-US"/>
          </a:p>
          <a:p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1912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40835A2-52AA-4A46-904E-6979B6C58D5E}"/>
              </a:ext>
            </a:extLst>
          </p:cNvPr>
          <p:cNvSpPr>
            <a:spLocks noGrp="1" noRot="1" noChangeArrowheads="1"/>
          </p:cNvSpPr>
          <p:nvPr>
            <p:ph type="title"/>
          </p:nvPr>
        </p:nvSpPr>
        <p:spPr>
          <a:xfrm>
            <a:off x="539750" y="260350"/>
            <a:ext cx="8229600" cy="1143000"/>
          </a:xfrm>
        </p:spPr>
        <p:txBody>
          <a:bodyPr/>
          <a:lstStyle/>
          <a:p>
            <a:r>
              <a:rPr lang="en-GB" altLang="en-US" sz="4000"/>
              <a:t>Summarising Techniques</a:t>
            </a:r>
            <a:br>
              <a:rPr lang="en-GB" altLang="en-US" sz="4000"/>
            </a:br>
            <a:endParaRPr lang="en-GB" altLang="en-US" sz="4000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EC8B1D7E-67BB-CF40-AB7D-8D4E48B6E528}"/>
              </a:ext>
            </a:extLst>
          </p:cNvPr>
          <p:cNvSpPr>
            <a:spLocks noGrp="1" noRot="1" noChangeArrowheads="1"/>
          </p:cNvSpPr>
          <p:nvPr>
            <p:ph idx="1"/>
          </p:nvPr>
        </p:nvSpPr>
        <p:spPr>
          <a:xfrm>
            <a:off x="468313" y="1916113"/>
            <a:ext cx="8207375" cy="4392612"/>
          </a:xfrm>
        </p:spPr>
        <p:txBody>
          <a:bodyPr/>
          <a:lstStyle/>
          <a:p>
            <a:r>
              <a:rPr lang="en-GB" altLang="en-US" sz="2400"/>
              <a:t>Identify the key ideas</a:t>
            </a:r>
          </a:p>
          <a:p>
            <a:r>
              <a:rPr lang="en-GB" altLang="en-US" sz="2400"/>
              <a:t>Take notes</a:t>
            </a:r>
          </a:p>
          <a:p>
            <a:r>
              <a:rPr lang="en-GB" altLang="en-US" sz="2400"/>
              <a:t>Organise them in a logical order </a:t>
            </a:r>
          </a:p>
          <a:p>
            <a:r>
              <a:rPr lang="en-GB" altLang="en-US" sz="2400"/>
              <a:t>Link the ideas concisely </a:t>
            </a:r>
          </a:p>
        </p:txBody>
      </p:sp>
    </p:spTree>
    <p:extLst>
      <p:ext uri="{BB962C8B-B14F-4D97-AF65-F5344CB8AC3E}">
        <p14:creationId xmlns:p14="http://schemas.microsoft.com/office/powerpoint/2010/main" val="22340612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 summary should…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Be clear to someone who hasn’t read the original</a:t>
            </a:r>
          </a:p>
          <a:p>
            <a:r>
              <a:rPr lang="en-US" dirty="0"/>
              <a:t>Have good paragraph structure</a:t>
            </a:r>
          </a:p>
          <a:p>
            <a:r>
              <a:rPr lang="en-US" dirty="0"/>
              <a:t>Follow the same order/ logic as the original</a:t>
            </a:r>
          </a:p>
          <a:p>
            <a:r>
              <a:rPr lang="en-US" dirty="0"/>
              <a:t>Be paraphrased and fully cited</a:t>
            </a:r>
          </a:p>
          <a:p>
            <a:r>
              <a:rPr lang="en-US" dirty="0"/>
              <a:t>Not contain your opinions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74996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4775"/>
            <a:ext cx="8923540" cy="1143000"/>
          </a:xfrm>
        </p:spPr>
        <p:txBody>
          <a:bodyPr/>
          <a:lstStyle/>
          <a:p>
            <a:r>
              <a:rPr lang="en-US" dirty="0"/>
              <a:t>Stages of </a:t>
            </a:r>
            <a:r>
              <a:rPr lang="en-US" dirty="0" err="1"/>
              <a:t>Summarising</a:t>
            </a:r>
            <a:r>
              <a:rPr lang="en-US" dirty="0"/>
              <a:t> (Bailey 52)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1111" t="30679" r="-1"/>
          <a:stretch/>
        </p:blipFill>
        <p:spPr>
          <a:xfrm>
            <a:off x="197795" y="1390971"/>
            <a:ext cx="8748409" cy="5330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654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itle 1"/>
          <p:cNvSpPr txBox="1">
            <a:spLocks/>
          </p:cNvSpPr>
          <p:nvPr/>
        </p:nvSpPr>
        <p:spPr bwMode="auto">
          <a:xfrm>
            <a:off x="254814" y="-1365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4000" dirty="0"/>
              <a:t>Stages of Summarising (Bailey 52)</a:t>
            </a:r>
          </a:p>
        </p:txBody>
      </p:sp>
      <p:sp>
        <p:nvSpPr>
          <p:cNvPr id="7" name="Content Placeholder 2"/>
          <p:cNvSpPr txBox="1">
            <a:spLocks/>
          </p:cNvSpPr>
          <p:nvPr/>
        </p:nvSpPr>
        <p:spPr bwMode="auto">
          <a:xfrm>
            <a:off x="0" y="980728"/>
            <a:ext cx="8814793" cy="50435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Arial" panose="020B0604020202020204" pitchFamily="34" charset="0"/>
              <a:buAutoNum type="alphaLcParenBoth"/>
            </a:pPr>
            <a:r>
              <a:rPr lang="en-GB" sz="2800" dirty="0"/>
              <a:t>Read the original text carefully and check any </a:t>
            </a:r>
            <a:r>
              <a:rPr lang="en-GB" sz="2800" dirty="0">
                <a:solidFill>
                  <a:srgbClr val="FF0000"/>
                </a:solidFill>
              </a:rPr>
              <a:t>difficult/unknown </a:t>
            </a:r>
            <a:r>
              <a:rPr lang="en-GB" sz="2800" dirty="0"/>
              <a:t>vocabulary.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/>
              <a:t>(b) </a:t>
            </a:r>
            <a:r>
              <a:rPr lang="en-GB" sz="2800" dirty="0">
                <a:solidFill>
                  <a:srgbClr val="FF0000"/>
                </a:solidFill>
              </a:rPr>
              <a:t>Select </a:t>
            </a:r>
            <a:r>
              <a:rPr lang="en-GB" sz="2800" dirty="0"/>
              <a:t>the key points by underlining or highlighting.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/>
              <a:t>(c) Make </a:t>
            </a:r>
            <a:r>
              <a:rPr lang="en-GB" sz="2800" dirty="0">
                <a:solidFill>
                  <a:srgbClr val="FF0000"/>
                </a:solidFill>
              </a:rPr>
              <a:t>notes </a:t>
            </a:r>
            <a:r>
              <a:rPr lang="en-GB" sz="2800" dirty="0"/>
              <a:t>of the key points, paraphrasing where possible.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/>
              <a:t>(d) Write the </a:t>
            </a:r>
            <a:r>
              <a:rPr lang="en-GB" sz="2800" dirty="0">
                <a:solidFill>
                  <a:srgbClr val="FF0000"/>
                </a:solidFill>
              </a:rPr>
              <a:t>summary</a:t>
            </a:r>
            <a:r>
              <a:rPr lang="en-GB" sz="2800" dirty="0"/>
              <a:t> from your notes, reorganising the structure if needed.</a:t>
            </a:r>
          </a:p>
          <a:p>
            <a:pPr marL="514350" indent="-514350">
              <a:buFont typeface="Arial" panose="020B0604020202020204" pitchFamily="34" charset="0"/>
              <a:buNone/>
            </a:pPr>
            <a:r>
              <a:rPr lang="en-GB" sz="2800" dirty="0"/>
              <a:t>(e) Check the summary to ensure it is </a:t>
            </a:r>
            <a:r>
              <a:rPr lang="en-GB" sz="2800" dirty="0">
                <a:solidFill>
                  <a:srgbClr val="FF0000"/>
                </a:solidFill>
              </a:rPr>
              <a:t>readable / accurate </a:t>
            </a:r>
            <a:r>
              <a:rPr lang="en-GB" sz="2800" dirty="0"/>
              <a:t>and nothing important has been changed or lost.</a:t>
            </a:r>
          </a:p>
          <a:p>
            <a:pPr marL="514350" indent="-514350">
              <a:buFont typeface="Arial" panose="020B0604020202020204" pitchFamily="34" charset="0"/>
              <a:buNone/>
            </a:pPr>
            <a:endParaRPr lang="en-GB" sz="2800" dirty="0"/>
          </a:p>
          <a:p>
            <a:pPr>
              <a:buFont typeface="Arial" panose="020B0604020202020204" pitchFamily="34" charset="0"/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41367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Summarising</a:t>
            </a:r>
            <a:r>
              <a:rPr lang="en-US" dirty="0"/>
              <a:t>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Following the stages of </a:t>
            </a:r>
            <a:r>
              <a:rPr lang="en-US" dirty="0" err="1"/>
              <a:t>summarising</a:t>
            </a:r>
            <a:r>
              <a:rPr lang="en-US" dirty="0"/>
              <a:t>, write a summary of the text provided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523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Summarising</a:t>
            </a:r>
            <a:r>
              <a:rPr lang="en-US" dirty="0"/>
              <a:t> activity: Feedback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words were unfamiliar?</a:t>
            </a:r>
          </a:p>
          <a:p>
            <a:r>
              <a:rPr lang="en-US" dirty="0"/>
              <a:t>What key points did you include in the summary?</a:t>
            </a:r>
          </a:p>
          <a:p>
            <a:r>
              <a:rPr lang="en-US" dirty="0"/>
              <a:t>What is your topic sentence?</a:t>
            </a:r>
          </a:p>
          <a:p>
            <a:r>
              <a:rPr lang="en-US" dirty="0"/>
              <a:t>How did you cite it?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48965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73943"/>
            <a:ext cx="8229600" cy="1143000"/>
          </a:xfrm>
        </p:spPr>
        <p:txBody>
          <a:bodyPr/>
          <a:lstStyle/>
          <a:p>
            <a:r>
              <a:rPr lang="en-US" dirty="0"/>
              <a:t>Discussion questions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198384"/>
            <a:ext cx="8229600" cy="3917032"/>
          </a:xfrm>
        </p:spPr>
        <p:txBody>
          <a:bodyPr/>
          <a:lstStyle/>
          <a:p>
            <a:r>
              <a:rPr lang="en-US" sz="2800" dirty="0"/>
              <a:t>What is the difference between paraphrasing and </a:t>
            </a:r>
            <a:r>
              <a:rPr lang="en-US" sz="2800" dirty="0" err="1"/>
              <a:t>summarising</a:t>
            </a:r>
            <a:r>
              <a:rPr lang="en-US" sz="2800" dirty="0"/>
              <a:t>?</a:t>
            </a:r>
          </a:p>
          <a:p>
            <a:r>
              <a:rPr lang="en-US" sz="2800" dirty="0"/>
              <a:t>Why are these important academic skills?</a:t>
            </a:r>
          </a:p>
          <a:p>
            <a:r>
              <a:rPr lang="en-US" sz="2800" dirty="0"/>
              <a:t>When do you paraphrase? </a:t>
            </a:r>
          </a:p>
          <a:p>
            <a:r>
              <a:rPr lang="en-US" sz="2800" dirty="0"/>
              <a:t>When do you </a:t>
            </a:r>
            <a:r>
              <a:rPr lang="en-US" sz="2800" dirty="0" err="1"/>
              <a:t>summarise</a:t>
            </a:r>
            <a:r>
              <a:rPr lang="en-US" sz="2800" dirty="0"/>
              <a:t>?</a:t>
            </a:r>
          </a:p>
          <a:p>
            <a:r>
              <a:rPr lang="en-US" sz="2800" dirty="0"/>
              <a:t>If I paraphrase or </a:t>
            </a:r>
            <a:r>
              <a:rPr lang="en-US" sz="2800" dirty="0" err="1"/>
              <a:t>summarise</a:t>
            </a:r>
            <a:r>
              <a:rPr lang="en-US" sz="2800" dirty="0"/>
              <a:t> from another source in my assignment, do I need to include a citation or reference?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30023C4-5528-489E-A726-D14A340FF59E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A1819AB-B9DA-41D7-8C91-5DE9528F5AA4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4587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Work Cited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Bailey, S. (2015) </a:t>
            </a:r>
            <a:r>
              <a:rPr lang="en-US" i="1" dirty="0"/>
              <a:t>Academic Writing for International Students of Business</a:t>
            </a:r>
            <a:r>
              <a:rPr lang="en-US" dirty="0"/>
              <a:t>.  2</a:t>
            </a:r>
            <a:r>
              <a:rPr lang="en-US" baseline="30000" dirty="0"/>
              <a:t>nd</a:t>
            </a:r>
            <a:r>
              <a:rPr lang="en-US" dirty="0"/>
              <a:t> ed.  London: Routledge.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14347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information and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 err="1"/>
              <a:t>Paraphrasing</a:t>
            </a:r>
            <a:r>
              <a:rPr lang="fr-FR" dirty="0"/>
              <a:t> </a:t>
            </a:r>
            <a:r>
              <a:rPr lang="fr-FR" dirty="0" err="1"/>
              <a:t>exercise</a:t>
            </a:r>
            <a:r>
              <a:rPr lang="fr-FR" dirty="0"/>
              <a:t> (22 </a:t>
            </a:r>
            <a:r>
              <a:rPr lang="fr-FR" dirty="0" err="1"/>
              <a:t>mins</a:t>
            </a:r>
            <a:r>
              <a:rPr lang="fr-FR" dirty="0"/>
              <a:t>) </a:t>
            </a:r>
            <a:r>
              <a:rPr lang="fr-FR" dirty="0">
                <a:hlinkClick r:id="rId2"/>
              </a:rPr>
              <a:t>http://www.youtube.com/watch?v=TUJ7DtrjEFo</a:t>
            </a:r>
            <a:endParaRPr lang="fr-FR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How to Write a Summary (2 mins) </a:t>
            </a:r>
            <a:r>
              <a:rPr lang="en-US" dirty="0">
                <a:hlinkClick r:id="rId3"/>
              </a:rPr>
              <a:t>http://www.youtube.com/watch?v=-zgKOguRrRs</a:t>
            </a:r>
            <a:endParaRPr lang="en-US" dirty="0"/>
          </a:p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05/06/2020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428978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2605</TotalTime>
  <Words>422</Words>
  <Application>Microsoft Macintosh PowerPoint</Application>
  <PresentationFormat>On-screen Show (4:3)</PresentationFormat>
  <Paragraphs>77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Myriad Pro</vt:lpstr>
      <vt:lpstr>Verdana</vt:lpstr>
      <vt:lpstr>Wingdings</vt:lpstr>
      <vt:lpstr>20140311PresentationUWTSDTemplate</vt:lpstr>
      <vt:lpstr>ACCC4000</vt:lpstr>
      <vt:lpstr>Summarising</vt:lpstr>
      <vt:lpstr>Summarising</vt:lpstr>
      <vt:lpstr>Summarising</vt:lpstr>
      <vt:lpstr>Summarising Techniques </vt:lpstr>
      <vt:lpstr>A summary should…</vt:lpstr>
      <vt:lpstr>Stages of Summarising (Bailey 52)</vt:lpstr>
      <vt:lpstr>PowerPoint Presentation</vt:lpstr>
      <vt:lpstr>Summarising activity</vt:lpstr>
      <vt:lpstr>Summarising activity: Feedback</vt:lpstr>
      <vt:lpstr>Discussion questions</vt:lpstr>
      <vt:lpstr>Work Cited</vt:lpstr>
      <vt:lpstr>Further information and practice</vt:lpstr>
    </vt:vector>
  </TitlesOfParts>
  <Company>University of Wales Lampeter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Office User</cp:lastModifiedBy>
  <cp:revision>163</cp:revision>
  <cp:lastPrinted>2018-07-09T15:27:01Z</cp:lastPrinted>
  <dcterms:created xsi:type="dcterms:W3CDTF">2002-10-07T19:43:58Z</dcterms:created>
  <dcterms:modified xsi:type="dcterms:W3CDTF">2020-06-05T15:10:00Z</dcterms:modified>
</cp:coreProperties>
</file>