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7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660"/>
  </p:normalViewPr>
  <p:slideViewPr>
    <p:cSldViewPr snapToGrid="0" showGuides="1">
      <p:cViewPr varScale="1">
        <p:scale>
          <a:sx n="116" d="100"/>
          <a:sy n="116" d="100"/>
        </p:scale>
        <p:origin x="336" y="108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D6FCE1-9048-47EE-A961-9DDFD1DFB97F}" type="datetimeFigureOut">
              <a:rPr lang="en-GB" smtClean="0"/>
              <a:t>19/09/2016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C9B33B-D20A-4605-9BE3-D734E97E407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390223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D6FCE1-9048-47EE-A961-9DDFD1DFB97F}" type="datetimeFigureOut">
              <a:rPr lang="en-GB" smtClean="0"/>
              <a:t>19/09/2016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C9B33B-D20A-4605-9BE3-D734E97E407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3881554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D6FCE1-9048-47EE-A961-9DDFD1DFB97F}" type="datetimeFigureOut">
              <a:rPr lang="en-GB" smtClean="0"/>
              <a:t>19/09/2016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C9B33B-D20A-4605-9BE3-D734E97E407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6070363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D6FCE1-9048-47EE-A961-9DDFD1DFB97F}" type="datetimeFigureOut">
              <a:rPr lang="en-GB" smtClean="0"/>
              <a:t>19/09/2016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C9B33B-D20A-4605-9BE3-D734E97E407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9718585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D6FCE1-9048-47EE-A961-9DDFD1DFB97F}" type="datetimeFigureOut">
              <a:rPr lang="en-GB" smtClean="0"/>
              <a:t>19/09/2016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C9B33B-D20A-4605-9BE3-D734E97E407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0977249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D6FCE1-9048-47EE-A961-9DDFD1DFB97F}" type="datetimeFigureOut">
              <a:rPr lang="en-GB" smtClean="0"/>
              <a:t>19/09/2016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C9B33B-D20A-4605-9BE3-D734E97E407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1780916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D6FCE1-9048-47EE-A961-9DDFD1DFB97F}" type="datetimeFigureOut">
              <a:rPr lang="en-GB" smtClean="0"/>
              <a:t>19/09/2016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C9B33B-D20A-4605-9BE3-D734E97E407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7284404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D6FCE1-9048-47EE-A961-9DDFD1DFB97F}" type="datetimeFigureOut">
              <a:rPr lang="en-GB" smtClean="0"/>
              <a:t>19/09/2016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C9B33B-D20A-4605-9BE3-D734E97E407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5879766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D6FCE1-9048-47EE-A961-9DDFD1DFB97F}" type="datetimeFigureOut">
              <a:rPr lang="en-GB" smtClean="0"/>
              <a:t>19/09/2016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C9B33B-D20A-4605-9BE3-D734E97E407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206312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D6FCE1-9048-47EE-A961-9DDFD1DFB97F}" type="datetimeFigureOut">
              <a:rPr lang="en-GB" smtClean="0"/>
              <a:t>19/09/2016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C9B33B-D20A-4605-9BE3-D734E97E407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071826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D6FCE1-9048-47EE-A961-9DDFD1DFB97F}" type="datetimeFigureOut">
              <a:rPr lang="en-GB" smtClean="0"/>
              <a:t>19/09/2016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C9B33B-D20A-4605-9BE3-D734E97E407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375995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3D6FCE1-9048-47EE-A961-9DDFD1DFB97F}" type="datetimeFigureOut">
              <a:rPr lang="en-GB" smtClean="0"/>
              <a:t>19/09/2016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8C9B33B-D20A-4605-9BE3-D734E97E407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9328207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s://msu.edu/~morgeson/mumford_campion_morgeson_2007.pdf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Leadership Skills and </a:t>
            </a:r>
            <a:r>
              <a:rPr lang="en-GB" dirty="0" smtClean="0"/>
              <a:t>Leadership Style 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Dr John Rees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9116744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 Few Introductory Thoughts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Leadership – what level?</a:t>
            </a:r>
          </a:p>
          <a:p>
            <a:pPr lvl="1"/>
            <a:r>
              <a:rPr lang="en-GB" dirty="0" smtClean="0"/>
              <a:t>Skills, competencies, style </a:t>
            </a:r>
            <a:r>
              <a:rPr lang="en-GB" i="1" dirty="0" smtClean="0"/>
              <a:t>different</a:t>
            </a:r>
            <a:r>
              <a:rPr lang="en-GB" dirty="0" smtClean="0"/>
              <a:t> for different levels of operation?</a:t>
            </a:r>
          </a:p>
          <a:p>
            <a:r>
              <a:rPr lang="en-GB" dirty="0" smtClean="0"/>
              <a:t>Effective leadership needs good </a:t>
            </a:r>
            <a:r>
              <a:rPr lang="en-GB" i="1" dirty="0" smtClean="0"/>
              <a:t>followership</a:t>
            </a:r>
          </a:p>
          <a:p>
            <a:r>
              <a:rPr lang="en-GB" dirty="0" smtClean="0"/>
              <a:t>“Lions led by donkeys” – a lie to salve the unquiet conscience?</a:t>
            </a:r>
          </a:p>
          <a:p>
            <a:r>
              <a:rPr lang="en-GB" dirty="0" smtClean="0"/>
              <a:t>Leadership is measured in outcomes</a:t>
            </a:r>
          </a:p>
          <a:p>
            <a:pPr lvl="1"/>
            <a:r>
              <a:rPr lang="en-GB" dirty="0"/>
              <a:t>G</a:t>
            </a:r>
            <a:r>
              <a:rPr lang="en-GB" dirty="0" smtClean="0"/>
              <a:t>ood leadership is defined by where one is led?</a:t>
            </a:r>
          </a:p>
          <a:p>
            <a:r>
              <a:rPr lang="en-GB" dirty="0" smtClean="0"/>
              <a:t>Sheepdog trials</a:t>
            </a:r>
          </a:p>
          <a:p>
            <a:pPr lvl="1"/>
            <a:r>
              <a:rPr lang="en-GB" dirty="0" smtClean="0"/>
              <a:t>Skills, behaviours, style, charisma, personal authority, dignity – do they balance against desire/willingness to be led?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6243911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Skills,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Skills focus on what leaders do rather than what they are</a:t>
            </a:r>
          </a:p>
          <a:p>
            <a:pPr lvl="1"/>
            <a:r>
              <a:rPr lang="en-GB" dirty="0" smtClean="0"/>
              <a:t>“Use of abilities, knowledge </a:t>
            </a:r>
            <a:r>
              <a:rPr lang="en-GB" dirty="0"/>
              <a:t>and competencies to </a:t>
            </a:r>
            <a:r>
              <a:rPr lang="en-GB" dirty="0" smtClean="0"/>
              <a:t>deliver objectives</a:t>
            </a:r>
            <a:r>
              <a:rPr lang="en-GB" dirty="0"/>
              <a:t>” </a:t>
            </a:r>
            <a:r>
              <a:rPr lang="en-GB" sz="1400" dirty="0" smtClean="0"/>
              <a:t>(paraphrasing </a:t>
            </a:r>
            <a:r>
              <a:rPr lang="en-GB" sz="1400" dirty="0" err="1" smtClean="0"/>
              <a:t>Northouse</a:t>
            </a:r>
            <a:r>
              <a:rPr lang="en-GB" sz="1400" dirty="0" smtClean="0"/>
              <a:t> </a:t>
            </a:r>
            <a:r>
              <a:rPr lang="en-GB" sz="1400" dirty="0"/>
              <a:t>2013, p 44)</a:t>
            </a:r>
          </a:p>
          <a:p>
            <a:pPr lvl="1"/>
            <a:r>
              <a:rPr lang="en-GB" dirty="0" smtClean="0"/>
              <a:t>Skills can be developed, knowledge acquired, abilities learned</a:t>
            </a:r>
          </a:p>
          <a:p>
            <a:pPr lvl="1"/>
            <a:r>
              <a:rPr lang="en-GB" dirty="0" smtClean="0"/>
              <a:t>Necessarily, all about the leader (as opposed to the team)</a:t>
            </a:r>
          </a:p>
          <a:p>
            <a:r>
              <a:rPr lang="en-GB" dirty="0" smtClean="0"/>
              <a:t>Style focuses on the impact of the leader on the team</a:t>
            </a:r>
          </a:p>
          <a:p>
            <a:pPr lvl="1"/>
            <a:r>
              <a:rPr lang="en-GB" dirty="0" smtClean="0"/>
              <a:t>Driving the task to delivery</a:t>
            </a:r>
          </a:p>
          <a:p>
            <a:pPr lvl="1"/>
            <a:r>
              <a:rPr lang="en-GB" dirty="0" smtClean="0"/>
              <a:t>Interpersonal relationships that build the team’s performance</a:t>
            </a:r>
          </a:p>
          <a:p>
            <a:pPr lvl="1"/>
            <a:r>
              <a:rPr lang="en-GB" dirty="0" smtClean="0"/>
              <a:t>Interpreting the situation such that the group can deliver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3975289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Skills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Leader-centric</a:t>
            </a:r>
          </a:p>
          <a:p>
            <a:r>
              <a:rPr lang="en-GB" dirty="0" smtClean="0"/>
              <a:t>Competency based</a:t>
            </a:r>
          </a:p>
          <a:p>
            <a:pPr lvl="1"/>
            <a:r>
              <a:rPr lang="en-GB" dirty="0"/>
              <a:t>L</a:t>
            </a:r>
            <a:r>
              <a:rPr lang="en-GB" dirty="0" smtClean="0"/>
              <a:t>ends itself to structured training organised as  competency frameworks and learning needs analysis</a:t>
            </a:r>
          </a:p>
          <a:p>
            <a:pPr marL="0" indent="0">
              <a:buNone/>
            </a:pPr>
            <a:r>
              <a:rPr lang="en-GB" dirty="0" smtClean="0"/>
              <a:t>But …</a:t>
            </a:r>
          </a:p>
          <a:p>
            <a:r>
              <a:rPr lang="en-GB" dirty="0" smtClean="0"/>
              <a:t>Are skills the whole leadership picture?</a:t>
            </a:r>
          </a:p>
          <a:p>
            <a:pPr lvl="1"/>
            <a:r>
              <a:rPr lang="en-GB" dirty="0" smtClean="0"/>
              <a:t>Many critical skills are not leadership orientated</a:t>
            </a:r>
          </a:p>
          <a:p>
            <a:pPr lvl="1"/>
            <a:r>
              <a:rPr lang="en-GB" dirty="0" smtClean="0"/>
              <a:t>What about the characteristics of the “leader” personally?</a:t>
            </a:r>
          </a:p>
          <a:p>
            <a:pPr lvl="1"/>
            <a:r>
              <a:rPr lang="en-GB" dirty="0" smtClean="0"/>
              <a:t>Can training in the skills deliver effective leaders or just effective performance elements for leaders?</a:t>
            </a:r>
          </a:p>
          <a:p>
            <a:r>
              <a:rPr lang="en-GB" dirty="0" smtClean="0"/>
              <a:t>Could argue there is no set mould for leadership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8944452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Accepts the balance between task and relationship elements in dealing with people</a:t>
            </a:r>
          </a:p>
          <a:p>
            <a:r>
              <a:rPr lang="en-GB" dirty="0" smtClean="0"/>
              <a:t>Often used as a model for improving leaders in their effectiveness and team output</a:t>
            </a:r>
          </a:p>
          <a:p>
            <a:pPr marL="0" indent="0">
              <a:buNone/>
            </a:pPr>
            <a:r>
              <a:rPr lang="en-GB" dirty="0" smtClean="0"/>
              <a:t>But …</a:t>
            </a:r>
          </a:p>
          <a:p>
            <a:r>
              <a:rPr lang="en-GB" dirty="0" smtClean="0"/>
              <a:t>Some models are overly complex and do not reflect the realities of team turnover and pressure</a:t>
            </a:r>
          </a:p>
          <a:p>
            <a:r>
              <a:rPr lang="en-GB" dirty="0" smtClean="0"/>
              <a:t>In spite of the best of intentions, style can become a distraction where the tendency towards the interpersonal overly dominates</a:t>
            </a:r>
          </a:p>
          <a:p>
            <a:r>
              <a:rPr lang="en-GB" dirty="0" smtClean="0"/>
              <a:t>Sometimes ineffectual in moving </a:t>
            </a:r>
            <a:r>
              <a:rPr lang="en-GB" b="1" dirty="0" smtClean="0"/>
              <a:t>follower</a:t>
            </a:r>
            <a:r>
              <a:rPr lang="en-GB" dirty="0" smtClean="0"/>
              <a:t> aspirations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8585469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Skills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>
                <a:hlinkClick r:id="rId2"/>
              </a:rPr>
              <a:t>Mumford et al (2007) </a:t>
            </a:r>
            <a:r>
              <a:rPr lang="en-GB" dirty="0" smtClean="0"/>
              <a:t>define four basic skills elements:</a:t>
            </a:r>
          </a:p>
          <a:p>
            <a:pPr lvl="1"/>
            <a:r>
              <a:rPr lang="en-GB" dirty="0" smtClean="0"/>
              <a:t>Cognitive skills requirements</a:t>
            </a:r>
          </a:p>
          <a:p>
            <a:pPr lvl="1"/>
            <a:r>
              <a:rPr lang="en-GB" dirty="0" smtClean="0"/>
              <a:t>Interpersonal skills requirements</a:t>
            </a:r>
          </a:p>
          <a:p>
            <a:pPr lvl="1"/>
            <a:r>
              <a:rPr lang="en-GB" dirty="0" smtClean="0"/>
              <a:t>Business skills requirements</a:t>
            </a:r>
          </a:p>
          <a:p>
            <a:pPr lvl="1"/>
            <a:r>
              <a:rPr lang="en-GB" dirty="0" smtClean="0"/>
              <a:t>Strategic skills requirements</a:t>
            </a:r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3546238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Cognitive Skills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Acquiring, processing, and disseminating information, and learning</a:t>
            </a:r>
          </a:p>
          <a:p>
            <a:r>
              <a:rPr lang="en-GB" dirty="0" smtClean="0"/>
              <a:t>Speaking, active listening, effective writing</a:t>
            </a:r>
          </a:p>
          <a:p>
            <a:r>
              <a:rPr lang="en-GB" dirty="0" smtClean="0"/>
              <a:t>Critical thinking</a:t>
            </a:r>
          </a:p>
          <a:p>
            <a:pPr lvl="1"/>
            <a:r>
              <a:rPr lang="en-GB" dirty="0" smtClean="0"/>
              <a:t>Logical analysis, detection of context, strengths and weaknesses in argumentation and data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8249466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Interpersonal Skills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Social capacities, social judgement, social complexity and differentiation, human relationship skills (see Mumford et </a:t>
            </a:r>
            <a:r>
              <a:rPr lang="en-GB" dirty="0" err="1" smtClean="0"/>
              <a:t>al’s</a:t>
            </a:r>
            <a:r>
              <a:rPr lang="en-GB" dirty="0" smtClean="0"/>
              <a:t> paper)</a:t>
            </a:r>
          </a:p>
          <a:p>
            <a:pPr lvl="1"/>
            <a:r>
              <a:rPr lang="en-GB" dirty="0"/>
              <a:t>M</a:t>
            </a:r>
            <a:r>
              <a:rPr lang="en-GB" dirty="0" smtClean="0"/>
              <a:t>uch of this has become enshrined under the banner of emotional intelligence in recent times</a:t>
            </a:r>
          </a:p>
          <a:p>
            <a:r>
              <a:rPr lang="en-GB" dirty="0" smtClean="0"/>
              <a:t>Coordination, negotiation, persuasion skills – </a:t>
            </a:r>
            <a:r>
              <a:rPr lang="en-GB" b="1" dirty="0" smtClean="0">
                <a:solidFill>
                  <a:srgbClr val="FF0000"/>
                </a:solidFill>
              </a:rPr>
              <a:t>INFLUENCING SKILLS</a:t>
            </a:r>
          </a:p>
          <a:p>
            <a:pPr marL="0" indent="0">
              <a:buNone/>
            </a:pPr>
            <a:r>
              <a:rPr lang="en-GB" dirty="0" smtClean="0"/>
              <a:t>I would add to Mumford’s list …</a:t>
            </a:r>
          </a:p>
          <a:p>
            <a:r>
              <a:rPr lang="en-GB" dirty="0" smtClean="0"/>
              <a:t>Understanding groups and social dynamics</a:t>
            </a:r>
          </a:p>
          <a:p>
            <a:r>
              <a:rPr lang="en-GB" dirty="0" smtClean="0"/>
              <a:t>Understanding and using interpersonal relationships in the team</a:t>
            </a:r>
          </a:p>
          <a:p>
            <a:r>
              <a:rPr lang="en-GB" dirty="0" smtClean="0"/>
              <a:t>Cultural awareness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3810399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Business Skills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Skills related to the specific functional area</a:t>
            </a:r>
          </a:p>
          <a:p>
            <a:pPr lvl="1"/>
            <a:r>
              <a:rPr lang="en-GB" dirty="0" smtClean="0"/>
              <a:t>“General managers” might well contest this!</a:t>
            </a:r>
          </a:p>
          <a:p>
            <a:r>
              <a:rPr lang="en-GB" dirty="0" smtClean="0"/>
              <a:t>Personnel, materials, operations, and finance</a:t>
            </a:r>
          </a:p>
          <a:p>
            <a:pPr lvl="1"/>
            <a:r>
              <a:rPr lang="en-GB" dirty="0" smtClean="0"/>
              <a:t>The base logistics of effective management</a:t>
            </a:r>
          </a:p>
          <a:p>
            <a:r>
              <a:rPr lang="en-GB" dirty="0" smtClean="0"/>
              <a:t>At least some of these relate to prior experience in the business area or role</a:t>
            </a:r>
          </a:p>
          <a:p>
            <a:pPr lvl="1"/>
            <a:r>
              <a:rPr lang="en-GB" dirty="0" smtClean="0"/>
              <a:t>“Mighty man of valour” leadership concept is at least biblical in age</a:t>
            </a:r>
          </a:p>
          <a:p>
            <a:pPr lvl="1"/>
            <a:r>
              <a:rPr lang="en-GB" dirty="0" smtClean="0"/>
              <a:t>Could also interpret as “safe pair of hands” in some instances</a:t>
            </a:r>
          </a:p>
          <a:p>
            <a:pPr lvl="1"/>
            <a:r>
              <a:rPr lang="en-GB" dirty="0" smtClean="0"/>
              <a:t>Clearly, care needed in appointment here!</a:t>
            </a:r>
          </a:p>
        </p:txBody>
      </p:sp>
    </p:spTree>
    <p:extLst>
      <p:ext uri="{BB962C8B-B14F-4D97-AF65-F5344CB8AC3E}">
        <p14:creationId xmlns:p14="http://schemas.microsoft.com/office/powerpoint/2010/main" val="327067343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Strategic Skills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Visioning</a:t>
            </a:r>
          </a:p>
          <a:p>
            <a:r>
              <a:rPr lang="en-GB" dirty="0" smtClean="0"/>
              <a:t>Systematic understanding</a:t>
            </a:r>
          </a:p>
          <a:p>
            <a:r>
              <a:rPr lang="en-GB" dirty="0" smtClean="0"/>
              <a:t>Cause and effect</a:t>
            </a:r>
          </a:p>
          <a:p>
            <a:r>
              <a:rPr lang="en-GB" dirty="0" smtClean="0"/>
              <a:t>Problem identification</a:t>
            </a:r>
          </a:p>
          <a:p>
            <a:r>
              <a:rPr lang="en-GB" dirty="0" smtClean="0"/>
              <a:t>Solution appraisal and objective identification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3696479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Are Competencies the Only Consideration?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The leader as an individual</a:t>
            </a:r>
          </a:p>
          <a:p>
            <a:pPr lvl="1"/>
            <a:r>
              <a:rPr lang="en-GB" dirty="0" smtClean="0"/>
              <a:t>intelligence</a:t>
            </a:r>
            <a:r>
              <a:rPr lang="en-GB" dirty="0"/>
              <a:t>, </a:t>
            </a:r>
            <a:r>
              <a:rPr lang="en-GB" dirty="0" smtClean="0"/>
              <a:t>motivation/drive, personality, health, </a:t>
            </a:r>
            <a:r>
              <a:rPr lang="en-GB" dirty="0" err="1" smtClean="0"/>
              <a:t>attritional</a:t>
            </a:r>
            <a:r>
              <a:rPr lang="en-GB" dirty="0" smtClean="0"/>
              <a:t> effects</a:t>
            </a:r>
            <a:endParaRPr lang="en-GB" dirty="0"/>
          </a:p>
          <a:p>
            <a:r>
              <a:rPr lang="en-GB" dirty="0"/>
              <a:t>E</a:t>
            </a:r>
            <a:r>
              <a:rPr lang="en-GB" dirty="0" smtClean="0"/>
              <a:t>xperiences at work</a:t>
            </a:r>
          </a:p>
          <a:p>
            <a:pPr lvl="1"/>
            <a:r>
              <a:rPr lang="en-GB" dirty="0" smtClean="0"/>
              <a:t>Experience of challenging </a:t>
            </a:r>
            <a:r>
              <a:rPr lang="en-GB" dirty="0"/>
              <a:t>job </a:t>
            </a:r>
            <a:r>
              <a:rPr lang="en-GB" dirty="0" smtClean="0"/>
              <a:t>assignments</a:t>
            </a:r>
          </a:p>
          <a:p>
            <a:pPr lvl="1"/>
            <a:r>
              <a:rPr lang="en-GB" dirty="0"/>
              <a:t>M</a:t>
            </a:r>
            <a:r>
              <a:rPr lang="en-GB" dirty="0" smtClean="0"/>
              <a:t>entoring into the role</a:t>
            </a:r>
          </a:p>
          <a:p>
            <a:pPr lvl="1"/>
            <a:r>
              <a:rPr lang="en-GB" dirty="0" smtClean="0"/>
              <a:t>Availability of training, specificity of training for the role</a:t>
            </a:r>
            <a:endParaRPr lang="en-GB" dirty="0"/>
          </a:p>
          <a:p>
            <a:r>
              <a:rPr lang="en-GB" dirty="0" smtClean="0"/>
              <a:t>The environment</a:t>
            </a:r>
          </a:p>
          <a:p>
            <a:pPr lvl="1"/>
            <a:r>
              <a:rPr lang="en-GB" dirty="0" smtClean="0"/>
              <a:t>Followership experiences of team</a:t>
            </a:r>
          </a:p>
          <a:p>
            <a:pPr lvl="1"/>
            <a:r>
              <a:rPr lang="en-GB" dirty="0" smtClean="0"/>
              <a:t>Availability of resources, suitable technology</a:t>
            </a:r>
            <a:r>
              <a:rPr lang="en-GB" dirty="0"/>
              <a:t>, </a:t>
            </a:r>
            <a:r>
              <a:rPr lang="en-GB" dirty="0" smtClean="0"/>
              <a:t>adequacy of team staff</a:t>
            </a:r>
          </a:p>
          <a:p>
            <a:pPr lvl="1"/>
            <a:r>
              <a:rPr lang="en-GB" dirty="0" smtClean="0"/>
              <a:t>Environmental uncertainty, task complexity, big data issues</a:t>
            </a:r>
            <a:endParaRPr lang="en-GB" dirty="0"/>
          </a:p>
          <a:p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39416" y="3061044"/>
            <a:ext cx="2426816" cy="13619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421624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Style-based Approaches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Task-based level and relationship-based level emphasis</a:t>
            </a:r>
          </a:p>
          <a:p>
            <a:r>
              <a:rPr lang="en-GB" dirty="0" smtClean="0"/>
              <a:t>Key to effectiveness can be the balance between the two</a:t>
            </a:r>
          </a:p>
          <a:p>
            <a:pPr lvl="1"/>
            <a:r>
              <a:rPr lang="en-GB" dirty="0" smtClean="0"/>
              <a:t>And it varies according to situations</a:t>
            </a:r>
          </a:p>
          <a:p>
            <a:r>
              <a:rPr lang="en-GB" dirty="0" smtClean="0"/>
              <a:t>Can train style, can mentor style</a:t>
            </a:r>
          </a:p>
          <a:p>
            <a:r>
              <a:rPr lang="en-GB" dirty="0" smtClean="0"/>
              <a:t>Can engender style through corporate culture (look at the UK armed services as an example, IBM, Google, Netflix(?)</a:t>
            </a:r>
          </a:p>
          <a:p>
            <a:pPr lvl="1"/>
            <a:r>
              <a:rPr lang="en-GB" dirty="0" smtClean="0"/>
              <a:t>Role models have a long and successful track record in business</a:t>
            </a:r>
          </a:p>
          <a:p>
            <a:r>
              <a:rPr lang="en-GB" dirty="0" smtClean="0"/>
              <a:t>If, at some level, business “is about the people”, style-based approaches have inherent merit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4241342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72</TotalTime>
  <Words>696</Words>
  <Application>Microsoft Office PowerPoint</Application>
  <PresentationFormat>Widescreen</PresentationFormat>
  <Paragraphs>90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6" baseType="lpstr">
      <vt:lpstr>Arial</vt:lpstr>
      <vt:lpstr>Calibri</vt:lpstr>
      <vt:lpstr>Calibri Light</vt:lpstr>
      <vt:lpstr>Office Theme</vt:lpstr>
      <vt:lpstr>Leadership Skills and Leadership Style </vt:lpstr>
      <vt:lpstr>A Few Introductory Thoughts</vt:lpstr>
      <vt:lpstr>Skills, Style</vt:lpstr>
      <vt:lpstr>Skills</vt:lpstr>
      <vt:lpstr>Style</vt:lpstr>
      <vt:lpstr>Skills</vt:lpstr>
      <vt:lpstr>Cognitive Skills</vt:lpstr>
      <vt:lpstr>Interpersonal Skills</vt:lpstr>
      <vt:lpstr>Business Skills</vt:lpstr>
      <vt:lpstr>Strategic Skills</vt:lpstr>
      <vt:lpstr>Are Competencies the Only Consideration?</vt:lpstr>
      <vt:lpstr>Style-based Approaches</vt:lpstr>
    </vt:vector>
  </TitlesOfParts>
  <Company>University of Wales Trinity Saint David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Leadership Skills and Leadership Style </dc:title>
  <dc:creator>John Rees</dc:creator>
  <cp:lastModifiedBy>John Rees</cp:lastModifiedBy>
  <cp:revision>1</cp:revision>
  <dcterms:created xsi:type="dcterms:W3CDTF">2016-09-19T08:23:30Z</dcterms:created>
  <dcterms:modified xsi:type="dcterms:W3CDTF">2016-09-19T09:36:26Z</dcterms:modified>
</cp:coreProperties>
</file>